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CCFF"/>
    <a:srgbClr val="99CCFF"/>
    <a:srgbClr val="009900"/>
    <a:srgbClr val="FF3300"/>
    <a:srgbClr val="FF9900"/>
    <a:srgbClr val="FFFF21"/>
    <a:srgbClr val="FFFF0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72C2-6A03-47F4-B8FB-492AD257FE51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B650-82FB-4E44-9EAF-18D97BD0C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14732"/>
            <a:ext cx="8305800" cy="1004668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1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305800" cy="3429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Benzoin Condensation</a:t>
            </a:r>
            <a:endParaRPr lang="en-US" sz="4000" b="1" i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22912"/>
              </p:ext>
            </p:extLst>
          </p:nvPr>
        </p:nvGraphicFramePr>
        <p:xfrm>
          <a:off x="990600" y="3962400"/>
          <a:ext cx="7361223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CS ChemDraw Drawing" r:id="rId3" imgW="6484296" imgH="1430907" progId="ChemDraw.Document.6.0">
                  <p:embed/>
                </p:oleObj>
              </mc:Choice>
              <mc:Fallback>
                <p:oleObj name="CS ChemDraw Drawing" r:id="rId3" imgW="6484296" imgH="14309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962400"/>
                        <a:ext cx="7361223" cy="16459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9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X-Ray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structure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the unsubstituted </a:t>
            </a:r>
            <a:r>
              <a:rPr lang="en-US" sz="2000" dirty="0">
                <a:solidFill>
                  <a:srgbClr val="002060"/>
                </a:solidFill>
              </a:rPr>
              <a:t>benzoin does not display </a:t>
            </a:r>
            <a:r>
              <a:rPr lang="en-US" sz="2000" dirty="0" smtClean="0">
                <a:solidFill>
                  <a:srgbClr val="002060"/>
                </a:solidFill>
              </a:rPr>
              <a:t>any </a:t>
            </a:r>
            <a:r>
              <a:rPr lang="en-US" sz="2000" i="1" dirty="0">
                <a:solidFill>
                  <a:srgbClr val="002060"/>
                </a:solidFill>
              </a:rPr>
              <a:t>intramolecular </a:t>
            </a:r>
            <a:r>
              <a:rPr lang="en-US" sz="2000" dirty="0">
                <a:solidFill>
                  <a:srgbClr val="002060"/>
                </a:solidFill>
              </a:rPr>
              <a:t>hydrogen bonds </a:t>
            </a:r>
            <a:r>
              <a:rPr lang="en-US" sz="2000" dirty="0" smtClean="0">
                <a:solidFill>
                  <a:srgbClr val="002060"/>
                </a:solidFill>
              </a:rPr>
              <a:t>but </a:t>
            </a:r>
            <a:r>
              <a:rPr lang="en-US" sz="2000" i="1" dirty="0" smtClean="0">
                <a:solidFill>
                  <a:srgbClr val="002060"/>
                </a:solidFill>
              </a:rPr>
              <a:t>intermolecular </a:t>
            </a:r>
            <a:r>
              <a:rPr lang="en-US" sz="2000" dirty="0">
                <a:solidFill>
                  <a:srgbClr val="002060"/>
                </a:solidFill>
              </a:rPr>
              <a:t>hydrogen bonds with the </a:t>
            </a:r>
            <a:r>
              <a:rPr lang="en-US" sz="2000" dirty="0" smtClean="0">
                <a:solidFill>
                  <a:srgbClr val="002060"/>
                </a:solidFill>
              </a:rPr>
              <a:t>carbonyl </a:t>
            </a:r>
            <a:r>
              <a:rPr lang="en-US" sz="2000" dirty="0">
                <a:solidFill>
                  <a:srgbClr val="002060"/>
                </a:solidFill>
              </a:rPr>
              <a:t>group </a:t>
            </a:r>
            <a:r>
              <a:rPr lang="en-US" sz="2000" dirty="0" smtClean="0">
                <a:solidFill>
                  <a:srgbClr val="002060"/>
                </a:solidFill>
              </a:rPr>
              <a:t>(~207 pm) and the oxygen atom of the alcohol function (~217 pm) of the same neighboring </a:t>
            </a:r>
            <a:r>
              <a:rPr lang="en-US" sz="2000" dirty="0">
                <a:solidFill>
                  <a:srgbClr val="002060"/>
                </a:solidFill>
              </a:rPr>
              <a:t>benzoin </a:t>
            </a:r>
            <a:r>
              <a:rPr lang="en-US" sz="2000" dirty="0" smtClean="0">
                <a:solidFill>
                  <a:srgbClr val="002060"/>
                </a:solidFill>
              </a:rPr>
              <a:t>molecules (dotted lines)</a:t>
            </a:r>
            <a:endParaRPr lang="en-US" sz="2000" baseline="30000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902" t="11944" r="25693" b="5556"/>
          <a:stretch/>
        </p:blipFill>
        <p:spPr bwMode="auto">
          <a:xfrm>
            <a:off x="3276600" y="3352800"/>
            <a:ext cx="5029200" cy="3212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6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cs typeface="Times New Roman" pitchFamily="18" charset="0"/>
              </a:rPr>
              <a:t>Introduction</a:t>
            </a:r>
            <a:endParaRPr lang="en-US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 catalyze organic reaction in biological systems.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high stereo-,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and chemoselectivity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reactions can be rationalized by the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lock-and-key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model.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 can be classified into six classes depending on the type of reaction being catalyzed: hydrolases, isomerases, ligases,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oxidoreductases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transferases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a coenzyme, which is a small organic molecule (i.e., many vitamins), or a cofactor like metal ions (i.e., zinc, magnesium, iron, manganese, copper, selenium) are required as well for the enzyme to function properly.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reaction conditions like the temperature, the pH-value, the salinity,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substrate, etc. are very important in these reactions.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65393"/>
              </p:ext>
            </p:extLst>
          </p:nvPr>
        </p:nvGraphicFramePr>
        <p:xfrm>
          <a:off x="5791200" y="2451078"/>
          <a:ext cx="1535042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CS ChemDraw Drawing" r:id="rId3" imgW="988709" imgH="1060240" progId="ChemDraw.Document.6.0">
                  <p:embed/>
                </p:oleObj>
              </mc:Choice>
              <mc:Fallback>
                <p:oleObj name="CS ChemDraw Drawing" r:id="rId3" imgW="988709" imgH="1060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200" y="2451078"/>
                        <a:ext cx="1535042" cy="16459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74" name="Picture 54" descr="http://flatworldknowledge.lardbucket.org/books/the-basics-of-general-organic-and-biological-chemistry/section_21/11aacd29092c2bf6edd10e57800cb7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6506" r="2678" b="6506"/>
          <a:stretch/>
        </p:blipFill>
        <p:spPr bwMode="auto">
          <a:xfrm>
            <a:off x="1066800" y="2451078"/>
            <a:ext cx="424548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Benzoin Condensation using Cyanide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72000"/>
          </a:xfrm>
        </p:spPr>
        <p:txBody>
          <a:bodyPr>
            <a:no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reaction can be carried out by using cyanide ions as catalyst.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cyanide ion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nucleophilically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attacks the carbonyl group leading to an </a:t>
            </a:r>
            <a:r>
              <a:rPr lang="en-U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Umpolung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of the carbonyl group (after a proton shift). </a:t>
            </a: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reaction is much faster than the coenzyme catalyzed reaction (30 min vs. 72 h), 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but it requires a better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hood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and a much more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experienced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experimenter.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possible formation of hydrogen cyanide (HCN) if the pH-value was not properly controlled (pK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9.2) during the reaction or workup.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Hydrogen cyanide has a low boiling point (25 </a:t>
            </a:r>
            <a:r>
              <a:rPr lang="en-US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highly toxic (LD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~500 mg/m</a:t>
            </a:r>
            <a:r>
              <a:rPr lang="en-US" sz="16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1 minute inhalation, doses over 3000 mg/m</a:t>
            </a:r>
            <a:r>
              <a:rPr lang="en-US" sz="16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immediately fatal).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About 10-20 % of humans cannot smell the compound (bitter almond) due to a genetic trait.</a:t>
            </a:r>
            <a:endParaRPr lang="en-US" sz="16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60817"/>
              </p:ext>
            </p:extLst>
          </p:nvPr>
        </p:nvGraphicFramePr>
        <p:xfrm>
          <a:off x="2346325" y="1744663"/>
          <a:ext cx="426402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CS ChemDraw Drawing" r:id="rId3" imgW="5033253" imgH="1642523" progId="ChemDraw.Document.6.0">
                  <p:embed/>
                </p:oleObj>
              </mc:Choice>
              <mc:Fallback>
                <p:oleObj name="CS ChemDraw Drawing" r:id="rId3" imgW="5033253" imgH="1642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25" y="1744663"/>
                        <a:ext cx="4264025" cy="13922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9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Benzoin Condensation using Thiamine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006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Thiamine consists of a pyrimidine (two nitrogen atoms in benzene ring) and a thiazole ring (nitrogen and sulfur atom in five-membered ring).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lab uses the hydrochloride, which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ionic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dissolves well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water (~100 g/100 mL), but poorly in 95 % ethanol (~1 g/100 mL).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highlighted proton (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is removed from the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hydrochloride by the hydroxide ion (pK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=4.8).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hydrogen is much more acidic because of the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adjacent nitrogen atom that bears a positive charge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(without the positive charge 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would be pK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~30).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Thiamine itself is </a:t>
            </a:r>
            <a:r>
              <a:rPr lang="en-US" sz="2200" b="1" dirty="0" smtClean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pale yellow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since it is not very stable in its free form (heat, UV and base sensitive), it is generated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72400" y="3276600"/>
            <a:ext cx="16764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21735"/>
              </p:ext>
            </p:extLst>
          </p:nvPr>
        </p:nvGraphicFramePr>
        <p:xfrm>
          <a:off x="6705600" y="3429000"/>
          <a:ext cx="1712398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S ChemDraw Drawing" r:id="rId3" imgW="2869389" imgH="2883110" progId="ChemDraw.Document.6.0">
                  <p:embed/>
                </p:oleObj>
              </mc:Choice>
              <mc:Fallback>
                <p:oleObj name="CS ChemDraw Drawing" r:id="rId3" imgW="2869389" imgH="2883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3429000"/>
                        <a:ext cx="1712398" cy="173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2638" y="3505200"/>
            <a:ext cx="23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⁄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Green Chemistry Aspects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thiamine-based benzoin condensation is “greener” in many ways: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Safer chemicals are used which reduces the dangers in cases of accidents: </a:t>
            </a:r>
            <a:r>
              <a:rPr lang="en-US" i="1" dirty="0" smtClean="0">
                <a:solidFill>
                  <a:srgbClr val="002060"/>
                </a:solidFill>
              </a:rPr>
              <a:t>no cyanide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Dangerous waste prevention: </a:t>
            </a:r>
            <a:r>
              <a:rPr lang="en-US" i="1" dirty="0" smtClean="0">
                <a:solidFill>
                  <a:srgbClr val="002060"/>
                </a:solidFill>
              </a:rPr>
              <a:t>no cyanide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Higher energy efficiency: </a:t>
            </a:r>
            <a:r>
              <a:rPr lang="en-US" i="1" dirty="0" smtClean="0">
                <a:solidFill>
                  <a:srgbClr val="002060"/>
                </a:solidFill>
              </a:rPr>
              <a:t>no reflux required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181100"/>
            <a:ext cx="73914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40043"/>
              </p:ext>
            </p:extLst>
          </p:nvPr>
        </p:nvGraphicFramePr>
        <p:xfrm>
          <a:off x="1752600" y="1600200"/>
          <a:ext cx="6192838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CS ChemDraw Drawing" r:id="rId3" imgW="7677555" imgH="5658389" progId="ChemDraw.Document.6.0">
                  <p:embed/>
                </p:oleObj>
              </mc:Choice>
              <mc:Fallback>
                <p:oleObj name="CS ChemDraw Drawing" r:id="rId3" imgW="7677555" imgH="565838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6192838" cy="4579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Benzoin Condensation - Mechanism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1" y="3048000"/>
            <a:ext cx="914400" cy="914400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28374" y="1600200"/>
            <a:ext cx="886425" cy="73152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0" y="1600200"/>
            <a:ext cx="914400" cy="73152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43400" y="4953000"/>
            <a:ext cx="1752600" cy="9753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9329" y="2755002"/>
            <a:ext cx="1822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Breslow</a:t>
            </a:r>
            <a:r>
              <a:rPr lang="en-US" sz="1400" b="1" dirty="0" smtClean="0">
                <a:solidFill>
                  <a:srgbClr val="C00000"/>
                </a:solidFill>
              </a:rPr>
              <a:t> intermediate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>
            <a:off x="4724400" y="1295400"/>
            <a:ext cx="2743200" cy="990600"/>
          </a:xfrm>
          <a:prstGeom prst="arc">
            <a:avLst>
              <a:gd name="adj1" fmla="val 10914547"/>
              <a:gd name="adj2" fmla="val 0"/>
            </a:avLst>
          </a:prstGeom>
          <a:ln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3148039" y="2350591"/>
            <a:ext cx="1082040" cy="312778"/>
          </a:xfrm>
          <a:prstGeom prst="bentConnector3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371600" y="2971800"/>
            <a:ext cx="1524000" cy="685800"/>
          </a:xfrm>
          <a:prstGeom prst="arc">
            <a:avLst>
              <a:gd name="adj1" fmla="val 15921404"/>
              <a:gd name="adj2" fmla="val 127788"/>
            </a:avLst>
          </a:prstGeom>
          <a:ln>
            <a:solidFill>
              <a:srgbClr val="C00000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8457846">
            <a:off x="7205432" y="2807754"/>
            <a:ext cx="190500" cy="202905"/>
          </a:xfrm>
          <a:prstGeom prst="arc">
            <a:avLst>
              <a:gd name="adj1" fmla="val 16200000"/>
              <a:gd name="adj2" fmla="val 5914873"/>
            </a:avLst>
          </a:prstGeom>
          <a:ln>
            <a:solidFill>
              <a:srgbClr val="C00000"/>
            </a:solidFill>
            <a:headEnd type="triangle" w="sm" len="med"/>
            <a:tailEnd type="none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8457846">
            <a:off x="7310332" y="3051913"/>
            <a:ext cx="190500" cy="202905"/>
          </a:xfrm>
          <a:prstGeom prst="arc">
            <a:avLst>
              <a:gd name="adj1" fmla="val 16200000"/>
              <a:gd name="adj2" fmla="val 5914873"/>
            </a:avLst>
          </a:prstGeom>
          <a:ln>
            <a:solidFill>
              <a:srgbClr val="C00000"/>
            </a:solidFill>
            <a:headEnd type="triangle" w="sm" len="med"/>
            <a:tailEnd type="none"/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8" grpId="0"/>
      <p:bldP spid="2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Experimental I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056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Dissolve the thiamine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hydrochloride in water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6-dram vial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95 % ethanol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 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sodium hydroxide solution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benzaldehyde and mix well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 and label the vial and store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in the drawer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Come back to the lab after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2-3 days to check if crystals did form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59936" cy="4572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dirty="0" smtClean="0">
                <a:solidFill>
                  <a:srgbClr val="663300"/>
                </a:solidFill>
              </a:rPr>
              <a:t>Why is 95 % ethanol added?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Which observation you make?</a:t>
            </a:r>
          </a:p>
          <a:p>
            <a:endParaRPr lang="en-US" sz="2300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What are you looking for here?</a:t>
            </a:r>
          </a:p>
          <a:p>
            <a:endParaRPr lang="en-US" sz="3100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Why is this necessary?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What can be done if 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no crystals formed?</a:t>
            </a:r>
          </a:p>
          <a:p>
            <a:endParaRPr lang="en-US" dirty="0">
              <a:solidFill>
                <a:srgbClr val="663300"/>
              </a:solidFill>
            </a:endParaRPr>
          </a:p>
          <a:p>
            <a:endParaRPr lang="en-US" dirty="0" smtClean="0">
              <a:solidFill>
                <a:srgbClr val="663300"/>
              </a:solidFill>
            </a:endParaRPr>
          </a:p>
          <a:p>
            <a:endParaRPr lang="en-US" dirty="0" smtClean="0">
              <a:solidFill>
                <a:srgbClr val="663300"/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867" y="3191988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Pale </a:t>
            </a:r>
            <a:r>
              <a:rPr lang="en-US" sz="2000" b="1" dirty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yellow </a:t>
            </a:r>
            <a:r>
              <a:rPr lang="en-US" sz="2000" b="1" dirty="0" smtClean="0">
                <a:ln>
                  <a:solidFill>
                    <a:srgbClr val="FFFF66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790890"/>
            <a:ext cx="264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Homogeneous mixture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345" y="5590555"/>
            <a:ext cx="3350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Scratching with a glass rod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on the </a:t>
            </a:r>
            <a:r>
              <a:rPr lang="en-US" sz="2000" b="1" u="sng" dirty="0" smtClean="0">
                <a:solidFill>
                  <a:srgbClr val="FF0000"/>
                </a:solidFill>
              </a:rPr>
              <a:t>inside</a:t>
            </a:r>
            <a:r>
              <a:rPr lang="en-US" sz="2000" b="1" dirty="0" smtClean="0">
                <a:solidFill>
                  <a:srgbClr val="FF0000"/>
                </a:solidFill>
              </a:rPr>
              <a:t> of the container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111" y="4389792"/>
            <a:ext cx="3366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reduce the oxidation of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benzaldehyde to benzoic acid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2625665"/>
            <a:ext cx="4083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lower the polarity of the solution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90848"/>
              </p:ext>
            </p:extLst>
          </p:nvPr>
        </p:nvGraphicFramePr>
        <p:xfrm>
          <a:off x="8275785" y="4829175"/>
          <a:ext cx="6858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CS ChemDraw Drawing" r:id="rId3" imgW="1028430" imgH="2014268" progId="ChemDraw.Document.6.0">
                  <p:embed/>
                </p:oleObj>
              </mc:Choice>
              <mc:Fallback>
                <p:oleObj name="CS ChemDraw Drawing" r:id="rId3" imgW="1028430" imgH="20142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785" y="4829175"/>
                        <a:ext cx="685800" cy="1343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7" descr="I sense chemistry emoticon (Flirting emoticon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572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ozbongs.com.au/images/D/vial-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 r="29648"/>
          <a:stretch/>
        </p:blipFill>
        <p:spPr bwMode="auto">
          <a:xfrm>
            <a:off x="3915728" y="1600200"/>
            <a:ext cx="467995" cy="1071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1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Experimental 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32350" cy="4572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Place the vial with crystals in an ice-bath (=plenty of water with some ice cubes for additional cooling)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Isolate the solids using vacuum filtration (view the corresponding video on the course website and take the online quiz!)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forget to place the neoprene adapter between </a:t>
            </a:r>
            <a:b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filter flask and the Hirsch funnel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filter paper used for the Hirsch funnel is about </a:t>
            </a:r>
            <a:b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½ inch in diameter (Do not waste them!)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Wash the crystals with a small portions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ice-cold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water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ice-cold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95 % ethanol (1-2 mL as needed to obtain a white solid!)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sucking air through the crystals, place them on a watch glass or in an open beaker to allow them to dry until the next meeting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Characterization: yield, infrared spectrum (ATR, review procedure in SKR and online) and melting point are both acquired during meeting 3 after drying the solid very thoroughly in an open beaker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967" y="1447800"/>
            <a:ext cx="3658433" cy="27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lum contrast="19000"/>
          </a:blip>
          <a:srcRect/>
          <a:stretch>
            <a:fillRect/>
          </a:stretch>
        </p:blipFill>
        <p:spPr bwMode="auto">
          <a:xfrm>
            <a:off x="5384800" y="2286000"/>
            <a:ext cx="63500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4694" y="27432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Neoprene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adapter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21928" y="2743200"/>
            <a:ext cx="936072" cy="33462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289550" y="4267200"/>
            <a:ext cx="1187450" cy="11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20069" r="135" b="9921"/>
          <a:stretch/>
        </p:blipFill>
        <p:spPr bwMode="auto">
          <a:xfrm rot="5400000">
            <a:off x="6295729" y="4494191"/>
            <a:ext cx="1094062" cy="640080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6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Melting Point</a:t>
            </a:r>
          </a:p>
          <a:p>
            <a:r>
              <a:rPr lang="en-US" sz="2400" b="1" dirty="0" smtClean="0"/>
              <a:t>Infrared Spectrum (ATR)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 smtClean="0">
                <a:solidFill>
                  <a:srgbClr val="C00000"/>
                </a:solidFill>
              </a:rPr>
              <a:t>(C=O)=1677 cm</a:t>
            </a:r>
            <a:r>
              <a:rPr lang="en-US" sz="1800" baseline="30000" dirty="0" smtClean="0">
                <a:solidFill>
                  <a:srgbClr val="C0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660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 smtClean="0">
                <a:solidFill>
                  <a:srgbClr val="006600"/>
                </a:solidFill>
              </a:rPr>
              <a:t>(OH)=3377, 3408 cm</a:t>
            </a:r>
            <a:r>
              <a:rPr lang="en-US" sz="1800" baseline="30000" dirty="0" smtClean="0">
                <a:solidFill>
                  <a:srgbClr val="0066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330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 smtClean="0">
                <a:solidFill>
                  <a:srgbClr val="663300"/>
                </a:solidFill>
              </a:rPr>
              <a:t>(CH, </a:t>
            </a:r>
            <a:r>
              <a:rPr lang="en-US" sz="1800" i="1" dirty="0" smtClean="0">
                <a:solidFill>
                  <a:srgbClr val="663300"/>
                </a:solidFill>
              </a:rPr>
              <a:t>sp</a:t>
            </a:r>
            <a:r>
              <a:rPr lang="en-US" sz="1800" i="1" baseline="30000" dirty="0" smtClean="0">
                <a:solidFill>
                  <a:srgbClr val="663300"/>
                </a:solidFill>
              </a:rPr>
              <a:t>2</a:t>
            </a:r>
            <a:r>
              <a:rPr lang="en-US" sz="1800" dirty="0" smtClean="0">
                <a:solidFill>
                  <a:srgbClr val="663300"/>
                </a:solidFill>
              </a:rPr>
              <a:t>)=3062, 3027 </a:t>
            </a:r>
            <a:r>
              <a:rPr lang="en-US" sz="1800" dirty="0">
                <a:solidFill>
                  <a:srgbClr val="663300"/>
                </a:solidFill>
              </a:rPr>
              <a:t>cm</a:t>
            </a:r>
            <a:r>
              <a:rPr lang="en-US" sz="1800" baseline="30000" dirty="0">
                <a:solidFill>
                  <a:srgbClr val="6633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800" dirty="0">
                <a:solidFill>
                  <a:srgbClr val="0070C0"/>
                </a:solidFill>
              </a:rPr>
              <a:t>(CH, </a:t>
            </a:r>
            <a:r>
              <a:rPr lang="en-US" sz="1800" i="1" dirty="0" smtClean="0">
                <a:solidFill>
                  <a:srgbClr val="0070C0"/>
                </a:solidFill>
              </a:rPr>
              <a:t>sp</a:t>
            </a:r>
            <a:r>
              <a:rPr lang="en-US" sz="1800" i="1" baseline="30000" dirty="0" smtClean="0">
                <a:solidFill>
                  <a:srgbClr val="0070C0"/>
                </a:solidFill>
              </a:rPr>
              <a:t>3</a:t>
            </a:r>
            <a:r>
              <a:rPr lang="en-US" sz="1800" dirty="0" smtClean="0">
                <a:solidFill>
                  <a:srgbClr val="0070C0"/>
                </a:solidFill>
              </a:rPr>
              <a:t>)=2933 cm</a:t>
            </a:r>
            <a:r>
              <a:rPr lang="en-US" sz="1800" baseline="30000" dirty="0" smtClean="0">
                <a:solidFill>
                  <a:srgbClr val="0070C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as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(CCC)=1210 cm</a:t>
            </a:r>
            <a:r>
              <a:rPr lang="en-US" sz="1800" baseline="300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baseline="30000" dirty="0" smtClean="0"/>
              <a:t>13</a:t>
            </a:r>
            <a:r>
              <a:rPr lang="en-US" sz="2400" b="1" dirty="0" smtClean="0"/>
              <a:t>C{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H}-NMR (in CDCl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=192 ppm (C=O)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=127-139 ppm (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arom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. carbon)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rgbClr val="FF3300"/>
                </a:solidFill>
              </a:rPr>
              <a:t>=76 ppm (C-OH)</a:t>
            </a:r>
            <a:endParaRPr lang="en-US" sz="1800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r="805"/>
          <a:stretch/>
        </p:blipFill>
        <p:spPr bwMode="auto">
          <a:xfrm>
            <a:off x="4495800" y="1828800"/>
            <a:ext cx="4519654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257800" y="3429000"/>
            <a:ext cx="0" cy="381000"/>
          </a:xfrm>
          <a:prstGeom prst="straightConnector1">
            <a:avLst/>
          </a:prstGeom>
          <a:ln w="12700">
            <a:solidFill>
              <a:srgbClr val="0066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77840" y="2514600"/>
            <a:ext cx="0" cy="381000"/>
          </a:xfrm>
          <a:prstGeom prst="straightConnector1">
            <a:avLst/>
          </a:prstGeom>
          <a:ln>
            <a:solidFill>
              <a:srgbClr val="6633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11548" y="2253532"/>
            <a:ext cx="381000" cy="261068"/>
          </a:xfrm>
          <a:prstGeom prst="straightConnector1">
            <a:avLst/>
          </a:prstGeom>
          <a:ln>
            <a:solidFill>
              <a:srgbClr val="0070C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81854" y="3291230"/>
            <a:ext cx="204746" cy="256430"/>
          </a:xfrm>
          <a:prstGeom prst="straightConnector1">
            <a:avLst/>
          </a:prstGeom>
          <a:ln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82586" y="3547660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C00000"/>
                </a:solidFill>
              </a:rPr>
              <a:t>(C=O)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3977" y="3761601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660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006600"/>
                </a:solidFill>
              </a:rPr>
              <a:t>(OH)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847201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330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663300"/>
                </a:solidFill>
              </a:rPr>
              <a:t>(CH, </a:t>
            </a:r>
            <a:r>
              <a:rPr lang="en-US" sz="1200" i="1" dirty="0">
                <a:solidFill>
                  <a:srgbClr val="663300"/>
                </a:solidFill>
              </a:rPr>
              <a:t>sp</a:t>
            </a:r>
            <a:r>
              <a:rPr lang="en-US" sz="1200" i="1" baseline="30000" dirty="0">
                <a:solidFill>
                  <a:srgbClr val="663300"/>
                </a:solidFill>
              </a:rPr>
              <a:t>2</a:t>
            </a:r>
            <a:r>
              <a:rPr lang="en-US" sz="1200" dirty="0">
                <a:solidFill>
                  <a:srgbClr val="663300"/>
                </a:solidFill>
              </a:rPr>
              <a:t>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4112" y="2490400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sz="1200" dirty="0">
                <a:solidFill>
                  <a:srgbClr val="0070C0"/>
                </a:solidFill>
              </a:rPr>
              <a:t>(CH, </a:t>
            </a:r>
            <a:r>
              <a:rPr lang="en-US" sz="1200" i="1" dirty="0">
                <a:solidFill>
                  <a:srgbClr val="0070C0"/>
                </a:solidFill>
              </a:rPr>
              <a:t>sp</a:t>
            </a:r>
            <a:r>
              <a:rPr lang="en-US" sz="1200" i="1" baseline="300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)</a:t>
            </a:r>
            <a:endParaRPr lang="en-US" sz="1200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11040" y="4343400"/>
            <a:ext cx="448056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0" y="604760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C=O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41231" y="5819001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</a:rPr>
              <a:t>C-OH</a:t>
            </a:r>
            <a:endParaRPr lang="en-US" sz="1200" dirty="0">
              <a:solidFill>
                <a:srgbClr val="FF33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15200" y="6026953"/>
            <a:ext cx="255802" cy="243345"/>
          </a:xfrm>
          <a:prstGeom prst="straightConnector1">
            <a:avLst/>
          </a:prstGeom>
          <a:ln>
            <a:solidFill>
              <a:srgbClr val="FF33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67415" y="358140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2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as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(CCC)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973568" y="3264367"/>
            <a:ext cx="10633" cy="355133"/>
          </a:xfrm>
          <a:prstGeom prst="straightConnector1">
            <a:avLst/>
          </a:prstGeom>
          <a:ln>
            <a:solidFill>
              <a:srgbClr val="00206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507</Words>
  <Application>Microsoft Office PowerPoint</Application>
  <PresentationFormat>On-screen Show (4:3)</PresentationFormat>
  <Paragraphs>108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Office Theme</vt:lpstr>
      <vt:lpstr>CS ChemDraw Drawing</vt:lpstr>
      <vt:lpstr>Lecture 1</vt:lpstr>
      <vt:lpstr>Introduction</vt:lpstr>
      <vt:lpstr>Benzoin Condensation using Cyanide</vt:lpstr>
      <vt:lpstr>Benzoin Condensation using Thiamine</vt:lpstr>
      <vt:lpstr>Green Chemistry Aspects</vt:lpstr>
      <vt:lpstr>Benzoin Condensation - Mechanism</vt:lpstr>
      <vt:lpstr>Experimental I</vt:lpstr>
      <vt:lpstr>Experimental II</vt:lpstr>
      <vt:lpstr>Characterization I</vt:lpstr>
      <vt:lpstr>Characterization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30BL – Lecture 1</dc:title>
  <dc:creator>A. Bacher</dc:creator>
  <cp:lastModifiedBy>Alf Bacher</cp:lastModifiedBy>
  <cp:revision>177</cp:revision>
  <dcterms:created xsi:type="dcterms:W3CDTF">2010-09-14T23:40:55Z</dcterms:created>
  <dcterms:modified xsi:type="dcterms:W3CDTF">2016-03-18T19:58:53Z</dcterms:modified>
</cp:coreProperties>
</file>