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77" r:id="rId8"/>
    <p:sldId id="262" r:id="rId9"/>
    <p:sldId id="275" r:id="rId10"/>
    <p:sldId id="263" r:id="rId11"/>
    <p:sldId id="265" r:id="rId12"/>
    <p:sldId id="278" r:id="rId13"/>
    <p:sldId id="266" r:id="rId14"/>
    <p:sldId id="267" r:id="rId15"/>
    <p:sldId id="268" r:id="rId16"/>
    <p:sldId id="269" r:id="rId17"/>
    <p:sldId id="279" r:id="rId18"/>
    <p:sldId id="270" r:id="rId19"/>
    <p:sldId id="271" r:id="rId20"/>
    <p:sldId id="280" r:id="rId21"/>
    <p:sldId id="281" r:id="rId22"/>
    <p:sldId id="282" r:id="rId23"/>
    <p:sldId id="272" r:id="rId24"/>
    <p:sldId id="273" r:id="rId25"/>
    <p:sldId id="283" r:id="rId26"/>
    <p:sldId id="284" r:id="rId27"/>
    <p:sldId id="285" r:id="rId28"/>
    <p:sldId id="286" r:id="rId29"/>
    <p:sldId id="274" r:id="rId30"/>
    <p:sldId id="287"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7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 Id="rId6" Type="http://schemas.openxmlformats.org/officeDocument/2006/relationships/image" Target="../media/image9.emf"/><Relationship Id="rId5" Type="http://schemas.openxmlformats.org/officeDocument/2006/relationships/image" Target="../media/image8.emf"/><Relationship Id="rId4"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96569B1-05B7-4CCE-BED1-3A7B3A90CA8F}" type="datetimeFigureOut">
              <a:rPr lang="en-US" smtClean="0"/>
              <a:t>5/22/2015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2977048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6569B1-05B7-4CCE-BED1-3A7B3A90CA8F}" type="datetimeFigureOut">
              <a:rPr lang="en-US" smtClean="0"/>
              <a:t>5/22/2015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3338374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6569B1-05B7-4CCE-BED1-3A7B3A90CA8F}" type="datetimeFigureOut">
              <a:rPr lang="en-US" smtClean="0"/>
              <a:t>5/22/2015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1787248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6569B1-05B7-4CCE-BED1-3A7B3A90CA8F}" type="datetimeFigureOut">
              <a:rPr lang="en-US" smtClean="0"/>
              <a:t>5/22/2015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1068184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6569B1-05B7-4CCE-BED1-3A7B3A90CA8F}" type="datetimeFigureOut">
              <a:rPr lang="en-US" smtClean="0"/>
              <a:t>5/22/2015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2613795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96569B1-05B7-4CCE-BED1-3A7B3A90CA8F}" type="datetimeFigureOut">
              <a:rPr lang="en-US" smtClean="0"/>
              <a:t>5/22/2015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2568652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96569B1-05B7-4CCE-BED1-3A7B3A90CA8F}" type="datetimeFigureOut">
              <a:rPr lang="en-US" smtClean="0"/>
              <a:t>5/22/2015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1137134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6569B1-05B7-4CCE-BED1-3A7B3A90CA8F}" type="datetimeFigureOut">
              <a:rPr lang="en-US" smtClean="0"/>
              <a:t>5/22/2015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3701947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6569B1-05B7-4CCE-BED1-3A7B3A90CA8F}" type="datetimeFigureOut">
              <a:rPr lang="en-US" smtClean="0"/>
              <a:t>5/22/2015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618211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6569B1-05B7-4CCE-BED1-3A7B3A90CA8F}" type="datetimeFigureOut">
              <a:rPr lang="en-US" smtClean="0"/>
              <a:t>5/22/2015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3162110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6569B1-05B7-4CCE-BED1-3A7B3A90CA8F}" type="datetimeFigureOut">
              <a:rPr lang="en-US" smtClean="0"/>
              <a:t>5/22/2015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4006581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6569B1-05B7-4CCE-BED1-3A7B3A90CA8F}" type="datetimeFigureOut">
              <a:rPr lang="en-US" smtClean="0"/>
              <a:t>5/22/2015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CDA75B-931A-4B9E-9F1F-136B6B2F52BD}" type="slidenum">
              <a:rPr lang="en-US" smtClean="0"/>
              <a:t>‹#›</a:t>
            </a:fld>
            <a:endParaRPr lang="en-US"/>
          </a:p>
        </p:txBody>
      </p:sp>
    </p:spTree>
    <p:extLst>
      <p:ext uri="{BB962C8B-B14F-4D97-AF65-F5344CB8AC3E}">
        <p14:creationId xmlns:p14="http://schemas.microsoft.com/office/powerpoint/2010/main" val="18610324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6.emf"/><Relationship Id="rId13" Type="http://schemas.openxmlformats.org/officeDocument/2006/relationships/oleObject" Target="../embeddings/oleObject7.bin"/><Relationship Id="rId3" Type="http://schemas.openxmlformats.org/officeDocument/2006/relationships/oleObject" Target="../embeddings/oleObject2.bin"/><Relationship Id="rId7" Type="http://schemas.openxmlformats.org/officeDocument/2006/relationships/oleObject" Target="../embeddings/oleObject4.bin"/><Relationship Id="rId12" Type="http://schemas.openxmlformats.org/officeDocument/2006/relationships/image" Target="../media/image8.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emf"/><Relationship Id="rId11" Type="http://schemas.openxmlformats.org/officeDocument/2006/relationships/oleObject" Target="../embeddings/oleObject6.bin"/><Relationship Id="rId5" Type="http://schemas.openxmlformats.org/officeDocument/2006/relationships/oleObject" Target="../embeddings/oleObject3.bin"/><Relationship Id="rId10" Type="http://schemas.openxmlformats.org/officeDocument/2006/relationships/image" Target="../media/image7.emf"/><Relationship Id="rId4" Type="http://schemas.openxmlformats.org/officeDocument/2006/relationships/image" Target="../media/image4.emf"/><Relationship Id="rId9" Type="http://schemas.openxmlformats.org/officeDocument/2006/relationships/oleObject" Target="../embeddings/oleObject5.bin"/><Relationship Id="rId14" Type="http://schemas.openxmlformats.org/officeDocument/2006/relationships/image" Target="../media/image9.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0.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1.e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2.e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3.e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4.e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5.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133600"/>
            <a:ext cx="7772400" cy="1470025"/>
          </a:xfrm>
        </p:spPr>
        <p:txBody>
          <a:bodyPr/>
          <a:lstStyle/>
          <a:p>
            <a:r>
              <a:rPr lang="en-US" b="1" dirty="0" smtClean="0"/>
              <a:t>Lecture 10a</a:t>
            </a:r>
            <a:endParaRPr lang="en-US" b="1" dirty="0"/>
          </a:p>
        </p:txBody>
      </p:sp>
      <p:sp>
        <p:nvSpPr>
          <p:cNvPr id="3" name="Subtitle 2"/>
          <p:cNvSpPr>
            <a:spLocks noGrp="1"/>
          </p:cNvSpPr>
          <p:nvPr>
            <p:ph type="subTitle" idx="1"/>
          </p:nvPr>
        </p:nvSpPr>
        <p:spPr/>
        <p:txBody>
          <a:bodyPr/>
          <a:lstStyle/>
          <a:p>
            <a:r>
              <a:rPr lang="en-US" sz="4000" b="1" dirty="0" smtClean="0">
                <a:ln w="12700">
                  <a:solidFill>
                    <a:srgbClr val="00B050"/>
                  </a:solidFill>
                  <a:prstDash val="solid"/>
                </a:ln>
                <a:solidFill>
                  <a:srgbClr val="006600"/>
                </a:solidFill>
                <a:effectLst>
                  <a:innerShdw blurRad="63500" dist="50800" dir="18900000">
                    <a:prstClr val="black">
                      <a:alpha val="50000"/>
                    </a:prstClr>
                  </a:innerShdw>
                </a:effectLst>
              </a:rPr>
              <a:t>Green Chemistry</a:t>
            </a:r>
            <a:endParaRPr lang="en-US" sz="4000" b="1" dirty="0">
              <a:ln w="12700">
                <a:solidFill>
                  <a:srgbClr val="00B050"/>
                </a:solidFill>
                <a:prstDash val="solid"/>
              </a:ln>
              <a:solidFill>
                <a:srgbClr val="006600"/>
              </a:solidFill>
              <a:effectLst>
                <a:innerShdw blurRad="63500" dist="50800" dir="18900000">
                  <a:prstClr val="black">
                    <a:alpha val="50000"/>
                  </a:prstClr>
                </a:innerShdw>
              </a:effectLst>
            </a:endParaRPr>
          </a:p>
        </p:txBody>
      </p:sp>
    </p:spTree>
    <p:extLst>
      <p:ext uri="{BB962C8B-B14F-4D97-AF65-F5344CB8AC3E}">
        <p14:creationId xmlns:p14="http://schemas.microsoft.com/office/powerpoint/2010/main" val="3744104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What is Green Chemistry?</a:t>
            </a:r>
            <a:endParaRPr lang="en-US" dirty="0"/>
          </a:p>
        </p:txBody>
      </p:sp>
      <p:sp>
        <p:nvSpPr>
          <p:cNvPr id="2" name="Content Placeholder 1"/>
          <p:cNvSpPr>
            <a:spLocks noGrp="1"/>
          </p:cNvSpPr>
          <p:nvPr>
            <p:ph idx="1"/>
          </p:nvPr>
        </p:nvSpPr>
        <p:spPr/>
        <p:txBody>
          <a:bodyPr>
            <a:noAutofit/>
          </a:bodyPr>
          <a:lstStyle/>
          <a:p>
            <a:pPr lvl="0"/>
            <a:r>
              <a:rPr lang="en-US" sz="2000" b="1" i="1" dirty="0" smtClean="0">
                <a:solidFill>
                  <a:srgbClr val="C00000"/>
                </a:solidFill>
                <a:latin typeface="Times New Roman" panose="02020603050405020304" pitchFamily="18" charset="0"/>
                <a:cs typeface="Times New Roman" panose="02020603050405020304" pitchFamily="18" charset="0"/>
              </a:rPr>
              <a:t>Catalysis</a:t>
            </a:r>
            <a:endParaRPr lang="en-US" sz="20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Catalytic reagents (as selective as possible) are superior to stoichiometric reagents.</a:t>
            </a:r>
          </a:p>
          <a:p>
            <a:pPr lvl="0"/>
            <a:r>
              <a:rPr lang="en-US" sz="2000" b="1" i="1" dirty="0">
                <a:solidFill>
                  <a:srgbClr val="C00000"/>
                </a:solidFill>
                <a:latin typeface="Times New Roman" panose="02020603050405020304" pitchFamily="18" charset="0"/>
                <a:cs typeface="Times New Roman" panose="02020603050405020304" pitchFamily="18" charset="0"/>
              </a:rPr>
              <a:t>Design for Degradation</a:t>
            </a:r>
            <a:endParaRPr lang="en-US" sz="20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Chemical products should be designed so that at the end of their function </a:t>
            </a:r>
            <a:r>
              <a:rPr lang="en-US" sz="1800" dirty="0" smtClean="0">
                <a:solidFill>
                  <a:srgbClr val="002060"/>
                </a:solidFill>
                <a:latin typeface="Times New Roman" panose="02020603050405020304" pitchFamily="18" charset="0"/>
                <a:cs typeface="Times New Roman" panose="02020603050405020304" pitchFamily="18" charset="0"/>
              </a:rPr>
              <a:t/>
            </a:r>
            <a:br>
              <a:rPr lang="en-US" sz="1800" dirty="0" smtClean="0">
                <a:solidFill>
                  <a:srgbClr val="002060"/>
                </a:solidFill>
                <a:latin typeface="Times New Roman" panose="02020603050405020304" pitchFamily="18" charset="0"/>
                <a:cs typeface="Times New Roman" panose="02020603050405020304" pitchFamily="18" charset="0"/>
              </a:rPr>
            </a:br>
            <a:r>
              <a:rPr lang="en-US" sz="1800" dirty="0" smtClean="0">
                <a:solidFill>
                  <a:srgbClr val="002060"/>
                </a:solidFill>
                <a:latin typeface="Times New Roman" panose="02020603050405020304" pitchFamily="18" charset="0"/>
                <a:cs typeface="Times New Roman" panose="02020603050405020304" pitchFamily="18" charset="0"/>
              </a:rPr>
              <a:t>they </a:t>
            </a:r>
            <a:r>
              <a:rPr lang="en-US" sz="1800" dirty="0">
                <a:solidFill>
                  <a:srgbClr val="002060"/>
                </a:solidFill>
                <a:latin typeface="Times New Roman" panose="02020603050405020304" pitchFamily="18" charset="0"/>
                <a:cs typeface="Times New Roman" panose="02020603050405020304" pitchFamily="18" charset="0"/>
              </a:rPr>
              <a:t>break down into innocuous degradation products and do not persist </a:t>
            </a:r>
            <a:r>
              <a:rPr lang="en-US" sz="1800" dirty="0" smtClean="0">
                <a:solidFill>
                  <a:srgbClr val="002060"/>
                </a:solidFill>
                <a:latin typeface="Times New Roman" panose="02020603050405020304" pitchFamily="18" charset="0"/>
                <a:cs typeface="Times New Roman" panose="02020603050405020304" pitchFamily="18" charset="0"/>
              </a:rPr>
              <a:t/>
            </a:r>
            <a:br>
              <a:rPr lang="en-US" sz="1800" dirty="0" smtClean="0">
                <a:solidFill>
                  <a:srgbClr val="002060"/>
                </a:solidFill>
                <a:latin typeface="Times New Roman" panose="02020603050405020304" pitchFamily="18" charset="0"/>
                <a:cs typeface="Times New Roman" panose="02020603050405020304" pitchFamily="18" charset="0"/>
              </a:rPr>
            </a:br>
            <a:r>
              <a:rPr lang="en-US" sz="1800" dirty="0" smtClean="0">
                <a:solidFill>
                  <a:srgbClr val="002060"/>
                </a:solidFill>
                <a:latin typeface="Times New Roman" panose="02020603050405020304" pitchFamily="18" charset="0"/>
                <a:cs typeface="Times New Roman" panose="02020603050405020304" pitchFamily="18" charset="0"/>
              </a:rPr>
              <a:t>in </a:t>
            </a:r>
            <a:r>
              <a:rPr lang="en-US" sz="1800" dirty="0">
                <a:solidFill>
                  <a:srgbClr val="002060"/>
                </a:solidFill>
                <a:latin typeface="Times New Roman" panose="02020603050405020304" pitchFamily="18" charset="0"/>
                <a:cs typeface="Times New Roman" panose="02020603050405020304" pitchFamily="18" charset="0"/>
              </a:rPr>
              <a:t>the environment.</a:t>
            </a:r>
          </a:p>
          <a:p>
            <a:pPr lvl="0"/>
            <a:r>
              <a:rPr lang="en-US" sz="2000" b="1" i="1" dirty="0">
                <a:solidFill>
                  <a:srgbClr val="C00000"/>
                </a:solidFill>
                <a:latin typeface="Times New Roman" panose="02020603050405020304" pitchFamily="18" charset="0"/>
                <a:cs typeface="Times New Roman" panose="02020603050405020304" pitchFamily="18" charset="0"/>
              </a:rPr>
              <a:t>Real-time analysis for Pollution Prevention</a:t>
            </a:r>
            <a:endParaRPr lang="en-US" sz="20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Analytical methodologies need to be further developed to allow for real-time, in-process monitoring and control prior to the formation of hazardous substances.</a:t>
            </a:r>
          </a:p>
          <a:p>
            <a:pPr lvl="0"/>
            <a:r>
              <a:rPr lang="en-US" sz="2000" b="1" i="1" dirty="0">
                <a:solidFill>
                  <a:srgbClr val="C00000"/>
                </a:solidFill>
                <a:latin typeface="Times New Roman" panose="02020603050405020304" pitchFamily="18" charset="0"/>
                <a:cs typeface="Times New Roman" panose="02020603050405020304" pitchFamily="18" charset="0"/>
              </a:rPr>
              <a:t>Inherently Safer Chemistry for Accident Prevention</a:t>
            </a:r>
            <a:endParaRPr lang="en-US" sz="20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Substances and the form of a substance used in a chemical process should be chosen to minimize the potential for chemical accidents, including releases, explosions, and fires.</a:t>
            </a:r>
          </a:p>
          <a:p>
            <a:endParaRPr lang="en-US" sz="5400" dirty="0"/>
          </a:p>
        </p:txBody>
      </p:sp>
    </p:spTree>
    <p:extLst>
      <p:ext uri="{BB962C8B-B14F-4D97-AF65-F5344CB8AC3E}">
        <p14:creationId xmlns:p14="http://schemas.microsoft.com/office/powerpoint/2010/main" val="1439332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arn(inVertical)">
                                      <p:cBhvr>
                                        <p:cTn id="10" dur="5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barn(inVertical)">
                                      <p:cBhvr>
                                        <p:cTn id="15" dur="500"/>
                                        <p:tgtEl>
                                          <p:spTgt spid="2">
                                            <p:txEl>
                                              <p:pRg st="2" end="2"/>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barn(inVertical)">
                                      <p:cBhvr>
                                        <p:cTn id="18" dur="500"/>
                                        <p:tgtEl>
                                          <p:spTgt spid="2">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barn(inVertical)">
                                      <p:cBhvr>
                                        <p:cTn id="23" dur="500"/>
                                        <p:tgtEl>
                                          <p:spTgt spid="2">
                                            <p:txEl>
                                              <p:pRg st="4" end="4"/>
                                            </p:txEl>
                                          </p:spTgt>
                                        </p:tgtEl>
                                      </p:cBhvr>
                                    </p:animEffect>
                                  </p:childTnLst>
                                </p:cTn>
                              </p:par>
                              <p:par>
                                <p:cTn id="24" presetID="16" presetClass="entr" presetSubtype="21" fill="hold" nodeType="withEffect">
                                  <p:stCondLst>
                                    <p:cond delay="0"/>
                                  </p:stCondLst>
                                  <p:childTnLst>
                                    <p:set>
                                      <p:cBhvr>
                                        <p:cTn id="25" dur="1" fill="hold">
                                          <p:stCondLst>
                                            <p:cond delay="0"/>
                                          </p:stCondLst>
                                        </p:cTn>
                                        <p:tgtEl>
                                          <p:spTgt spid="2">
                                            <p:txEl>
                                              <p:pRg st="5" end="5"/>
                                            </p:txEl>
                                          </p:spTgt>
                                        </p:tgtEl>
                                        <p:attrNameLst>
                                          <p:attrName>style.visibility</p:attrName>
                                        </p:attrNameLst>
                                      </p:cBhvr>
                                      <p:to>
                                        <p:strVal val="visible"/>
                                      </p:to>
                                    </p:set>
                                    <p:animEffect transition="in" filter="barn(inVertical)">
                                      <p:cBhvr>
                                        <p:cTn id="26" dur="500"/>
                                        <p:tgtEl>
                                          <p:spTgt spid="2">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Effect transition="in" filter="barn(inVertical)">
                                      <p:cBhvr>
                                        <p:cTn id="31" dur="500"/>
                                        <p:tgtEl>
                                          <p:spTgt spid="2">
                                            <p:txEl>
                                              <p:pRg st="6" end="6"/>
                                            </p:txEl>
                                          </p:spTgt>
                                        </p:tgtEl>
                                      </p:cBhvr>
                                    </p:animEffect>
                                  </p:childTnLst>
                                </p:cTn>
                              </p:par>
                              <p:par>
                                <p:cTn id="32" presetID="16" presetClass="entr" presetSubtype="21" fill="hold" nodeType="withEffect">
                                  <p:stCondLst>
                                    <p:cond delay="0"/>
                                  </p:stCondLst>
                                  <p:childTnLst>
                                    <p:set>
                                      <p:cBhvr>
                                        <p:cTn id="33" dur="1" fill="hold">
                                          <p:stCondLst>
                                            <p:cond delay="0"/>
                                          </p:stCondLst>
                                        </p:cTn>
                                        <p:tgtEl>
                                          <p:spTgt spid="2">
                                            <p:txEl>
                                              <p:pRg st="7" end="7"/>
                                            </p:txEl>
                                          </p:spTgt>
                                        </p:tgtEl>
                                        <p:attrNameLst>
                                          <p:attrName>style.visibility</p:attrName>
                                        </p:attrNameLst>
                                      </p:cBhvr>
                                      <p:to>
                                        <p:strVal val="visible"/>
                                      </p:to>
                                    </p:set>
                                    <p:animEffect transition="in" filter="barn(inVertical)">
                                      <p:cBhvr>
                                        <p:cTn id="34"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Solvents I</a:t>
            </a:r>
            <a:endParaRPr lang="en-US" dirty="0">
              <a:solidFill>
                <a:srgbClr val="002060"/>
              </a:solidFill>
            </a:endParaRPr>
          </a:p>
        </p:txBody>
      </p:sp>
      <p:sp>
        <p:nvSpPr>
          <p:cNvPr id="2" name="Content Placeholder 1"/>
          <p:cNvSpPr>
            <a:spLocks noGrp="1"/>
          </p:cNvSpPr>
          <p:nvPr>
            <p:ph idx="1"/>
          </p:nvPr>
        </p:nvSpPr>
        <p:spPr/>
        <p:txBody>
          <a:bodyPr>
            <a:normAutofit/>
          </a:bodyPr>
          <a:lstStyle/>
          <a:p>
            <a:r>
              <a:rPr lang="en-US" sz="2400" dirty="0" smtClean="0">
                <a:latin typeface="Times New Roman" panose="02020603050405020304" pitchFamily="18" charset="0"/>
                <a:cs typeface="Times New Roman" panose="02020603050405020304" pitchFamily="18" charset="0"/>
              </a:rPr>
              <a:t>Solvents </a:t>
            </a:r>
            <a:r>
              <a:rPr lang="en-US" sz="2400" dirty="0">
                <a:latin typeface="Times New Roman" panose="02020603050405020304" pitchFamily="18" charset="0"/>
                <a:cs typeface="Times New Roman" panose="02020603050405020304" pitchFamily="18" charset="0"/>
              </a:rPr>
              <a:t>appear to be necessary for many reactions to </a:t>
            </a:r>
            <a:r>
              <a:rPr lang="en-US" sz="2400" dirty="0" smtClean="0">
                <a:latin typeface="Times New Roman" panose="02020603050405020304" pitchFamily="18" charset="0"/>
                <a:cs typeface="Times New Roman" panose="02020603050405020304" pitchFamily="18" charset="0"/>
              </a:rPr>
              <a:t>occur but </a:t>
            </a:r>
            <a:r>
              <a:rPr lang="en-US" sz="2400" dirty="0">
                <a:latin typeface="Times New Roman" panose="02020603050405020304" pitchFamily="18" charset="0"/>
                <a:cs typeface="Times New Roman" panose="02020603050405020304" pitchFamily="18" charset="0"/>
              </a:rPr>
              <a:t>their presence also causes many problems i.e., they reduce the reactivity </a:t>
            </a:r>
            <a:r>
              <a:rPr lang="en-US" sz="2400" dirty="0" smtClean="0">
                <a:latin typeface="Times New Roman" panose="02020603050405020304" pitchFamily="18" charset="0"/>
                <a:cs typeface="Times New Roman" panose="02020603050405020304" pitchFamily="18" charset="0"/>
              </a:rPr>
              <a:t>of </a:t>
            </a:r>
            <a:r>
              <a:rPr lang="en-US" sz="2400" dirty="0">
                <a:latin typeface="Times New Roman" panose="02020603050405020304" pitchFamily="18" charset="0"/>
                <a:cs typeface="Times New Roman" panose="02020603050405020304" pitchFamily="18" charset="0"/>
              </a:rPr>
              <a:t>many reagents and starting </a:t>
            </a:r>
            <a:r>
              <a:rPr lang="en-US" sz="2400" dirty="0" smtClean="0">
                <a:latin typeface="Times New Roman" panose="02020603050405020304" pitchFamily="18" charset="0"/>
                <a:cs typeface="Times New Roman" panose="02020603050405020304" pitchFamily="18" charset="0"/>
              </a:rPr>
              <a:t>materials</a:t>
            </a:r>
          </a:p>
          <a:p>
            <a:r>
              <a:rPr lang="en-US" sz="2400" dirty="0" smtClean="0">
                <a:latin typeface="Times New Roman" panose="02020603050405020304" pitchFamily="18" charset="0"/>
                <a:cs typeface="Times New Roman" panose="02020603050405020304" pitchFamily="18" charset="0"/>
              </a:rPr>
              <a:t>They </a:t>
            </a:r>
            <a:r>
              <a:rPr lang="en-US" sz="2400" dirty="0">
                <a:latin typeface="Times New Roman" panose="02020603050405020304" pitchFamily="18" charset="0"/>
                <a:cs typeface="Times New Roman" panose="02020603050405020304" pitchFamily="18" charset="0"/>
              </a:rPr>
              <a:t>limit the lower and upper temperature at which the reaction can take </a:t>
            </a:r>
            <a:r>
              <a:rPr lang="en-US" sz="2400" dirty="0" smtClean="0">
                <a:latin typeface="Times New Roman" panose="02020603050405020304" pitchFamily="18" charset="0"/>
                <a:cs typeface="Times New Roman" panose="02020603050405020304" pitchFamily="18" charset="0"/>
              </a:rPr>
              <a:t>place, which can have advantages and disadvantages </a:t>
            </a:r>
          </a:p>
          <a:p>
            <a:r>
              <a:rPr lang="en-US" sz="2400" dirty="0" smtClean="0">
                <a:latin typeface="Times New Roman" panose="02020603050405020304" pitchFamily="18" charset="0"/>
                <a:cs typeface="Times New Roman" panose="02020603050405020304" pitchFamily="18" charset="0"/>
              </a:rPr>
              <a:t>Solvents </a:t>
            </a:r>
            <a:r>
              <a:rPr lang="en-US" sz="2400" dirty="0">
                <a:latin typeface="Times New Roman" panose="02020603050405020304" pitchFamily="18" charset="0"/>
                <a:cs typeface="Times New Roman" panose="02020603050405020304" pitchFamily="18" charset="0"/>
              </a:rPr>
              <a:t>are also used in the workup </a:t>
            </a:r>
            <a:r>
              <a:rPr lang="en-US" sz="2400" dirty="0" smtClean="0">
                <a:latin typeface="Times New Roman" panose="02020603050405020304" pitchFamily="18" charset="0"/>
                <a:cs typeface="Times New Roman" panose="02020603050405020304" pitchFamily="18" charset="0"/>
              </a:rPr>
              <a:t>and purification process </a:t>
            </a:r>
            <a:r>
              <a:rPr lang="en-US" sz="2400" dirty="0">
                <a:latin typeface="Times New Roman" panose="02020603050405020304" pitchFamily="18" charset="0"/>
                <a:cs typeface="Times New Roman" panose="02020603050405020304" pitchFamily="18" charset="0"/>
              </a:rPr>
              <a:t>(i.e., extraction, recrystallization, chromatography, etc.).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The problem is that many </a:t>
            </a:r>
            <a:r>
              <a:rPr lang="en-US" sz="2400" dirty="0">
                <a:latin typeface="Times New Roman" panose="02020603050405020304" pitchFamily="18" charset="0"/>
                <a:cs typeface="Times New Roman" panose="02020603050405020304" pitchFamily="18" charset="0"/>
              </a:rPr>
              <a:t>of the commonly used solvents are </a:t>
            </a:r>
            <a:r>
              <a:rPr lang="en-US" sz="2400" dirty="0" smtClean="0">
                <a:latin typeface="Times New Roman" panose="02020603050405020304" pitchFamily="18" charset="0"/>
                <a:cs typeface="Times New Roman" panose="02020603050405020304" pitchFamily="18" charset="0"/>
              </a:rPr>
              <a:t>volatile. Thus</a:t>
            </a:r>
            <a:r>
              <a:rPr lang="en-US" sz="2400" dirty="0">
                <a:latin typeface="Times New Roman" panose="02020603050405020304" pitchFamily="18" charset="0"/>
                <a:cs typeface="Times New Roman" panose="02020603050405020304" pitchFamily="18" charset="0"/>
              </a:rPr>
              <a:t>, the experimenter and the environment can be exposed to them. </a:t>
            </a:r>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solidFill>
                <a:schemeClr val="bg1"/>
              </a:solidFill>
              <a:latin typeface="Times New Roman" panose="02020603050405020304" pitchFamily="18" charset="0"/>
              <a:cs typeface="Times New Roman" panose="02020603050405020304" pitchFamily="18" charset="0"/>
            </a:endParaRPr>
          </a:p>
          <a:p>
            <a:endParaRPr lang="en-US"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7584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Solvents </a:t>
            </a:r>
            <a:r>
              <a:rPr lang="en-US" dirty="0" smtClean="0">
                <a:solidFill>
                  <a:srgbClr val="002060"/>
                </a:solidFill>
              </a:rPr>
              <a:t>II</a:t>
            </a:r>
            <a:endParaRPr lang="en-US" dirty="0"/>
          </a:p>
        </p:txBody>
      </p:sp>
      <p:sp>
        <p:nvSpPr>
          <p:cNvPr id="3" name="Content Placeholder 2"/>
          <p:cNvSpPr>
            <a:spLocks noGrp="1"/>
          </p:cNvSpPr>
          <p:nvPr>
            <p:ph idx="1"/>
          </p:nvPr>
        </p:nvSpPr>
        <p:spPr>
          <a:xfrm>
            <a:off x="457200" y="1600200"/>
            <a:ext cx="8458200" cy="4525963"/>
          </a:xfrm>
        </p:spPr>
        <p:txBody>
          <a:bodyPr>
            <a:noAutofit/>
          </a:bodyPr>
          <a:lstStyle/>
          <a:p>
            <a:pPr lvl="0"/>
            <a:r>
              <a:rPr lang="en-US" sz="1800" b="1" i="1" dirty="0">
                <a:solidFill>
                  <a:srgbClr val="FF0000"/>
                </a:solidFill>
                <a:latin typeface="Times New Roman" panose="02020603050405020304" pitchFamily="18" charset="0"/>
                <a:cs typeface="Times New Roman" panose="02020603050405020304" pitchFamily="18" charset="0"/>
              </a:rPr>
              <a:t>Hydrocarbons</a:t>
            </a:r>
            <a:endParaRPr lang="en-US" sz="1800" b="1" dirty="0">
              <a:solidFill>
                <a:srgbClr val="FF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600" dirty="0">
                <a:solidFill>
                  <a:srgbClr val="002060"/>
                </a:solidFill>
                <a:latin typeface="Times New Roman" panose="02020603050405020304" pitchFamily="18" charset="0"/>
                <a:cs typeface="Times New Roman" panose="02020603050405020304" pitchFamily="18" charset="0"/>
              </a:rPr>
              <a:t>Hydrocarbons (i.e., </a:t>
            </a:r>
            <a:r>
              <a:rPr lang="en-US" sz="1600" dirty="0" smtClean="0">
                <a:solidFill>
                  <a:srgbClr val="002060"/>
                </a:solidFill>
                <a:latin typeface="Times New Roman" panose="02020603050405020304" pitchFamily="18" charset="0"/>
                <a:cs typeface="Times New Roman" panose="02020603050405020304" pitchFamily="18" charset="0"/>
              </a:rPr>
              <a:t>alkanes like hexane, petroleum ether; aromatics like toluene) are </a:t>
            </a:r>
            <a:r>
              <a:rPr lang="en-US" sz="1600" dirty="0">
                <a:solidFill>
                  <a:srgbClr val="002060"/>
                </a:solidFill>
                <a:latin typeface="Times New Roman" panose="02020603050405020304" pitchFamily="18" charset="0"/>
                <a:cs typeface="Times New Roman" panose="02020603050405020304" pitchFamily="18" charset="0"/>
              </a:rPr>
              <a:t>volatile, which poses a substantial inhalation risk. They tend to affect primarily </a:t>
            </a:r>
            <a:r>
              <a:rPr lang="en-US" sz="1600" dirty="0" smtClean="0">
                <a:solidFill>
                  <a:srgbClr val="002060"/>
                </a:solidFill>
                <a:latin typeface="Times New Roman" panose="02020603050405020304" pitchFamily="18" charset="0"/>
                <a:cs typeface="Times New Roman" panose="02020603050405020304" pitchFamily="18" charset="0"/>
              </a:rPr>
              <a:t>the central </a:t>
            </a:r>
            <a:r>
              <a:rPr lang="en-US" sz="1600" dirty="0">
                <a:solidFill>
                  <a:srgbClr val="002060"/>
                </a:solidFill>
                <a:latin typeface="Times New Roman" panose="02020603050405020304" pitchFamily="18" charset="0"/>
                <a:cs typeface="Times New Roman" panose="02020603050405020304" pitchFamily="18" charset="0"/>
              </a:rPr>
              <a:t>nervous system </a:t>
            </a:r>
            <a:r>
              <a:rPr lang="en-US" sz="1600" dirty="0" smtClean="0">
                <a:solidFill>
                  <a:srgbClr val="002060"/>
                </a:solidFill>
                <a:latin typeface="Times New Roman" panose="02020603050405020304" pitchFamily="18" charset="0"/>
                <a:cs typeface="Times New Roman" panose="02020603050405020304" pitchFamily="18" charset="0"/>
              </a:rPr>
              <a:t>(CNS) and </a:t>
            </a:r>
            <a:r>
              <a:rPr lang="en-US" sz="1600" dirty="0">
                <a:solidFill>
                  <a:srgbClr val="002060"/>
                </a:solidFill>
                <a:latin typeface="Times New Roman" panose="02020603050405020304" pitchFamily="18" charset="0"/>
                <a:cs typeface="Times New Roman" panose="02020603050405020304" pitchFamily="18" charset="0"/>
              </a:rPr>
              <a:t>can cause lung damage. </a:t>
            </a:r>
            <a:r>
              <a:rPr lang="en-US" sz="1600" dirty="0" smtClean="0">
                <a:solidFill>
                  <a:srgbClr val="002060"/>
                </a:solidFill>
                <a:latin typeface="Times New Roman" panose="02020603050405020304" pitchFamily="18" charset="0"/>
                <a:cs typeface="Times New Roman" panose="02020603050405020304" pitchFamily="18" charset="0"/>
              </a:rPr>
              <a:t>Toluene is a reproductive toxin.</a:t>
            </a:r>
          </a:p>
          <a:p>
            <a:pPr lvl="1">
              <a:buFont typeface="Arial" panose="020B0604020202020204" pitchFamily="34" charset="0"/>
              <a:buChar char="•"/>
            </a:pPr>
            <a:r>
              <a:rPr lang="en-US" sz="1600" dirty="0" smtClean="0">
                <a:solidFill>
                  <a:srgbClr val="002060"/>
                </a:solidFill>
                <a:latin typeface="Times New Roman" panose="02020603050405020304" pitchFamily="18" charset="0"/>
                <a:cs typeface="Times New Roman" panose="02020603050405020304" pitchFamily="18" charset="0"/>
              </a:rPr>
              <a:t>They </a:t>
            </a:r>
            <a:r>
              <a:rPr lang="en-US" sz="1600" dirty="0">
                <a:solidFill>
                  <a:srgbClr val="002060"/>
                </a:solidFill>
                <a:latin typeface="Times New Roman" panose="02020603050405020304" pitchFamily="18" charset="0"/>
                <a:cs typeface="Times New Roman" panose="02020603050405020304" pitchFamily="18" charset="0"/>
              </a:rPr>
              <a:t>are also flammable and represent a significant fire </a:t>
            </a:r>
            <a:r>
              <a:rPr lang="en-US" sz="1600" dirty="0" smtClean="0">
                <a:solidFill>
                  <a:srgbClr val="002060"/>
                </a:solidFill>
                <a:latin typeface="Times New Roman" panose="02020603050405020304" pitchFamily="18" charset="0"/>
                <a:cs typeface="Times New Roman" panose="02020603050405020304" pitchFamily="18" charset="0"/>
              </a:rPr>
              <a:t>hazard </a:t>
            </a:r>
            <a:r>
              <a:rPr lang="en-US" sz="1600" dirty="0">
                <a:solidFill>
                  <a:srgbClr val="002060"/>
                </a:solidFill>
                <a:latin typeface="Times New Roman" panose="02020603050405020304" pitchFamily="18" charset="0"/>
                <a:cs typeface="Times New Roman" panose="02020603050405020304" pitchFamily="18" charset="0"/>
              </a:rPr>
              <a:t>as well. </a:t>
            </a:r>
          </a:p>
          <a:p>
            <a:r>
              <a:rPr lang="en-US" sz="1800" b="1" i="1" dirty="0">
                <a:solidFill>
                  <a:srgbClr val="FF0000"/>
                </a:solidFill>
                <a:latin typeface="Times New Roman" panose="02020603050405020304" pitchFamily="18" charset="0"/>
                <a:cs typeface="Times New Roman" panose="02020603050405020304" pitchFamily="18" charset="0"/>
              </a:rPr>
              <a:t>Halogenated Hydrocarbons</a:t>
            </a:r>
            <a:endParaRPr lang="en-US" sz="1800" b="1" dirty="0">
              <a:solidFill>
                <a:srgbClr val="FF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600" dirty="0">
                <a:solidFill>
                  <a:srgbClr val="002060"/>
                </a:solidFill>
                <a:latin typeface="Times New Roman" panose="02020603050405020304" pitchFamily="18" charset="0"/>
                <a:cs typeface="Times New Roman" panose="02020603050405020304" pitchFamily="18" charset="0"/>
              </a:rPr>
              <a:t>Halogenated </a:t>
            </a:r>
            <a:r>
              <a:rPr lang="en-US" sz="1600" dirty="0" smtClean="0">
                <a:solidFill>
                  <a:srgbClr val="002060"/>
                </a:solidFill>
                <a:latin typeface="Times New Roman" panose="02020603050405020304" pitchFamily="18" charset="0"/>
                <a:cs typeface="Times New Roman" panose="02020603050405020304" pitchFamily="18" charset="0"/>
              </a:rPr>
              <a:t>hydrocarbons i.e</a:t>
            </a:r>
            <a:r>
              <a:rPr lang="en-US" sz="1600" dirty="0">
                <a:solidFill>
                  <a:srgbClr val="002060"/>
                </a:solidFill>
                <a:latin typeface="Times New Roman" panose="02020603050405020304" pitchFamily="18" charset="0"/>
                <a:cs typeface="Times New Roman" panose="02020603050405020304" pitchFamily="18" charset="0"/>
              </a:rPr>
              <a:t>., dichloromethane, </a:t>
            </a:r>
            <a:r>
              <a:rPr lang="en-US" sz="1600" dirty="0" smtClean="0">
                <a:solidFill>
                  <a:srgbClr val="002060"/>
                </a:solidFill>
                <a:latin typeface="Times New Roman" panose="02020603050405020304" pitchFamily="18" charset="0"/>
                <a:cs typeface="Times New Roman" panose="02020603050405020304" pitchFamily="18" charset="0"/>
              </a:rPr>
              <a:t>chloroform display </a:t>
            </a:r>
            <a:r>
              <a:rPr lang="en-US" sz="1600" dirty="0">
                <a:solidFill>
                  <a:srgbClr val="002060"/>
                </a:solidFill>
                <a:latin typeface="Times New Roman" panose="02020603050405020304" pitchFamily="18" charset="0"/>
                <a:cs typeface="Times New Roman" panose="02020603050405020304" pitchFamily="18" charset="0"/>
              </a:rPr>
              <a:t>relatively </a:t>
            </a:r>
            <a:r>
              <a:rPr lang="en-US" sz="1600" dirty="0" smtClean="0">
                <a:solidFill>
                  <a:srgbClr val="002060"/>
                </a:solidFill>
                <a:latin typeface="Times New Roman" panose="02020603050405020304" pitchFamily="18" charset="0"/>
                <a:cs typeface="Times New Roman" panose="02020603050405020304" pitchFamily="18" charset="0"/>
              </a:rPr>
              <a:t/>
            </a:r>
            <a:br>
              <a:rPr lang="en-US" sz="1600" dirty="0" smtClean="0">
                <a:solidFill>
                  <a:srgbClr val="002060"/>
                </a:solidFill>
                <a:latin typeface="Times New Roman" panose="02020603050405020304" pitchFamily="18" charset="0"/>
                <a:cs typeface="Times New Roman" panose="02020603050405020304" pitchFamily="18" charset="0"/>
              </a:rPr>
            </a:br>
            <a:r>
              <a:rPr lang="en-US" sz="1600" dirty="0" smtClean="0">
                <a:solidFill>
                  <a:srgbClr val="002060"/>
                </a:solidFill>
                <a:latin typeface="Times New Roman" panose="02020603050405020304" pitchFamily="18" charset="0"/>
                <a:cs typeface="Times New Roman" panose="02020603050405020304" pitchFamily="18" charset="0"/>
              </a:rPr>
              <a:t>low </a:t>
            </a:r>
            <a:r>
              <a:rPr lang="en-US" sz="1600" dirty="0">
                <a:solidFill>
                  <a:srgbClr val="002060"/>
                </a:solidFill>
                <a:latin typeface="Times New Roman" panose="02020603050405020304" pitchFamily="18" charset="0"/>
                <a:cs typeface="Times New Roman" panose="02020603050405020304" pitchFamily="18" charset="0"/>
              </a:rPr>
              <a:t>boiling points and are very volatile</a:t>
            </a:r>
            <a:r>
              <a:rPr lang="en-US" sz="1600" dirty="0" smtClean="0">
                <a:solidFill>
                  <a:srgbClr val="002060"/>
                </a:solidFill>
                <a:latin typeface="Times New Roman" panose="02020603050405020304" pitchFamily="18" charset="0"/>
                <a:cs typeface="Times New Roman" panose="02020603050405020304" pitchFamily="18" charset="0"/>
              </a:rPr>
              <a:t>.</a:t>
            </a:r>
          </a:p>
          <a:p>
            <a:pPr lvl="1">
              <a:buFont typeface="Arial" panose="020B0604020202020204" pitchFamily="34" charset="0"/>
              <a:buChar char="•"/>
            </a:pPr>
            <a:r>
              <a:rPr lang="en-US" sz="1600" dirty="0" smtClean="0">
                <a:solidFill>
                  <a:srgbClr val="002060"/>
                </a:solidFill>
                <a:latin typeface="Times New Roman" panose="02020603050405020304" pitchFamily="18" charset="0"/>
                <a:cs typeface="Times New Roman" panose="02020603050405020304" pitchFamily="18" charset="0"/>
              </a:rPr>
              <a:t>The </a:t>
            </a:r>
            <a:r>
              <a:rPr lang="en-US" sz="1600" dirty="0">
                <a:solidFill>
                  <a:srgbClr val="002060"/>
                </a:solidFill>
                <a:latin typeface="Times New Roman" panose="02020603050405020304" pitchFamily="18" charset="0"/>
                <a:cs typeface="Times New Roman" panose="02020603050405020304" pitchFamily="18" charset="0"/>
              </a:rPr>
              <a:t>experimenter can be exposed to the liquid and the vapors potentially leading to problems with the central nervous system, kidneys, liver and heart. </a:t>
            </a:r>
            <a:endParaRPr lang="en-US" sz="16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600" dirty="0" smtClean="0">
                <a:solidFill>
                  <a:srgbClr val="002060"/>
                </a:solidFill>
                <a:latin typeface="Times New Roman" panose="02020603050405020304" pitchFamily="18" charset="0"/>
                <a:cs typeface="Times New Roman" panose="02020603050405020304" pitchFamily="18" charset="0"/>
              </a:rPr>
              <a:t>Many </a:t>
            </a:r>
            <a:r>
              <a:rPr lang="en-US" sz="1600" dirty="0">
                <a:solidFill>
                  <a:srgbClr val="002060"/>
                </a:solidFill>
                <a:latin typeface="Times New Roman" panose="02020603050405020304" pitchFamily="18" charset="0"/>
                <a:cs typeface="Times New Roman" panose="02020603050405020304" pitchFamily="18" charset="0"/>
              </a:rPr>
              <a:t>of them are considered suspect carcinogens, mutagens and/or teratogens</a:t>
            </a:r>
            <a:r>
              <a:rPr lang="en-US" sz="1600" dirty="0" smtClean="0">
                <a:solidFill>
                  <a:srgbClr val="002060"/>
                </a:solidFill>
                <a:latin typeface="Times New Roman" panose="02020603050405020304" pitchFamily="18" charset="0"/>
                <a:cs typeface="Times New Roman" panose="02020603050405020304" pitchFamily="18" charset="0"/>
              </a:rPr>
              <a:t>.</a:t>
            </a:r>
            <a:endParaRPr lang="en-US" sz="1800" dirty="0" smtClean="0">
              <a:solidFill>
                <a:srgbClr val="002060"/>
              </a:solidFill>
              <a:latin typeface="Times New Roman" panose="02020603050405020304" pitchFamily="18" charset="0"/>
              <a:cs typeface="Times New Roman" panose="02020603050405020304" pitchFamily="18" charset="0"/>
            </a:endParaRPr>
          </a:p>
          <a:p>
            <a:r>
              <a:rPr lang="en-US" sz="2000" i="1" dirty="0">
                <a:solidFill>
                  <a:schemeClr val="accent2">
                    <a:lumMod val="50000"/>
                  </a:schemeClr>
                </a:solidFill>
                <a:latin typeface="Times New Roman" panose="02020603050405020304" pitchFamily="18" charset="0"/>
                <a:cs typeface="Times New Roman" panose="02020603050405020304" pitchFamily="18" charset="0"/>
              </a:rPr>
              <a:t> </a:t>
            </a:r>
            <a:r>
              <a:rPr lang="en-US" sz="1800" b="1" i="1" dirty="0" smtClean="0">
                <a:solidFill>
                  <a:srgbClr val="FF0000"/>
                </a:solidFill>
                <a:latin typeface="Times New Roman" panose="02020603050405020304" pitchFamily="18" charset="0"/>
                <a:cs typeface="Times New Roman" panose="02020603050405020304" pitchFamily="18" charset="0"/>
              </a:rPr>
              <a:t>Alcohols</a:t>
            </a:r>
            <a:endParaRPr lang="en-US" sz="1800" b="1" dirty="0">
              <a:solidFill>
                <a:srgbClr val="FF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600" dirty="0">
                <a:solidFill>
                  <a:srgbClr val="002060"/>
                </a:solidFill>
                <a:latin typeface="Times New Roman" panose="02020603050405020304" pitchFamily="18" charset="0"/>
                <a:cs typeface="Times New Roman" panose="02020603050405020304" pitchFamily="18" charset="0"/>
              </a:rPr>
              <a:t>Many alcohols are commonly used in the lab (i.e., methanol, </a:t>
            </a:r>
            <a:r>
              <a:rPr lang="en-US" sz="1600" dirty="0" smtClean="0">
                <a:solidFill>
                  <a:srgbClr val="002060"/>
                </a:solidFill>
                <a:latin typeface="Times New Roman" panose="02020603050405020304" pitchFamily="18" charset="0"/>
                <a:cs typeface="Times New Roman" panose="02020603050405020304" pitchFamily="18" charset="0"/>
              </a:rPr>
              <a:t>ethanol</a:t>
            </a:r>
            <a:r>
              <a:rPr lang="en-US" sz="1600" dirty="0">
                <a:solidFill>
                  <a:srgbClr val="002060"/>
                </a:solidFill>
                <a:latin typeface="Times New Roman" panose="02020603050405020304" pitchFamily="18" charset="0"/>
                <a:cs typeface="Times New Roman" panose="02020603050405020304" pitchFamily="18" charset="0"/>
              </a:rPr>
              <a:t>, </a:t>
            </a:r>
            <a:r>
              <a:rPr lang="en-US" sz="1600" i="1" dirty="0" err="1">
                <a:solidFill>
                  <a:srgbClr val="002060"/>
                </a:solidFill>
                <a:latin typeface="Times New Roman" panose="02020603050405020304" pitchFamily="18" charset="0"/>
                <a:cs typeface="Times New Roman" panose="02020603050405020304" pitchFamily="18" charset="0"/>
              </a:rPr>
              <a:t>iso</a:t>
            </a:r>
            <a:r>
              <a:rPr lang="en-US" sz="1600" dirty="0">
                <a:solidFill>
                  <a:srgbClr val="002060"/>
                </a:solidFill>
                <a:latin typeface="Times New Roman" panose="02020603050405020304" pitchFamily="18" charset="0"/>
                <a:cs typeface="Times New Roman" panose="02020603050405020304" pitchFamily="18" charset="0"/>
              </a:rPr>
              <a:t>-propanol</a:t>
            </a:r>
            <a:r>
              <a:rPr lang="en-US" sz="1600" dirty="0" smtClean="0">
                <a:solidFill>
                  <a:srgbClr val="002060"/>
                </a:solidFill>
                <a:latin typeface="Times New Roman" panose="02020603050405020304" pitchFamily="18" charset="0"/>
                <a:cs typeface="Times New Roman" panose="02020603050405020304" pitchFamily="18" charset="0"/>
              </a:rPr>
              <a:t>)</a:t>
            </a:r>
            <a:endParaRPr lang="en-US" sz="1600" dirty="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600" dirty="0">
                <a:solidFill>
                  <a:srgbClr val="002060"/>
                </a:solidFill>
                <a:latin typeface="Times New Roman" panose="02020603050405020304" pitchFamily="18" charset="0"/>
                <a:cs typeface="Times New Roman" panose="02020603050405020304" pitchFamily="18" charset="0"/>
              </a:rPr>
              <a:t>They are flammable and some of them are toxic (i.e., methanol). In addition, extended exposure to their vapors can also lead to health problems</a:t>
            </a:r>
            <a:r>
              <a:rPr lang="en-US" sz="1600" dirty="0" smtClean="0">
                <a:solidFill>
                  <a:srgbClr val="002060"/>
                </a:solidFill>
                <a:latin typeface="Times New Roman" panose="02020603050405020304" pitchFamily="18" charset="0"/>
                <a:cs typeface="Times New Roman" panose="02020603050405020304" pitchFamily="18" charset="0"/>
              </a:rPr>
              <a:t>.</a:t>
            </a:r>
            <a:r>
              <a:rPr lang="en-US" sz="1800" dirty="0" smtClean="0">
                <a:solidFill>
                  <a:srgbClr val="002060"/>
                </a:solidFill>
                <a:latin typeface="Times New Roman" panose="02020603050405020304" pitchFamily="18" charset="0"/>
                <a:cs typeface="Times New Roman" panose="02020603050405020304" pitchFamily="18" charset="0"/>
              </a:rPr>
              <a:t> </a:t>
            </a:r>
          </a:p>
          <a:p>
            <a:pPr lvl="1">
              <a:buFont typeface="Arial" panose="020B0604020202020204" pitchFamily="34" charset="0"/>
              <a:buChar char="•"/>
            </a:pPr>
            <a:endParaRPr lang="en-US" sz="1800" dirty="0" smtClean="0">
              <a:solidFill>
                <a:srgbClr val="002060"/>
              </a:solidFill>
              <a:latin typeface="Times New Roman" panose="02020603050405020304" pitchFamily="18" charset="0"/>
              <a:cs typeface="Times New Roman" panose="02020603050405020304" pitchFamily="18" charset="0"/>
            </a:endParaRPr>
          </a:p>
          <a:p>
            <a:pPr marL="0" indent="0">
              <a:buNone/>
            </a:pPr>
            <a:endParaRPr lang="en-US" sz="3600" dirty="0"/>
          </a:p>
        </p:txBody>
      </p:sp>
    </p:spTree>
    <p:extLst>
      <p:ext uri="{BB962C8B-B14F-4D97-AF65-F5344CB8AC3E}">
        <p14:creationId xmlns:p14="http://schemas.microsoft.com/office/powerpoint/2010/main" val="1684927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arn(inVertical)">
                                      <p:cBhvr>
                                        <p:cTn id="20" dur="500"/>
                                        <p:tgtEl>
                                          <p:spTgt spid="3">
                                            <p:txEl>
                                              <p:pRg st="3" end="3"/>
                                            </p:txEl>
                                          </p:spTgt>
                                        </p:tgtEl>
                                      </p:cBhvr>
                                    </p:animEffect>
                                  </p:childTnLst>
                                </p:cTn>
                              </p:par>
                              <p:par>
                                <p:cTn id="21" presetID="16" presetClass="entr" presetSubtype="21"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arn(inVertical)">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barn(inVertical)">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barn(inVertical)">
                                      <p:cBhvr>
                                        <p:cTn id="33" dur="5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barn(inVertical)">
                                      <p:cBhvr>
                                        <p:cTn id="38" dur="500"/>
                                        <p:tgtEl>
                                          <p:spTgt spid="3">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barn(inVertical)">
                                      <p:cBhvr>
                                        <p:cTn id="43" dur="500"/>
                                        <p:tgtEl>
                                          <p:spTgt spid="3">
                                            <p:txEl>
                                              <p:pRg st="8" end="8"/>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nodeType="clickEffect">
                                  <p:stCondLst>
                                    <p:cond delay="0"/>
                                  </p:stCondLst>
                                  <p:childTnLst>
                                    <p:set>
                                      <p:cBhvr>
                                        <p:cTn id="47" dur="1" fill="hold">
                                          <p:stCondLst>
                                            <p:cond delay="0"/>
                                          </p:stCondLst>
                                        </p:cTn>
                                        <p:tgtEl>
                                          <p:spTgt spid="3">
                                            <p:txEl>
                                              <p:pRg st="9" end="9"/>
                                            </p:txEl>
                                          </p:spTgt>
                                        </p:tgtEl>
                                        <p:attrNameLst>
                                          <p:attrName>style.visibility</p:attrName>
                                        </p:attrNameLst>
                                      </p:cBhvr>
                                      <p:to>
                                        <p:strVal val="visible"/>
                                      </p:to>
                                    </p:set>
                                    <p:animEffect transition="in" filter="barn(inVertical)">
                                      <p:cBhvr>
                                        <p:cTn id="48"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Solvents </a:t>
            </a:r>
            <a:r>
              <a:rPr lang="en-US" dirty="0" smtClean="0">
                <a:solidFill>
                  <a:srgbClr val="002060"/>
                </a:solidFill>
              </a:rPr>
              <a:t>III</a:t>
            </a:r>
            <a:endParaRPr lang="en-US" dirty="0"/>
          </a:p>
        </p:txBody>
      </p:sp>
      <p:sp>
        <p:nvSpPr>
          <p:cNvPr id="2" name="Content Placeholder 1"/>
          <p:cNvSpPr>
            <a:spLocks noGrp="1"/>
          </p:cNvSpPr>
          <p:nvPr>
            <p:ph idx="1"/>
          </p:nvPr>
        </p:nvSpPr>
        <p:spPr>
          <a:xfrm>
            <a:off x="457200" y="1524000"/>
            <a:ext cx="8458200" cy="4572000"/>
          </a:xfrm>
        </p:spPr>
        <p:txBody>
          <a:bodyPr>
            <a:noAutofit/>
          </a:bodyPr>
          <a:lstStyle/>
          <a:p>
            <a:r>
              <a:rPr lang="en-US" sz="2000" b="1" i="1" dirty="0" smtClean="0">
                <a:solidFill>
                  <a:srgbClr val="FF0000"/>
                </a:solidFill>
                <a:latin typeface="Times New Roman" panose="02020603050405020304" pitchFamily="18" charset="0"/>
                <a:cs typeface="Times New Roman" panose="02020603050405020304" pitchFamily="18" charset="0"/>
              </a:rPr>
              <a:t>Ethers</a:t>
            </a:r>
            <a:r>
              <a:rPr lang="en-US" sz="2000" b="1" i="1" dirty="0">
                <a:solidFill>
                  <a:srgbClr val="FF0000"/>
                </a:solidFill>
                <a:latin typeface="Times New Roman" panose="02020603050405020304" pitchFamily="18" charset="0"/>
                <a:cs typeface="Times New Roman" panose="02020603050405020304" pitchFamily="18" charset="0"/>
              </a:rPr>
              <a:t> </a:t>
            </a:r>
            <a:endParaRPr lang="en-US" sz="2000" b="1" dirty="0">
              <a:solidFill>
                <a:srgbClr val="FF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Like alcohols, ethers (i.e., diethyl ether, tetrahydrofuran) are frequently used solvents in organic synthesis (i.e., Grignard reaction, Diels-Alder reaction). </a:t>
            </a:r>
            <a:endParaRPr lang="en-US" sz="18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smtClean="0">
                <a:solidFill>
                  <a:srgbClr val="002060"/>
                </a:solidFill>
                <a:latin typeface="Times New Roman" panose="02020603050405020304" pitchFamily="18" charset="0"/>
                <a:cs typeface="Times New Roman" panose="02020603050405020304" pitchFamily="18" charset="0"/>
              </a:rPr>
              <a:t>Their </a:t>
            </a:r>
            <a:r>
              <a:rPr lang="en-US" sz="1800" dirty="0">
                <a:solidFill>
                  <a:srgbClr val="002060"/>
                </a:solidFill>
                <a:latin typeface="Times New Roman" panose="02020603050405020304" pitchFamily="18" charset="0"/>
                <a:cs typeface="Times New Roman" panose="02020603050405020304" pitchFamily="18" charset="0"/>
              </a:rPr>
              <a:t>volatility makes them a fire hazard. </a:t>
            </a:r>
            <a:endParaRPr lang="en-US" sz="18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smtClean="0">
                <a:solidFill>
                  <a:srgbClr val="002060"/>
                </a:solidFill>
                <a:latin typeface="Times New Roman" panose="02020603050405020304" pitchFamily="18" charset="0"/>
                <a:cs typeface="Times New Roman" panose="02020603050405020304" pitchFamily="18" charset="0"/>
              </a:rPr>
              <a:t>In </a:t>
            </a:r>
            <a:r>
              <a:rPr lang="en-US" sz="1800" dirty="0">
                <a:solidFill>
                  <a:srgbClr val="002060"/>
                </a:solidFill>
                <a:latin typeface="Times New Roman" panose="02020603050405020304" pitchFamily="18" charset="0"/>
                <a:cs typeface="Times New Roman" panose="02020603050405020304" pitchFamily="18" charset="0"/>
              </a:rPr>
              <a:t>addition, they tend to form explosive peroxide upon extended exposure </a:t>
            </a:r>
            <a:r>
              <a:rPr lang="en-US" sz="1800" dirty="0" smtClean="0">
                <a:solidFill>
                  <a:srgbClr val="002060"/>
                </a:solidFill>
                <a:latin typeface="Times New Roman" panose="02020603050405020304" pitchFamily="18" charset="0"/>
                <a:cs typeface="Times New Roman" panose="02020603050405020304" pitchFamily="18" charset="0"/>
              </a:rPr>
              <a:t/>
            </a:r>
            <a:br>
              <a:rPr lang="en-US" sz="1800" dirty="0" smtClean="0">
                <a:solidFill>
                  <a:srgbClr val="002060"/>
                </a:solidFill>
                <a:latin typeface="Times New Roman" panose="02020603050405020304" pitchFamily="18" charset="0"/>
                <a:cs typeface="Times New Roman" panose="02020603050405020304" pitchFamily="18" charset="0"/>
              </a:rPr>
            </a:br>
            <a:r>
              <a:rPr lang="en-US" sz="1800" dirty="0" smtClean="0">
                <a:solidFill>
                  <a:srgbClr val="002060"/>
                </a:solidFill>
                <a:latin typeface="Times New Roman" panose="02020603050405020304" pitchFamily="18" charset="0"/>
                <a:cs typeface="Times New Roman" panose="02020603050405020304" pitchFamily="18" charset="0"/>
              </a:rPr>
              <a:t>to </a:t>
            </a:r>
            <a:r>
              <a:rPr lang="en-US" sz="1800" dirty="0">
                <a:solidFill>
                  <a:srgbClr val="002060"/>
                </a:solidFill>
                <a:latin typeface="Times New Roman" panose="02020603050405020304" pitchFamily="18" charset="0"/>
                <a:cs typeface="Times New Roman" panose="02020603050405020304" pitchFamily="18" charset="0"/>
              </a:rPr>
              <a:t>air and light. </a:t>
            </a:r>
            <a:endParaRPr lang="en-US" sz="1800" dirty="0" smtClean="0">
              <a:solidFill>
                <a:srgbClr val="002060"/>
              </a:solidFill>
              <a:latin typeface="Times New Roman" panose="02020603050405020304" pitchFamily="18" charset="0"/>
              <a:cs typeface="Times New Roman" panose="02020603050405020304" pitchFamily="18" charset="0"/>
            </a:endParaRPr>
          </a:p>
          <a:p>
            <a:r>
              <a:rPr lang="en-US" sz="2000" b="1" i="1" dirty="0" smtClean="0">
                <a:solidFill>
                  <a:srgbClr val="FF0000"/>
                </a:solidFill>
                <a:latin typeface="Times New Roman" panose="02020603050405020304" pitchFamily="18" charset="0"/>
                <a:cs typeface="Times New Roman" panose="02020603050405020304" pitchFamily="18" charset="0"/>
              </a:rPr>
              <a:t>Dipolar Solvents</a:t>
            </a:r>
            <a:endParaRPr lang="en-US" sz="1800" dirty="0" smtClean="0">
              <a:solidFill>
                <a:srgbClr val="FF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smtClean="0">
                <a:solidFill>
                  <a:srgbClr val="002060"/>
                </a:solidFill>
                <a:latin typeface="Times New Roman" panose="02020603050405020304" pitchFamily="18" charset="0"/>
                <a:cs typeface="Times New Roman" panose="02020603050405020304" pitchFamily="18" charset="0"/>
              </a:rPr>
              <a:t>Ketones </a:t>
            </a:r>
            <a:r>
              <a:rPr lang="en-US" sz="1800" dirty="0">
                <a:solidFill>
                  <a:srgbClr val="002060"/>
                </a:solidFill>
                <a:latin typeface="Times New Roman" panose="02020603050405020304" pitchFamily="18" charset="0"/>
                <a:cs typeface="Times New Roman" panose="02020603050405020304" pitchFamily="18" charset="0"/>
              </a:rPr>
              <a:t>are generally low in toxicity but they are volatile and pose a fire hazard. </a:t>
            </a:r>
            <a:endParaRPr lang="en-US" sz="18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smtClean="0">
                <a:solidFill>
                  <a:srgbClr val="002060"/>
                </a:solidFill>
                <a:latin typeface="Times New Roman" panose="02020603050405020304" pitchFamily="18" charset="0"/>
                <a:cs typeface="Times New Roman" panose="02020603050405020304" pitchFamily="18" charset="0"/>
              </a:rPr>
              <a:t>Acetonitrile </a:t>
            </a:r>
            <a:r>
              <a:rPr lang="en-US" sz="1800" dirty="0">
                <a:solidFill>
                  <a:srgbClr val="002060"/>
                </a:solidFill>
                <a:latin typeface="Times New Roman" panose="02020603050405020304" pitchFamily="18" charset="0"/>
                <a:cs typeface="Times New Roman" panose="02020603050405020304" pitchFamily="18" charset="0"/>
              </a:rPr>
              <a:t>is toxic in higher concentrations, while DMF can impair </a:t>
            </a:r>
            <a:r>
              <a:rPr lang="en-US" sz="1800" dirty="0" smtClean="0">
                <a:solidFill>
                  <a:srgbClr val="002060"/>
                </a:solidFill>
                <a:latin typeface="Times New Roman" panose="02020603050405020304" pitchFamily="18" charset="0"/>
                <a:cs typeface="Times New Roman" panose="02020603050405020304" pitchFamily="18" charset="0"/>
              </a:rPr>
              <a:t>liver </a:t>
            </a:r>
            <a:r>
              <a:rPr lang="en-US" sz="1800" dirty="0">
                <a:solidFill>
                  <a:srgbClr val="002060"/>
                </a:solidFill>
                <a:latin typeface="Times New Roman" panose="02020603050405020304" pitchFamily="18" charset="0"/>
                <a:cs typeface="Times New Roman" panose="02020603050405020304" pitchFamily="18" charset="0"/>
              </a:rPr>
              <a:t>and kidney function. </a:t>
            </a:r>
            <a:endParaRPr lang="en-US" sz="18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err="1" smtClean="0">
                <a:solidFill>
                  <a:srgbClr val="002060"/>
                </a:solidFill>
                <a:latin typeface="Times New Roman" panose="02020603050405020304" pitchFamily="18" charset="0"/>
                <a:cs typeface="Times New Roman" panose="02020603050405020304" pitchFamily="18" charset="0"/>
              </a:rPr>
              <a:t>Dimethylsulfoxide</a:t>
            </a:r>
            <a:r>
              <a:rPr lang="en-US" sz="1800" dirty="0" smtClean="0">
                <a:solidFill>
                  <a:srgbClr val="002060"/>
                </a:solidFill>
                <a:latin typeface="Times New Roman" panose="02020603050405020304" pitchFamily="18" charset="0"/>
                <a:cs typeface="Times New Roman" panose="02020603050405020304" pitchFamily="18" charset="0"/>
              </a:rPr>
              <a:t> </a:t>
            </a:r>
            <a:r>
              <a:rPr lang="en-US" sz="1800" dirty="0">
                <a:solidFill>
                  <a:srgbClr val="002060"/>
                </a:solidFill>
                <a:latin typeface="Times New Roman" panose="02020603050405020304" pitchFamily="18" charset="0"/>
                <a:cs typeface="Times New Roman" panose="02020603050405020304" pitchFamily="18" charset="0"/>
              </a:rPr>
              <a:t>enhances skin absorption of solutes and can cause dermatitis and liver dysfunction on chronic exposure. </a:t>
            </a:r>
            <a:endParaRPr lang="en-US" sz="18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smtClean="0">
                <a:solidFill>
                  <a:srgbClr val="002060"/>
                </a:solidFill>
                <a:latin typeface="Times New Roman" panose="02020603050405020304" pitchFamily="18" charset="0"/>
                <a:cs typeface="Times New Roman" panose="02020603050405020304" pitchFamily="18" charset="0"/>
              </a:rPr>
              <a:t>Nitrobenzene </a:t>
            </a:r>
            <a:r>
              <a:rPr lang="en-US" sz="1800" dirty="0">
                <a:solidFill>
                  <a:srgbClr val="002060"/>
                </a:solidFill>
                <a:latin typeface="Times New Roman" panose="02020603050405020304" pitchFamily="18" charset="0"/>
                <a:cs typeface="Times New Roman" panose="02020603050405020304" pitchFamily="18" charset="0"/>
              </a:rPr>
              <a:t>is very toxic and is </a:t>
            </a:r>
            <a:r>
              <a:rPr lang="en-US" sz="1800" dirty="0" smtClean="0">
                <a:solidFill>
                  <a:srgbClr val="002060"/>
                </a:solidFill>
                <a:latin typeface="Times New Roman" panose="02020603050405020304" pitchFamily="18" charset="0"/>
                <a:cs typeface="Times New Roman" panose="02020603050405020304" pitchFamily="18" charset="0"/>
              </a:rPr>
              <a:t> also readily </a:t>
            </a:r>
            <a:r>
              <a:rPr lang="en-US" sz="1800" dirty="0">
                <a:solidFill>
                  <a:srgbClr val="002060"/>
                </a:solidFill>
                <a:latin typeface="Times New Roman" panose="02020603050405020304" pitchFamily="18" charset="0"/>
                <a:cs typeface="Times New Roman" panose="02020603050405020304" pitchFamily="18" charset="0"/>
              </a:rPr>
              <a:t>absorbed through the skin. </a:t>
            </a:r>
            <a:endParaRPr lang="en-US" sz="18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err="1" smtClean="0">
                <a:solidFill>
                  <a:srgbClr val="002060"/>
                </a:solidFill>
                <a:latin typeface="Times New Roman" panose="02020603050405020304" pitchFamily="18" charset="0"/>
                <a:cs typeface="Times New Roman" panose="02020603050405020304" pitchFamily="18" charset="0"/>
              </a:rPr>
              <a:t>Hexamethylphosphoramide</a:t>
            </a:r>
            <a:r>
              <a:rPr lang="en-US" sz="1800" dirty="0" smtClean="0">
                <a:solidFill>
                  <a:srgbClr val="002060"/>
                </a:solidFill>
                <a:latin typeface="Times New Roman" panose="02020603050405020304" pitchFamily="18" charset="0"/>
                <a:cs typeface="Times New Roman" panose="02020603050405020304" pitchFamily="18" charset="0"/>
              </a:rPr>
              <a:t> </a:t>
            </a:r>
            <a:r>
              <a:rPr lang="en-US" sz="1800" dirty="0">
                <a:solidFill>
                  <a:srgbClr val="002060"/>
                </a:solidFill>
                <a:latin typeface="Times New Roman" panose="02020603050405020304" pitchFamily="18" charset="0"/>
                <a:cs typeface="Times New Roman" panose="02020603050405020304" pitchFamily="18" charset="0"/>
              </a:rPr>
              <a:t>(HMPA) is a very toxic and a known carcinogen.</a:t>
            </a:r>
            <a:endParaRPr lang="en-US" sz="1800" b="1" dirty="0">
              <a:solidFill>
                <a:srgbClr val="002060"/>
              </a:solidFill>
              <a:latin typeface="Times New Roman" panose="02020603050405020304" pitchFamily="18" charset="0"/>
              <a:cs typeface="Times New Roman" panose="02020603050405020304" pitchFamily="18" charset="0"/>
            </a:endParaRPr>
          </a:p>
          <a:p>
            <a:endParaRPr lang="en-US"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7412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arn(inVertical)">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barn(inVertical)">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barn(inVertical)">
                                      <p:cBhvr>
                                        <p:cTn id="52"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Solvents </a:t>
            </a:r>
            <a:r>
              <a:rPr lang="en-US" dirty="0" smtClean="0">
                <a:solidFill>
                  <a:srgbClr val="002060"/>
                </a:solidFill>
              </a:rPr>
              <a:t>IV</a:t>
            </a:r>
            <a:endParaRPr lang="en-US" dirty="0"/>
          </a:p>
        </p:txBody>
      </p:sp>
      <p:sp>
        <p:nvSpPr>
          <p:cNvPr id="2" name="Content Placeholder 1"/>
          <p:cNvSpPr>
            <a:spLocks noGrp="1"/>
          </p:cNvSpPr>
          <p:nvPr>
            <p:ph idx="1"/>
          </p:nvPr>
        </p:nvSpPr>
        <p:spPr/>
        <p:txBody>
          <a:bodyPr>
            <a:noAutofit/>
          </a:bodyPr>
          <a:lstStyle/>
          <a:p>
            <a:r>
              <a:rPr lang="en-US" sz="1800" dirty="0">
                <a:latin typeface="Times New Roman" panose="02020603050405020304" pitchFamily="18" charset="0"/>
                <a:cs typeface="Times New Roman" panose="02020603050405020304" pitchFamily="18" charset="0"/>
              </a:rPr>
              <a:t>The combination of toxicity and volatility makes many of these solvents hazardous. </a:t>
            </a:r>
            <a:endParaRPr lang="en-US" sz="1800" dirty="0" smtClean="0">
              <a:latin typeface="Times New Roman" panose="02020603050405020304" pitchFamily="18" charset="0"/>
              <a:cs typeface="Times New Roman" panose="02020603050405020304" pitchFamily="18" charset="0"/>
            </a:endParaRPr>
          </a:p>
          <a:p>
            <a:r>
              <a:rPr lang="en-US" sz="1800" dirty="0" smtClean="0">
                <a:latin typeface="Times New Roman" panose="02020603050405020304" pitchFamily="18" charset="0"/>
                <a:cs typeface="Times New Roman" panose="02020603050405020304" pitchFamily="18" charset="0"/>
              </a:rPr>
              <a:t>While </a:t>
            </a:r>
            <a:r>
              <a:rPr lang="en-US" sz="1800" dirty="0">
                <a:latin typeface="Times New Roman" panose="02020603050405020304" pitchFamily="18" charset="0"/>
                <a:cs typeface="Times New Roman" panose="02020603050405020304" pitchFamily="18" charset="0"/>
              </a:rPr>
              <a:t>the best approach is to use no solvent in the reaction, this is unfortunately not possible in most reactions according to current knowledge. </a:t>
            </a:r>
            <a:endParaRPr lang="en-US" sz="1800" dirty="0" smtClean="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600" dirty="0" smtClean="0">
                <a:solidFill>
                  <a:srgbClr val="002060"/>
                </a:solidFill>
                <a:latin typeface="Times New Roman" panose="02020603050405020304" pitchFamily="18" charset="0"/>
                <a:cs typeface="Times New Roman" panose="02020603050405020304" pitchFamily="18" charset="0"/>
              </a:rPr>
              <a:t>Ethanol </a:t>
            </a:r>
            <a:r>
              <a:rPr lang="en-US" sz="1600" dirty="0">
                <a:solidFill>
                  <a:srgbClr val="002060"/>
                </a:solidFill>
                <a:latin typeface="Times New Roman" panose="02020603050405020304" pitchFamily="18" charset="0"/>
                <a:cs typeface="Times New Roman" panose="02020603050405020304" pitchFamily="18" charset="0"/>
              </a:rPr>
              <a:t>and isopropanol are generally good choices because they are relatively nontoxic</a:t>
            </a:r>
            <a:r>
              <a:rPr lang="en-US" sz="1600" dirty="0" smtClean="0">
                <a:solidFill>
                  <a:srgbClr val="002060"/>
                </a:solidFill>
                <a:latin typeface="Times New Roman" panose="02020603050405020304" pitchFamily="18" charset="0"/>
                <a:cs typeface="Times New Roman" panose="02020603050405020304" pitchFamily="18" charset="0"/>
              </a:rPr>
              <a:t>.</a:t>
            </a:r>
          </a:p>
          <a:p>
            <a:pPr lvl="1">
              <a:buFont typeface="Arial" panose="020B0604020202020204" pitchFamily="34" charset="0"/>
              <a:buChar char="•"/>
            </a:pPr>
            <a:r>
              <a:rPr lang="en-US" sz="1600" dirty="0" smtClean="0">
                <a:solidFill>
                  <a:srgbClr val="002060"/>
                </a:solidFill>
                <a:latin typeface="Times New Roman" panose="02020603050405020304" pitchFamily="18" charset="0"/>
                <a:cs typeface="Times New Roman" panose="02020603050405020304" pitchFamily="18" charset="0"/>
              </a:rPr>
              <a:t>Benzene </a:t>
            </a:r>
            <a:r>
              <a:rPr lang="en-US" sz="1600" dirty="0">
                <a:solidFill>
                  <a:srgbClr val="002060"/>
                </a:solidFill>
                <a:latin typeface="Times New Roman" panose="02020603050405020304" pitchFamily="18" charset="0"/>
                <a:cs typeface="Times New Roman" panose="02020603050405020304" pitchFamily="18" charset="0"/>
              </a:rPr>
              <a:t>is often replaced by toluene or xylene because they are less volatile and appear to be a little bit less </a:t>
            </a:r>
            <a:r>
              <a:rPr lang="en-US" sz="1600" dirty="0" smtClean="0">
                <a:solidFill>
                  <a:srgbClr val="002060"/>
                </a:solidFill>
                <a:latin typeface="Times New Roman" panose="02020603050405020304" pitchFamily="18" charset="0"/>
                <a:cs typeface="Times New Roman" panose="02020603050405020304" pitchFamily="18" charset="0"/>
              </a:rPr>
              <a:t>hazardous (yet not healthy either) </a:t>
            </a:r>
          </a:p>
          <a:p>
            <a:pPr lvl="1">
              <a:buFont typeface="Arial" panose="020B0604020202020204" pitchFamily="34" charset="0"/>
              <a:buChar char="•"/>
            </a:pPr>
            <a:r>
              <a:rPr lang="en-US" sz="1600" dirty="0" smtClean="0">
                <a:solidFill>
                  <a:srgbClr val="002060"/>
                </a:solidFill>
                <a:latin typeface="Times New Roman" panose="02020603050405020304" pitchFamily="18" charset="0"/>
                <a:cs typeface="Times New Roman" panose="02020603050405020304" pitchFamily="18" charset="0"/>
              </a:rPr>
              <a:t>Chlorinated </a:t>
            </a:r>
            <a:r>
              <a:rPr lang="en-US" sz="1600" dirty="0">
                <a:solidFill>
                  <a:srgbClr val="002060"/>
                </a:solidFill>
                <a:latin typeface="Times New Roman" panose="02020603050405020304" pitchFamily="18" charset="0"/>
                <a:cs typeface="Times New Roman" panose="02020603050405020304" pitchFamily="18" charset="0"/>
              </a:rPr>
              <a:t>solvents are difficult to replace because of their unique ability to dissolve many compounds. In some cases, a solvent mixture of an ester and a hydrocarbon can </a:t>
            </a:r>
            <a:r>
              <a:rPr lang="en-US" sz="1600" dirty="0" smtClean="0">
                <a:solidFill>
                  <a:srgbClr val="002060"/>
                </a:solidFill>
                <a:latin typeface="Times New Roman" panose="02020603050405020304" pitchFamily="18" charset="0"/>
                <a:cs typeface="Times New Roman" panose="02020603050405020304" pitchFamily="18" charset="0"/>
              </a:rPr>
              <a:t/>
            </a:r>
            <a:br>
              <a:rPr lang="en-US" sz="1600" dirty="0" smtClean="0">
                <a:solidFill>
                  <a:srgbClr val="002060"/>
                </a:solidFill>
                <a:latin typeface="Times New Roman" panose="02020603050405020304" pitchFamily="18" charset="0"/>
                <a:cs typeface="Times New Roman" panose="02020603050405020304" pitchFamily="18" charset="0"/>
              </a:rPr>
            </a:br>
            <a:r>
              <a:rPr lang="en-US" sz="1600" dirty="0" smtClean="0">
                <a:solidFill>
                  <a:srgbClr val="002060"/>
                </a:solidFill>
                <a:latin typeface="Times New Roman" panose="02020603050405020304" pitchFamily="18" charset="0"/>
                <a:cs typeface="Times New Roman" panose="02020603050405020304" pitchFamily="18" charset="0"/>
              </a:rPr>
              <a:t>be used. </a:t>
            </a:r>
          </a:p>
          <a:p>
            <a:pPr lvl="1">
              <a:buFont typeface="Arial" panose="020B0604020202020204" pitchFamily="34" charset="0"/>
              <a:buChar char="•"/>
            </a:pPr>
            <a:r>
              <a:rPr lang="en-US" sz="1600" dirty="0" smtClean="0">
                <a:solidFill>
                  <a:srgbClr val="002060"/>
                </a:solidFill>
                <a:latin typeface="Times New Roman" panose="02020603050405020304" pitchFamily="18" charset="0"/>
                <a:cs typeface="Times New Roman" panose="02020603050405020304" pitchFamily="18" charset="0"/>
              </a:rPr>
              <a:t>Ethers </a:t>
            </a:r>
            <a:r>
              <a:rPr lang="en-US" sz="1600" dirty="0">
                <a:solidFill>
                  <a:srgbClr val="002060"/>
                </a:solidFill>
                <a:latin typeface="Times New Roman" panose="02020603050405020304" pitchFamily="18" charset="0"/>
                <a:cs typeface="Times New Roman" panose="02020603050405020304" pitchFamily="18" charset="0"/>
              </a:rPr>
              <a:t>sometimes can be replaced by esters (i.e., ethyl acetate, other acetates, phthalates), which are less volatile. </a:t>
            </a:r>
            <a:endParaRPr lang="en-US" sz="16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600" dirty="0" smtClean="0">
                <a:solidFill>
                  <a:srgbClr val="002060"/>
                </a:solidFill>
                <a:latin typeface="Times New Roman" panose="02020603050405020304" pitchFamily="18" charset="0"/>
                <a:cs typeface="Times New Roman" panose="02020603050405020304" pitchFamily="18" charset="0"/>
              </a:rPr>
              <a:t>In </a:t>
            </a:r>
            <a:r>
              <a:rPr lang="en-US" sz="1600" dirty="0">
                <a:solidFill>
                  <a:srgbClr val="002060"/>
                </a:solidFill>
                <a:latin typeface="Times New Roman" panose="02020603050405020304" pitchFamily="18" charset="0"/>
                <a:cs typeface="Times New Roman" panose="02020603050405020304" pitchFamily="18" charset="0"/>
              </a:rPr>
              <a:t>addition to these solvents, water, supercritical solvents (i.e., carbon dioxide) or ionic liquids (i.e., </a:t>
            </a:r>
            <a:r>
              <a:rPr lang="en-US" sz="1600" i="1" dirty="0">
                <a:solidFill>
                  <a:srgbClr val="002060"/>
                </a:solidFill>
                <a:latin typeface="Times New Roman" panose="02020603050405020304" pitchFamily="18" charset="0"/>
                <a:cs typeface="Times New Roman" panose="02020603050405020304" pitchFamily="18" charset="0"/>
              </a:rPr>
              <a:t>N</a:t>
            </a:r>
            <a:r>
              <a:rPr lang="en-US" sz="1600" dirty="0">
                <a:solidFill>
                  <a:srgbClr val="002060"/>
                </a:solidFill>
                <a:latin typeface="Times New Roman" panose="02020603050405020304" pitchFamily="18" charset="0"/>
                <a:cs typeface="Times New Roman" panose="02020603050405020304" pitchFamily="18" charset="0"/>
              </a:rPr>
              <a:t>-</a:t>
            </a:r>
            <a:r>
              <a:rPr lang="en-US" sz="1600" dirty="0" err="1">
                <a:solidFill>
                  <a:srgbClr val="002060"/>
                </a:solidFill>
                <a:latin typeface="Times New Roman" panose="02020603050405020304" pitchFamily="18" charset="0"/>
                <a:cs typeface="Times New Roman" panose="02020603050405020304" pitchFamily="18" charset="0"/>
              </a:rPr>
              <a:t>dodecylpyridinium</a:t>
            </a:r>
            <a:r>
              <a:rPr lang="en-US" sz="1600" dirty="0">
                <a:solidFill>
                  <a:srgbClr val="002060"/>
                </a:solidFill>
                <a:latin typeface="Times New Roman" panose="02020603050405020304" pitchFamily="18" charset="0"/>
                <a:cs typeface="Times New Roman" panose="02020603050405020304" pitchFamily="18" charset="0"/>
              </a:rPr>
              <a:t> chloride or 1-ethyl-3-methylimidazolium acetate) can be used in some reaction</a:t>
            </a:r>
            <a:r>
              <a:rPr lang="en-US" sz="1600" dirty="0" smtClean="0">
                <a:solidFill>
                  <a:srgbClr val="002060"/>
                </a:solidFill>
                <a:latin typeface="Times New Roman" panose="02020603050405020304" pitchFamily="18" charset="0"/>
                <a:cs typeface="Times New Roman" panose="02020603050405020304" pitchFamily="18" charset="0"/>
              </a:rPr>
              <a:t>.</a:t>
            </a:r>
          </a:p>
          <a:p>
            <a:pPr lvl="1">
              <a:buFont typeface="Arial" panose="020B0604020202020204" pitchFamily="34" charset="0"/>
              <a:buChar char="•"/>
            </a:pPr>
            <a:r>
              <a:rPr lang="en-US" sz="1600" dirty="0" smtClean="0">
                <a:solidFill>
                  <a:srgbClr val="002060"/>
                </a:solidFill>
                <a:latin typeface="Times New Roman" panose="02020603050405020304" pitchFamily="18" charset="0"/>
                <a:cs typeface="Times New Roman" panose="02020603050405020304" pitchFamily="18" charset="0"/>
              </a:rPr>
              <a:t>Solvents </a:t>
            </a:r>
            <a:r>
              <a:rPr lang="en-US" sz="1600" dirty="0">
                <a:solidFill>
                  <a:srgbClr val="002060"/>
                </a:solidFill>
                <a:latin typeface="Times New Roman" panose="02020603050405020304" pitchFamily="18" charset="0"/>
                <a:cs typeface="Times New Roman" panose="02020603050405020304" pitchFamily="18" charset="0"/>
              </a:rPr>
              <a:t>like </a:t>
            </a:r>
            <a:r>
              <a:rPr lang="en-US" sz="1600" dirty="0" smtClean="0">
                <a:solidFill>
                  <a:srgbClr val="002060"/>
                </a:solidFill>
                <a:latin typeface="Times New Roman" panose="02020603050405020304" pitchFamily="18" charset="0"/>
                <a:cs typeface="Times New Roman" panose="02020603050405020304" pitchFamily="18" charset="0"/>
              </a:rPr>
              <a:t> 2-methyltetrahydrofuran </a:t>
            </a:r>
            <a:r>
              <a:rPr lang="en-US" sz="1600" dirty="0">
                <a:solidFill>
                  <a:srgbClr val="002060"/>
                </a:solidFill>
                <a:latin typeface="Times New Roman" panose="02020603050405020304" pitchFamily="18" charset="0"/>
                <a:cs typeface="Times New Roman" panose="02020603050405020304" pitchFamily="18" charset="0"/>
              </a:rPr>
              <a:t>(obtained by acid-catalyzed digestion of sugars followed by hydrogenation) and </a:t>
            </a:r>
            <a:r>
              <a:rPr lang="en-US" sz="1600" dirty="0" err="1">
                <a:solidFill>
                  <a:srgbClr val="002060"/>
                </a:solidFill>
                <a:latin typeface="Times New Roman" panose="02020603050405020304" pitchFamily="18" charset="0"/>
                <a:cs typeface="Times New Roman" panose="02020603050405020304" pitchFamily="18" charset="0"/>
              </a:rPr>
              <a:t>cyclopentylmethyl</a:t>
            </a:r>
            <a:r>
              <a:rPr lang="en-US" sz="1600" dirty="0">
                <a:solidFill>
                  <a:srgbClr val="002060"/>
                </a:solidFill>
                <a:latin typeface="Times New Roman" panose="02020603050405020304" pitchFamily="18" charset="0"/>
                <a:cs typeface="Times New Roman" panose="02020603050405020304" pitchFamily="18" charset="0"/>
              </a:rPr>
              <a:t> ether have </a:t>
            </a:r>
            <a:r>
              <a:rPr lang="en-US" sz="1600" dirty="0" smtClean="0">
                <a:solidFill>
                  <a:srgbClr val="002060"/>
                </a:solidFill>
                <a:latin typeface="Times New Roman" panose="02020603050405020304" pitchFamily="18" charset="0"/>
                <a:cs typeface="Times New Roman" panose="02020603050405020304" pitchFamily="18" charset="0"/>
              </a:rPr>
              <a:t>garnered a </a:t>
            </a:r>
            <a:r>
              <a:rPr lang="en-US" sz="1600" dirty="0">
                <a:solidFill>
                  <a:srgbClr val="002060"/>
                </a:solidFill>
                <a:latin typeface="Times New Roman" panose="02020603050405020304" pitchFamily="18" charset="0"/>
                <a:cs typeface="Times New Roman" panose="02020603050405020304" pitchFamily="18" charset="0"/>
              </a:rPr>
              <a:t>lot of </a:t>
            </a:r>
            <a:r>
              <a:rPr lang="en-US" sz="1600" dirty="0" smtClean="0">
                <a:solidFill>
                  <a:srgbClr val="002060"/>
                </a:solidFill>
                <a:latin typeface="Times New Roman" panose="02020603050405020304" pitchFamily="18" charset="0"/>
                <a:cs typeface="Times New Roman" panose="02020603050405020304" pitchFamily="18" charset="0"/>
              </a:rPr>
              <a:t>interest.</a:t>
            </a:r>
            <a:endParaRPr lang="en-US" sz="1600" dirty="0">
              <a:solidFill>
                <a:srgbClr val="002060"/>
              </a:solidFill>
              <a:latin typeface="Times New Roman" panose="02020603050405020304" pitchFamily="18" charset="0"/>
              <a:cs typeface="Times New Roman" panose="02020603050405020304" pitchFamily="18" charset="0"/>
            </a:endParaRPr>
          </a:p>
          <a:p>
            <a:endParaRPr lang="en-US" sz="18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5427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arn(inVertical)">
                                      <p:cBhvr>
                                        <p:cTn id="4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Solvents </a:t>
            </a:r>
            <a:r>
              <a:rPr lang="en-US" dirty="0" smtClean="0">
                <a:solidFill>
                  <a:srgbClr val="002060"/>
                </a:solidFill>
              </a:rPr>
              <a:t>IV</a:t>
            </a:r>
            <a:endParaRPr lang="en-US" dirty="0"/>
          </a:p>
        </p:txBody>
      </p:sp>
      <p:sp>
        <p:nvSpPr>
          <p:cNvPr id="2" name="Content Placeholder 1"/>
          <p:cNvSpPr>
            <a:spLocks noGrp="1"/>
          </p:cNvSpPr>
          <p:nvPr>
            <p:ph idx="1"/>
          </p:nvPr>
        </p:nvSpPr>
        <p:spPr/>
        <p:txBody>
          <a:bodyPr>
            <a:normAutofit/>
          </a:bodyPr>
          <a:lstStyle/>
          <a:p>
            <a:r>
              <a:rPr lang="en-US" sz="2000" b="1" dirty="0" smtClean="0">
                <a:solidFill>
                  <a:srgbClr val="006600"/>
                </a:solidFill>
                <a:latin typeface="Times New Roman" panose="02020603050405020304" pitchFamily="18" charset="0"/>
                <a:cs typeface="Times New Roman" panose="02020603050405020304" pitchFamily="18" charset="0"/>
              </a:rPr>
              <a:t>New Generation of Solvents</a:t>
            </a:r>
            <a:endParaRPr lang="en-US" sz="2000" b="1" dirty="0">
              <a:solidFill>
                <a:srgbClr val="006600"/>
              </a:solidFill>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130475525"/>
              </p:ext>
            </p:extLst>
          </p:nvPr>
        </p:nvGraphicFramePr>
        <p:xfrm>
          <a:off x="1143000" y="2133600"/>
          <a:ext cx="6949441" cy="4253892"/>
        </p:xfrm>
        <a:graphic>
          <a:graphicData uri="http://schemas.openxmlformats.org/drawingml/2006/table">
            <a:tbl>
              <a:tblPr firstRow="1" firstCol="1" bandRow="1">
                <a:tableStyleId>{7DF18680-E054-41AD-8BC1-D1AEF772440D}</a:tableStyleId>
              </a:tblPr>
              <a:tblGrid>
                <a:gridCol w="1513738"/>
                <a:gridCol w="1376128"/>
                <a:gridCol w="688064"/>
                <a:gridCol w="688064"/>
                <a:gridCol w="1307319"/>
                <a:gridCol w="1376128"/>
              </a:tblGrid>
              <a:tr h="434444">
                <a:tc>
                  <a:txBody>
                    <a:bodyPr/>
                    <a:lstStyle/>
                    <a:p>
                      <a:pPr marL="0" marR="0" algn="just">
                        <a:spcBef>
                          <a:spcPts val="0"/>
                        </a:spcBef>
                        <a:spcAft>
                          <a:spcPts val="0"/>
                        </a:spcAft>
                      </a:pPr>
                      <a:r>
                        <a:rPr lang="en-US" sz="1200" dirty="0">
                          <a:solidFill>
                            <a:schemeClr val="tx1"/>
                          </a:solidFill>
                          <a:effectLst/>
                          <a:latin typeface="Times New Roman" panose="02020603050405020304" pitchFamily="18" charset="0"/>
                          <a:cs typeface="Times New Roman" panose="02020603050405020304" pitchFamily="18" charset="0"/>
                        </a:rPr>
                        <a:t>Name</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Structure</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mp (</a:t>
                      </a:r>
                      <a:r>
                        <a:rPr lang="en-US" sz="1200" baseline="30000">
                          <a:solidFill>
                            <a:schemeClr val="tx1"/>
                          </a:solidFill>
                          <a:effectLst/>
                          <a:latin typeface="Times New Roman" panose="02020603050405020304" pitchFamily="18" charset="0"/>
                          <a:cs typeface="Times New Roman" panose="02020603050405020304" pitchFamily="18" charset="0"/>
                        </a:rPr>
                        <a:t>o</a:t>
                      </a:r>
                      <a:r>
                        <a:rPr lang="en-US" sz="1200">
                          <a:solidFill>
                            <a:schemeClr val="tx1"/>
                          </a:solidFill>
                          <a:effectLst/>
                          <a:latin typeface="Times New Roman" panose="02020603050405020304" pitchFamily="18" charset="0"/>
                          <a:cs typeface="Times New Roman" panose="02020603050405020304" pitchFamily="18" charset="0"/>
                        </a:rPr>
                        <a:t>C)</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200" dirty="0" err="1">
                          <a:solidFill>
                            <a:schemeClr val="tx1"/>
                          </a:solidFill>
                          <a:effectLst/>
                          <a:latin typeface="Times New Roman" panose="02020603050405020304" pitchFamily="18" charset="0"/>
                          <a:cs typeface="Times New Roman" panose="02020603050405020304" pitchFamily="18" charset="0"/>
                        </a:rPr>
                        <a:t>bp</a:t>
                      </a:r>
                      <a:r>
                        <a:rPr lang="en-US" sz="1200" dirty="0">
                          <a:solidFill>
                            <a:schemeClr val="tx1"/>
                          </a:solidFill>
                          <a:effectLst/>
                          <a:latin typeface="Times New Roman" panose="02020603050405020304" pitchFamily="18" charset="0"/>
                          <a:cs typeface="Times New Roman" panose="02020603050405020304" pitchFamily="18" charset="0"/>
                        </a:rPr>
                        <a:t> (</a:t>
                      </a:r>
                      <a:r>
                        <a:rPr lang="en-US" sz="1200" baseline="30000" dirty="0">
                          <a:solidFill>
                            <a:schemeClr val="tx1"/>
                          </a:solidFill>
                          <a:effectLst/>
                          <a:latin typeface="Times New Roman" panose="02020603050405020304" pitchFamily="18" charset="0"/>
                          <a:cs typeface="Times New Roman" panose="02020603050405020304" pitchFamily="18" charset="0"/>
                        </a:rPr>
                        <a:t>o</a:t>
                      </a:r>
                      <a:r>
                        <a:rPr lang="en-US" sz="1200" dirty="0">
                          <a:solidFill>
                            <a:schemeClr val="tx1"/>
                          </a:solidFill>
                          <a:effectLst/>
                          <a:latin typeface="Times New Roman" panose="02020603050405020304" pitchFamily="18" charset="0"/>
                          <a:cs typeface="Times New Roman" panose="02020603050405020304" pitchFamily="18" charset="0"/>
                        </a:rPr>
                        <a:t>C)</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Flash Point (</a:t>
                      </a:r>
                      <a:r>
                        <a:rPr lang="en-US" sz="1200" baseline="30000">
                          <a:solidFill>
                            <a:schemeClr val="tx1"/>
                          </a:solidFill>
                          <a:effectLst/>
                          <a:latin typeface="Times New Roman" panose="02020603050405020304" pitchFamily="18" charset="0"/>
                          <a:cs typeface="Times New Roman" panose="02020603050405020304" pitchFamily="18" charset="0"/>
                        </a:rPr>
                        <a:t>o</a:t>
                      </a:r>
                      <a:r>
                        <a:rPr lang="en-US" sz="1200">
                          <a:solidFill>
                            <a:schemeClr val="tx1"/>
                          </a:solidFill>
                          <a:effectLst/>
                          <a:latin typeface="Times New Roman" panose="02020603050405020304" pitchFamily="18" charset="0"/>
                          <a:cs typeface="Times New Roman" panose="02020603050405020304" pitchFamily="18" charset="0"/>
                        </a:rPr>
                        <a:t>C)</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tabLst>
                          <a:tab pos="1303020" algn="l"/>
                        </a:tabLst>
                      </a:pPr>
                      <a:r>
                        <a:rPr lang="en-US" sz="1200">
                          <a:solidFill>
                            <a:schemeClr val="tx1"/>
                          </a:solidFill>
                          <a:effectLst/>
                          <a:latin typeface="Times New Roman" panose="02020603050405020304" pitchFamily="18" charset="0"/>
                          <a:cs typeface="Times New Roman" panose="02020603050405020304" pitchFamily="18" charset="0"/>
                        </a:rPr>
                        <a:t>Vapor Pressure</a:t>
                      </a:r>
                      <a:br>
                        <a:rPr lang="en-US" sz="1200">
                          <a:solidFill>
                            <a:schemeClr val="tx1"/>
                          </a:solidFill>
                          <a:effectLst/>
                          <a:latin typeface="Times New Roman" panose="02020603050405020304" pitchFamily="18" charset="0"/>
                          <a:cs typeface="Times New Roman" panose="02020603050405020304" pitchFamily="18" charset="0"/>
                        </a:rPr>
                      </a:br>
                      <a:r>
                        <a:rPr lang="en-US" sz="1200">
                          <a:solidFill>
                            <a:schemeClr val="tx1"/>
                          </a:solidFill>
                          <a:effectLst/>
                          <a:latin typeface="Times New Roman" panose="02020603050405020304" pitchFamily="18" charset="0"/>
                          <a:cs typeface="Times New Roman" panose="02020603050405020304" pitchFamily="18" charset="0"/>
                        </a:rPr>
                        <a:t>at 20 </a:t>
                      </a:r>
                      <a:r>
                        <a:rPr lang="en-US" sz="1200" baseline="30000">
                          <a:solidFill>
                            <a:schemeClr val="tx1"/>
                          </a:solidFill>
                          <a:effectLst/>
                          <a:latin typeface="Times New Roman" panose="02020603050405020304" pitchFamily="18" charset="0"/>
                          <a:cs typeface="Times New Roman" panose="02020603050405020304" pitchFamily="18" charset="0"/>
                        </a:rPr>
                        <a:t>o</a:t>
                      </a:r>
                      <a:r>
                        <a:rPr lang="en-US" sz="1200">
                          <a:solidFill>
                            <a:schemeClr val="tx1"/>
                          </a:solidFill>
                          <a:effectLst/>
                          <a:latin typeface="Times New Roman" panose="02020603050405020304" pitchFamily="18" charset="0"/>
                          <a:cs typeface="Times New Roman" panose="02020603050405020304" pitchFamily="18" charset="0"/>
                        </a:rPr>
                        <a:t>C (mmHg)</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73942">
                <a:tc>
                  <a:txBody>
                    <a:bodyPr/>
                    <a:lstStyle/>
                    <a:p>
                      <a:pPr marL="0" marR="0" algn="just">
                        <a:spcBef>
                          <a:spcPts val="0"/>
                        </a:spcBef>
                        <a:spcAft>
                          <a:spcPts val="0"/>
                        </a:spcAft>
                      </a:pPr>
                      <a:r>
                        <a:rPr lang="en-US" sz="1200" b="0" i="1" dirty="0">
                          <a:solidFill>
                            <a:schemeClr val="tx1"/>
                          </a:solidFill>
                          <a:effectLst/>
                          <a:latin typeface="Times New Roman" panose="02020603050405020304" pitchFamily="18" charset="0"/>
                          <a:cs typeface="Times New Roman" panose="02020603050405020304" pitchFamily="18" charset="0"/>
                        </a:rPr>
                        <a:t>Propylene carbonate</a:t>
                      </a:r>
                      <a:endParaRPr lang="en-US" sz="12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algn="ctr">
                        <a:spcBef>
                          <a:spcPts val="0"/>
                        </a:spcBef>
                        <a:spcAft>
                          <a:spcPts val="0"/>
                        </a:spcAft>
                      </a:pPr>
                      <a:endParaRPr lang="en-US" sz="12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chemeClr val="tx1"/>
                          </a:solidFill>
                          <a:effectLst/>
                          <a:latin typeface="Times New Roman" panose="02020603050405020304" pitchFamily="18" charset="0"/>
                          <a:cs typeface="Times New Roman" panose="02020603050405020304" pitchFamily="18" charset="0"/>
                        </a:rPr>
                        <a:t>-55</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78105"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242</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135</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tabLst>
                          <a:tab pos="1303020" algn="l"/>
                        </a:tabLst>
                      </a:pPr>
                      <a:r>
                        <a:rPr lang="en-US" sz="1200" dirty="0">
                          <a:solidFill>
                            <a:schemeClr val="tx1"/>
                          </a:solidFill>
                          <a:effectLst/>
                          <a:latin typeface="Times New Roman" panose="02020603050405020304" pitchFamily="18" charset="0"/>
                          <a:cs typeface="Times New Roman" panose="02020603050405020304" pitchFamily="18" charset="0"/>
                        </a:rPr>
                        <a:t>0.03</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2429">
                <a:tc>
                  <a:txBody>
                    <a:bodyPr/>
                    <a:lstStyle/>
                    <a:p>
                      <a:pPr marL="0" marR="0" algn="just">
                        <a:spcBef>
                          <a:spcPts val="0"/>
                        </a:spcBef>
                        <a:spcAft>
                          <a:spcPts val="0"/>
                        </a:spcAft>
                      </a:pPr>
                      <a:r>
                        <a:rPr lang="en-US" sz="1200" b="0" i="1" dirty="0">
                          <a:solidFill>
                            <a:schemeClr val="tx1"/>
                          </a:solidFill>
                          <a:effectLst/>
                          <a:latin typeface="Symbol" panose="05050102010706020507" pitchFamily="18" charset="2"/>
                          <a:cs typeface="Times New Roman" panose="02020603050405020304" pitchFamily="18" charset="0"/>
                        </a:rPr>
                        <a:t>g</a:t>
                      </a:r>
                      <a:r>
                        <a:rPr lang="en-US" sz="1200" b="0" i="1" dirty="0">
                          <a:solidFill>
                            <a:schemeClr val="tx1"/>
                          </a:solidFill>
                          <a:effectLst/>
                          <a:latin typeface="Times New Roman" panose="02020603050405020304" pitchFamily="18" charset="0"/>
                          <a:cs typeface="Times New Roman" panose="02020603050405020304" pitchFamily="18" charset="0"/>
                        </a:rPr>
                        <a:t>-</a:t>
                      </a:r>
                      <a:r>
                        <a:rPr lang="en-US" sz="1200" b="0" i="1" dirty="0" err="1">
                          <a:solidFill>
                            <a:schemeClr val="tx1"/>
                          </a:solidFill>
                          <a:effectLst/>
                          <a:latin typeface="Times New Roman" panose="02020603050405020304" pitchFamily="18" charset="0"/>
                          <a:cs typeface="Times New Roman" panose="02020603050405020304" pitchFamily="18" charset="0"/>
                        </a:rPr>
                        <a:t>Valerolactone</a:t>
                      </a:r>
                      <a:endParaRPr lang="en-US" sz="12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algn="ctr">
                        <a:spcBef>
                          <a:spcPts val="0"/>
                        </a:spcBef>
                        <a:spcAft>
                          <a:spcPts val="0"/>
                        </a:spcAft>
                      </a:pP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chemeClr val="tx1"/>
                          </a:solidFill>
                          <a:effectLst/>
                          <a:latin typeface="Times New Roman" panose="02020603050405020304" pitchFamily="18" charset="0"/>
                          <a:cs typeface="Times New Roman" panose="02020603050405020304" pitchFamily="18" charset="0"/>
                        </a:rPr>
                        <a:t>-31</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78105"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207</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chemeClr val="tx1"/>
                          </a:solidFill>
                          <a:effectLst/>
                          <a:latin typeface="Times New Roman" panose="02020603050405020304" pitchFamily="18" charset="0"/>
                          <a:cs typeface="Times New Roman" panose="02020603050405020304" pitchFamily="18" charset="0"/>
                        </a:rPr>
                        <a:t>81</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tabLst>
                          <a:tab pos="1303020" algn="l"/>
                        </a:tabLst>
                      </a:pPr>
                      <a:r>
                        <a:rPr lang="en-US" sz="1200" dirty="0">
                          <a:solidFill>
                            <a:schemeClr val="tx1"/>
                          </a:solidFill>
                          <a:effectLst/>
                          <a:latin typeface="Times New Roman" panose="02020603050405020304" pitchFamily="18" charset="0"/>
                          <a:cs typeface="Times New Roman" panose="02020603050405020304" pitchFamily="18" charset="0"/>
                        </a:rPr>
                        <a:t> </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51673">
                <a:tc>
                  <a:txBody>
                    <a:bodyPr/>
                    <a:lstStyle/>
                    <a:p>
                      <a:pPr marL="0" marR="0" algn="just">
                        <a:spcBef>
                          <a:spcPts val="0"/>
                        </a:spcBef>
                        <a:spcAft>
                          <a:spcPts val="0"/>
                        </a:spcAft>
                      </a:pPr>
                      <a:r>
                        <a:rPr lang="en-US" sz="1200" b="0" i="1" dirty="0">
                          <a:solidFill>
                            <a:schemeClr val="tx1"/>
                          </a:solidFill>
                          <a:effectLst/>
                          <a:latin typeface="Times New Roman" panose="02020603050405020304" pitchFamily="18" charset="0"/>
                          <a:cs typeface="Times New Roman" panose="02020603050405020304" pitchFamily="18" charset="0"/>
                        </a:rPr>
                        <a:t>N-methyl-2-pyrrolidinone (NMP)</a:t>
                      </a:r>
                      <a:endParaRPr lang="en-US" sz="12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algn="ctr">
                        <a:spcBef>
                          <a:spcPts val="0"/>
                        </a:spcBef>
                        <a:spcAft>
                          <a:spcPts val="0"/>
                        </a:spcAft>
                      </a:pPr>
                      <a:endParaRPr lang="en-US" sz="12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-24</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78105" algn="ctr">
                        <a:spcBef>
                          <a:spcPts val="0"/>
                        </a:spcBef>
                        <a:spcAft>
                          <a:spcPts val="0"/>
                        </a:spcAft>
                      </a:pPr>
                      <a:r>
                        <a:rPr lang="en-US" sz="1200" dirty="0">
                          <a:solidFill>
                            <a:schemeClr val="tx1"/>
                          </a:solidFill>
                          <a:effectLst/>
                          <a:latin typeface="Times New Roman" panose="02020603050405020304" pitchFamily="18" charset="0"/>
                          <a:cs typeface="Times New Roman" panose="02020603050405020304" pitchFamily="18" charset="0"/>
                        </a:rPr>
                        <a:t>202</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chemeClr val="tx1"/>
                          </a:solidFill>
                          <a:effectLst/>
                          <a:latin typeface="Times New Roman" panose="02020603050405020304" pitchFamily="18" charset="0"/>
                          <a:cs typeface="Times New Roman" panose="02020603050405020304" pitchFamily="18" charset="0"/>
                        </a:rPr>
                        <a:t>91</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tabLst>
                          <a:tab pos="1303020" algn="l"/>
                        </a:tabLst>
                      </a:pPr>
                      <a:r>
                        <a:rPr lang="en-US" sz="1200">
                          <a:solidFill>
                            <a:schemeClr val="tx1"/>
                          </a:solidFill>
                          <a:effectLst/>
                          <a:latin typeface="Times New Roman" panose="02020603050405020304" pitchFamily="18" charset="0"/>
                          <a:cs typeface="Times New Roman" panose="02020603050405020304" pitchFamily="18" charset="0"/>
                        </a:rPr>
                        <a:t>0.29</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68895">
                <a:tc>
                  <a:txBody>
                    <a:bodyPr/>
                    <a:lstStyle/>
                    <a:p>
                      <a:pPr marL="0" marR="0" algn="just">
                        <a:spcBef>
                          <a:spcPts val="0"/>
                        </a:spcBef>
                        <a:spcAft>
                          <a:spcPts val="0"/>
                        </a:spcAft>
                      </a:pPr>
                      <a:r>
                        <a:rPr lang="en-US" sz="1200" b="0" i="1" dirty="0">
                          <a:solidFill>
                            <a:schemeClr val="tx1"/>
                          </a:solidFill>
                          <a:effectLst/>
                          <a:latin typeface="Times New Roman" panose="02020603050405020304" pitchFamily="18" charset="0"/>
                          <a:cs typeface="Times New Roman" panose="02020603050405020304" pitchFamily="18" charset="0"/>
                        </a:rPr>
                        <a:t>1,3-dimethyl-3,4,5,6-tetrahydro-2(1H)-</a:t>
                      </a:r>
                      <a:r>
                        <a:rPr lang="en-US" sz="1200" b="0" i="1" dirty="0" err="1">
                          <a:solidFill>
                            <a:schemeClr val="tx1"/>
                          </a:solidFill>
                          <a:effectLst/>
                          <a:latin typeface="Times New Roman" panose="02020603050405020304" pitchFamily="18" charset="0"/>
                          <a:cs typeface="Times New Roman" panose="02020603050405020304" pitchFamily="18" charset="0"/>
                        </a:rPr>
                        <a:t>pyrimidinone</a:t>
                      </a:r>
                      <a:r>
                        <a:rPr lang="en-US" sz="1200" b="0" i="1" dirty="0">
                          <a:solidFill>
                            <a:schemeClr val="tx1"/>
                          </a:solidFill>
                          <a:effectLst/>
                          <a:latin typeface="Times New Roman" panose="02020603050405020304" pitchFamily="18" charset="0"/>
                          <a:cs typeface="Times New Roman" panose="02020603050405020304" pitchFamily="18" charset="0"/>
                        </a:rPr>
                        <a:t> (DMPU)</a:t>
                      </a:r>
                      <a:endParaRPr lang="en-US" sz="12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algn="ctr">
                        <a:spcBef>
                          <a:spcPts val="0"/>
                        </a:spcBef>
                        <a:spcAft>
                          <a:spcPts val="0"/>
                        </a:spcAft>
                      </a:pPr>
                      <a:endParaRPr lang="en-US" sz="12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-20</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78105"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 146</a:t>
                      </a:r>
                      <a:r>
                        <a:rPr lang="en-US" sz="1200" baseline="30000">
                          <a:solidFill>
                            <a:schemeClr val="tx1"/>
                          </a:solidFill>
                          <a:effectLst/>
                          <a:latin typeface="Times New Roman" panose="02020603050405020304" pitchFamily="18" charset="0"/>
                          <a:cs typeface="Times New Roman" panose="02020603050405020304" pitchFamily="18" charset="0"/>
                        </a:rPr>
                        <a:t>46</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chemeClr val="tx1"/>
                          </a:solidFill>
                          <a:effectLst/>
                          <a:latin typeface="Times New Roman" panose="02020603050405020304" pitchFamily="18" charset="0"/>
                          <a:cs typeface="Times New Roman" panose="02020603050405020304" pitchFamily="18" charset="0"/>
                        </a:rPr>
                        <a:t>120</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tabLst>
                          <a:tab pos="1303020" algn="l"/>
                        </a:tabLst>
                      </a:pPr>
                      <a:r>
                        <a:rPr lang="en-US" sz="1200">
                          <a:solidFill>
                            <a:schemeClr val="tx1"/>
                          </a:solidFill>
                          <a:effectLst/>
                          <a:latin typeface="Times New Roman" panose="02020603050405020304" pitchFamily="18" charset="0"/>
                          <a:cs typeface="Times New Roman" panose="02020603050405020304" pitchFamily="18" charset="0"/>
                        </a:rPr>
                        <a:t>low</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0080">
                <a:tc>
                  <a:txBody>
                    <a:bodyPr/>
                    <a:lstStyle/>
                    <a:p>
                      <a:pPr marL="0" marR="0" algn="just">
                        <a:spcBef>
                          <a:spcPts val="0"/>
                        </a:spcBef>
                        <a:spcAft>
                          <a:spcPts val="0"/>
                        </a:spcAft>
                      </a:pPr>
                      <a:r>
                        <a:rPr lang="en-US" sz="1200" b="0" i="1" dirty="0">
                          <a:solidFill>
                            <a:schemeClr val="tx1"/>
                          </a:solidFill>
                          <a:effectLst/>
                          <a:latin typeface="Times New Roman" panose="02020603050405020304" pitchFamily="18" charset="0"/>
                          <a:cs typeface="Times New Roman" panose="02020603050405020304" pitchFamily="18" charset="0"/>
                        </a:rPr>
                        <a:t>Ethyl lactate</a:t>
                      </a:r>
                      <a:endParaRPr lang="en-US" sz="12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algn="ctr">
                        <a:spcBef>
                          <a:spcPts val="0"/>
                        </a:spcBef>
                        <a:spcAft>
                          <a:spcPts val="0"/>
                        </a:spcAft>
                      </a:pPr>
                      <a:endParaRPr lang="en-US" sz="1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chemeClr val="tx1"/>
                          </a:solidFill>
                          <a:effectLst/>
                          <a:latin typeface="Times New Roman" panose="02020603050405020304" pitchFamily="18" charset="0"/>
                          <a:cs typeface="Times New Roman" panose="02020603050405020304" pitchFamily="18" charset="0"/>
                        </a:rPr>
                        <a:t>-25</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78105" algn="ctr">
                        <a:spcBef>
                          <a:spcPts val="0"/>
                        </a:spcBef>
                        <a:spcAft>
                          <a:spcPts val="0"/>
                        </a:spcAft>
                      </a:pPr>
                      <a:r>
                        <a:rPr lang="en-US" sz="1200" dirty="0">
                          <a:solidFill>
                            <a:schemeClr val="tx1"/>
                          </a:solidFill>
                          <a:effectLst/>
                          <a:latin typeface="Times New Roman" panose="02020603050405020304" pitchFamily="18" charset="0"/>
                          <a:cs typeface="Times New Roman" panose="02020603050405020304" pitchFamily="18" charset="0"/>
                        </a:rPr>
                        <a:t>154</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chemeClr val="tx1"/>
                          </a:solidFill>
                          <a:effectLst/>
                          <a:latin typeface="Times New Roman" panose="02020603050405020304" pitchFamily="18" charset="0"/>
                          <a:cs typeface="Times New Roman" panose="02020603050405020304" pitchFamily="18" charset="0"/>
                        </a:rPr>
                        <a:t>46</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tabLst>
                          <a:tab pos="1303020" algn="l"/>
                        </a:tabLst>
                      </a:pPr>
                      <a:r>
                        <a:rPr lang="en-US" sz="1200" dirty="0">
                          <a:solidFill>
                            <a:schemeClr val="tx1"/>
                          </a:solidFill>
                          <a:effectLst/>
                          <a:latin typeface="Times New Roman" panose="02020603050405020304" pitchFamily="18" charset="0"/>
                          <a:cs typeface="Times New Roman" panose="02020603050405020304" pitchFamily="18" charset="0"/>
                        </a:rPr>
                        <a:t>1.7</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2429">
                <a:tc>
                  <a:txBody>
                    <a:bodyPr/>
                    <a:lstStyle/>
                    <a:p>
                      <a:pPr marL="0" marR="457200" algn="just">
                        <a:spcBef>
                          <a:spcPts val="0"/>
                        </a:spcBef>
                        <a:spcAft>
                          <a:spcPts val="0"/>
                        </a:spcAft>
                      </a:pPr>
                      <a:r>
                        <a:rPr lang="en-US" sz="1200" b="0" i="1" dirty="0" err="1">
                          <a:solidFill>
                            <a:schemeClr val="tx1"/>
                          </a:solidFill>
                          <a:effectLst/>
                          <a:latin typeface="Times New Roman" panose="02020603050405020304" pitchFamily="18" charset="0"/>
                          <a:cs typeface="Times New Roman" panose="02020603050405020304" pitchFamily="18" charset="0"/>
                        </a:rPr>
                        <a:t>Diacetone</a:t>
                      </a:r>
                      <a:r>
                        <a:rPr lang="en-US" sz="1200" b="0" i="1" dirty="0">
                          <a:solidFill>
                            <a:schemeClr val="tx1"/>
                          </a:solidFill>
                          <a:effectLst/>
                          <a:latin typeface="Times New Roman" panose="02020603050405020304" pitchFamily="18" charset="0"/>
                          <a:cs typeface="Times New Roman" panose="02020603050405020304" pitchFamily="18" charset="0"/>
                        </a:rPr>
                        <a:t> alcohol</a:t>
                      </a:r>
                      <a:endParaRPr lang="en-US" sz="12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algn="ctr">
                        <a:spcBef>
                          <a:spcPts val="0"/>
                        </a:spcBef>
                        <a:spcAft>
                          <a:spcPts val="0"/>
                        </a:spcAft>
                      </a:pPr>
                      <a:endParaRPr lang="en-US" sz="12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chemeClr val="tx1"/>
                          </a:solidFill>
                          <a:effectLst/>
                          <a:latin typeface="Times New Roman" panose="02020603050405020304" pitchFamily="18" charset="0"/>
                          <a:cs typeface="Times New Roman" panose="02020603050405020304" pitchFamily="18" charset="0"/>
                        </a:rPr>
                        <a:t>-44</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78105"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172</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58</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tabLst>
                          <a:tab pos="1303020" algn="l"/>
                        </a:tabLst>
                      </a:pPr>
                      <a:r>
                        <a:rPr lang="en-US" sz="1200" dirty="0">
                          <a:solidFill>
                            <a:schemeClr val="tx1"/>
                          </a:solidFill>
                          <a:effectLst/>
                          <a:latin typeface="Times New Roman" panose="02020603050405020304" pitchFamily="18" charset="0"/>
                          <a:cs typeface="Times New Roman" panose="02020603050405020304" pitchFamily="18" charset="0"/>
                        </a:rPr>
                        <a:t>0.95</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46709054"/>
              </p:ext>
            </p:extLst>
          </p:nvPr>
        </p:nvGraphicFramePr>
        <p:xfrm>
          <a:off x="3124200" y="2571750"/>
          <a:ext cx="771525" cy="476250"/>
        </p:xfrm>
        <a:graphic>
          <a:graphicData uri="http://schemas.openxmlformats.org/presentationml/2006/ole">
            <mc:AlternateContent xmlns:mc="http://schemas.openxmlformats.org/markup-compatibility/2006">
              <mc:Choice xmlns:v="urn:schemas-microsoft-com:vml" Requires="v">
                <p:oleObj spid="_x0000_s4355" name="CS ChemDraw Drawing" r:id="rId3" imgW="1377274" imgH="841075" progId="ChemDraw.Document.6.0">
                  <p:embed/>
                </p:oleObj>
              </mc:Choice>
              <mc:Fallback>
                <p:oleObj name="CS ChemDraw Drawing" r:id="rId3" imgW="1377274" imgH="841075" progId="ChemDraw.Document.6.0">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4200" y="2571750"/>
                        <a:ext cx="771525" cy="476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361280041"/>
              </p:ext>
            </p:extLst>
          </p:nvPr>
        </p:nvGraphicFramePr>
        <p:xfrm>
          <a:off x="3124200" y="3143250"/>
          <a:ext cx="781050" cy="438150"/>
        </p:xfrm>
        <a:graphic>
          <a:graphicData uri="http://schemas.openxmlformats.org/presentationml/2006/ole">
            <mc:AlternateContent xmlns:mc="http://schemas.openxmlformats.org/markup-compatibility/2006">
              <mc:Choice xmlns:v="urn:schemas-microsoft-com:vml" Requires="v">
                <p:oleObj spid="_x0000_s4356" name="CS ChemDraw Drawing" r:id="rId5" imgW="1377274" imgH="776917" progId="ChemDraw.Document.6.0">
                  <p:embed/>
                </p:oleObj>
              </mc:Choice>
              <mc:Fallback>
                <p:oleObj name="CS ChemDraw Drawing" r:id="rId5" imgW="1377274" imgH="776917" progId="ChemDraw.Document.6.0">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24200" y="3143250"/>
                        <a:ext cx="781050" cy="438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564178870"/>
              </p:ext>
            </p:extLst>
          </p:nvPr>
        </p:nvGraphicFramePr>
        <p:xfrm>
          <a:off x="3276600" y="3657600"/>
          <a:ext cx="609600" cy="590550"/>
        </p:xfrm>
        <a:graphic>
          <a:graphicData uri="http://schemas.openxmlformats.org/presentationml/2006/ole">
            <mc:AlternateContent xmlns:mc="http://schemas.openxmlformats.org/markup-compatibility/2006">
              <mc:Choice xmlns:v="urn:schemas-microsoft-com:vml" Requires="v">
                <p:oleObj spid="_x0000_s4357" name="CS ChemDraw Drawing" r:id="rId7" imgW="1072474" imgH="1031396" progId="ChemDraw.Document.6.0">
                  <p:embed/>
                </p:oleObj>
              </mc:Choice>
              <mc:Fallback>
                <p:oleObj name="CS ChemDraw Drawing" r:id="rId7" imgW="1072474" imgH="1031396" progId="ChemDraw.Document.6.0">
                  <p:embed/>
                  <p:pic>
                    <p:nvPicPr>
                      <p:cNvPr id="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76600" y="3657600"/>
                        <a:ext cx="609600" cy="590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402434379"/>
              </p:ext>
            </p:extLst>
          </p:nvPr>
        </p:nvGraphicFramePr>
        <p:xfrm>
          <a:off x="3200400" y="4295775"/>
          <a:ext cx="733425" cy="809625"/>
        </p:xfrm>
        <a:graphic>
          <a:graphicData uri="http://schemas.openxmlformats.org/presentationml/2006/ole">
            <mc:AlternateContent xmlns:mc="http://schemas.openxmlformats.org/markup-compatibility/2006">
              <mc:Choice xmlns:v="urn:schemas-microsoft-com:vml" Requires="v">
                <p:oleObj spid="_x0000_s4358" name="CS ChemDraw Drawing" r:id="rId9" imgW="1247843" imgH="1369713" progId="ChemDraw.Document.6.0">
                  <p:embed/>
                </p:oleObj>
              </mc:Choice>
              <mc:Fallback>
                <p:oleObj name="CS ChemDraw Drawing" r:id="rId9" imgW="1247843" imgH="1369713" progId="ChemDraw.Document.6.0">
                  <p:embed/>
                  <p:pic>
                    <p:nvPicPr>
                      <p:cNvPr id="0" name="Object 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200400" y="4295775"/>
                        <a:ext cx="733425" cy="809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450320076"/>
              </p:ext>
            </p:extLst>
          </p:nvPr>
        </p:nvGraphicFramePr>
        <p:xfrm>
          <a:off x="3048000" y="5172075"/>
          <a:ext cx="942975" cy="619125"/>
        </p:xfrm>
        <a:graphic>
          <a:graphicData uri="http://schemas.openxmlformats.org/presentationml/2006/ole">
            <mc:AlternateContent xmlns:mc="http://schemas.openxmlformats.org/markup-compatibility/2006">
              <mc:Choice xmlns:v="urn:schemas-microsoft-com:vml" Requires="v">
                <p:oleObj spid="_x0000_s4359" name="CS ChemDraw Drawing" r:id="rId11" imgW="1699098" imgH="1125747" progId="ChemDraw.Document.6.0">
                  <p:embed/>
                </p:oleObj>
              </mc:Choice>
              <mc:Fallback>
                <p:oleObj name="CS ChemDraw Drawing" r:id="rId11" imgW="1699098" imgH="1125747" progId="ChemDraw.Document.6.0">
                  <p:embed/>
                  <p:pic>
                    <p:nvPicPr>
                      <p:cNvPr id="0" name="Object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048000" y="5172075"/>
                        <a:ext cx="942975" cy="619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2948964042"/>
              </p:ext>
            </p:extLst>
          </p:nvPr>
        </p:nvGraphicFramePr>
        <p:xfrm>
          <a:off x="3048000" y="5791200"/>
          <a:ext cx="828675" cy="533400"/>
        </p:xfrm>
        <a:graphic>
          <a:graphicData uri="http://schemas.openxmlformats.org/presentationml/2006/ole">
            <mc:AlternateContent xmlns:mc="http://schemas.openxmlformats.org/markup-compatibility/2006">
              <mc:Choice xmlns:v="urn:schemas-microsoft-com:vml" Requires="v">
                <p:oleObj spid="_x0000_s4360" name="CS ChemDraw Drawing" r:id="rId13" imgW="1369709" imgH="874503" progId="ChemDraw.Document.6.0">
                  <p:embed/>
                </p:oleObj>
              </mc:Choice>
              <mc:Fallback>
                <p:oleObj name="CS ChemDraw Drawing" r:id="rId13" imgW="1369709" imgH="874503" progId="ChemDraw.Document.6.0">
                  <p:embed/>
                  <p:pic>
                    <p:nvPicPr>
                      <p:cNvPr id="0" name="Object 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048000" y="5791200"/>
                        <a:ext cx="828675"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1465040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Reagents I</a:t>
            </a:r>
            <a:endParaRPr lang="en-US" dirty="0">
              <a:solidFill>
                <a:srgbClr val="002060"/>
              </a:solidFill>
            </a:endParaRPr>
          </a:p>
        </p:txBody>
      </p:sp>
      <p:sp>
        <p:nvSpPr>
          <p:cNvPr id="2" name="Content Placeholder 1"/>
          <p:cNvSpPr>
            <a:spLocks noGrp="1"/>
          </p:cNvSpPr>
          <p:nvPr>
            <p:ph idx="1"/>
          </p:nvPr>
        </p:nvSpPr>
        <p:spPr>
          <a:xfrm>
            <a:off x="457200" y="1600200"/>
            <a:ext cx="8382000" cy="4525963"/>
          </a:xfrm>
        </p:spPr>
        <p:txBody>
          <a:bodyPr>
            <a:noAutofit/>
          </a:bodyPr>
          <a:lstStyle/>
          <a:p>
            <a:r>
              <a:rPr lang="en-US" sz="2000" dirty="0" smtClean="0">
                <a:latin typeface="Times New Roman" panose="02020603050405020304" pitchFamily="18" charset="0"/>
                <a:cs typeface="Times New Roman" panose="02020603050405020304" pitchFamily="18" charset="0"/>
              </a:rPr>
              <a:t>Alternative </a:t>
            </a:r>
            <a:r>
              <a:rPr lang="en-US" sz="2000" dirty="0">
                <a:latin typeface="Times New Roman" panose="02020603050405020304" pitchFamily="18" charset="0"/>
                <a:cs typeface="Times New Roman" panose="02020603050405020304" pitchFamily="18" charset="0"/>
              </a:rPr>
              <a:t>reagents have to be milder than the old reagents but reactive enough to perform the chemical transformation with comparable or superior </a:t>
            </a:r>
            <a:r>
              <a:rPr lang="en-US" sz="2000" dirty="0" smtClean="0">
                <a:latin typeface="Times New Roman" panose="02020603050405020304" pitchFamily="18" charset="0"/>
                <a:cs typeface="Times New Roman" panose="02020603050405020304" pitchFamily="18" charset="0"/>
              </a:rPr>
              <a:t>efficiency and selectivity </a:t>
            </a:r>
          </a:p>
          <a:p>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formation of byproducts should be minimized reducing the need for separation and purification steps. </a:t>
            </a: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The use of protective </a:t>
            </a:r>
            <a:r>
              <a:rPr lang="en-US" sz="2000" dirty="0">
                <a:latin typeface="Times New Roman" panose="02020603050405020304" pitchFamily="18" charset="0"/>
                <a:cs typeface="Times New Roman" panose="02020603050405020304" pitchFamily="18" charset="0"/>
              </a:rPr>
              <a:t>groups has to be reduced </a:t>
            </a:r>
            <a:r>
              <a:rPr lang="en-US" sz="2000" dirty="0" smtClean="0">
                <a:latin typeface="Times New Roman" panose="02020603050405020304" pitchFamily="18" charset="0"/>
                <a:cs typeface="Times New Roman" panose="02020603050405020304" pitchFamily="18" charset="0"/>
              </a:rPr>
              <a:t>to </a:t>
            </a:r>
            <a:r>
              <a:rPr lang="en-US" sz="2000" dirty="0">
                <a:latin typeface="Times New Roman" panose="02020603050405020304" pitchFamily="18" charset="0"/>
                <a:cs typeface="Times New Roman" panose="02020603050405020304" pitchFamily="18" charset="0"/>
              </a:rPr>
              <a:t>minimize waste and </a:t>
            </a:r>
            <a:r>
              <a:rPr lang="en-US" sz="2000" dirty="0" smtClean="0">
                <a:latin typeface="Times New Roman" panose="02020603050405020304" pitchFamily="18" charset="0"/>
                <a:cs typeface="Times New Roman" panose="02020603050405020304" pitchFamily="18" charset="0"/>
              </a:rPr>
              <a:t>to increase </a:t>
            </a:r>
            <a:r>
              <a:rPr lang="en-US" sz="2000" dirty="0">
                <a:latin typeface="Times New Roman" panose="02020603050405020304" pitchFamily="18" charset="0"/>
                <a:cs typeface="Times New Roman" panose="02020603050405020304" pitchFamily="18" charset="0"/>
              </a:rPr>
              <a:t>atom economy, which is defined as the ratio of the mass of the product over the mass of all reactants. </a:t>
            </a:r>
            <a:endParaRPr lang="en-US" sz="2000" dirty="0" smtClean="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smtClean="0">
                <a:solidFill>
                  <a:srgbClr val="002060"/>
                </a:solidFill>
                <a:latin typeface="Times New Roman" panose="02020603050405020304" pitchFamily="18" charset="0"/>
                <a:cs typeface="Times New Roman" panose="02020603050405020304" pitchFamily="18" charset="0"/>
              </a:rPr>
              <a:t>If </a:t>
            </a:r>
            <a:r>
              <a:rPr lang="en-US" sz="1800" dirty="0">
                <a:solidFill>
                  <a:srgbClr val="002060"/>
                </a:solidFill>
                <a:latin typeface="Times New Roman" panose="02020603050405020304" pitchFamily="18" charset="0"/>
                <a:cs typeface="Times New Roman" panose="02020603050405020304" pitchFamily="18" charset="0"/>
              </a:rPr>
              <a:t>all atoms from the reactants are incorporated in the product, the atom economy is 100 % (i.e., addition of bromine to double bonds, hydrogenation reactions</a:t>
            </a:r>
            <a:r>
              <a:rPr lang="en-US" sz="1800" dirty="0" smtClean="0">
                <a:solidFill>
                  <a:srgbClr val="002060"/>
                </a:solidFill>
                <a:latin typeface="Times New Roman" panose="02020603050405020304" pitchFamily="18" charset="0"/>
                <a:cs typeface="Times New Roman" panose="02020603050405020304" pitchFamily="18" charset="0"/>
              </a:rPr>
              <a:t>) </a:t>
            </a:r>
          </a:p>
          <a:p>
            <a:pPr lvl="1">
              <a:buFont typeface="Arial" panose="020B0604020202020204" pitchFamily="34" charset="0"/>
              <a:buChar char="•"/>
            </a:pPr>
            <a:r>
              <a:rPr lang="en-US" sz="1800" dirty="0" smtClean="0">
                <a:solidFill>
                  <a:srgbClr val="002060"/>
                </a:solidFill>
                <a:latin typeface="Times New Roman" panose="02020603050405020304" pitchFamily="18" charset="0"/>
                <a:cs typeface="Times New Roman" panose="02020603050405020304" pitchFamily="18" charset="0"/>
              </a:rPr>
              <a:t>Most </a:t>
            </a:r>
            <a:r>
              <a:rPr lang="en-US" sz="1800" dirty="0">
                <a:solidFill>
                  <a:srgbClr val="002060"/>
                </a:solidFill>
                <a:latin typeface="Times New Roman" panose="02020603050405020304" pitchFamily="18" charset="0"/>
                <a:cs typeface="Times New Roman" panose="02020603050405020304" pitchFamily="18" charset="0"/>
              </a:rPr>
              <a:t>common </a:t>
            </a:r>
            <a:r>
              <a:rPr lang="en-US" sz="1800" dirty="0" smtClean="0">
                <a:solidFill>
                  <a:srgbClr val="002060"/>
                </a:solidFill>
                <a:latin typeface="Times New Roman" panose="02020603050405020304" pitchFamily="18" charset="0"/>
                <a:cs typeface="Times New Roman" panose="02020603050405020304" pitchFamily="18" charset="0"/>
              </a:rPr>
              <a:t>reactions </a:t>
            </a:r>
            <a:r>
              <a:rPr lang="en-US" sz="1800" dirty="0">
                <a:solidFill>
                  <a:srgbClr val="002060"/>
                </a:solidFill>
                <a:latin typeface="Times New Roman" panose="02020603050405020304" pitchFamily="18" charset="0"/>
                <a:cs typeface="Times New Roman" panose="02020603050405020304" pitchFamily="18" charset="0"/>
              </a:rPr>
              <a:t>(i.e., Fischer </a:t>
            </a:r>
            <a:r>
              <a:rPr lang="en-US" sz="1800" dirty="0" smtClean="0">
                <a:solidFill>
                  <a:srgbClr val="002060"/>
                </a:solidFill>
                <a:latin typeface="Times New Roman" panose="02020603050405020304" pitchFamily="18" charset="0"/>
                <a:cs typeface="Times New Roman" panose="02020603050405020304" pitchFamily="18" charset="0"/>
              </a:rPr>
              <a:t>esterification</a:t>
            </a:r>
            <a:r>
              <a:rPr lang="en-US" sz="1800" dirty="0">
                <a:solidFill>
                  <a:srgbClr val="002060"/>
                </a:solidFill>
                <a:latin typeface="Times New Roman" panose="02020603050405020304" pitchFamily="18" charset="0"/>
                <a:cs typeface="Times New Roman" panose="02020603050405020304" pitchFamily="18" charset="0"/>
              </a:rPr>
              <a:t>, elimination, oxidation, Wittig reactions) are far from close this ideal </a:t>
            </a:r>
            <a:r>
              <a:rPr lang="en-US" sz="1800" dirty="0" smtClean="0">
                <a:solidFill>
                  <a:srgbClr val="002060"/>
                </a:solidFill>
                <a:latin typeface="Times New Roman" panose="02020603050405020304" pitchFamily="18" charset="0"/>
                <a:cs typeface="Times New Roman" panose="02020603050405020304" pitchFamily="18" charset="0"/>
              </a:rPr>
              <a:t>case</a:t>
            </a:r>
          </a:p>
          <a:p>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atom economy will decrease significantly if protective groups or chiral auxiliaries are used in the reaction. </a:t>
            </a:r>
            <a:endParaRPr lang="en-US" sz="2000" dirty="0" smtClean="0">
              <a:latin typeface="Times New Roman" panose="02020603050405020304" pitchFamily="18" charset="0"/>
              <a:cs typeface="Times New Roman" panose="02020603050405020304" pitchFamily="18" charset="0"/>
            </a:endParaRPr>
          </a:p>
          <a:p>
            <a:endParaRPr lang="en-US"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3886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Reagents </a:t>
            </a:r>
            <a:r>
              <a:rPr lang="en-US" dirty="0" smtClean="0">
                <a:solidFill>
                  <a:srgbClr val="002060"/>
                </a:solidFill>
              </a:rPr>
              <a:t>II</a:t>
            </a:r>
            <a:endParaRPr lang="en-US" dirty="0"/>
          </a:p>
        </p:txBody>
      </p:sp>
      <p:sp>
        <p:nvSpPr>
          <p:cNvPr id="3" name="Content Placeholder 2"/>
          <p:cNvSpPr>
            <a:spLocks noGrp="1"/>
          </p:cNvSpPr>
          <p:nvPr>
            <p:ph idx="1"/>
          </p:nvPr>
        </p:nvSpPr>
        <p:spPr/>
        <p:txBody>
          <a:bodyPr>
            <a:noAutofit/>
          </a:bodyPr>
          <a:lstStyle/>
          <a:p>
            <a:r>
              <a:rPr lang="en-US" sz="1800" dirty="0">
                <a:latin typeface="Times New Roman" panose="02020603050405020304" pitchFamily="18" charset="0"/>
                <a:cs typeface="Times New Roman" panose="02020603050405020304" pitchFamily="18" charset="0"/>
              </a:rPr>
              <a:t>The alternative reagent should display a low volatility, a low flammability and low toxicity. The environmental impact of the alternative reagent should be low. </a:t>
            </a:r>
            <a:endParaRPr lang="en-US" sz="1800" dirty="0" smtClean="0">
              <a:latin typeface="Times New Roman" panose="02020603050405020304" pitchFamily="18" charset="0"/>
              <a:cs typeface="Times New Roman" panose="02020603050405020304" pitchFamily="18" charset="0"/>
            </a:endParaRPr>
          </a:p>
          <a:p>
            <a:r>
              <a:rPr lang="en-US" sz="1800" dirty="0" smtClean="0">
                <a:latin typeface="Times New Roman" panose="02020603050405020304" pitchFamily="18" charset="0"/>
                <a:cs typeface="Times New Roman" panose="02020603050405020304" pitchFamily="18" charset="0"/>
              </a:rPr>
              <a:t>In </a:t>
            </a:r>
            <a:r>
              <a:rPr lang="en-US" sz="1800" dirty="0">
                <a:latin typeface="Times New Roman" panose="02020603050405020304" pitchFamily="18" charset="0"/>
                <a:cs typeface="Times New Roman" panose="02020603050405020304" pitchFamily="18" charset="0"/>
              </a:rPr>
              <a:t>some cases, </a:t>
            </a:r>
            <a:r>
              <a:rPr lang="en-US" sz="1800" dirty="0" err="1">
                <a:latin typeface="Times New Roman" panose="02020603050405020304" pitchFamily="18" charset="0"/>
                <a:cs typeface="Times New Roman" panose="02020603050405020304" pitchFamily="18" charset="0"/>
              </a:rPr>
              <a:t>electrosynthesis</a:t>
            </a:r>
            <a:r>
              <a:rPr lang="en-US" sz="1800" dirty="0">
                <a:latin typeface="Times New Roman" panose="02020603050405020304" pitchFamily="18" charset="0"/>
                <a:cs typeface="Times New Roman" panose="02020603050405020304" pitchFamily="18" charset="0"/>
              </a:rPr>
              <a:t>, photochemistry, biological reagents, </a:t>
            </a:r>
            <a:r>
              <a:rPr lang="en-US" sz="1800" dirty="0" err="1">
                <a:latin typeface="Times New Roman" panose="02020603050405020304" pitchFamily="18" charset="0"/>
                <a:cs typeface="Times New Roman" panose="02020603050405020304" pitchFamily="18" charset="0"/>
              </a:rPr>
              <a:t>biocatalysis</a:t>
            </a:r>
            <a:r>
              <a:rPr lang="en-US" sz="1800" dirty="0">
                <a:latin typeface="Times New Roman" panose="02020603050405020304" pitchFamily="18" charset="0"/>
                <a:cs typeface="Times New Roman" panose="02020603050405020304" pitchFamily="18" charset="0"/>
              </a:rPr>
              <a:t> (enzymes or coenzymes) or catalysis in general can serve as alternative methods as well. </a:t>
            </a:r>
          </a:p>
          <a:p>
            <a:r>
              <a:rPr lang="en-US" sz="1800" dirty="0" smtClean="0">
                <a:latin typeface="Times New Roman" panose="02020603050405020304" pitchFamily="18" charset="0"/>
                <a:cs typeface="Times New Roman" panose="02020603050405020304" pitchFamily="18" charset="0"/>
              </a:rPr>
              <a:t>Parameters </a:t>
            </a:r>
            <a:r>
              <a:rPr lang="en-US" sz="1800" dirty="0">
                <a:latin typeface="Times New Roman" panose="02020603050405020304" pitchFamily="18" charset="0"/>
                <a:cs typeface="Times New Roman" panose="02020603050405020304" pitchFamily="18" charset="0"/>
              </a:rPr>
              <a:t>like recovery, reuse (recycling) and regeneration have to be considered when designing a new reaction (“Three R’s of green chemistry”). </a:t>
            </a:r>
          </a:p>
          <a:p>
            <a:pPr lvl="1">
              <a:buFont typeface="Arial" panose="020B0604020202020204" pitchFamily="34" charset="0"/>
              <a:buChar char="•"/>
            </a:pPr>
            <a:r>
              <a:rPr lang="en-US" sz="1600" dirty="0">
                <a:solidFill>
                  <a:srgbClr val="002060"/>
                </a:solidFill>
                <a:latin typeface="Times New Roman" panose="02020603050405020304" pitchFamily="18" charset="0"/>
                <a:cs typeface="Times New Roman" panose="02020603050405020304" pitchFamily="18" charset="0"/>
              </a:rPr>
              <a:t>Recovery refers to the isolation of solvents and spent reagents after the reaction was </a:t>
            </a:r>
            <a:r>
              <a:rPr lang="en-US" sz="1600" dirty="0" smtClean="0">
                <a:solidFill>
                  <a:srgbClr val="002060"/>
                </a:solidFill>
                <a:latin typeface="Times New Roman" panose="02020603050405020304" pitchFamily="18" charset="0"/>
                <a:cs typeface="Times New Roman" panose="02020603050405020304" pitchFamily="18" charset="0"/>
              </a:rPr>
              <a:t>completed </a:t>
            </a:r>
            <a:endParaRPr lang="en-US" sz="1600" dirty="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600" dirty="0">
                <a:solidFill>
                  <a:srgbClr val="002060"/>
                </a:solidFill>
                <a:latin typeface="Times New Roman" panose="02020603050405020304" pitchFamily="18" charset="0"/>
                <a:cs typeface="Times New Roman" panose="02020603050405020304" pitchFamily="18" charset="0"/>
              </a:rPr>
              <a:t>A more effective the recovery simplifies the recycling and the regeneration process </a:t>
            </a:r>
            <a:r>
              <a:rPr lang="en-US" sz="1600" dirty="0" smtClean="0">
                <a:solidFill>
                  <a:srgbClr val="002060"/>
                </a:solidFill>
                <a:latin typeface="Times New Roman" panose="02020603050405020304" pitchFamily="18" charset="0"/>
                <a:cs typeface="Times New Roman" panose="02020603050405020304" pitchFamily="18" charset="0"/>
              </a:rPr>
              <a:t/>
            </a:r>
            <a:br>
              <a:rPr lang="en-US" sz="1600" dirty="0" smtClean="0">
                <a:solidFill>
                  <a:srgbClr val="002060"/>
                </a:solidFill>
                <a:latin typeface="Times New Roman" panose="02020603050405020304" pitchFamily="18" charset="0"/>
                <a:cs typeface="Times New Roman" panose="02020603050405020304" pitchFamily="18" charset="0"/>
              </a:rPr>
            </a:br>
            <a:r>
              <a:rPr lang="en-US" sz="1600" dirty="0" smtClean="0">
                <a:solidFill>
                  <a:srgbClr val="002060"/>
                </a:solidFill>
                <a:latin typeface="Times New Roman" panose="02020603050405020304" pitchFamily="18" charset="0"/>
                <a:cs typeface="Times New Roman" panose="02020603050405020304" pitchFamily="18" charset="0"/>
              </a:rPr>
              <a:t>(</a:t>
            </a:r>
            <a:r>
              <a:rPr lang="en-US" sz="1600" dirty="0">
                <a:solidFill>
                  <a:srgbClr val="002060"/>
                </a:solidFill>
                <a:latin typeface="Times New Roman" panose="02020603050405020304" pitchFamily="18" charset="0"/>
                <a:cs typeface="Times New Roman" panose="02020603050405020304" pitchFamily="18" charset="0"/>
              </a:rPr>
              <a:t>i.e., catalyst</a:t>
            </a:r>
            <a:r>
              <a:rPr lang="en-US" sz="1600" dirty="0" smtClean="0">
                <a:solidFill>
                  <a:srgbClr val="002060"/>
                </a:solidFill>
                <a:latin typeface="Times New Roman" panose="02020603050405020304" pitchFamily="18" charset="0"/>
                <a:cs typeface="Times New Roman" panose="02020603050405020304" pitchFamily="18" charset="0"/>
              </a:rPr>
              <a:t>) </a:t>
            </a:r>
            <a:endParaRPr lang="en-US" sz="1600" dirty="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600" dirty="0">
                <a:solidFill>
                  <a:srgbClr val="002060"/>
                </a:solidFill>
                <a:latin typeface="Times New Roman" panose="02020603050405020304" pitchFamily="18" charset="0"/>
                <a:cs typeface="Times New Roman" panose="02020603050405020304" pitchFamily="18" charset="0"/>
              </a:rPr>
              <a:t>Ultimately, the atom economy of the reaction should be as high as possible to reduce </a:t>
            </a:r>
            <a:r>
              <a:rPr lang="en-US" sz="1600" dirty="0" smtClean="0">
                <a:solidFill>
                  <a:srgbClr val="002060"/>
                </a:solidFill>
                <a:latin typeface="Times New Roman" panose="02020603050405020304" pitchFamily="18" charset="0"/>
                <a:cs typeface="Times New Roman" panose="02020603050405020304" pitchFamily="18" charset="0"/>
              </a:rPr>
              <a:t/>
            </a:r>
            <a:br>
              <a:rPr lang="en-US" sz="1600" dirty="0" smtClean="0">
                <a:solidFill>
                  <a:srgbClr val="002060"/>
                </a:solidFill>
                <a:latin typeface="Times New Roman" panose="02020603050405020304" pitchFamily="18" charset="0"/>
                <a:cs typeface="Times New Roman" panose="02020603050405020304" pitchFamily="18" charset="0"/>
              </a:rPr>
            </a:br>
            <a:r>
              <a:rPr lang="en-US" sz="1600" dirty="0" smtClean="0">
                <a:solidFill>
                  <a:srgbClr val="002060"/>
                </a:solidFill>
                <a:latin typeface="Times New Roman" panose="02020603050405020304" pitchFamily="18" charset="0"/>
                <a:cs typeface="Times New Roman" panose="02020603050405020304" pitchFamily="18" charset="0"/>
              </a:rPr>
              <a:t>the </a:t>
            </a:r>
            <a:r>
              <a:rPr lang="en-US" sz="1600" dirty="0">
                <a:solidFill>
                  <a:srgbClr val="002060"/>
                </a:solidFill>
                <a:latin typeface="Times New Roman" panose="02020603050405020304" pitchFamily="18" charset="0"/>
                <a:cs typeface="Times New Roman" panose="02020603050405020304" pitchFamily="18" charset="0"/>
              </a:rPr>
              <a:t>need for recovery, recycling and </a:t>
            </a:r>
            <a:r>
              <a:rPr lang="en-US" sz="1600" dirty="0" smtClean="0">
                <a:solidFill>
                  <a:srgbClr val="002060"/>
                </a:solidFill>
                <a:latin typeface="Times New Roman" panose="02020603050405020304" pitchFamily="18" charset="0"/>
                <a:cs typeface="Times New Roman" panose="02020603050405020304" pitchFamily="18" charset="0"/>
              </a:rPr>
              <a:t>regeneration </a:t>
            </a:r>
            <a:endParaRPr lang="en-US" sz="1600" dirty="0">
              <a:solidFill>
                <a:srgbClr val="002060"/>
              </a:solidFill>
              <a:latin typeface="Times New Roman" panose="02020603050405020304" pitchFamily="18" charset="0"/>
              <a:cs typeface="Times New Roman" panose="02020603050405020304" pitchFamily="18" charset="0"/>
            </a:endParaRPr>
          </a:p>
          <a:p>
            <a:r>
              <a:rPr lang="en-US" sz="2000" b="1" dirty="0">
                <a:solidFill>
                  <a:srgbClr val="C00000"/>
                </a:solidFill>
                <a:latin typeface="Times New Roman" panose="02020603050405020304" pitchFamily="18" charset="0"/>
                <a:cs typeface="Times New Roman" panose="02020603050405020304" pitchFamily="18" charset="0"/>
              </a:rPr>
              <a:t>The perfect chemical reaction is completely selective, highly efficient, safe, and does not require solvent or </a:t>
            </a:r>
            <a:r>
              <a:rPr lang="en-US" sz="2000" b="1" dirty="0" smtClean="0">
                <a:solidFill>
                  <a:srgbClr val="C00000"/>
                </a:solidFill>
                <a:latin typeface="Times New Roman" panose="02020603050405020304" pitchFamily="18" charset="0"/>
                <a:cs typeface="Times New Roman" panose="02020603050405020304" pitchFamily="18" charset="0"/>
              </a:rPr>
              <a:t>any energy </a:t>
            </a:r>
            <a:r>
              <a:rPr lang="en-US" sz="2000" b="1" dirty="0">
                <a:solidFill>
                  <a:srgbClr val="C00000"/>
                </a:solidFill>
                <a:latin typeface="Times New Roman" panose="02020603050405020304" pitchFamily="18" charset="0"/>
                <a:cs typeface="Times New Roman" panose="02020603050405020304" pitchFamily="18" charset="0"/>
              </a:rPr>
              <a:t>input. </a:t>
            </a:r>
          </a:p>
          <a:p>
            <a:endParaRPr lang="en-US" sz="4400" dirty="0"/>
          </a:p>
        </p:txBody>
      </p:sp>
    </p:spTree>
    <p:extLst>
      <p:ext uri="{BB962C8B-B14F-4D97-AF65-F5344CB8AC3E}">
        <p14:creationId xmlns:p14="http://schemas.microsoft.com/office/powerpoint/2010/main" val="3957191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dirty="0" smtClean="0">
                <a:solidFill>
                  <a:srgbClr val="002060"/>
                </a:solidFill>
              </a:rPr>
              <a:t>Starting Materials</a:t>
            </a:r>
            <a:endParaRPr lang="en-US" dirty="0"/>
          </a:p>
        </p:txBody>
      </p:sp>
      <p:sp>
        <p:nvSpPr>
          <p:cNvPr id="2" name="Content Placeholder 1"/>
          <p:cNvSpPr>
            <a:spLocks noGrp="1"/>
          </p:cNvSpPr>
          <p:nvPr>
            <p:ph idx="1"/>
          </p:nvPr>
        </p:nvSpPr>
        <p:spPr>
          <a:xfrm>
            <a:off x="457200" y="1600200"/>
            <a:ext cx="8305800" cy="3657600"/>
          </a:xfrm>
        </p:spPr>
        <p:txBody>
          <a:bodyPr>
            <a:normAutofit fontScale="62500" lnSpcReduction="20000"/>
          </a:bodyPr>
          <a:lstStyle/>
          <a:p>
            <a:r>
              <a:rPr lang="en-US" dirty="0" smtClean="0">
                <a:latin typeface="Times New Roman" panose="02020603050405020304" pitchFamily="18" charset="0"/>
                <a:cs typeface="Times New Roman" panose="02020603050405020304" pitchFamily="18" charset="0"/>
              </a:rPr>
              <a:t>Traditionally</a:t>
            </a:r>
            <a:r>
              <a:rPr lang="en-US" dirty="0">
                <a:latin typeface="Times New Roman" panose="02020603050405020304" pitchFamily="18" charset="0"/>
                <a:cs typeface="Times New Roman" panose="02020603050405020304" pitchFamily="18" charset="0"/>
              </a:rPr>
              <a:t>, many starting materials are derived from coal or petroleum. </a:t>
            </a:r>
            <a:r>
              <a:rPr lang="en-US" dirty="0" smtClean="0">
                <a:latin typeface="Times New Roman" panose="02020603050405020304" pitchFamily="18" charset="0"/>
                <a:cs typeface="Times New Roman" panose="02020603050405020304" pitchFamily="18" charset="0"/>
              </a:rPr>
              <a:t>These </a:t>
            </a:r>
            <a:r>
              <a:rPr lang="en-US" dirty="0">
                <a:latin typeface="Times New Roman" panose="02020603050405020304" pitchFamily="18" charset="0"/>
                <a:cs typeface="Times New Roman" panose="02020603050405020304" pitchFamily="18" charset="0"/>
              </a:rPr>
              <a:t>are nonrenewable resources and </a:t>
            </a:r>
            <a:r>
              <a:rPr lang="en-US" dirty="0" smtClean="0">
                <a:latin typeface="Times New Roman" panose="02020603050405020304" pitchFamily="18" charset="0"/>
                <a:cs typeface="Times New Roman" panose="02020603050405020304" pitchFamily="18" charset="0"/>
              </a:rPr>
              <a:t>their </a:t>
            </a:r>
            <a:r>
              <a:rPr lang="en-US" dirty="0">
                <a:latin typeface="Times New Roman" panose="02020603050405020304" pitchFamily="18" charset="0"/>
                <a:cs typeface="Times New Roman" panose="02020603050405020304" pitchFamily="18" charset="0"/>
              </a:rPr>
              <a:t>extraction brings its own set of problems  </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i.e., environmental, health problems, dependability from OPEC).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As </a:t>
            </a:r>
            <a:r>
              <a:rPr lang="en-US" dirty="0">
                <a:latin typeface="Times New Roman" panose="02020603050405020304" pitchFamily="18" charset="0"/>
                <a:cs typeface="Times New Roman" panose="02020603050405020304" pitchFamily="18" charset="0"/>
              </a:rPr>
              <a:t>a result, the trend has been going towards a biomass-based feedstock. </a:t>
            </a:r>
            <a:endParaRPr lang="en-US" dirty="0" smtClean="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For </a:t>
            </a:r>
            <a:r>
              <a:rPr lang="en-US" dirty="0">
                <a:solidFill>
                  <a:srgbClr val="002060"/>
                </a:solidFill>
                <a:latin typeface="Times New Roman" panose="02020603050405020304" pitchFamily="18" charset="0"/>
                <a:cs typeface="Times New Roman" panose="02020603050405020304" pitchFamily="18" charset="0"/>
              </a:rPr>
              <a:t>instance, ethanol and biodiesel are obtained from corn and soybeans. Glycerol is a byproduct in the biodiesel production, which is converted </a:t>
            </a:r>
            <a:r>
              <a:rPr lang="en-US" dirty="0" smtClean="0">
                <a:solidFill>
                  <a:srgbClr val="002060"/>
                </a:solidFill>
                <a:latin typeface="Times New Roman" panose="02020603050405020304" pitchFamily="18" charset="0"/>
                <a:cs typeface="Times New Roman" panose="02020603050405020304" pitchFamily="18" charset="0"/>
              </a:rPr>
              <a:t>to </a:t>
            </a:r>
            <a:r>
              <a:rPr lang="en-US" dirty="0">
                <a:solidFill>
                  <a:srgbClr val="002060"/>
                </a:solidFill>
                <a:latin typeface="Times New Roman" panose="02020603050405020304" pitchFamily="18" charset="0"/>
                <a:cs typeface="Times New Roman" panose="02020603050405020304" pitchFamily="18" charset="0"/>
              </a:rPr>
              <a:t>propylene glycol by catalytic hydrogenation. </a:t>
            </a:r>
            <a:endParaRPr lang="en-US"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Many </a:t>
            </a:r>
            <a:r>
              <a:rPr lang="en-US" dirty="0">
                <a:solidFill>
                  <a:srgbClr val="002060"/>
                </a:solidFill>
                <a:latin typeface="Times New Roman" panose="02020603050405020304" pitchFamily="18" charset="0"/>
                <a:cs typeface="Times New Roman" panose="02020603050405020304" pitchFamily="18" charset="0"/>
              </a:rPr>
              <a:t>compounds in the “chiral pool” can be isolated from the biomass </a:t>
            </a:r>
            <a:r>
              <a:rPr lang="en-US" dirty="0" smtClean="0">
                <a:solidFill>
                  <a:srgbClr val="002060"/>
                </a:solidFill>
                <a:latin typeface="Times New Roman" panose="02020603050405020304" pitchFamily="18" charset="0"/>
                <a:cs typeface="Times New Roman" panose="02020603050405020304" pitchFamily="18" charset="0"/>
              </a:rPr>
              <a:t/>
            </a:r>
            <a:br>
              <a:rPr lang="en-US" dirty="0" smtClean="0">
                <a:solidFill>
                  <a:srgbClr val="002060"/>
                </a:solidFill>
                <a:latin typeface="Times New Roman" panose="02020603050405020304" pitchFamily="18" charset="0"/>
                <a:cs typeface="Times New Roman" panose="02020603050405020304" pitchFamily="18" charset="0"/>
              </a:rPr>
            </a:br>
            <a:r>
              <a:rPr lang="en-US" dirty="0" smtClean="0">
                <a:solidFill>
                  <a:srgbClr val="002060"/>
                </a:solidFill>
                <a:latin typeface="Times New Roman" panose="02020603050405020304" pitchFamily="18" charset="0"/>
                <a:cs typeface="Times New Roman" panose="02020603050405020304" pitchFamily="18" charset="0"/>
              </a:rPr>
              <a:t>(</a:t>
            </a:r>
            <a:r>
              <a:rPr lang="en-US" dirty="0">
                <a:solidFill>
                  <a:srgbClr val="002060"/>
                </a:solidFill>
                <a:latin typeface="Times New Roman" panose="02020603050405020304" pitchFamily="18" charset="0"/>
                <a:cs typeface="Times New Roman" panose="02020603050405020304" pitchFamily="18" charset="0"/>
              </a:rPr>
              <a:t>i.e., amino acids, </a:t>
            </a:r>
            <a:r>
              <a:rPr lang="en-US" dirty="0" err="1">
                <a:solidFill>
                  <a:srgbClr val="002060"/>
                </a:solidFill>
                <a:latin typeface="Times New Roman" panose="02020603050405020304" pitchFamily="18" charset="0"/>
                <a:cs typeface="Times New Roman" panose="02020603050405020304" pitchFamily="18" charset="0"/>
              </a:rPr>
              <a:t>hydroxy</a:t>
            </a:r>
            <a:r>
              <a:rPr lang="en-US" dirty="0">
                <a:solidFill>
                  <a:srgbClr val="002060"/>
                </a:solidFill>
                <a:latin typeface="Times New Roman" panose="02020603050405020304" pitchFamily="18" charset="0"/>
                <a:cs typeface="Times New Roman" panose="02020603050405020304" pitchFamily="18" charset="0"/>
              </a:rPr>
              <a:t> acids (tartaric acid), carbohydrates, terpenes </a:t>
            </a:r>
            <a:r>
              <a:rPr lang="en-US" dirty="0" smtClean="0">
                <a:solidFill>
                  <a:srgbClr val="002060"/>
                </a:solidFill>
                <a:latin typeface="Times New Roman" panose="02020603050405020304" pitchFamily="18" charset="0"/>
                <a:cs typeface="Times New Roman" panose="02020603050405020304" pitchFamily="18" charset="0"/>
              </a:rPr>
              <a:t/>
            </a:r>
            <a:br>
              <a:rPr lang="en-US" dirty="0" smtClean="0">
                <a:solidFill>
                  <a:srgbClr val="002060"/>
                </a:solidFill>
                <a:latin typeface="Times New Roman" panose="02020603050405020304" pitchFamily="18" charset="0"/>
                <a:cs typeface="Times New Roman" panose="02020603050405020304" pitchFamily="18" charset="0"/>
              </a:rPr>
            </a:br>
            <a:r>
              <a:rPr lang="en-US" dirty="0" smtClean="0">
                <a:solidFill>
                  <a:srgbClr val="002060"/>
                </a:solidFill>
                <a:latin typeface="Times New Roman" panose="02020603050405020304" pitchFamily="18" charset="0"/>
                <a:cs typeface="Times New Roman" panose="02020603050405020304" pitchFamily="18" charset="0"/>
              </a:rPr>
              <a:t>(</a:t>
            </a:r>
            <a:r>
              <a:rPr lang="en-US" dirty="0">
                <a:solidFill>
                  <a:srgbClr val="002060"/>
                </a:solidFill>
                <a:latin typeface="Symbol" panose="05050102010706020507" pitchFamily="18" charset="2"/>
                <a:cs typeface="Times New Roman" panose="02020603050405020304" pitchFamily="18" charset="0"/>
              </a:rPr>
              <a:t>a</a:t>
            </a:r>
            <a:r>
              <a:rPr lang="en-US" dirty="0">
                <a:solidFill>
                  <a:srgbClr val="002060"/>
                </a:solidFill>
                <a:latin typeface="Times New Roman" panose="02020603050405020304" pitchFamily="18" charset="0"/>
                <a:cs typeface="Times New Roman" panose="02020603050405020304" pitchFamily="18" charset="0"/>
              </a:rPr>
              <a:t>-pinene), alkaloids). </a:t>
            </a:r>
            <a:endParaRPr lang="en-US"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The </a:t>
            </a:r>
            <a:r>
              <a:rPr lang="en-US" dirty="0">
                <a:solidFill>
                  <a:srgbClr val="002060"/>
                </a:solidFill>
                <a:latin typeface="Times New Roman" panose="02020603050405020304" pitchFamily="18" charset="0"/>
                <a:cs typeface="Times New Roman" panose="02020603050405020304" pitchFamily="18" charset="0"/>
              </a:rPr>
              <a:t>dehydration of </a:t>
            </a:r>
            <a:r>
              <a:rPr lang="en-US" dirty="0" smtClean="0">
                <a:solidFill>
                  <a:srgbClr val="002060"/>
                </a:solidFill>
                <a:latin typeface="Times New Roman" panose="02020603050405020304" pitchFamily="18" charset="0"/>
                <a:cs typeface="Times New Roman" panose="02020603050405020304" pitchFamily="18" charset="0"/>
              </a:rPr>
              <a:t>fructose </a:t>
            </a:r>
            <a:r>
              <a:rPr lang="en-US" dirty="0">
                <a:solidFill>
                  <a:srgbClr val="002060"/>
                </a:solidFill>
                <a:latin typeface="Times New Roman" panose="02020603050405020304" pitchFamily="18" charset="0"/>
                <a:cs typeface="Times New Roman" panose="02020603050405020304" pitchFamily="18" charset="0"/>
              </a:rPr>
              <a:t>leads to the formation of </a:t>
            </a:r>
            <a:r>
              <a:rPr lang="en-US" dirty="0" err="1" smtClean="0">
                <a:solidFill>
                  <a:srgbClr val="002060"/>
                </a:solidFill>
                <a:latin typeface="Times New Roman" panose="02020603050405020304" pitchFamily="18" charset="0"/>
                <a:cs typeface="Times New Roman" panose="02020603050405020304" pitchFamily="18" charset="0"/>
              </a:rPr>
              <a:t>hydroxymethylfurfural</a:t>
            </a:r>
            <a:r>
              <a:rPr lang="en-US" dirty="0" smtClean="0">
                <a:solidFill>
                  <a:srgbClr val="002060"/>
                </a:solidFill>
                <a:latin typeface="Times New Roman" panose="02020603050405020304" pitchFamily="18" charset="0"/>
                <a:cs typeface="Times New Roman" panose="02020603050405020304" pitchFamily="18" charset="0"/>
              </a:rPr>
              <a:t> (HMF), </a:t>
            </a:r>
            <a:r>
              <a:rPr lang="en-US" dirty="0">
                <a:solidFill>
                  <a:srgbClr val="002060"/>
                </a:solidFill>
                <a:latin typeface="Times New Roman" panose="02020603050405020304" pitchFamily="18" charset="0"/>
                <a:cs typeface="Times New Roman" panose="02020603050405020304" pitchFamily="18" charset="0"/>
              </a:rPr>
              <a:t>which can be further hydrolyzed to form </a:t>
            </a:r>
            <a:r>
              <a:rPr lang="en-US" dirty="0" err="1">
                <a:solidFill>
                  <a:srgbClr val="002060"/>
                </a:solidFill>
                <a:latin typeface="Times New Roman" panose="02020603050405020304" pitchFamily="18" charset="0"/>
                <a:cs typeface="Times New Roman" panose="02020603050405020304" pitchFamily="18" charset="0"/>
              </a:rPr>
              <a:t>levulinic</a:t>
            </a:r>
            <a:r>
              <a:rPr lang="en-US" dirty="0">
                <a:solidFill>
                  <a:srgbClr val="002060"/>
                </a:solidFill>
                <a:latin typeface="Times New Roman" panose="02020603050405020304" pitchFamily="18" charset="0"/>
                <a:cs typeface="Times New Roman" panose="02020603050405020304" pitchFamily="18" charset="0"/>
              </a:rPr>
              <a:t> </a:t>
            </a:r>
            <a:r>
              <a:rPr lang="en-US" dirty="0" smtClean="0">
                <a:solidFill>
                  <a:srgbClr val="002060"/>
                </a:solidFill>
                <a:latin typeface="Times New Roman" panose="02020603050405020304" pitchFamily="18" charset="0"/>
                <a:cs typeface="Times New Roman" panose="02020603050405020304" pitchFamily="18" charset="0"/>
              </a:rPr>
              <a:t>acid (LA) and </a:t>
            </a:r>
            <a:br>
              <a:rPr lang="en-US" dirty="0" smtClean="0">
                <a:solidFill>
                  <a:srgbClr val="002060"/>
                </a:solidFill>
                <a:latin typeface="Times New Roman" panose="02020603050405020304" pitchFamily="18" charset="0"/>
                <a:cs typeface="Times New Roman" panose="02020603050405020304" pitchFamily="18" charset="0"/>
              </a:rPr>
            </a:br>
            <a:r>
              <a:rPr lang="en-US" dirty="0" smtClean="0">
                <a:solidFill>
                  <a:srgbClr val="002060"/>
                </a:solidFill>
                <a:latin typeface="Times New Roman" panose="02020603050405020304" pitchFamily="18" charset="0"/>
                <a:cs typeface="Times New Roman" panose="02020603050405020304" pitchFamily="18" charset="0"/>
              </a:rPr>
              <a:t>formic acid. </a:t>
            </a:r>
            <a:r>
              <a:rPr lang="en-US" dirty="0" err="1" smtClean="0">
                <a:solidFill>
                  <a:srgbClr val="002060"/>
                </a:solidFill>
                <a:latin typeface="Times New Roman" panose="02020603050405020304" pitchFamily="18" charset="0"/>
                <a:cs typeface="Times New Roman" panose="02020603050405020304" pitchFamily="18" charset="0"/>
              </a:rPr>
              <a:t>Levulinic</a:t>
            </a:r>
            <a:r>
              <a:rPr lang="en-US" dirty="0" smtClean="0">
                <a:solidFill>
                  <a:srgbClr val="002060"/>
                </a:solidFill>
                <a:latin typeface="Times New Roman" panose="02020603050405020304" pitchFamily="18" charset="0"/>
                <a:cs typeface="Times New Roman" panose="02020603050405020304" pitchFamily="18" charset="0"/>
              </a:rPr>
              <a:t> acid can be used to form </a:t>
            </a:r>
            <a:r>
              <a:rPr lang="en-US" dirty="0" err="1" smtClean="0">
                <a:solidFill>
                  <a:srgbClr val="002060"/>
                </a:solidFill>
                <a:latin typeface="Times New Roman" panose="02020603050405020304" pitchFamily="18" charset="0"/>
                <a:cs typeface="Times New Roman" panose="02020603050405020304" pitchFamily="18" charset="0"/>
              </a:rPr>
              <a:t>methyltetrahydrofuran</a:t>
            </a:r>
            <a:r>
              <a:rPr lang="en-US" dirty="0" smtClean="0">
                <a:solidFill>
                  <a:srgbClr val="002060"/>
                </a:solidFill>
                <a:latin typeface="Times New Roman" panose="02020603050405020304" pitchFamily="18" charset="0"/>
                <a:cs typeface="Times New Roman" panose="02020603050405020304" pitchFamily="18" charset="0"/>
              </a:rPr>
              <a:t>, </a:t>
            </a:r>
            <a:br>
              <a:rPr lang="en-US" dirty="0" smtClean="0">
                <a:solidFill>
                  <a:srgbClr val="002060"/>
                </a:solidFill>
                <a:latin typeface="Times New Roman" panose="02020603050405020304" pitchFamily="18" charset="0"/>
                <a:cs typeface="Times New Roman" panose="02020603050405020304" pitchFamily="18" charset="0"/>
              </a:rPr>
            </a:br>
            <a:r>
              <a:rPr lang="en-US" dirty="0" smtClean="0">
                <a:solidFill>
                  <a:srgbClr val="002060"/>
                </a:solidFill>
                <a:latin typeface="Symbol" panose="05050102010706020507" pitchFamily="18" charset="2"/>
                <a:cs typeface="Times New Roman" panose="02020603050405020304" pitchFamily="18" charset="0"/>
              </a:rPr>
              <a:t>g</a:t>
            </a:r>
            <a:r>
              <a:rPr lang="en-US" dirty="0" smtClean="0">
                <a:solidFill>
                  <a:srgbClr val="002060"/>
                </a:solidFill>
                <a:latin typeface="Times New Roman" panose="02020603050405020304" pitchFamily="18" charset="0"/>
                <a:cs typeface="Times New Roman" panose="02020603050405020304" pitchFamily="18" charset="0"/>
              </a:rPr>
              <a:t>-</a:t>
            </a:r>
            <a:r>
              <a:rPr lang="en-US" dirty="0" err="1" smtClean="0">
                <a:solidFill>
                  <a:srgbClr val="002060"/>
                </a:solidFill>
                <a:latin typeface="Times New Roman" panose="02020603050405020304" pitchFamily="18" charset="0"/>
                <a:cs typeface="Times New Roman" panose="02020603050405020304" pitchFamily="18" charset="0"/>
              </a:rPr>
              <a:t>valerolactone</a:t>
            </a:r>
            <a:r>
              <a:rPr lang="en-US" dirty="0" smtClean="0">
                <a:solidFill>
                  <a:srgbClr val="002060"/>
                </a:solidFill>
                <a:latin typeface="Times New Roman" panose="02020603050405020304" pitchFamily="18" charset="0"/>
                <a:cs typeface="Times New Roman" panose="02020603050405020304" pitchFamily="18" charset="0"/>
              </a:rPr>
              <a:t>, etc.</a:t>
            </a:r>
            <a:endParaRPr lang="en-US" dirty="0">
              <a:solidFill>
                <a:srgbClr val="002060"/>
              </a:solidFill>
              <a:latin typeface="Times New Roman" panose="02020603050405020304" pitchFamily="18" charset="0"/>
              <a:ea typeface="Times"/>
              <a:cs typeface="Times New Roman" panose="02020603050405020304" pitchFamily="18" charset="0"/>
            </a:endParaRPr>
          </a:p>
          <a:p>
            <a:pPr lvl="1">
              <a:buFont typeface="Arial" panose="020B0604020202020204" pitchFamily="34" charset="0"/>
              <a:buChar char="•"/>
            </a:pPr>
            <a:endParaRPr lang="en-US" dirty="0">
              <a:solidFill>
                <a:srgbClr val="002060"/>
              </a:solidFill>
              <a:latin typeface="Times New Roman" panose="02020603050405020304" pitchFamily="18" charset="0"/>
              <a:cs typeface="Times New Roman" panose="02020603050405020304" pitchFamily="18" charset="0"/>
            </a:endParaRPr>
          </a:p>
          <a:p>
            <a:endParaRPr lang="en-US" dirty="0">
              <a:solidFill>
                <a:schemeClr val="bg1"/>
              </a:solidFill>
              <a:latin typeface="Times New Roman" panose="02020603050405020304" pitchFamily="18" charset="0"/>
              <a:cs typeface="Times New Roman" panose="02020603050405020304" pitchFamily="18" charset="0"/>
            </a:endParaRPr>
          </a:p>
          <a:p>
            <a:endParaRPr lang="en-US" dirty="0">
              <a:solidFill>
                <a:schemeClr val="bg1"/>
              </a:solidFill>
              <a:latin typeface="Times New Roman" panose="02020603050405020304" pitchFamily="18" charset="0"/>
              <a:cs typeface="Times New Roman" panose="02020603050405020304" pitchFamily="18"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664795512"/>
              </p:ext>
            </p:extLst>
          </p:nvPr>
        </p:nvGraphicFramePr>
        <p:xfrm>
          <a:off x="914400" y="5334000"/>
          <a:ext cx="7534331" cy="914400"/>
        </p:xfrm>
        <a:graphic>
          <a:graphicData uri="http://schemas.openxmlformats.org/presentationml/2006/ole">
            <mc:AlternateContent xmlns:mc="http://schemas.openxmlformats.org/markup-compatibility/2006">
              <mc:Choice xmlns:v="urn:schemas-microsoft-com:vml" Requires="v">
                <p:oleObj spid="_x0000_s9241" name="CS ChemDraw Drawing" r:id="rId3" imgW="8841902" imgH="1072371" progId="ChemDraw.Document.6.0">
                  <p:embed/>
                </p:oleObj>
              </mc:Choice>
              <mc:Fallback>
                <p:oleObj name="CS ChemDraw Drawing" r:id="rId3" imgW="8841902" imgH="1072371" progId="ChemDraw.Document.6.0">
                  <p:embed/>
                  <p:pic>
                    <p:nvPicPr>
                      <p:cNvPr id="0" name=""/>
                      <p:cNvPicPr/>
                      <p:nvPr/>
                    </p:nvPicPr>
                    <p:blipFill>
                      <a:blip r:embed="rId4"/>
                      <a:stretch>
                        <a:fillRect/>
                      </a:stretch>
                    </p:blipFill>
                    <p:spPr>
                      <a:xfrm>
                        <a:off x="914400" y="5334000"/>
                        <a:ext cx="7534331" cy="914400"/>
                      </a:xfrm>
                      <a:prstGeom prst="rect">
                        <a:avLst/>
                      </a:prstGeom>
                      <a:solidFill>
                        <a:schemeClr val="bg1"/>
                      </a:solidFill>
                    </p:spPr>
                  </p:pic>
                </p:oleObj>
              </mc:Fallback>
            </mc:AlternateContent>
          </a:graphicData>
        </a:graphic>
      </p:graphicFrame>
    </p:spTree>
    <p:extLst>
      <p:ext uri="{BB962C8B-B14F-4D97-AF65-F5344CB8AC3E}">
        <p14:creationId xmlns:p14="http://schemas.microsoft.com/office/powerpoint/2010/main" val="1810236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par>
                                <p:cTn id="28" presetID="53" presetClass="entr" presetSubtype="16" fill="hold" nodeType="with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p:cTn id="30" dur="500" fill="hold"/>
                                        <p:tgtEl>
                                          <p:spTgt spid="5"/>
                                        </p:tgtEl>
                                        <p:attrNameLst>
                                          <p:attrName>ppt_w</p:attrName>
                                        </p:attrNameLst>
                                      </p:cBhvr>
                                      <p:tavLst>
                                        <p:tav tm="0">
                                          <p:val>
                                            <p:fltVal val="0"/>
                                          </p:val>
                                        </p:tav>
                                        <p:tav tm="100000">
                                          <p:val>
                                            <p:strVal val="#ppt_w"/>
                                          </p:val>
                                        </p:tav>
                                      </p:tavLst>
                                    </p:anim>
                                    <p:anim calcmode="lin" valueType="num">
                                      <p:cBhvr>
                                        <p:cTn id="31" dur="500" fill="hold"/>
                                        <p:tgtEl>
                                          <p:spTgt spid="5"/>
                                        </p:tgtEl>
                                        <p:attrNameLst>
                                          <p:attrName>ppt_h</p:attrName>
                                        </p:attrNameLst>
                                      </p:cBhvr>
                                      <p:tavLst>
                                        <p:tav tm="0">
                                          <p:val>
                                            <p:fltVal val="0"/>
                                          </p:val>
                                        </p:tav>
                                        <p:tav tm="100000">
                                          <p:val>
                                            <p:strVal val="#ppt_h"/>
                                          </p:val>
                                        </p:tav>
                                      </p:tavLst>
                                    </p:anim>
                                    <p:animEffect transition="in" filter="fade">
                                      <p:cBhvr>
                                        <p:cTn id="3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latin typeface="Times New Roman" panose="02020603050405020304" pitchFamily="18" charset="0"/>
                <a:cs typeface="Times New Roman" panose="02020603050405020304" pitchFamily="18" charset="0"/>
              </a:rPr>
              <a:t>Energy </a:t>
            </a:r>
            <a:r>
              <a:rPr lang="en-US" dirty="0" smtClean="0">
                <a:solidFill>
                  <a:srgbClr val="002060"/>
                </a:solidFill>
                <a:latin typeface="Times New Roman" panose="02020603050405020304" pitchFamily="18" charset="0"/>
                <a:cs typeface="Times New Roman" panose="02020603050405020304" pitchFamily="18" charset="0"/>
              </a:rPr>
              <a:t>Sources</a:t>
            </a:r>
            <a:endParaRPr lang="en-US" dirty="0">
              <a:solidFill>
                <a:srgbClr val="002060"/>
              </a:solidFill>
            </a:endParaRPr>
          </a:p>
        </p:txBody>
      </p:sp>
      <p:sp>
        <p:nvSpPr>
          <p:cNvPr id="2" name="Content Placeholder 1"/>
          <p:cNvSpPr>
            <a:spLocks noGrp="1"/>
          </p:cNvSpPr>
          <p:nvPr>
            <p:ph idx="1"/>
          </p:nvPr>
        </p:nvSpPr>
        <p:spPr/>
        <p:txBody>
          <a:bodyPr>
            <a:noAutofit/>
          </a:bodyPr>
          <a:lstStyle/>
          <a:p>
            <a:r>
              <a:rPr lang="en-US" sz="2000" dirty="0" smtClean="0">
                <a:latin typeface="Times New Roman" panose="02020603050405020304" pitchFamily="18" charset="0"/>
                <a:cs typeface="Times New Roman" panose="02020603050405020304" pitchFamily="18" charset="0"/>
              </a:rPr>
              <a:t>While </a:t>
            </a:r>
            <a:r>
              <a:rPr lang="en-US" sz="2000" dirty="0">
                <a:latin typeface="Times New Roman" panose="02020603050405020304" pitchFamily="18" charset="0"/>
                <a:cs typeface="Times New Roman" panose="02020603050405020304" pitchFamily="18" charset="0"/>
              </a:rPr>
              <a:t>the ideal reaction does require any energy input, this is not </a:t>
            </a: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case with most reactions in the lab. Heat is frequently needed </a:t>
            </a:r>
            <a:r>
              <a:rPr lang="en-US" sz="2000" dirty="0" smtClean="0">
                <a:latin typeface="Times New Roman" panose="02020603050405020304" pitchFamily="18" charset="0"/>
                <a:cs typeface="Times New Roman" panose="02020603050405020304" pitchFamily="18" charset="0"/>
              </a:rPr>
              <a:t>to </a:t>
            </a:r>
            <a:r>
              <a:rPr lang="en-US" sz="2000" dirty="0">
                <a:latin typeface="Times New Roman" panose="02020603050405020304" pitchFamily="18" charset="0"/>
                <a:cs typeface="Times New Roman" panose="02020603050405020304" pitchFamily="18" charset="0"/>
              </a:rPr>
              <a:t>increase the rate of the reaction or the solubility of the reagents </a:t>
            </a:r>
            <a:r>
              <a:rPr lang="en-US" sz="2000" dirty="0" smtClean="0">
                <a:latin typeface="Times New Roman" panose="02020603050405020304" pitchFamily="18" charset="0"/>
                <a:cs typeface="Times New Roman" panose="02020603050405020304" pitchFamily="18" charset="0"/>
              </a:rPr>
              <a:t>in </a:t>
            </a:r>
            <a:r>
              <a:rPr lang="en-US" sz="2000" dirty="0">
                <a:latin typeface="Times New Roman" panose="02020603050405020304" pitchFamily="18" charset="0"/>
                <a:cs typeface="Times New Roman" panose="02020603050405020304" pitchFamily="18" charset="0"/>
              </a:rPr>
              <a:t>the reaction medium. </a:t>
            </a: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cheapest source of energy is the sun but it is often challenging </a:t>
            </a:r>
            <a:r>
              <a:rPr lang="en-US" sz="2000" dirty="0" smtClean="0">
                <a:latin typeface="Times New Roman" panose="02020603050405020304" pitchFamily="18" charset="0"/>
                <a:cs typeface="Times New Roman" panose="02020603050405020304" pitchFamily="18" charset="0"/>
              </a:rPr>
              <a:t> </a:t>
            </a:r>
            <a:br>
              <a:rPr lang="en-US" sz="2000" dirty="0" smtClean="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to </a:t>
            </a:r>
            <a:r>
              <a:rPr lang="en-US" sz="2000" dirty="0">
                <a:latin typeface="Times New Roman" panose="02020603050405020304" pitchFamily="18" charset="0"/>
                <a:cs typeface="Times New Roman" panose="02020603050405020304" pitchFamily="18" charset="0"/>
              </a:rPr>
              <a:t>harvest this energy efficiently. However, the sunlight is sometimes used in photochemical reactions (i.e., </a:t>
            </a:r>
            <a:r>
              <a:rPr lang="en-US" sz="2000" dirty="0" smtClean="0">
                <a:latin typeface="Times New Roman" panose="02020603050405020304" pitchFamily="18" charset="0"/>
                <a:cs typeface="Times New Roman" panose="02020603050405020304" pitchFamily="18" charset="0"/>
              </a:rPr>
              <a:t>reduction of benzophenone to form benzopinacol</a:t>
            </a:r>
            <a:r>
              <a:rPr lang="en-US" sz="2000" dirty="0">
                <a:latin typeface="Times New Roman" panose="02020603050405020304" pitchFamily="18" charset="0"/>
                <a:cs typeface="Times New Roman" panose="02020603050405020304" pitchFamily="18" charset="0"/>
              </a:rPr>
              <a:t>, formation of Fe</a:t>
            </a:r>
            <a:r>
              <a:rPr lang="en-US" sz="2000" baseline="-25000" dirty="0">
                <a:latin typeface="Times New Roman" panose="02020603050405020304" pitchFamily="18" charset="0"/>
                <a:cs typeface="Times New Roman" panose="02020603050405020304" pitchFamily="18" charset="0"/>
              </a:rPr>
              <a:t>2</a:t>
            </a:r>
            <a:r>
              <a:rPr lang="en-US" sz="2000" dirty="0">
                <a:latin typeface="Times New Roman" panose="02020603050405020304" pitchFamily="18" charset="0"/>
                <a:cs typeface="Times New Roman" panose="02020603050405020304" pitchFamily="18" charset="0"/>
              </a:rPr>
              <a:t>(CO)</a:t>
            </a:r>
            <a:r>
              <a:rPr lang="en-US" sz="2000" baseline="-25000" dirty="0">
                <a:latin typeface="Times New Roman" panose="02020603050405020304" pitchFamily="18" charset="0"/>
                <a:cs typeface="Times New Roman" panose="02020603050405020304" pitchFamily="18" charset="0"/>
              </a:rPr>
              <a:t>9</a:t>
            </a:r>
            <a:r>
              <a:rPr lang="en-US" sz="2000" dirty="0">
                <a:latin typeface="Times New Roman" panose="02020603050405020304" pitchFamily="18" charset="0"/>
                <a:cs typeface="Times New Roman" panose="02020603050405020304" pitchFamily="18" charset="0"/>
              </a:rPr>
              <a:t> from Fe(CO)</a:t>
            </a:r>
            <a:r>
              <a:rPr lang="en-US" sz="2000" baseline="-25000" dirty="0">
                <a:latin typeface="Times New Roman" panose="02020603050405020304" pitchFamily="18" charset="0"/>
                <a:cs typeface="Times New Roman" panose="02020603050405020304" pitchFamily="18" charset="0"/>
              </a:rPr>
              <a:t>5</a:t>
            </a:r>
            <a:r>
              <a:rPr lang="en-US" sz="2000" dirty="0">
                <a:latin typeface="Times New Roman" panose="02020603050405020304" pitchFamily="18" charset="0"/>
                <a:cs typeface="Times New Roman" panose="02020603050405020304" pitchFamily="18" charset="0"/>
              </a:rPr>
              <a:t>). </a:t>
            </a: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Other </a:t>
            </a:r>
            <a:r>
              <a:rPr lang="en-US" sz="2000" dirty="0">
                <a:latin typeface="Times New Roman" panose="02020603050405020304" pitchFamily="18" charset="0"/>
                <a:cs typeface="Times New Roman" panose="02020603050405020304" pitchFamily="18" charset="0"/>
              </a:rPr>
              <a:t>than using the conventional heating methods (i.e., hotplate with </a:t>
            </a: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Al-block</a:t>
            </a:r>
            <a:r>
              <a:rPr lang="en-US" sz="2000" dirty="0">
                <a:latin typeface="Times New Roman" panose="02020603050405020304" pitchFamily="18" charset="0"/>
                <a:cs typeface="Times New Roman" panose="02020603050405020304" pitchFamily="18" charset="0"/>
              </a:rPr>
              <a:t>, heating mantles, water bath, oil baths), the reaction mixture </a:t>
            </a: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can </a:t>
            </a:r>
            <a:r>
              <a:rPr lang="en-US" sz="2000" dirty="0">
                <a:latin typeface="Times New Roman" panose="02020603050405020304" pitchFamily="18" charset="0"/>
                <a:cs typeface="Times New Roman" panose="02020603050405020304" pitchFamily="18" charset="0"/>
              </a:rPr>
              <a:t>also be heated using a </a:t>
            </a:r>
            <a:r>
              <a:rPr lang="en-US" sz="2000" dirty="0" smtClean="0">
                <a:latin typeface="Times New Roman" panose="02020603050405020304" pitchFamily="18" charset="0"/>
                <a:cs typeface="Times New Roman" panose="02020603050405020304" pitchFamily="18" charset="0"/>
              </a:rPr>
              <a:t>microwave</a:t>
            </a:r>
          </a:p>
          <a:p>
            <a:r>
              <a:rPr lang="en-US" sz="2000" dirty="0" smtClean="0">
                <a:latin typeface="Times New Roman" panose="02020603050405020304" pitchFamily="18" charset="0"/>
                <a:cs typeface="Times New Roman" panose="02020603050405020304" pitchFamily="18" charset="0"/>
              </a:rPr>
              <a:t>Microwave </a:t>
            </a:r>
            <a:r>
              <a:rPr lang="en-US" sz="2000" dirty="0">
                <a:latin typeface="Times New Roman" panose="02020603050405020304" pitchFamily="18" charset="0"/>
                <a:cs typeface="Times New Roman" panose="02020603050405020304" pitchFamily="18" charset="0"/>
              </a:rPr>
              <a:t>reactions are often solvent-free or employ a high-boiling solvent (i.e., DMSO, propylene glycol, etc</a:t>
            </a:r>
            <a:r>
              <a:rPr lang="en-US" sz="2000" dirty="0" smtClean="0">
                <a:latin typeface="Times New Roman" panose="02020603050405020304" pitchFamily="18" charset="0"/>
                <a:cs typeface="Times New Roman" panose="02020603050405020304" pitchFamily="18" charset="0"/>
              </a:rPr>
              <a:t>.)</a:t>
            </a:r>
          </a:p>
          <a:p>
            <a:r>
              <a:rPr lang="en-US" sz="2000" dirty="0" smtClean="0">
                <a:latin typeface="Times New Roman" panose="02020603050405020304" pitchFamily="18" charset="0"/>
                <a:cs typeface="Times New Roman" panose="02020603050405020304" pitchFamily="18" charset="0"/>
              </a:rPr>
              <a:t>In </a:t>
            </a:r>
            <a:r>
              <a:rPr lang="en-US" sz="2000" dirty="0">
                <a:latin typeface="Times New Roman" panose="02020603050405020304" pitchFamily="18" charset="0"/>
                <a:cs typeface="Times New Roman" panose="02020603050405020304" pitchFamily="18" charset="0"/>
              </a:rPr>
              <a:t>rare cases, grinding the reaction mixture produces enough heat to promote the reaction </a:t>
            </a:r>
            <a:r>
              <a:rPr lang="en-US" sz="2000" dirty="0" smtClean="0">
                <a:latin typeface="Times New Roman" panose="02020603050405020304" pitchFamily="18" charset="0"/>
                <a:cs typeface="Times New Roman" panose="02020603050405020304" pitchFamily="18" charset="0"/>
              </a:rPr>
              <a:t>(Grindstone Chemistry) </a:t>
            </a:r>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5064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Introduction</a:t>
            </a:r>
            <a:endParaRPr lang="en-US" dirty="0">
              <a:solidFill>
                <a:srgbClr val="002060"/>
              </a:solidFill>
            </a:endParaRPr>
          </a:p>
        </p:txBody>
      </p:sp>
      <p:sp>
        <p:nvSpPr>
          <p:cNvPr id="2" name="Content Placeholder 1"/>
          <p:cNvSpPr>
            <a:spLocks noGrp="1"/>
          </p:cNvSpPr>
          <p:nvPr>
            <p:ph idx="1"/>
          </p:nvPr>
        </p:nvSpPr>
        <p:spPr>
          <a:xfrm>
            <a:off x="457200" y="1524000"/>
            <a:ext cx="8229600" cy="5029200"/>
          </a:xfrm>
        </p:spPr>
        <p:txBody>
          <a:bodyPr>
            <a:noAutofit/>
          </a:bodyPr>
          <a:lstStyle/>
          <a:p>
            <a:r>
              <a:rPr lang="en-US" sz="2000" dirty="0" smtClean="0">
                <a:latin typeface="Times New Roman" panose="02020603050405020304" pitchFamily="18" charset="0"/>
                <a:cs typeface="Times New Roman" panose="02020603050405020304" pitchFamily="18" charset="0"/>
              </a:rPr>
              <a:t>While </a:t>
            </a:r>
            <a:r>
              <a:rPr lang="en-US" sz="2000" dirty="0">
                <a:latin typeface="Times New Roman" panose="02020603050405020304" pitchFamily="18" charset="0"/>
                <a:cs typeface="Times New Roman" panose="02020603050405020304" pitchFamily="18" charset="0"/>
              </a:rPr>
              <a:t>organic chemistry is a very important part of everybody’s life, the production of drugs, fuels, polymers, pigments, insect repellants, etc. also generates many problems due to the magnitude of the production </a:t>
            </a:r>
            <a:r>
              <a:rPr lang="en-US" sz="2000" dirty="0" smtClean="0">
                <a:latin typeface="Times New Roman" panose="02020603050405020304" pitchFamily="18" charset="0"/>
                <a:cs typeface="Times New Roman" panose="02020603050405020304" pitchFamily="18" charset="0"/>
              </a:rPr>
              <a:t>today </a:t>
            </a:r>
          </a:p>
          <a:p>
            <a:r>
              <a:rPr lang="en-US" sz="2000" dirty="0" smtClean="0">
                <a:latin typeface="Times New Roman" panose="02020603050405020304" pitchFamily="18" charset="0"/>
                <a:cs typeface="Times New Roman" panose="02020603050405020304" pitchFamily="18" charset="0"/>
              </a:rPr>
              <a:t>In </a:t>
            </a:r>
            <a:r>
              <a:rPr lang="en-US" sz="2000" dirty="0">
                <a:latin typeface="Times New Roman" panose="02020603050405020304" pitchFamily="18" charset="0"/>
                <a:cs typeface="Times New Roman" panose="02020603050405020304" pitchFamily="18" charset="0"/>
              </a:rPr>
              <a:t>the mid-19</a:t>
            </a:r>
            <a:r>
              <a:rPr lang="en-US" sz="2000" baseline="30000" dirty="0">
                <a:latin typeface="Times New Roman" panose="02020603050405020304" pitchFamily="18" charset="0"/>
                <a:cs typeface="Times New Roman" panose="02020603050405020304" pitchFamily="18" charset="0"/>
              </a:rPr>
              <a:t>th</a:t>
            </a:r>
            <a:r>
              <a:rPr lang="en-US" sz="2000" dirty="0">
                <a:latin typeface="Times New Roman" panose="02020603050405020304" pitchFamily="18" charset="0"/>
                <a:cs typeface="Times New Roman" panose="02020603050405020304" pitchFamily="18" charset="0"/>
              </a:rPr>
              <a:t> century, organic dyes were produced and the </a:t>
            </a:r>
            <a:r>
              <a:rPr lang="en-US" sz="2000" dirty="0" smtClean="0">
                <a:latin typeface="Times New Roman" panose="02020603050405020304" pitchFamily="18" charset="0"/>
                <a:cs typeface="Times New Roman" panose="02020603050405020304" pitchFamily="18" charset="0"/>
              </a:rPr>
              <a:t>waste </a:t>
            </a:r>
            <a:r>
              <a:rPr lang="en-US" sz="2000" dirty="0">
                <a:latin typeface="Times New Roman" panose="02020603050405020304" pitchFamily="18" charset="0"/>
                <a:cs typeface="Times New Roman" panose="02020603050405020304" pitchFamily="18" charset="0"/>
              </a:rPr>
              <a:t>products were vented into the atmosphere, dumped into </a:t>
            </a:r>
            <a:r>
              <a:rPr lang="en-US" sz="2000" dirty="0" smtClean="0">
                <a:latin typeface="Times New Roman" panose="02020603050405020304" pitchFamily="18" charset="0"/>
                <a:cs typeface="Times New Roman" panose="02020603050405020304" pitchFamily="18" charset="0"/>
              </a:rPr>
              <a:t>rivers</a:t>
            </a:r>
            <a:r>
              <a:rPr lang="en-US" sz="2000" dirty="0">
                <a:latin typeface="Times New Roman" panose="02020603050405020304" pitchFamily="18" charset="0"/>
                <a:cs typeface="Times New Roman" panose="02020603050405020304" pitchFamily="18" charset="0"/>
              </a:rPr>
              <a:t>, lakes and </a:t>
            </a:r>
            <a:r>
              <a:rPr lang="en-US" sz="2000" dirty="0" smtClean="0">
                <a:latin typeface="Times New Roman" panose="02020603050405020304" pitchFamily="18" charset="0"/>
                <a:cs typeface="Times New Roman" panose="02020603050405020304" pitchFamily="18" charset="0"/>
              </a:rPr>
              <a:t>landfills</a:t>
            </a:r>
          </a:p>
          <a:p>
            <a:r>
              <a:rPr lang="en-US" sz="2000" dirty="0" smtClean="0">
                <a:latin typeface="Times New Roman" panose="02020603050405020304" pitchFamily="18" charset="0"/>
                <a:cs typeface="Times New Roman" panose="02020603050405020304" pitchFamily="18" charset="0"/>
              </a:rPr>
              <a:t>Due </a:t>
            </a:r>
            <a:r>
              <a:rPr lang="en-US" sz="2000" dirty="0">
                <a:latin typeface="Times New Roman" panose="02020603050405020304" pitchFamily="18" charset="0"/>
                <a:cs typeface="Times New Roman" panose="02020603050405020304" pitchFamily="18" charset="0"/>
              </a:rPr>
              <a:t>to the heavy contamination of the environment, many people were exposed to many hazardous compounds giving rise to countless illnesses (i.e., cholera, typhoid fever, emphysema, infant mortality</a:t>
            </a:r>
            <a:r>
              <a:rPr lang="en-US" sz="2000" dirty="0" smtClean="0">
                <a:latin typeface="Times New Roman" panose="02020603050405020304" pitchFamily="18" charset="0"/>
                <a:cs typeface="Times New Roman" panose="02020603050405020304" pitchFamily="18" charset="0"/>
              </a:rPr>
              <a:t>)</a:t>
            </a:r>
          </a:p>
          <a:p>
            <a:r>
              <a:rPr lang="en-US" sz="2000" dirty="0" smtClean="0">
                <a:latin typeface="Times New Roman" panose="02020603050405020304" pitchFamily="18" charset="0"/>
                <a:cs typeface="Times New Roman" panose="02020603050405020304" pitchFamily="18" charset="0"/>
              </a:rPr>
              <a:t>However</a:t>
            </a:r>
            <a:r>
              <a:rPr lang="en-US" sz="2000" dirty="0">
                <a:latin typeface="Times New Roman" panose="02020603050405020304" pitchFamily="18" charset="0"/>
                <a:cs typeface="Times New Roman" panose="02020603050405020304" pitchFamily="18" charset="0"/>
              </a:rPr>
              <a:t>, as the awareness for health and environmental impact of chemical production has grown, these methods of waste management </a:t>
            </a: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have </a:t>
            </a:r>
            <a:r>
              <a:rPr lang="en-US" sz="2000" dirty="0">
                <a:latin typeface="Times New Roman" panose="02020603050405020304" pitchFamily="18" charset="0"/>
                <a:cs typeface="Times New Roman" panose="02020603050405020304" pitchFamily="18" charset="0"/>
              </a:rPr>
              <a:t>become very much </a:t>
            </a:r>
            <a:r>
              <a:rPr lang="en-US" sz="2000" dirty="0" smtClean="0">
                <a:latin typeface="Times New Roman" panose="02020603050405020304" pitchFamily="18" charset="0"/>
                <a:cs typeface="Times New Roman" panose="02020603050405020304" pitchFamily="18" charset="0"/>
              </a:rPr>
              <a:t>unacceptable</a:t>
            </a:r>
          </a:p>
          <a:p>
            <a:r>
              <a:rPr lang="en-US" sz="2000" dirty="0" smtClean="0">
                <a:latin typeface="Times New Roman" panose="02020603050405020304" pitchFamily="18" charset="0"/>
                <a:cs typeface="Times New Roman" panose="02020603050405020304" pitchFamily="18" charset="0"/>
              </a:rPr>
              <a:t>Today</a:t>
            </a:r>
            <a:r>
              <a:rPr lang="en-US" sz="2000" dirty="0">
                <a:latin typeface="Times New Roman" panose="02020603050405020304" pitchFamily="18" charset="0"/>
                <a:cs typeface="Times New Roman" panose="02020603050405020304" pitchFamily="18" charset="0"/>
              </a:rPr>
              <a:t>, waste management </a:t>
            </a:r>
            <a:r>
              <a:rPr lang="en-US" sz="2000" dirty="0" smtClean="0">
                <a:latin typeface="Times New Roman" panose="02020603050405020304" pitchFamily="18" charset="0"/>
                <a:cs typeface="Times New Roman" panose="02020603050405020304" pitchFamily="18" charset="0"/>
              </a:rPr>
              <a:t>and any form of emission are </a:t>
            </a:r>
            <a:r>
              <a:rPr lang="en-US" sz="2000" dirty="0">
                <a:latin typeface="Times New Roman" panose="02020603050405020304" pitchFamily="18" charset="0"/>
                <a:cs typeface="Times New Roman" panose="02020603050405020304" pitchFamily="18" charset="0"/>
              </a:rPr>
              <a:t>heavily regulated on every level (local, </a:t>
            </a:r>
            <a:r>
              <a:rPr lang="en-US" sz="2000" dirty="0" smtClean="0">
                <a:latin typeface="Times New Roman" panose="02020603050405020304" pitchFamily="18" charset="0"/>
                <a:cs typeface="Times New Roman" panose="02020603050405020304" pitchFamily="18" charset="0"/>
              </a:rPr>
              <a:t>state, federal and internationally)</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3023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Lab Example </a:t>
            </a:r>
            <a:r>
              <a:rPr lang="en-US" dirty="0">
                <a:solidFill>
                  <a:srgbClr val="002060"/>
                </a:solidFill>
              </a:rPr>
              <a:t>I</a:t>
            </a:r>
          </a:p>
        </p:txBody>
      </p:sp>
      <p:sp>
        <p:nvSpPr>
          <p:cNvPr id="3" name="Content Placeholder 2"/>
          <p:cNvSpPr>
            <a:spLocks noGrp="1"/>
          </p:cNvSpPr>
          <p:nvPr>
            <p:ph idx="1"/>
          </p:nvPr>
        </p:nvSpPr>
        <p:spPr/>
        <p:txBody>
          <a:bodyPr>
            <a:normAutofit/>
          </a:bodyPr>
          <a:lstStyle/>
          <a:p>
            <a:r>
              <a:rPr lang="en-US" sz="2800" b="1" dirty="0" smtClean="0">
                <a:solidFill>
                  <a:srgbClr val="006600"/>
                </a:solidFill>
              </a:rPr>
              <a:t>Synthesis of Benzopinacol</a:t>
            </a:r>
          </a:p>
          <a:p>
            <a:pPr lvl="1">
              <a:buFont typeface="Arial" panose="020B0604020202020204" pitchFamily="34" charset="0"/>
              <a:buChar char="•"/>
            </a:pPr>
            <a:r>
              <a:rPr lang="en-US" sz="2400" dirty="0" smtClean="0">
                <a:solidFill>
                  <a:srgbClr val="002060"/>
                </a:solidFill>
              </a:rPr>
              <a:t>Conventionally obtained from benzophenone by reduction with metals like magnesium</a:t>
            </a:r>
          </a:p>
          <a:p>
            <a:pPr lvl="1">
              <a:buFont typeface="Arial" panose="020B0604020202020204" pitchFamily="34" charset="0"/>
              <a:buChar char="•"/>
            </a:pPr>
            <a:r>
              <a:rPr lang="en-US" sz="2400" dirty="0" smtClean="0">
                <a:solidFill>
                  <a:srgbClr val="002060"/>
                </a:solidFill>
              </a:rPr>
              <a:t>Greener synthesis uses sunlight and isopropanol</a:t>
            </a:r>
          </a:p>
          <a:p>
            <a:pPr lvl="1">
              <a:buFont typeface="Arial" panose="020B0604020202020204" pitchFamily="34" charset="0"/>
              <a:buChar char="•"/>
            </a:pPr>
            <a:endParaRPr lang="en-US" sz="2400" dirty="0"/>
          </a:p>
        </p:txBody>
      </p:sp>
      <p:graphicFrame>
        <p:nvGraphicFramePr>
          <p:cNvPr id="4" name="Object 3"/>
          <p:cNvGraphicFramePr>
            <a:graphicFrameLocks noChangeAspect="1"/>
          </p:cNvGraphicFramePr>
          <p:nvPr>
            <p:extLst>
              <p:ext uri="{D42A27DB-BD31-4B8C-83A1-F6EECF244321}">
                <p14:modId xmlns:p14="http://schemas.microsoft.com/office/powerpoint/2010/main" val="205741362"/>
              </p:ext>
            </p:extLst>
          </p:nvPr>
        </p:nvGraphicFramePr>
        <p:xfrm>
          <a:off x="1752600" y="4038600"/>
          <a:ext cx="5643563" cy="2035175"/>
        </p:xfrm>
        <a:graphic>
          <a:graphicData uri="http://schemas.openxmlformats.org/presentationml/2006/ole">
            <mc:AlternateContent xmlns:mc="http://schemas.openxmlformats.org/markup-compatibility/2006">
              <mc:Choice xmlns:v="urn:schemas-microsoft-com:vml" Requires="v">
                <p:oleObj spid="_x0000_s10264" name="CS ChemDraw Drawing" r:id="rId3" imgW="5643123" imgH="2035834" progId="ChemDraw.Document.6.0">
                  <p:embed/>
                </p:oleObj>
              </mc:Choice>
              <mc:Fallback>
                <p:oleObj name="CS ChemDraw Drawing" r:id="rId3" imgW="5643123" imgH="2035834" progId="ChemDraw.Document.6.0">
                  <p:embed/>
                  <p:pic>
                    <p:nvPicPr>
                      <p:cNvPr id="0" name=""/>
                      <p:cNvPicPr/>
                      <p:nvPr/>
                    </p:nvPicPr>
                    <p:blipFill>
                      <a:blip r:embed="rId4"/>
                      <a:stretch>
                        <a:fillRect/>
                      </a:stretch>
                    </p:blipFill>
                    <p:spPr>
                      <a:xfrm>
                        <a:off x="1752600" y="4038600"/>
                        <a:ext cx="5643563" cy="2035175"/>
                      </a:xfrm>
                      <a:prstGeom prst="rect">
                        <a:avLst/>
                      </a:prstGeom>
                      <a:solidFill>
                        <a:schemeClr val="bg1"/>
                      </a:solidFill>
                    </p:spPr>
                  </p:pic>
                </p:oleObj>
              </mc:Fallback>
            </mc:AlternateContent>
          </a:graphicData>
        </a:graphic>
      </p:graphicFrame>
    </p:spTree>
    <p:extLst>
      <p:ext uri="{BB962C8B-B14F-4D97-AF65-F5344CB8AC3E}">
        <p14:creationId xmlns:p14="http://schemas.microsoft.com/office/powerpoint/2010/main" val="3316820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Lab Example </a:t>
            </a:r>
            <a:r>
              <a:rPr lang="en-US" dirty="0" smtClean="0">
                <a:solidFill>
                  <a:srgbClr val="002060"/>
                </a:solidFill>
              </a:rPr>
              <a:t>II</a:t>
            </a:r>
            <a:endParaRPr lang="en-US" dirty="0">
              <a:solidFill>
                <a:srgbClr val="002060"/>
              </a:solidFill>
            </a:endParaRPr>
          </a:p>
        </p:txBody>
      </p:sp>
      <p:sp>
        <p:nvSpPr>
          <p:cNvPr id="3" name="Content Placeholder 2"/>
          <p:cNvSpPr>
            <a:spLocks noGrp="1"/>
          </p:cNvSpPr>
          <p:nvPr>
            <p:ph idx="1"/>
          </p:nvPr>
        </p:nvSpPr>
        <p:spPr/>
        <p:txBody>
          <a:bodyPr>
            <a:normAutofit/>
          </a:bodyPr>
          <a:lstStyle/>
          <a:p>
            <a:r>
              <a:rPr lang="en-US" sz="2800" b="1" dirty="0" smtClean="0">
                <a:solidFill>
                  <a:srgbClr val="006600"/>
                </a:solidFill>
              </a:rPr>
              <a:t>Synthesis of Phenytoin</a:t>
            </a:r>
          </a:p>
          <a:p>
            <a:pPr lvl="1">
              <a:buFont typeface="Arial" panose="020B0604020202020204" pitchFamily="34" charset="0"/>
              <a:buChar char="•"/>
            </a:pPr>
            <a:r>
              <a:rPr lang="en-US" sz="2400" dirty="0" smtClean="0">
                <a:solidFill>
                  <a:srgbClr val="002060"/>
                </a:solidFill>
              </a:rPr>
              <a:t>Conventionally, the reaction requires an extended reflux in a solvent like ethanol or DMSO</a:t>
            </a:r>
          </a:p>
          <a:p>
            <a:pPr lvl="1">
              <a:buFont typeface="Arial" panose="020B0604020202020204" pitchFamily="34" charset="0"/>
              <a:buChar char="•"/>
            </a:pPr>
            <a:r>
              <a:rPr lang="en-US" sz="2400" dirty="0" smtClean="0">
                <a:solidFill>
                  <a:srgbClr val="002060"/>
                </a:solidFill>
              </a:rPr>
              <a:t>Greener synthesis uses microwave in solid state reaction without a solvent</a:t>
            </a:r>
          </a:p>
          <a:p>
            <a:pPr lvl="1">
              <a:buFont typeface="Arial" panose="020B0604020202020204" pitchFamily="34" charset="0"/>
              <a:buChar char="•"/>
            </a:pPr>
            <a:endParaRPr lang="en-US" sz="2400" dirty="0"/>
          </a:p>
        </p:txBody>
      </p:sp>
      <p:graphicFrame>
        <p:nvGraphicFramePr>
          <p:cNvPr id="4" name="Object 3"/>
          <p:cNvGraphicFramePr>
            <a:graphicFrameLocks noChangeAspect="1"/>
          </p:cNvGraphicFramePr>
          <p:nvPr>
            <p:extLst>
              <p:ext uri="{D42A27DB-BD31-4B8C-83A1-F6EECF244321}">
                <p14:modId xmlns:p14="http://schemas.microsoft.com/office/powerpoint/2010/main" val="2418154236"/>
              </p:ext>
            </p:extLst>
          </p:nvPr>
        </p:nvGraphicFramePr>
        <p:xfrm>
          <a:off x="762000" y="4191000"/>
          <a:ext cx="7777162" cy="1854200"/>
        </p:xfrm>
        <a:graphic>
          <a:graphicData uri="http://schemas.openxmlformats.org/presentationml/2006/ole">
            <mc:AlternateContent xmlns:mc="http://schemas.openxmlformats.org/markup-compatibility/2006">
              <mc:Choice xmlns:v="urn:schemas-microsoft-com:vml" Requires="v">
                <p:oleObj spid="_x0000_s11289" name="CS ChemDraw Drawing" r:id="rId3" imgW="7776723" imgH="1854410" progId="ChemDraw.Document.6.0">
                  <p:embed/>
                </p:oleObj>
              </mc:Choice>
              <mc:Fallback>
                <p:oleObj name="CS ChemDraw Drawing" r:id="rId3" imgW="7776723" imgH="1854410" progId="ChemDraw.Document.6.0">
                  <p:embed/>
                  <p:pic>
                    <p:nvPicPr>
                      <p:cNvPr id="0" name=""/>
                      <p:cNvPicPr/>
                      <p:nvPr/>
                    </p:nvPicPr>
                    <p:blipFill>
                      <a:blip r:embed="rId4"/>
                      <a:stretch>
                        <a:fillRect/>
                      </a:stretch>
                    </p:blipFill>
                    <p:spPr>
                      <a:xfrm>
                        <a:off x="762000" y="4191000"/>
                        <a:ext cx="7777162" cy="1854200"/>
                      </a:xfrm>
                      <a:prstGeom prst="rect">
                        <a:avLst/>
                      </a:prstGeom>
                      <a:solidFill>
                        <a:schemeClr val="bg1"/>
                      </a:solidFill>
                    </p:spPr>
                  </p:pic>
                </p:oleObj>
              </mc:Fallback>
            </mc:AlternateContent>
          </a:graphicData>
        </a:graphic>
      </p:graphicFrame>
    </p:spTree>
    <p:extLst>
      <p:ext uri="{BB962C8B-B14F-4D97-AF65-F5344CB8AC3E}">
        <p14:creationId xmlns:p14="http://schemas.microsoft.com/office/powerpoint/2010/main" val="2174738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Lab Example </a:t>
            </a:r>
            <a:r>
              <a:rPr lang="en-US" dirty="0" smtClean="0">
                <a:solidFill>
                  <a:srgbClr val="002060"/>
                </a:solidFill>
              </a:rPr>
              <a:t>III</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solidFill>
                  <a:srgbClr val="006600"/>
                </a:solidFill>
              </a:rPr>
              <a:t>Synthesis of Chalcones (</a:t>
            </a:r>
            <a:r>
              <a:rPr lang="en-US" b="1" i="1" dirty="0" err="1" smtClean="0">
                <a:solidFill>
                  <a:srgbClr val="006600"/>
                </a:solidFill>
                <a:latin typeface="Symbol" pitchFamily="18" charset="2"/>
              </a:rPr>
              <a:t>a,b</a:t>
            </a:r>
            <a:r>
              <a:rPr lang="en-US" b="1" dirty="0" smtClean="0">
                <a:solidFill>
                  <a:srgbClr val="006600"/>
                </a:solidFill>
              </a:rPr>
              <a:t>-unsaturated </a:t>
            </a:r>
            <a:r>
              <a:rPr lang="en-US" b="1" dirty="0">
                <a:solidFill>
                  <a:srgbClr val="006600"/>
                </a:solidFill>
              </a:rPr>
              <a:t>ketones)</a:t>
            </a:r>
          </a:p>
          <a:p>
            <a:pPr lvl="1">
              <a:buFont typeface="Arial" panose="020B0604020202020204" pitchFamily="34" charset="0"/>
              <a:buChar char="•"/>
            </a:pPr>
            <a:r>
              <a:rPr lang="en-US" dirty="0">
                <a:solidFill>
                  <a:srgbClr val="002060"/>
                </a:solidFill>
              </a:rPr>
              <a:t>Obtained by Claisen-Schmidt reaction (Aldol-reaction), </a:t>
            </a:r>
            <a:r>
              <a:rPr lang="en-US" dirty="0" smtClean="0">
                <a:solidFill>
                  <a:srgbClr val="002060"/>
                </a:solidFill>
              </a:rPr>
              <a:t/>
            </a:r>
            <a:br>
              <a:rPr lang="en-US" dirty="0" smtClean="0">
                <a:solidFill>
                  <a:srgbClr val="002060"/>
                </a:solidFill>
              </a:rPr>
            </a:br>
            <a:r>
              <a:rPr lang="en-US" dirty="0" smtClean="0">
                <a:solidFill>
                  <a:srgbClr val="002060"/>
                </a:solidFill>
              </a:rPr>
              <a:t>a </a:t>
            </a:r>
            <a:r>
              <a:rPr lang="en-US" dirty="0">
                <a:solidFill>
                  <a:srgbClr val="002060"/>
                </a:solidFill>
              </a:rPr>
              <a:t>reaction of </a:t>
            </a:r>
            <a:r>
              <a:rPr lang="en-US" dirty="0" smtClean="0">
                <a:solidFill>
                  <a:srgbClr val="002060"/>
                </a:solidFill>
              </a:rPr>
              <a:t>a </a:t>
            </a:r>
            <a:r>
              <a:rPr lang="en-US" dirty="0">
                <a:solidFill>
                  <a:srgbClr val="002060"/>
                </a:solidFill>
              </a:rPr>
              <a:t>ketone with an aldehyde </a:t>
            </a:r>
            <a:r>
              <a:rPr lang="en-US" dirty="0" smtClean="0">
                <a:solidFill>
                  <a:srgbClr val="002060"/>
                </a:solidFill>
              </a:rPr>
              <a:t>often using </a:t>
            </a:r>
            <a:r>
              <a:rPr lang="en-US" dirty="0">
                <a:solidFill>
                  <a:srgbClr val="002060"/>
                </a:solidFill>
              </a:rPr>
              <a:t>a </a:t>
            </a:r>
            <a:r>
              <a:rPr lang="en-US" dirty="0" smtClean="0">
                <a:solidFill>
                  <a:srgbClr val="002060"/>
                </a:solidFill>
              </a:rPr>
              <a:t>base </a:t>
            </a:r>
            <a:br>
              <a:rPr lang="en-US" dirty="0" smtClean="0">
                <a:solidFill>
                  <a:srgbClr val="002060"/>
                </a:solidFill>
              </a:rPr>
            </a:br>
            <a:r>
              <a:rPr lang="en-US" dirty="0" smtClean="0">
                <a:solidFill>
                  <a:srgbClr val="002060"/>
                </a:solidFill>
              </a:rPr>
              <a:t>as catalyst (i.e</a:t>
            </a:r>
            <a:r>
              <a:rPr lang="en-US" dirty="0">
                <a:solidFill>
                  <a:srgbClr val="002060"/>
                </a:solidFill>
              </a:rPr>
              <a:t>., KOH, K</a:t>
            </a:r>
            <a:r>
              <a:rPr lang="en-US" baseline="-25000" dirty="0">
                <a:solidFill>
                  <a:srgbClr val="002060"/>
                </a:solidFill>
              </a:rPr>
              <a:t>2</a:t>
            </a:r>
            <a:r>
              <a:rPr lang="en-US" dirty="0">
                <a:solidFill>
                  <a:srgbClr val="002060"/>
                </a:solidFill>
              </a:rPr>
              <a:t>CO</a:t>
            </a:r>
            <a:r>
              <a:rPr lang="en-US" baseline="-25000" dirty="0">
                <a:solidFill>
                  <a:srgbClr val="002060"/>
                </a:solidFill>
              </a:rPr>
              <a:t>3</a:t>
            </a:r>
            <a:r>
              <a:rPr lang="en-US" dirty="0">
                <a:solidFill>
                  <a:srgbClr val="002060"/>
                </a:solidFill>
              </a:rPr>
              <a:t>, K</a:t>
            </a:r>
            <a:r>
              <a:rPr lang="en-US" baseline="-25000" dirty="0">
                <a:solidFill>
                  <a:srgbClr val="002060"/>
                </a:solidFill>
              </a:rPr>
              <a:t>3</a:t>
            </a:r>
            <a:r>
              <a:rPr lang="en-US" dirty="0">
                <a:solidFill>
                  <a:srgbClr val="002060"/>
                </a:solidFill>
              </a:rPr>
              <a:t>PO</a:t>
            </a:r>
            <a:r>
              <a:rPr lang="en-US" baseline="-25000" dirty="0">
                <a:solidFill>
                  <a:srgbClr val="002060"/>
                </a:solidFill>
              </a:rPr>
              <a:t>4</a:t>
            </a:r>
            <a:r>
              <a:rPr lang="en-US" dirty="0">
                <a:solidFill>
                  <a:srgbClr val="002060"/>
                </a:solidFill>
              </a:rPr>
              <a:t>, etc</a:t>
            </a:r>
            <a:r>
              <a:rPr lang="en-US" dirty="0" smtClean="0">
                <a:solidFill>
                  <a:srgbClr val="002060"/>
                </a:solidFill>
              </a:rPr>
              <a:t>.)</a:t>
            </a:r>
            <a:endParaRPr lang="en-US" dirty="0">
              <a:solidFill>
                <a:srgbClr val="002060"/>
              </a:solidFill>
            </a:endParaRPr>
          </a:p>
          <a:p>
            <a:pPr lvl="1">
              <a:buFont typeface="Arial" panose="020B0604020202020204" pitchFamily="34" charset="0"/>
              <a:buChar char="•"/>
            </a:pPr>
            <a:endParaRPr lang="en-US" dirty="0">
              <a:solidFill>
                <a:srgbClr val="002060"/>
              </a:solidFill>
            </a:endParaRPr>
          </a:p>
          <a:p>
            <a:pPr lvl="1">
              <a:buFont typeface="Arial" panose="020B0604020202020204" pitchFamily="34" charset="0"/>
              <a:buChar char="•"/>
            </a:pPr>
            <a:endParaRPr lang="en-US" dirty="0">
              <a:solidFill>
                <a:srgbClr val="002060"/>
              </a:solidFill>
            </a:endParaRPr>
          </a:p>
          <a:p>
            <a:pPr lvl="1">
              <a:buFont typeface="Arial" panose="020B0604020202020204" pitchFamily="34" charset="0"/>
              <a:buChar char="•"/>
            </a:pPr>
            <a:endParaRPr lang="en-US" dirty="0">
              <a:solidFill>
                <a:srgbClr val="002060"/>
              </a:solidFill>
            </a:endParaRPr>
          </a:p>
          <a:p>
            <a:pPr lvl="1">
              <a:buFont typeface="Arial" panose="020B0604020202020204" pitchFamily="34" charset="0"/>
              <a:buChar char="•"/>
            </a:pPr>
            <a:endParaRPr lang="en-US" dirty="0">
              <a:solidFill>
                <a:srgbClr val="002060"/>
              </a:solidFill>
            </a:endParaRPr>
          </a:p>
          <a:p>
            <a:pPr lvl="1">
              <a:buFont typeface="Arial" panose="020B0604020202020204" pitchFamily="34" charset="0"/>
              <a:buChar char="•"/>
            </a:pPr>
            <a:r>
              <a:rPr lang="en-US" dirty="0" smtClean="0">
                <a:solidFill>
                  <a:srgbClr val="002060"/>
                </a:solidFill>
              </a:rPr>
              <a:t>The </a:t>
            </a:r>
            <a:r>
              <a:rPr lang="en-US" dirty="0">
                <a:solidFill>
                  <a:srgbClr val="002060"/>
                </a:solidFill>
              </a:rPr>
              <a:t>reaction is </a:t>
            </a:r>
            <a:r>
              <a:rPr lang="en-US" dirty="0" smtClean="0">
                <a:solidFill>
                  <a:srgbClr val="002060"/>
                </a:solidFill>
              </a:rPr>
              <a:t>traditionally carried </a:t>
            </a:r>
            <a:r>
              <a:rPr lang="en-US" dirty="0">
                <a:solidFill>
                  <a:srgbClr val="002060"/>
                </a:solidFill>
              </a:rPr>
              <a:t>out in </a:t>
            </a:r>
            <a:r>
              <a:rPr lang="en-US" dirty="0" smtClean="0">
                <a:solidFill>
                  <a:srgbClr val="002060"/>
                </a:solidFill>
              </a:rPr>
              <a:t>solution (i.e., ethanol), requires heating and long reaction times in some cases.</a:t>
            </a:r>
          </a:p>
          <a:p>
            <a:pPr lvl="1">
              <a:buFont typeface="Arial" panose="020B0604020202020204" pitchFamily="34" charset="0"/>
              <a:buChar char="•"/>
            </a:pPr>
            <a:r>
              <a:rPr lang="en-US" dirty="0" smtClean="0">
                <a:solidFill>
                  <a:srgbClr val="002060"/>
                </a:solidFill>
              </a:rPr>
              <a:t>An greener method uses grindstone chemistry (mortar) or a microwave reaction, both without solvent for the reaction</a:t>
            </a:r>
            <a:endParaRPr lang="en-US" dirty="0">
              <a:solidFill>
                <a:srgbClr val="002060"/>
              </a:solidFill>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2149711373"/>
              </p:ext>
            </p:extLst>
          </p:nvPr>
        </p:nvGraphicFramePr>
        <p:xfrm>
          <a:off x="1295400" y="3048000"/>
          <a:ext cx="7234238" cy="1189038"/>
        </p:xfrm>
        <a:graphic>
          <a:graphicData uri="http://schemas.openxmlformats.org/presentationml/2006/ole">
            <mc:AlternateContent xmlns:mc="http://schemas.openxmlformats.org/markup-compatibility/2006">
              <mc:Choice xmlns:v="urn:schemas-microsoft-com:vml" Requires="v">
                <p:oleObj spid="_x0000_s12307" name="CS ChemDraw Drawing" r:id="rId3" imgW="6462949" imgH="1061858" progId="ChemDraw.Document.6.0">
                  <p:embed/>
                </p:oleObj>
              </mc:Choice>
              <mc:Fallback>
                <p:oleObj name="CS ChemDraw Drawing" r:id="rId3" imgW="6462949" imgH="1061858" progId="ChemDraw.Document.6.0">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5400" y="3048000"/>
                        <a:ext cx="7234238" cy="1189038"/>
                      </a:xfrm>
                      <a:prstGeom prst="rect">
                        <a:avLst/>
                      </a:prstGeom>
                      <a:solidFill>
                        <a:schemeClr val="accent3">
                          <a:lumMod val="20000"/>
                          <a:lumOff val="80000"/>
                        </a:schemeClr>
                      </a:solidFill>
                      <a:ln>
                        <a:noFill/>
                      </a:ln>
                    </p:spPr>
                  </p:pic>
                </p:oleObj>
              </mc:Fallback>
            </mc:AlternateContent>
          </a:graphicData>
        </a:graphic>
      </p:graphicFrame>
    </p:spTree>
    <p:extLst>
      <p:ext uri="{BB962C8B-B14F-4D97-AF65-F5344CB8AC3E}">
        <p14:creationId xmlns:p14="http://schemas.microsoft.com/office/powerpoint/2010/main" val="2391550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16" presetClass="entr" presetSubtype="21"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barn(inVertical)">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barn(inVertical)">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latin typeface="Times New Roman" panose="02020603050405020304" pitchFamily="18" charset="0"/>
                <a:cs typeface="Times New Roman" panose="02020603050405020304" pitchFamily="18" charset="0"/>
              </a:rPr>
              <a:t>Synthesis of </a:t>
            </a:r>
            <a:r>
              <a:rPr lang="en-US" dirty="0" smtClean="0">
                <a:solidFill>
                  <a:srgbClr val="002060"/>
                </a:solidFill>
                <a:latin typeface="Times New Roman" panose="02020603050405020304" pitchFamily="18" charset="0"/>
                <a:cs typeface="Times New Roman" panose="02020603050405020304" pitchFamily="18" charset="0"/>
              </a:rPr>
              <a:t>Ibuprofen I </a:t>
            </a:r>
            <a:endParaRPr lang="en-US" dirty="0">
              <a:solidFill>
                <a:srgbClr val="002060"/>
              </a:solidFill>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457200" y="1524000"/>
            <a:ext cx="8229600" cy="2133600"/>
          </a:xfrm>
        </p:spPr>
        <p:txBody>
          <a:bodyPr>
            <a:normAutofit/>
          </a:bodyPr>
          <a:lstStyle/>
          <a:p>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Boots Company of England (now BASF) developed the original synthesis of ibuprofen in the 1960’s. </a:t>
            </a:r>
            <a:endParaRPr lang="en-US" sz="2000" dirty="0" smtClean="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smtClean="0">
                <a:solidFill>
                  <a:srgbClr val="002060"/>
                </a:solidFill>
                <a:latin typeface="Times New Roman" panose="02020603050405020304" pitchFamily="18" charset="0"/>
                <a:cs typeface="Times New Roman" panose="02020603050405020304" pitchFamily="18" charset="0"/>
              </a:rPr>
              <a:t>It </a:t>
            </a:r>
            <a:r>
              <a:rPr lang="en-US" sz="1800" dirty="0">
                <a:solidFill>
                  <a:srgbClr val="002060"/>
                </a:solidFill>
                <a:latin typeface="Times New Roman" panose="02020603050405020304" pitchFamily="18" charset="0"/>
                <a:cs typeface="Times New Roman" panose="02020603050405020304" pitchFamily="18" charset="0"/>
              </a:rPr>
              <a:t>involved a six-step process that generated millions of pounds of unwanted waste. This process became known as </a:t>
            </a:r>
            <a:r>
              <a:rPr lang="en-US" sz="1800" dirty="0" smtClean="0">
                <a:solidFill>
                  <a:srgbClr val="002060"/>
                </a:solidFill>
                <a:latin typeface="Times New Roman" panose="02020603050405020304" pitchFamily="18" charset="0"/>
                <a:cs typeface="Times New Roman" panose="02020603050405020304" pitchFamily="18" charset="0"/>
              </a:rPr>
              <a:t>a </a:t>
            </a:r>
            <a:r>
              <a:rPr lang="en-US" sz="1800" i="1" dirty="0">
                <a:solidFill>
                  <a:srgbClr val="002060"/>
                </a:solidFill>
                <a:latin typeface="Times New Roman" panose="02020603050405020304" pitchFamily="18" charset="0"/>
                <a:cs typeface="Times New Roman" panose="02020603050405020304" pitchFamily="18" charset="0"/>
              </a:rPr>
              <a:t>Brown process </a:t>
            </a:r>
            <a:r>
              <a:rPr lang="en-US" sz="1800" dirty="0">
                <a:solidFill>
                  <a:srgbClr val="002060"/>
                </a:solidFill>
                <a:latin typeface="Times New Roman" panose="02020603050405020304" pitchFamily="18" charset="0"/>
                <a:cs typeface="Times New Roman" panose="02020603050405020304" pitchFamily="18" charset="0"/>
              </a:rPr>
              <a:t>because many of the reactants in the process are not incorporated into the product resulting in poor atom utilization (~40 %). </a:t>
            </a:r>
          </a:p>
          <a:p>
            <a:endParaRPr lang="en-US" sz="2000" dirty="0">
              <a:solidFill>
                <a:schemeClr val="bg1"/>
              </a:solidFill>
              <a:latin typeface="Times New Roman" panose="02020603050405020304" pitchFamily="18" charset="0"/>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644624351"/>
              </p:ext>
            </p:extLst>
          </p:nvPr>
        </p:nvGraphicFramePr>
        <p:xfrm>
          <a:off x="1828800" y="3429000"/>
          <a:ext cx="6251939" cy="3200400"/>
        </p:xfrm>
        <a:graphic>
          <a:graphicData uri="http://schemas.openxmlformats.org/presentationml/2006/ole">
            <mc:AlternateContent xmlns:mc="http://schemas.openxmlformats.org/markup-compatibility/2006">
              <mc:Choice xmlns:v="urn:schemas-microsoft-com:vml" Requires="v">
                <p:oleObj spid="_x0000_s5163" name="CS ChemDraw Drawing" r:id="rId3" imgW="8579796" imgH="4396237" progId="ChemDraw.Document.6.0">
                  <p:embed/>
                </p:oleObj>
              </mc:Choice>
              <mc:Fallback>
                <p:oleObj name="CS ChemDraw Drawing" r:id="rId3" imgW="8579796" imgH="4396237" progId="ChemDraw.Document.6.0">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8800" y="3429000"/>
                        <a:ext cx="6251939" cy="3200400"/>
                      </a:xfrm>
                      <a:prstGeom prst="rect">
                        <a:avLst/>
                      </a:prstGeom>
                      <a:solidFill>
                        <a:schemeClr val="accent2">
                          <a:lumMod val="20000"/>
                          <a:lumOff val="80000"/>
                        </a:schemeClr>
                      </a:solidFill>
                    </p:spPr>
                  </p:pic>
                </p:oleObj>
              </mc:Fallback>
            </mc:AlternateContent>
          </a:graphicData>
        </a:graphic>
      </p:graphicFrame>
    </p:spTree>
    <p:extLst>
      <p:ext uri="{BB962C8B-B14F-4D97-AF65-F5344CB8AC3E}">
        <p14:creationId xmlns:p14="http://schemas.microsoft.com/office/powerpoint/2010/main" val="38301467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latin typeface="Times New Roman" panose="02020603050405020304" pitchFamily="18" charset="0"/>
                <a:cs typeface="Times New Roman" panose="02020603050405020304" pitchFamily="18" charset="0"/>
              </a:rPr>
              <a:t>Synthesis of Ibuprofen </a:t>
            </a:r>
            <a:r>
              <a:rPr lang="en-US" dirty="0" smtClean="0">
                <a:solidFill>
                  <a:srgbClr val="002060"/>
                </a:solidFill>
                <a:latin typeface="Times New Roman" panose="02020603050405020304" pitchFamily="18" charset="0"/>
                <a:cs typeface="Times New Roman" panose="02020603050405020304" pitchFamily="18" charset="0"/>
              </a:rPr>
              <a:t>II</a:t>
            </a:r>
            <a:endParaRPr lang="en-US" dirty="0"/>
          </a:p>
        </p:txBody>
      </p:sp>
      <p:sp>
        <p:nvSpPr>
          <p:cNvPr id="2" name="Content Placeholder 1"/>
          <p:cNvSpPr>
            <a:spLocks noGrp="1"/>
          </p:cNvSpPr>
          <p:nvPr>
            <p:ph idx="1"/>
          </p:nvPr>
        </p:nvSpPr>
        <p:spPr>
          <a:xfrm>
            <a:off x="457200" y="1600200"/>
            <a:ext cx="8382000" cy="3810000"/>
          </a:xfrm>
        </p:spPr>
        <p:txBody>
          <a:bodyPr>
            <a:normAutofit fontScale="92500" lnSpcReduction="20000"/>
          </a:bodyPr>
          <a:lstStyle/>
          <a:p>
            <a:r>
              <a:rPr lang="en-US" dirty="0">
                <a:latin typeface="Times New Roman" panose="02020603050405020304" pitchFamily="18" charset="0"/>
                <a:cs typeface="Times New Roman" panose="02020603050405020304" pitchFamily="18" charset="0"/>
              </a:rPr>
              <a:t>In 1991, BHC Company (</a:t>
            </a:r>
            <a:r>
              <a:rPr lang="en-US" dirty="0" smtClean="0">
                <a:latin typeface="Times New Roman" panose="02020603050405020304" pitchFamily="18" charset="0"/>
                <a:cs typeface="Times New Roman" panose="02020603050405020304" pitchFamily="18" charset="0"/>
              </a:rPr>
              <a:t>Boots-Hoechst-Celanese, </a:t>
            </a:r>
            <a:br>
              <a:rPr lang="en-US" dirty="0" smtClean="0">
                <a:latin typeface="Times New Roman" panose="02020603050405020304" pitchFamily="18" charset="0"/>
                <a:cs typeface="Times New Roman" panose="02020603050405020304" pitchFamily="18" charset="0"/>
              </a:rPr>
            </a:br>
            <a:r>
              <a:rPr lang="en-US" b="1" i="1" dirty="0" smtClean="0">
                <a:latin typeface="Times New Roman" panose="02020603050405020304" pitchFamily="18" charset="0"/>
                <a:cs typeface="Times New Roman" panose="02020603050405020304" pitchFamily="18" charset="0"/>
              </a:rPr>
              <a:t>1997 </a:t>
            </a:r>
            <a:r>
              <a:rPr lang="en-US" b="1" i="1" dirty="0">
                <a:latin typeface="Times New Roman" panose="02020603050405020304" pitchFamily="18" charset="0"/>
                <a:cs typeface="Times New Roman" panose="02020603050405020304" pitchFamily="18" charset="0"/>
              </a:rPr>
              <a:t>Presidential Green Chemistry Challenge </a:t>
            </a:r>
            <a:r>
              <a:rPr lang="en-US" b="1" i="1" dirty="0" smtClean="0">
                <a:latin typeface="Times New Roman" panose="02020603050405020304" pitchFamily="18" charset="0"/>
                <a:cs typeface="Times New Roman" panose="02020603050405020304" pitchFamily="18" charset="0"/>
              </a:rPr>
              <a:t>Winners</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developed a greener synthesis, which only required three steps. </a:t>
            </a:r>
            <a:endParaRPr lang="en-US" dirty="0" smtClean="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This </a:t>
            </a:r>
            <a:r>
              <a:rPr lang="en-US" dirty="0">
                <a:solidFill>
                  <a:srgbClr val="002060"/>
                </a:solidFill>
                <a:latin typeface="Times New Roman" panose="02020603050405020304" pitchFamily="18" charset="0"/>
                <a:cs typeface="Times New Roman" panose="02020603050405020304" pitchFamily="18" charset="0"/>
              </a:rPr>
              <a:t>process incorporated most of the reactants </a:t>
            </a:r>
            <a:r>
              <a:rPr lang="en-US" dirty="0" smtClean="0">
                <a:solidFill>
                  <a:srgbClr val="002060"/>
                </a:solidFill>
                <a:latin typeface="Times New Roman" panose="02020603050405020304" pitchFamily="18" charset="0"/>
                <a:cs typeface="Times New Roman" panose="02020603050405020304" pitchFamily="18" charset="0"/>
              </a:rPr>
              <a:t>(</a:t>
            </a:r>
            <a:r>
              <a:rPr lang="en-US" dirty="0">
                <a:solidFill>
                  <a:srgbClr val="002060"/>
                </a:solidFill>
                <a:latin typeface="Times New Roman" panose="02020603050405020304" pitchFamily="18" charset="0"/>
                <a:cs typeface="Times New Roman" panose="02020603050405020304" pitchFamily="18" charset="0"/>
              </a:rPr>
              <a:t>77 % without recycling, 99 % with recycling) into the final product, reducing or eliminating most of the waste byproducts. </a:t>
            </a:r>
            <a:endParaRPr lang="en-US"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Hydrofluoric </a:t>
            </a:r>
            <a:r>
              <a:rPr lang="en-US" dirty="0">
                <a:solidFill>
                  <a:srgbClr val="002060"/>
                </a:solidFill>
                <a:latin typeface="Times New Roman" panose="02020603050405020304" pitchFamily="18" charset="0"/>
                <a:cs typeface="Times New Roman" panose="02020603050405020304" pitchFamily="18" charset="0"/>
              </a:rPr>
              <a:t>acid, Raney nickel and palladium metal can be </a:t>
            </a:r>
            <a:r>
              <a:rPr lang="en-US" dirty="0" smtClean="0">
                <a:solidFill>
                  <a:srgbClr val="002060"/>
                </a:solidFill>
                <a:latin typeface="Times New Roman" panose="02020603050405020304" pitchFamily="18" charset="0"/>
                <a:cs typeface="Times New Roman" panose="02020603050405020304" pitchFamily="18" charset="0"/>
              </a:rPr>
              <a:t>recovered and reused.</a:t>
            </a:r>
          </a:p>
          <a:p>
            <a:endParaRPr lang="en-US" dirty="0">
              <a:solidFill>
                <a:schemeClr val="bg1"/>
              </a:solidFill>
              <a:latin typeface="Times New Roman" panose="02020603050405020304" pitchFamily="18" charset="0"/>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2972744484"/>
              </p:ext>
            </p:extLst>
          </p:nvPr>
        </p:nvGraphicFramePr>
        <p:xfrm>
          <a:off x="990600" y="5257800"/>
          <a:ext cx="7680951" cy="1097280"/>
        </p:xfrm>
        <a:graphic>
          <a:graphicData uri="http://schemas.openxmlformats.org/presentationml/2006/ole">
            <mc:AlternateContent xmlns:mc="http://schemas.openxmlformats.org/markup-compatibility/2006">
              <mc:Choice xmlns:v="urn:schemas-microsoft-com:vml" Requires="v">
                <p:oleObj spid="_x0000_s6185" name="CS ChemDraw Drawing" r:id="rId3" imgW="8654374" imgH="1235734" progId="ChemDraw.Document.6.0">
                  <p:embed/>
                </p:oleObj>
              </mc:Choice>
              <mc:Fallback>
                <p:oleObj name="CS ChemDraw Drawing" r:id="rId3" imgW="8654374" imgH="1235734" progId="ChemDraw.Document.6.0">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5257800"/>
                        <a:ext cx="7680951" cy="1097280"/>
                      </a:xfrm>
                      <a:prstGeom prst="rect">
                        <a:avLst/>
                      </a:prstGeom>
                      <a:solidFill>
                        <a:schemeClr val="accent2">
                          <a:lumMod val="20000"/>
                          <a:lumOff val="80000"/>
                        </a:schemeClr>
                      </a:solidFill>
                    </p:spPr>
                  </p:pic>
                </p:oleObj>
              </mc:Fallback>
            </mc:AlternateContent>
          </a:graphicData>
        </a:graphic>
      </p:graphicFrame>
    </p:spTree>
    <p:extLst>
      <p:ext uri="{BB962C8B-B14F-4D97-AF65-F5344CB8AC3E}">
        <p14:creationId xmlns:p14="http://schemas.microsoft.com/office/powerpoint/2010/main" val="2952655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barn(inVertical)">
                                      <p:cBhvr>
                                        <p:cTn id="14" dur="500"/>
                                        <p:tgtEl>
                                          <p:spTgt spid="2">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barn(inVertical)">
                                      <p:cBhvr>
                                        <p:cTn id="19"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Simvastatin I</a:t>
            </a:r>
            <a:endParaRPr lang="en-US" dirty="0">
              <a:solidFill>
                <a:srgbClr val="002060"/>
              </a:solidFill>
            </a:endParaRPr>
          </a:p>
        </p:txBody>
      </p:sp>
      <p:sp>
        <p:nvSpPr>
          <p:cNvPr id="3" name="Content Placeholder 2"/>
          <p:cNvSpPr>
            <a:spLocks noGrp="1"/>
          </p:cNvSpPr>
          <p:nvPr>
            <p:ph idx="1"/>
          </p:nvPr>
        </p:nvSpPr>
        <p:spPr>
          <a:xfrm>
            <a:off x="457200" y="1600200"/>
            <a:ext cx="8305800" cy="4876799"/>
          </a:xfrm>
        </p:spPr>
        <p:txBody>
          <a:bodyPr>
            <a:noAutofit/>
          </a:bodyPr>
          <a:lstStyle/>
          <a:p>
            <a:r>
              <a:rPr lang="en-US" sz="2000" dirty="0" smtClean="0"/>
              <a:t>Prof. Yi Tang (UCLA) and </a:t>
            </a:r>
            <a:r>
              <a:rPr lang="en-US" sz="2000" dirty="0" err="1" smtClean="0"/>
              <a:t>Codexis</a:t>
            </a:r>
            <a:r>
              <a:rPr lang="en-US" sz="2000" dirty="0" smtClean="0"/>
              <a:t> won the </a:t>
            </a:r>
            <a:r>
              <a:rPr lang="en-US" sz="2000" i="1" dirty="0"/>
              <a:t>2012 Greener Synthetic Pathways </a:t>
            </a:r>
            <a:r>
              <a:rPr lang="en-US" sz="2000" i="1" dirty="0" smtClean="0"/>
              <a:t>Award </a:t>
            </a:r>
            <a:r>
              <a:rPr lang="en-US" sz="2000" dirty="0" smtClean="0"/>
              <a:t>for “</a:t>
            </a:r>
            <a:r>
              <a:rPr lang="en-US" sz="2000" b="1" i="1" dirty="0" smtClean="0"/>
              <a:t>An </a:t>
            </a:r>
            <a:r>
              <a:rPr lang="en-US" sz="2000" b="1" i="1" dirty="0"/>
              <a:t>Efficient </a:t>
            </a:r>
            <a:r>
              <a:rPr lang="en-US" sz="2000" b="1" i="1" dirty="0" err="1"/>
              <a:t>Biocatalytic</a:t>
            </a:r>
            <a:r>
              <a:rPr lang="en-US" sz="2000" b="1" i="1" dirty="0"/>
              <a:t> Process to Manufacture </a:t>
            </a:r>
            <a:r>
              <a:rPr lang="en-US" sz="2000" b="1" i="1" dirty="0" smtClean="0"/>
              <a:t>Simvastatin”</a:t>
            </a:r>
          </a:p>
          <a:p>
            <a:r>
              <a:rPr lang="en-US" sz="2000" dirty="0" smtClean="0"/>
              <a:t>Simvastatin (also known as Zocor), </a:t>
            </a:r>
            <a:r>
              <a:rPr lang="en-US" sz="2000" dirty="0"/>
              <a:t>a leading drug for treating high cholesterol, is manufactured from a natural product. The traditional multistep synthesis was wasteful and used large amounts of hazardous reagents. </a:t>
            </a:r>
            <a:endParaRPr lang="en-US" sz="2000" dirty="0" smtClean="0"/>
          </a:p>
          <a:p>
            <a:r>
              <a:rPr lang="en-US" sz="2000" dirty="0"/>
              <a:t>In the new route, lovastatin is hydrolyzed and converted to the water-soluble ammonium salt of monacolin J. </a:t>
            </a:r>
            <a:r>
              <a:rPr lang="en-US" sz="2000" dirty="0" smtClean="0"/>
              <a:t>Then, </a:t>
            </a:r>
            <a:r>
              <a:rPr lang="en-US" sz="2000" dirty="0"/>
              <a:t>a genetically evolved variant of </a:t>
            </a:r>
            <a:r>
              <a:rPr lang="en-US" sz="2000" dirty="0" err="1"/>
              <a:t>LovD</a:t>
            </a:r>
            <a:r>
              <a:rPr lang="en-US" sz="2000" dirty="0"/>
              <a:t> acyltransferase from </a:t>
            </a:r>
            <a:r>
              <a:rPr lang="en-US" sz="2000" i="1" dirty="0"/>
              <a:t>E coli.</a:t>
            </a:r>
            <a:r>
              <a:rPr lang="en-US" sz="2000" dirty="0"/>
              <a:t> uses DMB-SMMP as </a:t>
            </a:r>
            <a:r>
              <a:rPr lang="en-US" sz="2000" dirty="0" smtClean="0"/>
              <a:t>the </a:t>
            </a:r>
            <a:r>
              <a:rPr lang="en-US" sz="2000" dirty="0"/>
              <a:t>acyl donor to make the </a:t>
            </a:r>
            <a:r>
              <a:rPr lang="en-US" sz="2000" dirty="0" smtClean="0"/>
              <a:t>water-insoluble </a:t>
            </a:r>
            <a:r>
              <a:rPr lang="en-US" sz="2000" dirty="0"/>
              <a:t>ammonium salt of simvastatin. The only coproduct of simvastatin synthesis is methyl </a:t>
            </a:r>
            <a:r>
              <a:rPr lang="en-US" sz="2000" dirty="0" smtClean="0"/>
              <a:t>3-mercapto-propionic </a:t>
            </a:r>
            <a:r>
              <a:rPr lang="en-US" sz="2000" dirty="0"/>
              <a:t>acid, which is recycled. The final yield </a:t>
            </a:r>
            <a:r>
              <a:rPr lang="en-US" sz="2000" dirty="0" smtClean="0"/>
              <a:t>of </a:t>
            </a:r>
            <a:r>
              <a:rPr lang="en-US" sz="2000" dirty="0"/>
              <a:t>simvastatin ammonium salt is over 97 </a:t>
            </a:r>
            <a:r>
              <a:rPr lang="en-US" sz="2000" dirty="0" smtClean="0"/>
              <a:t>%.</a:t>
            </a:r>
          </a:p>
          <a:p>
            <a:r>
              <a:rPr lang="en-US" sz="2000" dirty="0" smtClean="0"/>
              <a:t>The new route </a:t>
            </a:r>
            <a:r>
              <a:rPr lang="en-US" sz="2000" dirty="0"/>
              <a:t>avoids the use of several hazardous chemicals including </a:t>
            </a:r>
            <a:r>
              <a:rPr lang="en-US" sz="2000" dirty="0" smtClean="0"/>
              <a:t/>
            </a:r>
            <a:br>
              <a:rPr lang="en-US" sz="2000" dirty="0" smtClean="0"/>
            </a:br>
            <a:r>
              <a:rPr lang="en-US" sz="2000" i="1" dirty="0" smtClean="0"/>
              <a:t>tert</a:t>
            </a:r>
            <a:r>
              <a:rPr lang="en-US" sz="2000" dirty="0" smtClean="0"/>
              <a:t>-butyl </a:t>
            </a:r>
            <a:r>
              <a:rPr lang="en-US" sz="2000" dirty="0"/>
              <a:t>dimethyl </a:t>
            </a:r>
            <a:r>
              <a:rPr lang="en-US" sz="2000" dirty="0" err="1"/>
              <a:t>silane</a:t>
            </a:r>
            <a:r>
              <a:rPr lang="en-US" sz="2000" dirty="0"/>
              <a:t> chloride, methyl iodide, and </a:t>
            </a:r>
            <a:r>
              <a:rPr lang="en-US" sz="2000" i="1" dirty="0"/>
              <a:t>n</a:t>
            </a:r>
            <a:r>
              <a:rPr lang="en-US" sz="2000" dirty="0"/>
              <a:t>-butyl </a:t>
            </a:r>
            <a:r>
              <a:rPr lang="en-US" sz="2000" dirty="0" smtClean="0"/>
              <a:t>lithium. </a:t>
            </a:r>
          </a:p>
        </p:txBody>
      </p:sp>
    </p:spTree>
    <p:extLst>
      <p:ext uri="{BB962C8B-B14F-4D97-AF65-F5344CB8AC3E}">
        <p14:creationId xmlns:p14="http://schemas.microsoft.com/office/powerpoint/2010/main" val="1720792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Simvastatin </a:t>
            </a:r>
            <a:r>
              <a:rPr lang="en-US" dirty="0" smtClean="0">
                <a:solidFill>
                  <a:srgbClr val="002060"/>
                </a:solidFill>
              </a:rPr>
              <a:t>II</a:t>
            </a:r>
            <a:endParaRPr lang="en-US" dirty="0"/>
          </a:p>
        </p:txBody>
      </p:sp>
      <p:sp>
        <p:nvSpPr>
          <p:cNvPr id="3" name="Content Placeholder 2"/>
          <p:cNvSpPr>
            <a:spLocks noGrp="1"/>
          </p:cNvSpPr>
          <p:nvPr>
            <p:ph idx="1"/>
          </p:nvPr>
        </p:nvSpPr>
        <p:spPr/>
        <p:txBody>
          <a:bodyPr/>
          <a:lstStyle/>
          <a:p>
            <a:endParaRPr lang="en-US" dirty="0"/>
          </a:p>
        </p:txBody>
      </p:sp>
      <p:pic>
        <p:nvPicPr>
          <p:cNvPr id="4" name="Picture 4" descr="http://aem.asm.org/content/73/7/2054/F1.larg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47800" y="1752600"/>
            <a:ext cx="6400800" cy="46045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15260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Biosynthesis of Alcohols</a:t>
            </a:r>
            <a:endParaRPr lang="en-US" dirty="0">
              <a:solidFill>
                <a:srgbClr val="002060"/>
              </a:solidFill>
            </a:endParaRPr>
          </a:p>
        </p:txBody>
      </p:sp>
      <p:sp>
        <p:nvSpPr>
          <p:cNvPr id="3" name="Content Placeholder 2"/>
          <p:cNvSpPr>
            <a:spLocks noGrp="1"/>
          </p:cNvSpPr>
          <p:nvPr>
            <p:ph idx="1"/>
          </p:nvPr>
        </p:nvSpPr>
        <p:spPr/>
        <p:txBody>
          <a:bodyPr>
            <a:normAutofit fontScale="70000" lnSpcReduction="20000"/>
          </a:bodyPr>
          <a:lstStyle/>
          <a:p>
            <a:r>
              <a:rPr lang="en-US" dirty="0" smtClean="0"/>
              <a:t>The 2010 </a:t>
            </a:r>
            <a:r>
              <a:rPr lang="en-US" dirty="0"/>
              <a:t>Presidential Green Chemistry Challenge </a:t>
            </a:r>
            <a:r>
              <a:rPr lang="en-US" dirty="0" smtClean="0"/>
              <a:t>Winners was awarded to James </a:t>
            </a:r>
            <a:r>
              <a:rPr lang="en-US" dirty="0"/>
              <a:t>C. </a:t>
            </a:r>
            <a:r>
              <a:rPr lang="en-US" dirty="0" smtClean="0"/>
              <a:t>Liao (UCLA) and Easel Biotechnologies</a:t>
            </a:r>
            <a:r>
              <a:rPr lang="en-US" dirty="0"/>
              <a:t> </a:t>
            </a:r>
            <a:r>
              <a:rPr lang="en-US" dirty="0" smtClean="0"/>
              <a:t>for the “</a:t>
            </a:r>
            <a:r>
              <a:rPr lang="en-US" b="1" i="1" dirty="0" smtClean="0"/>
              <a:t>Recycling </a:t>
            </a:r>
            <a:r>
              <a:rPr lang="en-US" b="1" i="1" dirty="0"/>
              <a:t>Carbon Dioxide to Biosynthesize Higher </a:t>
            </a:r>
            <a:r>
              <a:rPr lang="en-US" b="1" i="1" dirty="0" smtClean="0"/>
              <a:t>Alcohols”</a:t>
            </a:r>
          </a:p>
          <a:p>
            <a:r>
              <a:rPr lang="en-US" dirty="0" smtClean="0"/>
              <a:t>They developed </a:t>
            </a:r>
            <a:r>
              <a:rPr lang="en-US" dirty="0"/>
              <a:t>a microbial technology to produce alcohols with </a:t>
            </a:r>
            <a:r>
              <a:rPr lang="en-US" dirty="0" smtClean="0"/>
              <a:t/>
            </a:r>
            <a:br>
              <a:rPr lang="en-US" dirty="0" smtClean="0"/>
            </a:br>
            <a:r>
              <a:rPr lang="en-US" dirty="0" smtClean="0"/>
              <a:t>3–8 </a:t>
            </a:r>
            <a:r>
              <a:rPr lang="en-US" dirty="0"/>
              <a:t>carbon atoms from CO</a:t>
            </a:r>
            <a:r>
              <a:rPr lang="en-US" baseline="-25000" dirty="0"/>
              <a:t>2</a:t>
            </a:r>
            <a:r>
              <a:rPr lang="en-US" dirty="0"/>
              <a:t>. </a:t>
            </a:r>
            <a:r>
              <a:rPr lang="en-US" dirty="0" smtClean="0"/>
              <a:t>The </a:t>
            </a:r>
            <a:r>
              <a:rPr lang="en-US" dirty="0"/>
              <a:t>technology leverages the highly active amino acid biosynthetic pathway, diverting its 2-keto acid intermediates toward alcohols. </a:t>
            </a:r>
            <a:endParaRPr lang="en-US" dirty="0" smtClean="0"/>
          </a:p>
          <a:p>
            <a:r>
              <a:rPr lang="en-US" dirty="0" smtClean="0"/>
              <a:t>With </a:t>
            </a:r>
            <a:r>
              <a:rPr lang="en-US" dirty="0"/>
              <a:t>this technology, </a:t>
            </a:r>
            <a:r>
              <a:rPr lang="en-US" dirty="0" err="1" smtClean="0"/>
              <a:t>isobutanol</a:t>
            </a:r>
            <a:r>
              <a:rPr lang="en-US" dirty="0" smtClean="0"/>
              <a:t> can be produced from </a:t>
            </a:r>
            <a:r>
              <a:rPr lang="en-US" dirty="0"/>
              <a:t>glucose in near-theoretical yields with high efficiency and specificity. </a:t>
            </a:r>
            <a:r>
              <a:rPr lang="en-US" dirty="0" smtClean="0"/>
              <a:t>The method </a:t>
            </a:r>
            <a:r>
              <a:rPr lang="en-US" dirty="0"/>
              <a:t>also transferred the pathway into a photosynthetic microorganism, </a:t>
            </a:r>
            <a:r>
              <a:rPr lang="en-US" i="1" dirty="0" err="1"/>
              <a:t>Synechococcus</a:t>
            </a:r>
            <a:r>
              <a:rPr lang="en-US" i="1" dirty="0"/>
              <a:t> </a:t>
            </a:r>
            <a:r>
              <a:rPr lang="en-US" i="1" dirty="0" err="1"/>
              <a:t>elongatus</a:t>
            </a:r>
            <a:r>
              <a:rPr lang="en-US" dirty="0"/>
              <a:t> PCC7942, which produces </a:t>
            </a:r>
            <a:r>
              <a:rPr lang="en-US" dirty="0" err="1"/>
              <a:t>isobutyraldehyde</a:t>
            </a:r>
            <a:r>
              <a:rPr lang="en-US" dirty="0"/>
              <a:t> and </a:t>
            </a:r>
            <a:r>
              <a:rPr lang="en-US" dirty="0" err="1"/>
              <a:t>isobutanol</a:t>
            </a:r>
            <a:r>
              <a:rPr lang="en-US" dirty="0"/>
              <a:t> directly from CO</a:t>
            </a:r>
            <a:r>
              <a:rPr lang="en-US" baseline="-25000" dirty="0"/>
              <a:t>2</a:t>
            </a:r>
            <a:r>
              <a:rPr lang="en-US" dirty="0"/>
              <a:t>. </a:t>
            </a:r>
            <a:endParaRPr lang="en-US" dirty="0" smtClean="0"/>
          </a:p>
          <a:p>
            <a:r>
              <a:rPr lang="en-US" dirty="0" smtClean="0"/>
              <a:t>The </a:t>
            </a:r>
            <a:r>
              <a:rPr lang="en-US" dirty="0"/>
              <a:t>engineered strain produces </a:t>
            </a:r>
            <a:r>
              <a:rPr lang="en-US" dirty="0" err="1"/>
              <a:t>isobutanol</a:t>
            </a:r>
            <a:r>
              <a:rPr lang="en-US" dirty="0"/>
              <a:t> at a higher rate than those reported for ethanol, hydrogen, or lipid production by cyanobacteria or algae. </a:t>
            </a:r>
            <a:endParaRPr lang="en-US" b="1" dirty="0"/>
          </a:p>
          <a:p>
            <a:endParaRPr lang="en-US" dirty="0"/>
          </a:p>
        </p:txBody>
      </p:sp>
    </p:spTree>
    <p:extLst>
      <p:ext uri="{BB962C8B-B14F-4D97-AF65-F5344CB8AC3E}">
        <p14:creationId xmlns:p14="http://schemas.microsoft.com/office/powerpoint/2010/main" val="1977746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002060"/>
                </a:solidFill>
              </a:rPr>
              <a:t>Isobutanol</a:t>
            </a:r>
            <a:r>
              <a:rPr lang="en-US" dirty="0" smtClean="0">
                <a:solidFill>
                  <a:srgbClr val="002060"/>
                </a:solidFill>
              </a:rPr>
              <a:t> Usage</a:t>
            </a:r>
            <a:endParaRPr lang="en-US" dirty="0">
              <a:solidFill>
                <a:srgbClr val="002060"/>
              </a:solidFill>
            </a:endParaRPr>
          </a:p>
        </p:txBody>
      </p:sp>
      <p:sp>
        <p:nvSpPr>
          <p:cNvPr id="3" name="Content Placeholder 2"/>
          <p:cNvSpPr>
            <a:spLocks noGrp="1"/>
          </p:cNvSpPr>
          <p:nvPr>
            <p:ph idx="1"/>
          </p:nvPr>
        </p:nvSpPr>
        <p:spPr/>
        <p:txBody>
          <a:bodyPr>
            <a:normAutofit fontScale="55000" lnSpcReduction="20000"/>
          </a:bodyPr>
          <a:lstStyle/>
          <a:p>
            <a:r>
              <a:rPr lang="en-US" dirty="0" smtClean="0"/>
              <a:t>Feedstock </a:t>
            </a:r>
            <a:r>
              <a:rPr lang="en-US" dirty="0"/>
              <a:t>in the manufacture of isobutyl acetate, which is used in the production of lacquer and similar coatings, and in the food industry as a flavoring agent </a:t>
            </a:r>
            <a:endParaRPr lang="en-US" dirty="0" smtClean="0"/>
          </a:p>
          <a:p>
            <a:r>
              <a:rPr lang="en-US" dirty="0" smtClean="0"/>
              <a:t>Precursor </a:t>
            </a:r>
            <a:r>
              <a:rPr lang="en-US" dirty="0"/>
              <a:t>of derivative esters - isobutyl esters such </a:t>
            </a:r>
            <a:r>
              <a:rPr lang="en-US" dirty="0" smtClean="0"/>
              <a:t>as </a:t>
            </a:r>
            <a:r>
              <a:rPr lang="en-US" dirty="0" err="1" smtClean="0"/>
              <a:t>diisobutyl</a:t>
            </a:r>
            <a:r>
              <a:rPr lang="en-US" dirty="0" smtClean="0"/>
              <a:t> phthalate (</a:t>
            </a:r>
            <a:r>
              <a:rPr lang="en-US" dirty="0"/>
              <a:t>DIBP) are used as plasticizers in plastics, rubbers, and other dispersions </a:t>
            </a:r>
            <a:endParaRPr lang="en-US" dirty="0" smtClean="0"/>
          </a:p>
          <a:p>
            <a:r>
              <a:rPr lang="en-US" dirty="0" smtClean="0"/>
              <a:t>Precursor </a:t>
            </a:r>
            <a:r>
              <a:rPr lang="en-US" dirty="0"/>
              <a:t>of p-xylene, a building block for plastic bottles, textiles and clothing. </a:t>
            </a:r>
            <a:endParaRPr lang="en-US" dirty="0" smtClean="0"/>
          </a:p>
          <a:p>
            <a:r>
              <a:rPr lang="en-US" dirty="0" smtClean="0"/>
              <a:t>Paint </a:t>
            </a:r>
            <a:r>
              <a:rPr lang="en-US" dirty="0"/>
              <a:t>solvent </a:t>
            </a:r>
            <a:endParaRPr lang="en-US" dirty="0" smtClean="0"/>
          </a:p>
          <a:p>
            <a:r>
              <a:rPr lang="en-US" dirty="0" smtClean="0"/>
              <a:t>Varnish </a:t>
            </a:r>
            <a:r>
              <a:rPr lang="en-US" dirty="0"/>
              <a:t>remover </a:t>
            </a:r>
            <a:endParaRPr lang="en-US" dirty="0" smtClean="0"/>
          </a:p>
          <a:p>
            <a:r>
              <a:rPr lang="en-US" dirty="0"/>
              <a:t>I</a:t>
            </a:r>
            <a:r>
              <a:rPr lang="en-US" dirty="0" smtClean="0"/>
              <a:t>nk </a:t>
            </a:r>
            <a:r>
              <a:rPr lang="en-US" dirty="0"/>
              <a:t>ingredient </a:t>
            </a:r>
            <a:endParaRPr lang="en-US" dirty="0" smtClean="0"/>
          </a:p>
          <a:p>
            <a:r>
              <a:rPr lang="en-US" dirty="0" smtClean="0"/>
              <a:t>Paint </a:t>
            </a:r>
            <a:r>
              <a:rPr lang="en-US" dirty="0"/>
              <a:t>additive, to reduce viscosity, improve brush flow, and retard formation of oil residues (</a:t>
            </a:r>
            <a:r>
              <a:rPr lang="en-US" i="1" dirty="0"/>
              <a:t>blush</a:t>
            </a:r>
            <a:r>
              <a:rPr lang="en-US" dirty="0"/>
              <a:t>) on painted surfaces </a:t>
            </a:r>
            <a:endParaRPr lang="en-US" dirty="0" smtClean="0"/>
          </a:p>
          <a:p>
            <a:r>
              <a:rPr lang="en-US" dirty="0" smtClean="0"/>
              <a:t>Gasoline </a:t>
            </a:r>
            <a:r>
              <a:rPr lang="en-US" dirty="0"/>
              <a:t>additive, to reduce carburetor icing </a:t>
            </a:r>
            <a:endParaRPr lang="en-US" dirty="0" smtClean="0"/>
          </a:p>
          <a:p>
            <a:r>
              <a:rPr lang="en-US" dirty="0" smtClean="0"/>
              <a:t>Automotive </a:t>
            </a:r>
            <a:r>
              <a:rPr lang="en-US" dirty="0"/>
              <a:t>polish </a:t>
            </a:r>
            <a:r>
              <a:rPr lang="en-US" dirty="0" smtClean="0"/>
              <a:t>additive </a:t>
            </a:r>
          </a:p>
          <a:p>
            <a:r>
              <a:rPr lang="en-US" dirty="0" smtClean="0"/>
              <a:t>Automotive </a:t>
            </a:r>
            <a:r>
              <a:rPr lang="en-US" dirty="0"/>
              <a:t>paint cleaner </a:t>
            </a:r>
            <a:r>
              <a:rPr lang="en-US" dirty="0" smtClean="0"/>
              <a:t>additive </a:t>
            </a:r>
          </a:p>
          <a:p>
            <a:r>
              <a:rPr lang="en-US" dirty="0" smtClean="0"/>
              <a:t>Chemical </a:t>
            </a:r>
            <a:r>
              <a:rPr lang="en-US" dirty="0" err="1"/>
              <a:t>extractant</a:t>
            </a:r>
            <a:r>
              <a:rPr lang="en-US" dirty="0"/>
              <a:t> in production of organic compounds </a:t>
            </a:r>
            <a:endParaRPr lang="en-US" dirty="0" smtClean="0"/>
          </a:p>
          <a:p>
            <a:r>
              <a:rPr lang="en-US" dirty="0" smtClean="0"/>
              <a:t>Mobile </a:t>
            </a:r>
            <a:r>
              <a:rPr lang="en-US" dirty="0"/>
              <a:t>phase in thin layer </a:t>
            </a:r>
            <a:r>
              <a:rPr lang="en-US" dirty="0" smtClean="0"/>
              <a:t>chromatography </a:t>
            </a:r>
          </a:p>
          <a:p>
            <a:r>
              <a:rPr lang="en-US" dirty="0" smtClean="0"/>
              <a:t>Potential </a:t>
            </a:r>
            <a:r>
              <a:rPr lang="en-US" dirty="0"/>
              <a:t>gasoline alternative</a:t>
            </a:r>
          </a:p>
        </p:txBody>
      </p:sp>
    </p:spTree>
    <p:extLst>
      <p:ext uri="{BB962C8B-B14F-4D97-AF65-F5344CB8AC3E}">
        <p14:creationId xmlns:p14="http://schemas.microsoft.com/office/powerpoint/2010/main" val="16022364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dirty="0" smtClean="0">
                <a:solidFill>
                  <a:srgbClr val="002060"/>
                </a:solidFill>
                <a:latin typeface="Times New Roman" panose="02020603050405020304" pitchFamily="18" charset="0"/>
                <a:cs typeface="Times New Roman" panose="02020603050405020304" pitchFamily="18" charset="0"/>
              </a:rPr>
              <a:t>Summary and Outlook</a:t>
            </a:r>
            <a:endParaRPr lang="en-US" dirty="0">
              <a:solidFill>
                <a:srgbClr val="002060"/>
              </a:solidFill>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457200" y="1524000"/>
            <a:ext cx="8382000" cy="4572000"/>
          </a:xfrm>
        </p:spPr>
        <p:txBody>
          <a:bodyPr>
            <a:noAutofit/>
          </a:bodyPr>
          <a:lstStyle/>
          <a:p>
            <a:r>
              <a:rPr lang="en-US" sz="2000" dirty="0" smtClean="0">
                <a:latin typeface="Times New Roman" panose="02020603050405020304" pitchFamily="18" charset="0"/>
                <a:cs typeface="Times New Roman" panose="02020603050405020304" pitchFamily="18" charset="0"/>
              </a:rPr>
              <a:t>Ultimately</a:t>
            </a:r>
            <a:r>
              <a:rPr lang="en-US" sz="2000" dirty="0">
                <a:latin typeface="Times New Roman" panose="02020603050405020304" pitchFamily="18" charset="0"/>
                <a:cs typeface="Times New Roman" panose="02020603050405020304" pitchFamily="18" charset="0"/>
              </a:rPr>
              <a:t>, green chemistry is chiefly about sustainability. </a:t>
            </a: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Scientists </a:t>
            </a:r>
            <a:r>
              <a:rPr lang="en-US" sz="2000" dirty="0">
                <a:latin typeface="Times New Roman" panose="02020603050405020304" pitchFamily="18" charset="0"/>
                <a:cs typeface="Times New Roman" panose="02020603050405020304" pitchFamily="18" charset="0"/>
              </a:rPr>
              <a:t>need to find ways of reducing the negative human impact </a:t>
            </a:r>
            <a:r>
              <a:rPr lang="en-US" sz="2000" dirty="0" smtClean="0">
                <a:latin typeface="Times New Roman" panose="02020603050405020304" pitchFamily="18" charset="0"/>
                <a:cs typeface="Times New Roman" panose="02020603050405020304" pitchFamily="18" charset="0"/>
              </a:rPr>
              <a:t>on </a:t>
            </a:r>
            <a:br>
              <a:rPr lang="en-US" sz="2000" dirty="0" smtClean="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environment by developing more environmentally friendly chemical engineering, by using a more responsible management of environmental resources and by considering environmental protection in any process </a:t>
            </a: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more </a:t>
            </a:r>
            <a:r>
              <a:rPr lang="en-US" sz="2000" dirty="0">
                <a:latin typeface="Times New Roman" panose="02020603050405020304" pitchFamily="18" charset="0"/>
                <a:cs typeface="Times New Roman" panose="02020603050405020304" pitchFamily="18" charset="0"/>
              </a:rPr>
              <a:t>while maintaining the quality of life that we are accustomed to today. </a:t>
            </a: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While </a:t>
            </a:r>
            <a:r>
              <a:rPr lang="en-US" sz="2000" dirty="0">
                <a:latin typeface="Times New Roman" panose="02020603050405020304" pitchFamily="18" charset="0"/>
                <a:cs typeface="Times New Roman" panose="02020603050405020304" pitchFamily="18" charset="0"/>
              </a:rPr>
              <a:t>in many cases there are already alternatives, they are economically </a:t>
            </a: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not </a:t>
            </a:r>
            <a:r>
              <a:rPr lang="en-US" sz="2000" dirty="0">
                <a:latin typeface="Times New Roman" panose="02020603050405020304" pitchFamily="18" charset="0"/>
                <a:cs typeface="Times New Roman" panose="02020603050405020304" pitchFamily="18" charset="0"/>
              </a:rPr>
              <a:t>always </a:t>
            </a:r>
            <a:r>
              <a:rPr lang="en-US" sz="2000" dirty="0" smtClean="0">
                <a:latin typeface="Times New Roman" panose="02020603050405020304" pitchFamily="18" charset="0"/>
                <a:cs typeface="Times New Roman" panose="02020603050405020304" pitchFamily="18" charset="0"/>
              </a:rPr>
              <a:t>feasible/competitive  </a:t>
            </a:r>
            <a:r>
              <a:rPr lang="en-US" sz="2000" dirty="0">
                <a:latin typeface="Times New Roman" panose="02020603050405020304" pitchFamily="18" charset="0"/>
                <a:cs typeface="Times New Roman" panose="02020603050405020304" pitchFamily="18" charset="0"/>
              </a:rPr>
              <a:t>because </a:t>
            </a:r>
            <a:r>
              <a:rPr lang="en-US" sz="2000" dirty="0" smtClean="0">
                <a:latin typeface="Times New Roman" panose="02020603050405020304" pitchFamily="18" charset="0"/>
                <a:cs typeface="Times New Roman" panose="02020603050405020304" pitchFamily="18" charset="0"/>
              </a:rPr>
              <a:t>of their cost (</a:t>
            </a:r>
            <a:r>
              <a:rPr lang="en-US" sz="2000" dirty="0">
                <a:latin typeface="Times New Roman" panose="02020603050405020304" pitchFamily="18" charset="0"/>
                <a:cs typeface="Times New Roman" panose="02020603050405020304" pitchFamily="18" charset="0"/>
              </a:rPr>
              <a:t>i.e., solar energy, biodiesel). </a:t>
            </a: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The environmental </a:t>
            </a:r>
            <a:r>
              <a:rPr lang="en-US" sz="2000" dirty="0">
                <a:latin typeface="Times New Roman" panose="02020603050405020304" pitchFamily="18" charset="0"/>
                <a:cs typeface="Times New Roman" panose="02020603050405020304" pitchFamily="18" charset="0"/>
              </a:rPr>
              <a:t>impact (</a:t>
            </a:r>
            <a:r>
              <a:rPr lang="en-US" sz="2000" dirty="0" smtClean="0">
                <a:latin typeface="Times New Roman" panose="02020603050405020304" pitchFamily="18" charset="0"/>
                <a:cs typeface="Times New Roman" panose="02020603050405020304" pitchFamily="18" charset="0"/>
              </a:rPr>
              <a:t>I=P*A*T) </a:t>
            </a:r>
            <a:r>
              <a:rPr lang="en-US" sz="2000" dirty="0">
                <a:latin typeface="Times New Roman" panose="02020603050405020304" pitchFamily="18" charset="0"/>
                <a:cs typeface="Times New Roman" panose="02020603050405020304" pitchFamily="18" charset="0"/>
              </a:rPr>
              <a:t>will increase because of the world population (P) keeps growing together with the level of the individual consumption (A=affluence) and the impact per unit of resource use (T</a:t>
            </a:r>
            <a:r>
              <a:rPr lang="en-US" sz="2000" dirty="0" smtClean="0">
                <a:latin typeface="Times New Roman" panose="02020603050405020304" pitchFamily="18" charset="0"/>
                <a:cs typeface="Times New Roman" panose="02020603050405020304" pitchFamily="18" charset="0"/>
              </a:rPr>
              <a:t>).</a:t>
            </a:r>
          </a:p>
          <a:p>
            <a:r>
              <a:rPr lang="en-US" sz="2000" b="1" dirty="0" smtClean="0">
                <a:solidFill>
                  <a:srgbClr val="FF0000"/>
                </a:solidFill>
                <a:latin typeface="Times New Roman" panose="02020603050405020304" pitchFamily="18" charset="0"/>
                <a:cs typeface="Times New Roman" panose="02020603050405020304" pitchFamily="18" charset="0"/>
              </a:rPr>
              <a:t>Plenty of work to do for future generations of scientists!</a:t>
            </a:r>
            <a:endParaRPr lang="en-US" sz="2000" b="1" dirty="0">
              <a:solidFill>
                <a:srgbClr val="FF0000"/>
              </a:solidFill>
              <a:latin typeface="Times New Roman" panose="02020603050405020304" pitchFamily="18" charset="0"/>
              <a:cs typeface="Times New Roman" panose="02020603050405020304" pitchFamily="18" charset="0"/>
            </a:endParaRPr>
          </a:p>
        </p:txBody>
      </p:sp>
      <p:pic>
        <p:nvPicPr>
          <p:cNvPr id="13320" name="Picture 8" descr="C:\Users\bacher\AppData\Local\Microsoft\Windows\Temporary Internet Files\Content.IE5\PJES2XFE\scientist_A[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239000" y="5410200"/>
            <a:ext cx="816319" cy="1209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568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p:cTn id="27"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2">
                                            <p:txEl>
                                              <p:pRg st="4" end="4"/>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13320"/>
                                        </p:tgtEl>
                                        <p:attrNameLst>
                                          <p:attrName>style.visibility</p:attrName>
                                        </p:attrNameLst>
                                      </p:cBhvr>
                                      <p:to>
                                        <p:strVal val="visible"/>
                                      </p:to>
                                    </p:set>
                                    <p:anim calcmode="lin" valueType="num">
                                      <p:cBhvr>
                                        <p:cTn id="32" dur="500" fill="hold"/>
                                        <p:tgtEl>
                                          <p:spTgt spid="13320"/>
                                        </p:tgtEl>
                                        <p:attrNameLst>
                                          <p:attrName>ppt_w</p:attrName>
                                        </p:attrNameLst>
                                      </p:cBhvr>
                                      <p:tavLst>
                                        <p:tav tm="0">
                                          <p:val>
                                            <p:fltVal val="0"/>
                                          </p:val>
                                        </p:tav>
                                        <p:tav tm="100000">
                                          <p:val>
                                            <p:strVal val="#ppt_w"/>
                                          </p:val>
                                        </p:tav>
                                      </p:tavLst>
                                    </p:anim>
                                    <p:anim calcmode="lin" valueType="num">
                                      <p:cBhvr>
                                        <p:cTn id="33" dur="500" fill="hold"/>
                                        <p:tgtEl>
                                          <p:spTgt spid="13320"/>
                                        </p:tgtEl>
                                        <p:attrNameLst>
                                          <p:attrName>ppt_h</p:attrName>
                                        </p:attrNameLst>
                                      </p:cBhvr>
                                      <p:tavLst>
                                        <p:tav tm="0">
                                          <p:val>
                                            <p:fltVal val="0"/>
                                          </p:val>
                                        </p:tav>
                                        <p:tav tm="100000">
                                          <p:val>
                                            <p:strVal val="#ppt_h"/>
                                          </p:val>
                                        </p:tav>
                                      </p:tavLst>
                                    </p:anim>
                                    <p:animEffect transition="in" filter="fade">
                                      <p:cBhvr>
                                        <p:cTn id="34" dur="500"/>
                                        <p:tgtEl>
                                          <p:spTgt spid="133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Health Hazards I</a:t>
            </a:r>
            <a:endParaRPr lang="en-US" dirty="0">
              <a:solidFill>
                <a:srgbClr val="002060"/>
              </a:solidFill>
            </a:endParaRPr>
          </a:p>
        </p:txBody>
      </p:sp>
      <p:sp>
        <p:nvSpPr>
          <p:cNvPr id="2" name="Content Placeholder 1"/>
          <p:cNvSpPr>
            <a:spLocks noGrp="1"/>
          </p:cNvSpPr>
          <p:nvPr>
            <p:ph idx="1"/>
          </p:nvPr>
        </p:nvSpPr>
        <p:spPr>
          <a:xfrm>
            <a:off x="457200" y="1524000"/>
            <a:ext cx="5562600" cy="4572000"/>
          </a:xfrm>
        </p:spPr>
        <p:txBody>
          <a:bodyPr>
            <a:normAutofit fontScale="77500" lnSpcReduction="20000"/>
          </a:bodyPr>
          <a:lstStyle/>
          <a:p>
            <a:r>
              <a:rPr lang="en-US" dirty="0">
                <a:latin typeface="Times New Roman" panose="02020603050405020304" pitchFamily="18" charset="0"/>
                <a:cs typeface="Times New Roman" panose="02020603050405020304" pitchFamily="18" charset="0"/>
              </a:rPr>
              <a:t>The famous Swiss-German scientist Paracelsus recognized </a:t>
            </a:r>
            <a:r>
              <a:rPr lang="en-US" dirty="0" smtClean="0">
                <a:latin typeface="Times New Roman" panose="02020603050405020304" pitchFamily="18" charset="0"/>
                <a:cs typeface="Times New Roman" panose="02020603050405020304" pitchFamily="18" charset="0"/>
              </a:rPr>
              <a:t>during </a:t>
            </a:r>
            <a:r>
              <a:rPr lang="en-US" dirty="0">
                <a:latin typeface="Times New Roman" panose="02020603050405020304" pitchFamily="18" charset="0"/>
                <a:cs typeface="Times New Roman" panose="02020603050405020304" pitchFamily="18" charset="0"/>
              </a:rPr>
              <a:t>the early </a:t>
            </a:r>
            <a:r>
              <a:rPr lang="en-US" dirty="0" smtClean="0">
                <a:latin typeface="Times New Roman" panose="02020603050405020304" pitchFamily="18" charset="0"/>
                <a:cs typeface="Times New Roman" panose="02020603050405020304" pitchFamily="18" charset="0"/>
              </a:rPr>
              <a:t>16</a:t>
            </a:r>
            <a:r>
              <a:rPr lang="en-US" baseline="30000" dirty="0" smtClean="0">
                <a:latin typeface="Times New Roman" panose="02020603050405020304" pitchFamily="18" charset="0"/>
                <a:cs typeface="Times New Roman" panose="02020603050405020304" pitchFamily="18" charset="0"/>
              </a:rPr>
              <a:t>th</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century already that the same compound could be a remedy or a poison depending </a:t>
            </a:r>
            <a:r>
              <a:rPr lang="en-US" dirty="0" smtClean="0">
                <a:latin typeface="Times New Roman" panose="02020603050405020304" pitchFamily="18" charset="0"/>
                <a:cs typeface="Times New Roman" panose="02020603050405020304" pitchFamily="18" charset="0"/>
              </a:rPr>
              <a:t>on </a:t>
            </a:r>
            <a:r>
              <a:rPr lang="en-US" dirty="0">
                <a:latin typeface="Times New Roman" panose="02020603050405020304" pitchFamily="18" charset="0"/>
                <a:cs typeface="Times New Roman" panose="02020603050405020304" pitchFamily="18" charset="0"/>
              </a:rPr>
              <a:t>the dose that was administered.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Even </a:t>
            </a:r>
            <a:r>
              <a:rPr lang="en-US" dirty="0">
                <a:latin typeface="Times New Roman" panose="02020603050405020304" pitchFamily="18" charset="0"/>
                <a:cs typeface="Times New Roman" panose="02020603050405020304" pitchFamily="18" charset="0"/>
              </a:rPr>
              <a:t>some vitamins </a:t>
            </a:r>
            <a:r>
              <a:rPr lang="en-US" dirty="0" smtClean="0">
                <a:latin typeface="Times New Roman" panose="02020603050405020304" pitchFamily="18" charset="0"/>
                <a:cs typeface="Times New Roman" panose="02020603050405020304" pitchFamily="18" charset="0"/>
              </a:rPr>
              <a:t>and common compounds (i.e., NSAIDs) display a significant degree of toxicity </a:t>
            </a:r>
          </a:p>
          <a:p>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general, each compound has to be assessed for its specific hazards (acute, chronic). The acute toxicity is often quantified by the LD</a:t>
            </a:r>
            <a:r>
              <a:rPr lang="en-US" baseline="-25000" dirty="0">
                <a:latin typeface="Times New Roman" panose="02020603050405020304" pitchFamily="18" charset="0"/>
                <a:cs typeface="Times New Roman" panose="02020603050405020304" pitchFamily="18" charset="0"/>
              </a:rPr>
              <a:t>50</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measure (the values in the table are for rats, oral). </a:t>
            </a:r>
            <a:endParaRPr lang="en-US"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98929126"/>
              </p:ext>
            </p:extLst>
          </p:nvPr>
        </p:nvGraphicFramePr>
        <p:xfrm>
          <a:off x="6019800" y="3505200"/>
          <a:ext cx="2834640" cy="2926080"/>
        </p:xfrm>
        <a:graphic>
          <a:graphicData uri="http://schemas.openxmlformats.org/drawingml/2006/table">
            <a:tbl>
              <a:tblPr firstRow="1" firstCol="1" bandRow="1">
                <a:tableStyleId>{7DF18680-E054-41AD-8BC1-D1AEF772440D}</a:tableStyleId>
              </a:tblPr>
              <a:tblGrid>
                <a:gridCol w="1587396"/>
                <a:gridCol w="1247244"/>
              </a:tblGrid>
              <a:tr h="0">
                <a:tc>
                  <a:txBody>
                    <a:bodyPr/>
                    <a:lstStyle/>
                    <a:p>
                      <a:pPr marL="0" marR="0" algn="just">
                        <a:spcBef>
                          <a:spcPts val="0"/>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Compound</a:t>
                      </a:r>
                      <a:endParaRPr lang="en-US" sz="16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LD</a:t>
                      </a:r>
                      <a:r>
                        <a:rPr lang="en-US" sz="1600" baseline="-25000" dirty="0">
                          <a:solidFill>
                            <a:schemeClr val="tx1"/>
                          </a:solidFill>
                          <a:effectLst/>
                          <a:latin typeface="Times New Roman" panose="02020603050405020304" pitchFamily="18" charset="0"/>
                          <a:cs typeface="Times New Roman" panose="02020603050405020304" pitchFamily="18" charset="0"/>
                        </a:rPr>
                        <a:t>50</a:t>
                      </a:r>
                      <a:r>
                        <a:rPr lang="en-US" sz="1600" dirty="0">
                          <a:solidFill>
                            <a:schemeClr val="tx1"/>
                          </a:solidFill>
                          <a:effectLst/>
                          <a:latin typeface="Times New Roman" panose="02020603050405020304" pitchFamily="18" charset="0"/>
                          <a:cs typeface="Times New Roman" panose="02020603050405020304" pitchFamily="18" charset="0"/>
                        </a:rPr>
                        <a:t> </a:t>
                      </a:r>
                      <a:r>
                        <a:rPr lang="en-US" sz="1600" dirty="0" smtClean="0">
                          <a:solidFill>
                            <a:schemeClr val="tx1"/>
                          </a:solidFill>
                          <a:effectLst/>
                          <a:latin typeface="Times New Roman" panose="02020603050405020304" pitchFamily="18" charset="0"/>
                          <a:cs typeface="Times New Roman" panose="02020603050405020304" pitchFamily="18" charset="0"/>
                        </a:rPr>
                        <a:t>(g/kg</a:t>
                      </a:r>
                      <a:r>
                        <a:rPr lang="en-US" sz="1600" dirty="0">
                          <a:solidFill>
                            <a:schemeClr val="tx1"/>
                          </a:solidFill>
                          <a:effectLst/>
                          <a:latin typeface="Times New Roman" panose="02020603050405020304" pitchFamily="18" charset="0"/>
                          <a:cs typeface="Times New Roman" panose="02020603050405020304" pitchFamily="18" charset="0"/>
                        </a:rPr>
                        <a:t>)</a:t>
                      </a:r>
                      <a:endParaRPr lang="en-US" sz="16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just">
                        <a:spcBef>
                          <a:spcPts val="0"/>
                        </a:spcBef>
                        <a:spcAft>
                          <a:spcPts val="0"/>
                        </a:spcAft>
                      </a:pPr>
                      <a:r>
                        <a:rPr lang="en-US" sz="1600" b="0" i="1" dirty="0">
                          <a:solidFill>
                            <a:schemeClr val="tx1"/>
                          </a:solidFill>
                          <a:effectLst/>
                          <a:latin typeface="Times New Roman" panose="02020603050405020304" pitchFamily="18" charset="0"/>
                          <a:cs typeface="Times New Roman" panose="02020603050405020304" pitchFamily="18" charset="0"/>
                        </a:rPr>
                        <a:t>Water</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199390" marR="0">
                        <a:spcBef>
                          <a:spcPts val="0"/>
                        </a:spcBef>
                        <a:spcAft>
                          <a:spcPts val="0"/>
                        </a:spcAft>
                      </a:pPr>
                      <a:r>
                        <a:rPr lang="en-US" sz="1600">
                          <a:solidFill>
                            <a:schemeClr val="tx1"/>
                          </a:solidFill>
                          <a:effectLst/>
                          <a:latin typeface="Times New Roman" panose="02020603050405020304" pitchFamily="18" charset="0"/>
                          <a:cs typeface="Times New Roman" panose="02020603050405020304" pitchFamily="18" charset="0"/>
                        </a:rPr>
                        <a:t>180</a:t>
                      </a:r>
                      <a:endParaRPr lang="en-US" sz="16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just">
                        <a:spcBef>
                          <a:spcPts val="0"/>
                        </a:spcBef>
                        <a:spcAft>
                          <a:spcPts val="0"/>
                        </a:spcAft>
                      </a:pPr>
                      <a:r>
                        <a:rPr lang="en-US" sz="1600" b="0" i="1" dirty="0">
                          <a:solidFill>
                            <a:schemeClr val="tx1"/>
                          </a:solidFill>
                          <a:effectLst/>
                          <a:latin typeface="Times New Roman" panose="02020603050405020304" pitchFamily="18" charset="0"/>
                          <a:cs typeface="Times New Roman" panose="02020603050405020304" pitchFamily="18" charset="0"/>
                        </a:rPr>
                        <a:t>Ethanol</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199390" marR="0">
                        <a:spcBef>
                          <a:spcPts val="0"/>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7.06</a:t>
                      </a:r>
                      <a:endParaRPr lang="en-US" sz="16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just">
                        <a:spcBef>
                          <a:spcPts val="0"/>
                        </a:spcBef>
                        <a:spcAft>
                          <a:spcPts val="0"/>
                        </a:spcAft>
                      </a:pPr>
                      <a:r>
                        <a:rPr lang="en-US" sz="1600" b="0" i="1" dirty="0">
                          <a:solidFill>
                            <a:schemeClr val="tx1"/>
                          </a:solidFill>
                          <a:effectLst/>
                          <a:latin typeface="Times New Roman" panose="02020603050405020304" pitchFamily="18" charset="0"/>
                          <a:cs typeface="Times New Roman" panose="02020603050405020304" pitchFamily="18" charset="0"/>
                        </a:rPr>
                        <a:t>Sodium chloride</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199390" marR="0">
                        <a:spcBef>
                          <a:spcPts val="0"/>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3.75</a:t>
                      </a:r>
                      <a:endParaRPr lang="en-US" sz="16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just">
                        <a:spcBef>
                          <a:spcPts val="0"/>
                        </a:spcBef>
                        <a:spcAft>
                          <a:spcPts val="0"/>
                        </a:spcAft>
                      </a:pPr>
                      <a:r>
                        <a:rPr lang="en-US" sz="1600" b="0" i="1" dirty="0">
                          <a:solidFill>
                            <a:schemeClr val="tx1"/>
                          </a:solidFill>
                          <a:effectLst/>
                          <a:latin typeface="Times New Roman" panose="02020603050405020304" pitchFamily="18" charset="0"/>
                          <a:cs typeface="Times New Roman" panose="02020603050405020304" pitchFamily="18" charset="0"/>
                        </a:rPr>
                        <a:t>Ibuprofen</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199390" marR="0">
                        <a:spcBef>
                          <a:spcPts val="0"/>
                        </a:spcBef>
                        <a:spcAft>
                          <a:spcPts val="0"/>
                        </a:spcAft>
                      </a:pPr>
                      <a:r>
                        <a:rPr lang="en-US" sz="1600">
                          <a:solidFill>
                            <a:schemeClr val="tx1"/>
                          </a:solidFill>
                          <a:effectLst/>
                          <a:latin typeface="Times New Roman" panose="02020603050405020304" pitchFamily="18" charset="0"/>
                          <a:cs typeface="Times New Roman" panose="02020603050405020304" pitchFamily="18" charset="0"/>
                        </a:rPr>
                        <a:t>0.636</a:t>
                      </a:r>
                      <a:endParaRPr lang="en-US" sz="16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just">
                        <a:spcBef>
                          <a:spcPts val="0"/>
                        </a:spcBef>
                        <a:spcAft>
                          <a:spcPts val="0"/>
                        </a:spcAft>
                      </a:pPr>
                      <a:r>
                        <a:rPr lang="en-US" sz="1600" b="0" i="1" dirty="0">
                          <a:solidFill>
                            <a:schemeClr val="tx1"/>
                          </a:solidFill>
                          <a:effectLst/>
                          <a:latin typeface="Times New Roman" panose="02020603050405020304" pitchFamily="18" charset="0"/>
                          <a:cs typeface="Times New Roman" panose="02020603050405020304" pitchFamily="18" charset="0"/>
                        </a:rPr>
                        <a:t>Vitamin D</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199390" marR="0">
                        <a:spcBef>
                          <a:spcPts val="0"/>
                        </a:spcBef>
                        <a:spcAft>
                          <a:spcPts val="0"/>
                        </a:spcAft>
                      </a:pPr>
                      <a:r>
                        <a:rPr lang="en-US" sz="1600">
                          <a:solidFill>
                            <a:schemeClr val="tx1"/>
                          </a:solidFill>
                          <a:effectLst/>
                          <a:latin typeface="Times New Roman" panose="02020603050405020304" pitchFamily="18" charset="0"/>
                          <a:cs typeface="Times New Roman" panose="02020603050405020304" pitchFamily="18" charset="0"/>
                        </a:rPr>
                        <a:t>0.619</a:t>
                      </a:r>
                      <a:endParaRPr lang="en-US" sz="16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just">
                        <a:spcBef>
                          <a:spcPts val="0"/>
                        </a:spcBef>
                        <a:spcAft>
                          <a:spcPts val="0"/>
                        </a:spcAft>
                      </a:pPr>
                      <a:r>
                        <a:rPr lang="en-US" sz="1600" b="0" i="1" dirty="0">
                          <a:solidFill>
                            <a:schemeClr val="tx1"/>
                          </a:solidFill>
                          <a:effectLst/>
                          <a:latin typeface="Times New Roman" panose="02020603050405020304" pitchFamily="18" charset="0"/>
                          <a:cs typeface="Times New Roman" panose="02020603050405020304" pitchFamily="18" charset="0"/>
                        </a:rPr>
                        <a:t>Aspirin</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199390" marR="0">
                        <a:spcBef>
                          <a:spcPts val="0"/>
                        </a:spcBef>
                        <a:spcAft>
                          <a:spcPts val="0"/>
                        </a:spcAft>
                      </a:pPr>
                      <a:r>
                        <a:rPr lang="en-US" sz="1600">
                          <a:solidFill>
                            <a:schemeClr val="tx1"/>
                          </a:solidFill>
                          <a:effectLst/>
                          <a:latin typeface="Times New Roman" panose="02020603050405020304" pitchFamily="18" charset="0"/>
                          <a:cs typeface="Times New Roman" panose="02020603050405020304" pitchFamily="18" charset="0"/>
                        </a:rPr>
                        <a:t>0.20</a:t>
                      </a:r>
                      <a:endParaRPr lang="en-US" sz="16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just">
                        <a:spcBef>
                          <a:spcPts val="0"/>
                        </a:spcBef>
                        <a:spcAft>
                          <a:spcPts val="0"/>
                        </a:spcAft>
                      </a:pPr>
                      <a:r>
                        <a:rPr lang="en-US" sz="1600" b="0" i="1" dirty="0">
                          <a:solidFill>
                            <a:schemeClr val="tx1"/>
                          </a:solidFill>
                          <a:effectLst/>
                          <a:latin typeface="Times New Roman" panose="02020603050405020304" pitchFamily="18" charset="0"/>
                          <a:cs typeface="Times New Roman" panose="02020603050405020304" pitchFamily="18" charset="0"/>
                        </a:rPr>
                        <a:t>Caffeine</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199390" marR="0">
                        <a:spcBef>
                          <a:spcPts val="0"/>
                        </a:spcBef>
                        <a:spcAft>
                          <a:spcPts val="0"/>
                        </a:spcAft>
                      </a:pPr>
                      <a:r>
                        <a:rPr lang="en-US" sz="1600">
                          <a:solidFill>
                            <a:schemeClr val="tx1"/>
                          </a:solidFill>
                          <a:effectLst/>
                          <a:latin typeface="Times New Roman" panose="02020603050405020304" pitchFamily="18" charset="0"/>
                          <a:cs typeface="Times New Roman" panose="02020603050405020304" pitchFamily="18" charset="0"/>
                        </a:rPr>
                        <a:t>0.13</a:t>
                      </a:r>
                      <a:endParaRPr lang="en-US" sz="16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just">
                        <a:spcBef>
                          <a:spcPts val="0"/>
                        </a:spcBef>
                        <a:spcAft>
                          <a:spcPts val="0"/>
                        </a:spcAft>
                      </a:pPr>
                      <a:r>
                        <a:rPr lang="en-US" sz="1600" b="0" i="1" dirty="0">
                          <a:solidFill>
                            <a:schemeClr val="tx1"/>
                          </a:solidFill>
                          <a:effectLst/>
                          <a:latin typeface="Times New Roman" panose="02020603050405020304" pitchFamily="18" charset="0"/>
                          <a:cs typeface="Times New Roman" panose="02020603050405020304" pitchFamily="18" charset="0"/>
                        </a:rPr>
                        <a:t>Nicotine</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199390" marR="0">
                        <a:spcBef>
                          <a:spcPts val="0"/>
                        </a:spcBef>
                        <a:spcAft>
                          <a:spcPts val="0"/>
                        </a:spcAft>
                      </a:pPr>
                      <a:r>
                        <a:rPr lang="en-US" sz="1600">
                          <a:solidFill>
                            <a:schemeClr val="tx1"/>
                          </a:solidFill>
                          <a:effectLst/>
                          <a:latin typeface="Times New Roman" panose="02020603050405020304" pitchFamily="18" charset="0"/>
                          <a:cs typeface="Times New Roman" panose="02020603050405020304" pitchFamily="18" charset="0"/>
                        </a:rPr>
                        <a:t>0.05</a:t>
                      </a:r>
                      <a:endParaRPr lang="en-US" sz="16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just">
                        <a:spcBef>
                          <a:spcPts val="0"/>
                        </a:spcBef>
                        <a:spcAft>
                          <a:spcPts val="0"/>
                        </a:spcAft>
                      </a:pPr>
                      <a:r>
                        <a:rPr lang="en-US" sz="1600" b="0" i="1" dirty="0">
                          <a:solidFill>
                            <a:schemeClr val="tx1"/>
                          </a:solidFill>
                          <a:effectLst/>
                          <a:latin typeface="Times New Roman" panose="02020603050405020304" pitchFamily="18" charset="0"/>
                          <a:cs typeface="Times New Roman" panose="02020603050405020304" pitchFamily="18" charset="0"/>
                        </a:rPr>
                        <a:t>Sodium cyanide</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199390" marR="0">
                        <a:spcBef>
                          <a:spcPts val="0"/>
                        </a:spcBef>
                        <a:spcAft>
                          <a:spcPts val="0"/>
                        </a:spcAft>
                      </a:pPr>
                      <a:r>
                        <a:rPr lang="en-US" sz="1600">
                          <a:solidFill>
                            <a:schemeClr val="tx1"/>
                          </a:solidFill>
                          <a:effectLst/>
                          <a:latin typeface="Times New Roman" panose="02020603050405020304" pitchFamily="18" charset="0"/>
                          <a:cs typeface="Times New Roman" panose="02020603050405020304" pitchFamily="18" charset="0"/>
                        </a:rPr>
                        <a:t>0.015</a:t>
                      </a:r>
                      <a:endParaRPr lang="en-US" sz="16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just">
                        <a:spcBef>
                          <a:spcPts val="0"/>
                        </a:spcBef>
                        <a:spcAft>
                          <a:spcPts val="0"/>
                        </a:spcAft>
                      </a:pPr>
                      <a:r>
                        <a:rPr lang="en-US" sz="1600" b="0" i="1" dirty="0" err="1">
                          <a:solidFill>
                            <a:schemeClr val="tx1"/>
                          </a:solidFill>
                          <a:effectLst/>
                          <a:latin typeface="Times New Roman" panose="02020603050405020304" pitchFamily="18" charset="0"/>
                          <a:cs typeface="Times New Roman" panose="02020603050405020304" pitchFamily="18" charset="0"/>
                        </a:rPr>
                        <a:t>Sarin</a:t>
                      </a:r>
                      <a:r>
                        <a:rPr lang="en-US" sz="1600" b="0" i="1" dirty="0">
                          <a:solidFill>
                            <a:schemeClr val="tx1"/>
                          </a:solidFill>
                          <a:effectLst/>
                          <a:latin typeface="Times New Roman" panose="02020603050405020304" pitchFamily="18" charset="0"/>
                          <a:cs typeface="Times New Roman" panose="02020603050405020304" pitchFamily="18" charset="0"/>
                        </a:rPr>
                        <a:t> (nerve gas)</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199390" marR="0">
                        <a:spcBef>
                          <a:spcPts val="0"/>
                        </a:spcBef>
                        <a:spcAft>
                          <a:spcPts val="0"/>
                        </a:spcAft>
                      </a:pPr>
                      <a:r>
                        <a:rPr lang="en-US" sz="1600">
                          <a:solidFill>
                            <a:schemeClr val="tx1"/>
                          </a:solidFill>
                          <a:effectLst/>
                          <a:latin typeface="Times New Roman" panose="02020603050405020304" pitchFamily="18" charset="0"/>
                          <a:cs typeface="Times New Roman" panose="02020603050405020304" pitchFamily="18" charset="0"/>
                        </a:rPr>
                        <a:t>4*10</a:t>
                      </a:r>
                      <a:r>
                        <a:rPr lang="en-US" sz="1600" baseline="30000">
                          <a:solidFill>
                            <a:schemeClr val="tx1"/>
                          </a:solidFill>
                          <a:effectLst/>
                          <a:latin typeface="Times New Roman" panose="02020603050405020304" pitchFamily="18" charset="0"/>
                          <a:cs typeface="Times New Roman" panose="02020603050405020304" pitchFamily="18" charset="0"/>
                        </a:rPr>
                        <a:t>-4</a:t>
                      </a:r>
                      <a:endParaRPr lang="en-US" sz="16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just">
                        <a:spcBef>
                          <a:spcPts val="0"/>
                        </a:spcBef>
                        <a:spcAft>
                          <a:spcPts val="0"/>
                        </a:spcAft>
                      </a:pPr>
                      <a:r>
                        <a:rPr lang="en-US" sz="1600" b="0" i="1" dirty="0" err="1">
                          <a:solidFill>
                            <a:schemeClr val="tx1"/>
                          </a:solidFill>
                          <a:effectLst/>
                          <a:latin typeface="Times New Roman" panose="02020603050405020304" pitchFamily="18" charset="0"/>
                          <a:cs typeface="Times New Roman" panose="02020603050405020304" pitchFamily="18" charset="0"/>
                        </a:rPr>
                        <a:t>Botulinium</a:t>
                      </a:r>
                      <a:r>
                        <a:rPr lang="en-US" sz="1600" b="0" i="1" dirty="0">
                          <a:solidFill>
                            <a:schemeClr val="tx1"/>
                          </a:solidFill>
                          <a:effectLst/>
                          <a:latin typeface="Times New Roman" panose="02020603050405020304" pitchFamily="18" charset="0"/>
                          <a:cs typeface="Times New Roman" panose="02020603050405020304" pitchFamily="18" charset="0"/>
                        </a:rPr>
                        <a:t> toxin</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199390" marR="0">
                        <a:spcBef>
                          <a:spcPts val="0"/>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3*10</a:t>
                      </a:r>
                      <a:r>
                        <a:rPr lang="en-US" sz="1600" baseline="30000" dirty="0">
                          <a:solidFill>
                            <a:schemeClr val="tx1"/>
                          </a:solidFill>
                          <a:effectLst/>
                          <a:latin typeface="Times New Roman" panose="02020603050405020304" pitchFamily="18" charset="0"/>
                          <a:cs typeface="Times New Roman" panose="02020603050405020304" pitchFamily="18" charset="0"/>
                        </a:rPr>
                        <a:t>-11</a:t>
                      </a:r>
                      <a:endParaRPr lang="en-US" sz="16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pic>
        <p:nvPicPr>
          <p:cNvPr id="7170" name="Picture 2" descr="http://upload.wikimedia.org/wikipedia/commons/4/4a/Paracelsu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53201" y="1610078"/>
            <a:ext cx="1371600" cy="18287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5536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53" presetClass="entr" presetSubtype="16" fill="hold" nodeType="withEffect">
                                  <p:stCondLst>
                                    <p:cond delay="0"/>
                                  </p:stCondLst>
                                  <p:childTnLst>
                                    <p:set>
                                      <p:cBhvr>
                                        <p:cTn id="9" dur="1" fill="hold">
                                          <p:stCondLst>
                                            <p:cond delay="0"/>
                                          </p:stCondLst>
                                        </p:cTn>
                                        <p:tgtEl>
                                          <p:spTgt spid="7170"/>
                                        </p:tgtEl>
                                        <p:attrNameLst>
                                          <p:attrName>style.visibility</p:attrName>
                                        </p:attrNameLst>
                                      </p:cBhvr>
                                      <p:to>
                                        <p:strVal val="visible"/>
                                      </p:to>
                                    </p:set>
                                    <p:anim calcmode="lin" valueType="num">
                                      <p:cBhvr>
                                        <p:cTn id="10" dur="500" fill="hold"/>
                                        <p:tgtEl>
                                          <p:spTgt spid="7170"/>
                                        </p:tgtEl>
                                        <p:attrNameLst>
                                          <p:attrName>ppt_w</p:attrName>
                                        </p:attrNameLst>
                                      </p:cBhvr>
                                      <p:tavLst>
                                        <p:tav tm="0">
                                          <p:val>
                                            <p:fltVal val="0"/>
                                          </p:val>
                                        </p:tav>
                                        <p:tav tm="100000">
                                          <p:val>
                                            <p:strVal val="#ppt_w"/>
                                          </p:val>
                                        </p:tav>
                                      </p:tavLst>
                                    </p:anim>
                                    <p:anim calcmode="lin" valueType="num">
                                      <p:cBhvr>
                                        <p:cTn id="11" dur="500" fill="hold"/>
                                        <p:tgtEl>
                                          <p:spTgt spid="7170"/>
                                        </p:tgtEl>
                                        <p:attrNameLst>
                                          <p:attrName>ppt_h</p:attrName>
                                        </p:attrNameLst>
                                      </p:cBhvr>
                                      <p:tavLst>
                                        <p:tav tm="0">
                                          <p:val>
                                            <p:fltVal val="0"/>
                                          </p:val>
                                        </p:tav>
                                        <p:tav tm="100000">
                                          <p:val>
                                            <p:strVal val="#ppt_h"/>
                                          </p:val>
                                        </p:tav>
                                      </p:tavLst>
                                    </p:anim>
                                    <p:animEffect transition="in" filter="fade">
                                      <p:cBhvr>
                                        <p:cTn id="12" dur="500"/>
                                        <p:tgtEl>
                                          <p:spTgt spid="7170"/>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 calcmode="lin" valueType="num">
                                      <p:cBhvr>
                                        <p:cTn id="1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19" dur="500"/>
                                        <p:tgtEl>
                                          <p:spTgt spid="2">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 calcmode="lin" valueType="num">
                                      <p:cBhvr>
                                        <p:cTn id="24"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26" dur="500"/>
                                        <p:tgtEl>
                                          <p:spTgt spid="2">
                                            <p:txEl>
                                              <p:pRg st="2" end="2"/>
                                            </p:txEl>
                                          </p:spTgt>
                                        </p:tgtEl>
                                      </p:cBhvr>
                                    </p:animEffect>
                                  </p:childTnLst>
                                </p:cTn>
                              </p:par>
                              <p:par>
                                <p:cTn id="27" presetID="53" presetClass="entr" presetSubtype="16" fill="hold" nodeType="withEffect">
                                  <p:stCondLst>
                                    <p:cond delay="0"/>
                                  </p:stCondLst>
                                  <p:childTnLst>
                                    <p:set>
                                      <p:cBhvr>
                                        <p:cTn id="28" dur="1" fill="hold">
                                          <p:stCondLst>
                                            <p:cond delay="0"/>
                                          </p:stCondLst>
                                        </p:cTn>
                                        <p:tgtEl>
                                          <p:spTgt spid="4"/>
                                        </p:tgtEl>
                                        <p:attrNameLst>
                                          <p:attrName>style.visibility</p:attrName>
                                        </p:attrNameLst>
                                      </p:cBhvr>
                                      <p:to>
                                        <p:strVal val="visible"/>
                                      </p:to>
                                    </p:set>
                                    <p:anim calcmode="lin" valueType="num">
                                      <p:cBhvr>
                                        <p:cTn id="29" dur="500" fill="hold"/>
                                        <p:tgtEl>
                                          <p:spTgt spid="4"/>
                                        </p:tgtEl>
                                        <p:attrNameLst>
                                          <p:attrName>ppt_w</p:attrName>
                                        </p:attrNameLst>
                                      </p:cBhvr>
                                      <p:tavLst>
                                        <p:tav tm="0">
                                          <p:val>
                                            <p:fltVal val="0"/>
                                          </p:val>
                                        </p:tav>
                                        <p:tav tm="100000">
                                          <p:val>
                                            <p:strVal val="#ppt_w"/>
                                          </p:val>
                                        </p:tav>
                                      </p:tavLst>
                                    </p:anim>
                                    <p:anim calcmode="lin" valueType="num">
                                      <p:cBhvr>
                                        <p:cTn id="30" dur="500" fill="hold"/>
                                        <p:tgtEl>
                                          <p:spTgt spid="4"/>
                                        </p:tgtEl>
                                        <p:attrNameLst>
                                          <p:attrName>ppt_h</p:attrName>
                                        </p:attrNameLst>
                                      </p:cBhvr>
                                      <p:tavLst>
                                        <p:tav tm="0">
                                          <p:val>
                                            <p:fltVal val="0"/>
                                          </p:val>
                                        </p:tav>
                                        <p:tav tm="100000">
                                          <p:val>
                                            <p:strVal val="#ppt_h"/>
                                          </p:val>
                                        </p:tav>
                                      </p:tavLst>
                                    </p:anim>
                                    <p:animEffect transition="in" filter="fade">
                                      <p:cBhvr>
                                        <p:cTn id="3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Is this the END?</a:t>
            </a:r>
            <a:endParaRPr lang="en-US" dirty="0">
              <a:solidFill>
                <a:srgbClr val="002060"/>
              </a:solidFill>
            </a:endParaRPr>
          </a:p>
        </p:txBody>
      </p:sp>
      <p:sp>
        <p:nvSpPr>
          <p:cNvPr id="3" name="Content Placeholder 2"/>
          <p:cNvSpPr>
            <a:spLocks noGrp="1"/>
          </p:cNvSpPr>
          <p:nvPr>
            <p:ph idx="1"/>
          </p:nvPr>
        </p:nvSpPr>
        <p:spPr/>
        <p:txBody>
          <a:bodyPr/>
          <a:lstStyle/>
          <a:p>
            <a:r>
              <a:rPr lang="en-US" dirty="0" smtClean="0"/>
              <a:t>For many of you, this will be the last organic chemistry lecture. For some of you, it was just the beginning of a lot more organic chemistry.</a:t>
            </a:r>
          </a:p>
          <a:p>
            <a:r>
              <a:rPr lang="en-US" dirty="0" smtClean="0"/>
              <a:t>In either way, the instructor hopes that you will take some of value with you from this course. If so, it would be nice to indicate this in the evaluation.</a:t>
            </a:r>
            <a:endParaRPr lang="en-US" dirty="0"/>
          </a:p>
          <a:p>
            <a:pPr marL="0" indent="0">
              <a:buNone/>
            </a:pPr>
            <a:endParaRPr lang="en-US" b="1" dirty="0" smtClean="0">
              <a:solidFill>
                <a:srgbClr val="FF0000"/>
              </a:solidFill>
            </a:endParaRPr>
          </a:p>
        </p:txBody>
      </p:sp>
      <p:sp>
        <p:nvSpPr>
          <p:cNvPr id="6" name="TextBox 5"/>
          <p:cNvSpPr txBox="1"/>
          <p:nvPr/>
        </p:nvSpPr>
        <p:spPr>
          <a:xfrm>
            <a:off x="3733800" y="5029200"/>
            <a:ext cx="5105400" cy="1981200"/>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4232109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Health </a:t>
            </a:r>
            <a:r>
              <a:rPr lang="en-US" dirty="0" smtClean="0">
                <a:solidFill>
                  <a:srgbClr val="002060"/>
                </a:solidFill>
              </a:rPr>
              <a:t>Hazards II</a:t>
            </a:r>
            <a:endParaRPr lang="en-US" dirty="0"/>
          </a:p>
        </p:txBody>
      </p:sp>
      <p:sp>
        <p:nvSpPr>
          <p:cNvPr id="2" name="Content Placeholder 1"/>
          <p:cNvSpPr>
            <a:spLocks noGrp="1"/>
          </p:cNvSpPr>
          <p:nvPr>
            <p:ph idx="1"/>
          </p:nvPr>
        </p:nvSpPr>
        <p:spPr>
          <a:xfrm>
            <a:off x="457200" y="1600200"/>
            <a:ext cx="8458200" cy="4525963"/>
          </a:xfrm>
        </p:spPr>
        <p:txBody>
          <a:bodyPr>
            <a:noAutofit/>
          </a:bodyPr>
          <a:lstStyle/>
          <a:p>
            <a:pPr lvl="0"/>
            <a:r>
              <a:rPr lang="en-US" sz="2000" b="1" i="1" dirty="0" smtClean="0">
                <a:latin typeface="Times New Roman" panose="02020603050405020304" pitchFamily="18" charset="0"/>
                <a:cs typeface="Times New Roman" panose="02020603050405020304" pitchFamily="18" charset="0"/>
              </a:rPr>
              <a:t>Carcinogens </a:t>
            </a:r>
            <a:r>
              <a:rPr lang="en-US" sz="2000" b="1" i="1" dirty="0">
                <a:latin typeface="Times New Roman" panose="02020603050405020304" pitchFamily="18" charset="0"/>
                <a:cs typeface="Times New Roman" panose="02020603050405020304" pitchFamily="18" charset="0"/>
              </a:rPr>
              <a:t>and Suspect Carcinogens</a:t>
            </a:r>
            <a:endParaRPr lang="en-US" sz="2000" b="1"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Carcinogen are compounds that are known to cause cancer in animals and/or humans. </a:t>
            </a:r>
            <a:r>
              <a:rPr lang="en-US" sz="1800" dirty="0" err="1" smtClean="0">
                <a:solidFill>
                  <a:srgbClr val="002060"/>
                </a:solidFill>
                <a:latin typeface="Times New Roman" panose="02020603050405020304" pitchFamily="18" charset="0"/>
                <a:cs typeface="Times New Roman" panose="02020603050405020304" pitchFamily="18" charset="0"/>
              </a:rPr>
              <a:t>Benzo</a:t>
            </a:r>
            <a:r>
              <a:rPr lang="en-US" sz="1800" dirty="0" smtClean="0">
                <a:solidFill>
                  <a:srgbClr val="002060"/>
                </a:solidFill>
                <a:latin typeface="Times New Roman" panose="02020603050405020304" pitchFamily="18" charset="0"/>
                <a:cs typeface="Times New Roman" panose="02020603050405020304" pitchFamily="18" charset="0"/>
              </a:rPr>
              <a:t>[a]</a:t>
            </a:r>
            <a:r>
              <a:rPr lang="en-US" sz="1800" dirty="0" err="1" smtClean="0">
                <a:solidFill>
                  <a:srgbClr val="002060"/>
                </a:solidFill>
                <a:latin typeface="Times New Roman" panose="02020603050405020304" pitchFamily="18" charset="0"/>
                <a:cs typeface="Times New Roman" panose="02020603050405020304" pitchFamily="18" charset="0"/>
              </a:rPr>
              <a:t>pyrene</a:t>
            </a:r>
            <a:r>
              <a:rPr lang="en-US" sz="1800" dirty="0">
                <a:solidFill>
                  <a:srgbClr val="002060"/>
                </a:solidFill>
                <a:latin typeface="Times New Roman" panose="02020603050405020304" pitchFamily="18" charset="0"/>
                <a:cs typeface="Times New Roman" panose="02020603050405020304" pitchFamily="18" charset="0"/>
              </a:rPr>
              <a:t>, commonly found in cigarette smoke, charred meat </a:t>
            </a:r>
            <a:r>
              <a:rPr lang="en-US" sz="1800" dirty="0" smtClean="0">
                <a:solidFill>
                  <a:srgbClr val="002060"/>
                </a:solidFill>
                <a:latin typeface="Times New Roman" panose="02020603050405020304" pitchFamily="18" charset="0"/>
                <a:cs typeface="Times New Roman" panose="02020603050405020304" pitchFamily="18" charset="0"/>
              </a:rPr>
              <a:t/>
            </a:r>
            <a:br>
              <a:rPr lang="en-US" sz="1800" dirty="0" smtClean="0">
                <a:solidFill>
                  <a:srgbClr val="002060"/>
                </a:solidFill>
                <a:latin typeface="Times New Roman" panose="02020603050405020304" pitchFamily="18" charset="0"/>
                <a:cs typeface="Times New Roman" panose="02020603050405020304" pitchFamily="18" charset="0"/>
              </a:rPr>
            </a:br>
            <a:r>
              <a:rPr lang="en-US" sz="1800" dirty="0" smtClean="0">
                <a:solidFill>
                  <a:srgbClr val="002060"/>
                </a:solidFill>
                <a:latin typeface="Times New Roman" panose="02020603050405020304" pitchFamily="18" charset="0"/>
                <a:cs typeface="Times New Roman" panose="02020603050405020304" pitchFamily="18" charset="0"/>
              </a:rPr>
              <a:t>and </a:t>
            </a:r>
            <a:r>
              <a:rPr lang="en-US" sz="1800" dirty="0">
                <a:solidFill>
                  <a:srgbClr val="002060"/>
                </a:solidFill>
                <a:latin typeface="Times New Roman" panose="02020603050405020304" pitchFamily="18" charset="0"/>
                <a:cs typeface="Times New Roman" panose="02020603050405020304" pitchFamily="18" charset="0"/>
              </a:rPr>
              <a:t>diesel exhausts, is well known to be a carcinogen. </a:t>
            </a:r>
          </a:p>
          <a:p>
            <a:pPr lvl="1">
              <a:buFont typeface="Arial" panose="020B0604020202020204" pitchFamily="34" charset="0"/>
              <a:buChar char="•"/>
            </a:pPr>
            <a:endParaRPr lang="en-US" sz="18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endParaRPr lang="en-US" sz="24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err="1" smtClean="0">
                <a:solidFill>
                  <a:srgbClr val="002060"/>
                </a:solidFill>
                <a:latin typeface="Times New Roman" panose="02020603050405020304" pitchFamily="18" charset="0"/>
                <a:cs typeface="Times New Roman" panose="02020603050405020304" pitchFamily="18" charset="0"/>
              </a:rPr>
              <a:t>Aminonaphthalenes</a:t>
            </a:r>
            <a:r>
              <a:rPr lang="en-US" sz="1800" dirty="0">
                <a:solidFill>
                  <a:srgbClr val="002060"/>
                </a:solidFill>
                <a:latin typeface="Times New Roman" panose="02020603050405020304" pitchFamily="18" charset="0"/>
                <a:cs typeface="Times New Roman" panose="02020603050405020304" pitchFamily="18" charset="0"/>
              </a:rPr>
              <a:t>, </a:t>
            </a:r>
            <a:r>
              <a:rPr lang="en-US" sz="1800" dirty="0" err="1">
                <a:solidFill>
                  <a:srgbClr val="002060"/>
                </a:solidFill>
                <a:latin typeface="Times New Roman" panose="02020603050405020304" pitchFamily="18" charset="0"/>
                <a:cs typeface="Times New Roman" panose="02020603050405020304" pitchFamily="18" charset="0"/>
              </a:rPr>
              <a:t>benzidine</a:t>
            </a:r>
            <a:r>
              <a:rPr lang="en-US" sz="1800" dirty="0">
                <a:solidFill>
                  <a:srgbClr val="002060"/>
                </a:solidFill>
                <a:latin typeface="Times New Roman" panose="02020603050405020304" pitchFamily="18" charset="0"/>
                <a:cs typeface="Times New Roman" panose="02020603050405020304" pitchFamily="18" charset="0"/>
              </a:rPr>
              <a:t> and its </a:t>
            </a:r>
            <a:r>
              <a:rPr lang="en-US" sz="1800" dirty="0" smtClean="0">
                <a:solidFill>
                  <a:srgbClr val="002060"/>
                </a:solidFill>
                <a:latin typeface="Times New Roman" panose="02020603050405020304" pitchFamily="18" charset="0"/>
                <a:cs typeface="Times New Roman" panose="02020603050405020304" pitchFamily="18" charset="0"/>
              </a:rPr>
              <a:t>derivatives</a:t>
            </a:r>
            <a:r>
              <a:rPr lang="en-US" sz="1800" dirty="0">
                <a:solidFill>
                  <a:srgbClr val="002060"/>
                </a:solidFill>
                <a:latin typeface="Times New Roman" panose="02020603050405020304" pitchFamily="18" charset="0"/>
                <a:cs typeface="Times New Roman" panose="02020603050405020304" pitchFamily="18" charset="0"/>
              </a:rPr>
              <a:t>, like asbestos, formaldehyde, benzene and vinyl chloride as well as several chlorinated ethers are also recognized carcinogens according to OSHA General Industry </a:t>
            </a:r>
            <a:r>
              <a:rPr lang="en-US" sz="1800" dirty="0" smtClean="0">
                <a:solidFill>
                  <a:srgbClr val="002060"/>
                </a:solidFill>
                <a:latin typeface="Times New Roman" panose="02020603050405020304" pitchFamily="18" charset="0"/>
                <a:cs typeface="Times New Roman" panose="02020603050405020304" pitchFamily="18" charset="0"/>
              </a:rPr>
              <a:t>Standards. </a:t>
            </a:r>
          </a:p>
          <a:p>
            <a:pPr lvl="1">
              <a:buFont typeface="Arial" panose="020B0604020202020204" pitchFamily="34" charset="0"/>
              <a:buChar char="•"/>
            </a:pPr>
            <a:r>
              <a:rPr lang="en-US" sz="1800" dirty="0" smtClean="0">
                <a:solidFill>
                  <a:srgbClr val="002060"/>
                </a:solidFill>
                <a:latin typeface="Times New Roman" panose="02020603050405020304" pitchFamily="18" charset="0"/>
                <a:cs typeface="Times New Roman" panose="02020603050405020304" pitchFamily="18" charset="0"/>
              </a:rPr>
              <a:t>Other </a:t>
            </a:r>
            <a:r>
              <a:rPr lang="en-US" sz="1800" dirty="0">
                <a:solidFill>
                  <a:srgbClr val="002060"/>
                </a:solidFill>
                <a:latin typeface="Times New Roman" panose="02020603050405020304" pitchFamily="18" charset="0"/>
                <a:cs typeface="Times New Roman" panose="02020603050405020304" pitchFamily="18" charset="0"/>
              </a:rPr>
              <a:t>polycyclic aromatic hydrocarbons (PAH), their nitro (i.e., </a:t>
            </a:r>
            <a:r>
              <a:rPr lang="en-US" sz="1800" dirty="0" err="1" smtClean="0">
                <a:solidFill>
                  <a:srgbClr val="002060"/>
                </a:solidFill>
                <a:latin typeface="Times New Roman" panose="02020603050405020304" pitchFamily="18" charset="0"/>
                <a:cs typeface="Times New Roman" panose="02020603050405020304" pitchFamily="18" charset="0"/>
              </a:rPr>
              <a:t>nitropyrene</a:t>
            </a:r>
            <a:r>
              <a:rPr lang="en-US" sz="1800" dirty="0">
                <a:solidFill>
                  <a:srgbClr val="002060"/>
                </a:solidFill>
                <a:latin typeface="Times New Roman" panose="02020603050405020304" pitchFamily="18" charset="0"/>
                <a:cs typeface="Times New Roman" panose="02020603050405020304" pitchFamily="18" charset="0"/>
              </a:rPr>
              <a:t>) </a:t>
            </a:r>
            <a:r>
              <a:rPr lang="en-US" sz="1800" dirty="0" smtClean="0">
                <a:solidFill>
                  <a:srgbClr val="002060"/>
                </a:solidFill>
                <a:latin typeface="Times New Roman" panose="02020603050405020304" pitchFamily="18" charset="0"/>
                <a:cs typeface="Times New Roman" panose="02020603050405020304" pitchFamily="18" charset="0"/>
              </a:rPr>
              <a:t/>
            </a:r>
            <a:br>
              <a:rPr lang="en-US" sz="1800" dirty="0" smtClean="0">
                <a:solidFill>
                  <a:srgbClr val="002060"/>
                </a:solidFill>
                <a:latin typeface="Times New Roman" panose="02020603050405020304" pitchFamily="18" charset="0"/>
                <a:cs typeface="Times New Roman" panose="02020603050405020304" pitchFamily="18" charset="0"/>
              </a:rPr>
            </a:br>
            <a:r>
              <a:rPr lang="en-US" sz="1800" dirty="0" smtClean="0">
                <a:solidFill>
                  <a:srgbClr val="002060"/>
                </a:solidFill>
                <a:latin typeface="Times New Roman" panose="02020603050405020304" pitchFamily="18" charset="0"/>
                <a:cs typeface="Times New Roman" panose="02020603050405020304" pitchFamily="18" charset="0"/>
              </a:rPr>
              <a:t>and </a:t>
            </a:r>
            <a:r>
              <a:rPr lang="en-US" sz="1800" dirty="0">
                <a:solidFill>
                  <a:srgbClr val="002060"/>
                </a:solidFill>
                <a:latin typeface="Times New Roman" panose="02020603050405020304" pitchFamily="18" charset="0"/>
                <a:cs typeface="Times New Roman" panose="02020603050405020304" pitchFamily="18" charset="0"/>
              </a:rPr>
              <a:t>many nitroso compounds </a:t>
            </a:r>
            <a:r>
              <a:rPr lang="en-US" sz="1800" dirty="0" smtClean="0">
                <a:solidFill>
                  <a:srgbClr val="002060"/>
                </a:solidFill>
                <a:latin typeface="Times New Roman" panose="02020603050405020304" pitchFamily="18" charset="0"/>
                <a:cs typeface="Times New Roman" panose="02020603050405020304" pitchFamily="18" charset="0"/>
              </a:rPr>
              <a:t>(R-NO) are </a:t>
            </a:r>
            <a:r>
              <a:rPr lang="en-US" sz="1800" dirty="0">
                <a:solidFill>
                  <a:srgbClr val="002060"/>
                </a:solidFill>
                <a:latin typeface="Times New Roman" panose="02020603050405020304" pitchFamily="18" charset="0"/>
                <a:cs typeface="Times New Roman" panose="02020603050405020304" pitchFamily="18" charset="0"/>
              </a:rPr>
              <a:t>considered suspect carcinogens </a:t>
            </a:r>
            <a:r>
              <a:rPr lang="en-US" sz="1800" dirty="0" smtClean="0">
                <a:solidFill>
                  <a:srgbClr val="002060"/>
                </a:solidFill>
                <a:latin typeface="Times New Roman" panose="02020603050405020304" pitchFamily="18" charset="0"/>
                <a:cs typeface="Times New Roman" panose="02020603050405020304" pitchFamily="18" charset="0"/>
              </a:rPr>
              <a:t/>
            </a:r>
            <a:br>
              <a:rPr lang="en-US" sz="1800" dirty="0" smtClean="0">
                <a:solidFill>
                  <a:srgbClr val="002060"/>
                </a:solidFill>
                <a:latin typeface="Times New Roman" panose="02020603050405020304" pitchFamily="18" charset="0"/>
                <a:cs typeface="Times New Roman" panose="02020603050405020304" pitchFamily="18" charset="0"/>
              </a:rPr>
            </a:br>
            <a:r>
              <a:rPr lang="en-US" sz="1800" dirty="0" smtClean="0">
                <a:solidFill>
                  <a:srgbClr val="002060"/>
                </a:solidFill>
                <a:latin typeface="Times New Roman" panose="02020603050405020304" pitchFamily="18" charset="0"/>
                <a:cs typeface="Times New Roman" panose="02020603050405020304" pitchFamily="18" charset="0"/>
              </a:rPr>
              <a:t>because </a:t>
            </a:r>
            <a:r>
              <a:rPr lang="en-US" sz="1800" dirty="0">
                <a:solidFill>
                  <a:srgbClr val="002060"/>
                </a:solidFill>
                <a:latin typeface="Times New Roman" panose="02020603050405020304" pitchFamily="18" charset="0"/>
                <a:cs typeface="Times New Roman" panose="02020603050405020304" pitchFamily="18" charset="0"/>
              </a:rPr>
              <a:t>they possess chemical or structural similarities with known carcinogens. Many powerful alkylating agents i.e., methyl iodide, dimethyl sulfate, etc. are considered suspect </a:t>
            </a:r>
            <a:r>
              <a:rPr lang="en-US" sz="1800" dirty="0" smtClean="0">
                <a:solidFill>
                  <a:srgbClr val="002060"/>
                </a:solidFill>
                <a:latin typeface="Times New Roman" panose="02020603050405020304" pitchFamily="18" charset="0"/>
                <a:cs typeface="Times New Roman" panose="02020603050405020304" pitchFamily="18" charset="0"/>
              </a:rPr>
              <a:t>carcinogens.</a:t>
            </a:r>
            <a:endParaRPr lang="en-US" sz="1800" dirty="0">
              <a:solidFill>
                <a:schemeClr val="bg1"/>
              </a:solidFill>
              <a:latin typeface="Times New Roman" panose="02020603050405020304" pitchFamily="18" charset="0"/>
              <a:cs typeface="Times New Roman" panose="02020603050405020304" pitchFamily="18" charset="0"/>
            </a:endParaRPr>
          </a:p>
          <a:p>
            <a:endParaRPr lang="en-US" sz="2000" dirty="0">
              <a:solidFill>
                <a:schemeClr val="bg1"/>
              </a:solidFill>
              <a:latin typeface="Times New Roman" panose="02020603050405020304" pitchFamily="18" charset="0"/>
              <a:cs typeface="Times New Roman" panose="02020603050405020304"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2895600"/>
            <a:ext cx="4454815" cy="1188720"/>
          </a:xfrm>
          <a:prstGeom prst="rect">
            <a:avLst/>
          </a:prstGeom>
          <a:solidFill>
            <a:schemeClr val="bg1"/>
          </a:solidFill>
          <a:ln>
            <a:noFill/>
          </a:ln>
          <a:effectLst/>
        </p:spPr>
      </p:pic>
    </p:spTree>
    <p:extLst>
      <p:ext uri="{BB962C8B-B14F-4D97-AF65-F5344CB8AC3E}">
        <p14:creationId xmlns:p14="http://schemas.microsoft.com/office/powerpoint/2010/main" val="352934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par>
                                <p:cTn id="8" presetID="53" presetClass="entr" presetSubtype="16" fill="hold" nodeType="withEffect">
                                  <p:stCondLst>
                                    <p:cond delay="0"/>
                                  </p:stCondLst>
                                  <p:childTnLst>
                                    <p:set>
                                      <p:cBhvr>
                                        <p:cTn id="9" dur="1" fill="hold">
                                          <p:stCondLst>
                                            <p:cond delay="0"/>
                                          </p:stCondLst>
                                        </p:cTn>
                                        <p:tgtEl>
                                          <p:spTgt spid="2050"/>
                                        </p:tgtEl>
                                        <p:attrNameLst>
                                          <p:attrName>style.visibility</p:attrName>
                                        </p:attrNameLst>
                                      </p:cBhvr>
                                      <p:to>
                                        <p:strVal val="visible"/>
                                      </p:to>
                                    </p:set>
                                    <p:anim calcmode="lin" valueType="num">
                                      <p:cBhvr>
                                        <p:cTn id="10" dur="500" fill="hold"/>
                                        <p:tgtEl>
                                          <p:spTgt spid="2050"/>
                                        </p:tgtEl>
                                        <p:attrNameLst>
                                          <p:attrName>ppt_w</p:attrName>
                                        </p:attrNameLst>
                                      </p:cBhvr>
                                      <p:tavLst>
                                        <p:tav tm="0">
                                          <p:val>
                                            <p:fltVal val="0"/>
                                          </p:val>
                                        </p:tav>
                                        <p:tav tm="100000">
                                          <p:val>
                                            <p:strVal val="#ppt_w"/>
                                          </p:val>
                                        </p:tav>
                                      </p:tavLst>
                                    </p:anim>
                                    <p:anim calcmode="lin" valueType="num">
                                      <p:cBhvr>
                                        <p:cTn id="11" dur="500" fill="hold"/>
                                        <p:tgtEl>
                                          <p:spTgt spid="2050"/>
                                        </p:tgtEl>
                                        <p:attrNameLst>
                                          <p:attrName>ppt_h</p:attrName>
                                        </p:attrNameLst>
                                      </p:cBhvr>
                                      <p:tavLst>
                                        <p:tav tm="0">
                                          <p:val>
                                            <p:fltVal val="0"/>
                                          </p:val>
                                        </p:tav>
                                        <p:tav tm="100000">
                                          <p:val>
                                            <p:strVal val="#ppt_h"/>
                                          </p:val>
                                        </p:tav>
                                      </p:tavLst>
                                    </p:anim>
                                    <p:animEffect transition="in" filter="fade">
                                      <p:cBhvr>
                                        <p:cTn id="12" dur="500"/>
                                        <p:tgtEl>
                                          <p:spTgt spid="2050"/>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barn(inVertical)">
                                      <p:cBhvr>
                                        <p:cTn id="17" dur="500"/>
                                        <p:tgtEl>
                                          <p:spTgt spid="2">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barn(inVertical)">
                                      <p:cBhvr>
                                        <p:cTn id="2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Health Hazards I</a:t>
            </a:r>
            <a:r>
              <a:rPr lang="en-US" dirty="0" smtClean="0">
                <a:solidFill>
                  <a:srgbClr val="002060"/>
                </a:solidFill>
              </a:rPr>
              <a:t>II</a:t>
            </a:r>
            <a:endParaRPr lang="en-US" dirty="0"/>
          </a:p>
        </p:txBody>
      </p:sp>
      <p:sp>
        <p:nvSpPr>
          <p:cNvPr id="2" name="Content Placeholder 1"/>
          <p:cNvSpPr>
            <a:spLocks noGrp="1"/>
          </p:cNvSpPr>
          <p:nvPr>
            <p:ph idx="1"/>
          </p:nvPr>
        </p:nvSpPr>
        <p:spPr>
          <a:xfrm>
            <a:off x="457200" y="1600200"/>
            <a:ext cx="8305800" cy="4525963"/>
          </a:xfrm>
        </p:spPr>
        <p:txBody>
          <a:bodyPr>
            <a:noAutofit/>
          </a:bodyPr>
          <a:lstStyle/>
          <a:p>
            <a:pPr lvl="0"/>
            <a:r>
              <a:rPr lang="en-US" sz="2000" b="1" i="1" dirty="0" smtClean="0">
                <a:latin typeface="Times New Roman" panose="02020603050405020304" pitchFamily="18" charset="0"/>
                <a:cs typeface="Times New Roman" panose="02020603050405020304" pitchFamily="18" charset="0"/>
              </a:rPr>
              <a:t>Mutagens </a:t>
            </a:r>
            <a:r>
              <a:rPr lang="en-US" sz="2000" b="1" i="1" dirty="0">
                <a:latin typeface="Times New Roman" panose="02020603050405020304" pitchFamily="18" charset="0"/>
                <a:cs typeface="Times New Roman" panose="02020603050405020304" pitchFamily="18" charset="0"/>
              </a:rPr>
              <a:t>and Teratogens </a:t>
            </a:r>
            <a:endParaRPr lang="en-US" sz="2000" b="1"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smtClean="0">
                <a:solidFill>
                  <a:srgbClr val="002060"/>
                </a:solidFill>
                <a:latin typeface="Times New Roman" panose="02020603050405020304" pitchFamily="18" charset="0"/>
                <a:cs typeface="Times New Roman" panose="02020603050405020304" pitchFamily="18" charset="0"/>
              </a:rPr>
              <a:t>A </a:t>
            </a:r>
            <a:r>
              <a:rPr lang="en-US" sz="1800" dirty="0">
                <a:solidFill>
                  <a:srgbClr val="002060"/>
                </a:solidFill>
                <a:latin typeface="Times New Roman" panose="02020603050405020304" pitchFamily="18" charset="0"/>
                <a:cs typeface="Times New Roman" panose="02020603050405020304" pitchFamily="18" charset="0"/>
              </a:rPr>
              <a:t>reproductive toxins is defined as a chemical “which affects the reproductive capabilities including chromosomal damage (mutations) and effects on fetuses (</a:t>
            </a:r>
            <a:r>
              <a:rPr lang="en-US" sz="1800" dirty="0" err="1">
                <a:solidFill>
                  <a:srgbClr val="002060"/>
                </a:solidFill>
                <a:latin typeface="Times New Roman" panose="02020603050405020304" pitchFamily="18" charset="0"/>
                <a:cs typeface="Times New Roman" panose="02020603050405020304" pitchFamily="18" charset="0"/>
              </a:rPr>
              <a:t>teratogenesis</a:t>
            </a:r>
            <a:r>
              <a:rPr lang="en-US" sz="1800" dirty="0">
                <a:solidFill>
                  <a:srgbClr val="002060"/>
                </a:solidFill>
                <a:latin typeface="Times New Roman" panose="02020603050405020304" pitchFamily="18" charset="0"/>
                <a:cs typeface="Times New Roman" panose="02020603050405020304" pitchFamily="18" charset="0"/>
              </a:rPr>
              <a:t>)”. Many drugs have effects on the human reproductive system. </a:t>
            </a:r>
            <a:r>
              <a:rPr lang="en-US" sz="1800" dirty="0" smtClean="0">
                <a:solidFill>
                  <a:srgbClr val="002060"/>
                </a:solidFill>
                <a:latin typeface="Times New Roman" panose="02020603050405020304" pitchFamily="18" charset="0"/>
                <a:cs typeface="Times New Roman" panose="02020603050405020304" pitchFamily="18" charset="0"/>
              </a:rPr>
              <a:t/>
            </a:r>
            <a:br>
              <a:rPr lang="en-US" sz="1800" dirty="0" smtClean="0">
                <a:solidFill>
                  <a:srgbClr val="002060"/>
                </a:solidFill>
                <a:latin typeface="Times New Roman" panose="02020603050405020304" pitchFamily="18" charset="0"/>
                <a:cs typeface="Times New Roman" panose="02020603050405020304" pitchFamily="18" charset="0"/>
              </a:rPr>
            </a:br>
            <a:r>
              <a:rPr lang="en-US" sz="1800" dirty="0" smtClean="0">
                <a:solidFill>
                  <a:srgbClr val="002060"/>
                </a:solidFill>
                <a:latin typeface="Times New Roman" panose="02020603050405020304" pitchFamily="18" charset="0"/>
                <a:cs typeface="Times New Roman" panose="02020603050405020304" pitchFamily="18" charset="0"/>
              </a:rPr>
              <a:t>Some </a:t>
            </a:r>
            <a:r>
              <a:rPr lang="en-US" sz="1800" dirty="0">
                <a:solidFill>
                  <a:srgbClr val="002060"/>
                </a:solidFill>
                <a:latin typeface="Times New Roman" panose="02020603050405020304" pitchFamily="18" charset="0"/>
                <a:cs typeface="Times New Roman" panose="02020603050405020304" pitchFamily="18" charset="0"/>
              </a:rPr>
              <a:t>may be desired effect like </a:t>
            </a:r>
            <a:r>
              <a:rPr lang="en-US" sz="1800" dirty="0" smtClean="0">
                <a:solidFill>
                  <a:srgbClr val="002060"/>
                </a:solidFill>
                <a:latin typeface="Times New Roman" panose="02020603050405020304" pitchFamily="18" charset="0"/>
                <a:cs typeface="Times New Roman" panose="02020603050405020304" pitchFamily="18" charset="0"/>
              </a:rPr>
              <a:t>hormones and </a:t>
            </a:r>
            <a:r>
              <a:rPr lang="en-US" sz="1800" dirty="0">
                <a:solidFill>
                  <a:srgbClr val="002060"/>
                </a:solidFill>
                <a:latin typeface="Times New Roman" panose="02020603050405020304" pitchFamily="18" charset="0"/>
                <a:cs typeface="Times New Roman" panose="02020603050405020304" pitchFamily="18" charset="0"/>
              </a:rPr>
              <a:t>others have minor unwanted side </a:t>
            </a:r>
            <a:r>
              <a:rPr lang="en-US" sz="1800" dirty="0" smtClean="0">
                <a:solidFill>
                  <a:srgbClr val="002060"/>
                </a:solidFill>
                <a:latin typeface="Times New Roman" panose="02020603050405020304" pitchFamily="18" charset="0"/>
                <a:cs typeface="Times New Roman" panose="02020603050405020304" pitchFamily="18" charset="0"/>
              </a:rPr>
              <a:t>effect </a:t>
            </a:r>
            <a:r>
              <a:rPr lang="en-US" sz="1800" dirty="0">
                <a:solidFill>
                  <a:srgbClr val="002060"/>
                </a:solidFill>
                <a:latin typeface="Times New Roman" panose="02020603050405020304" pitchFamily="18" charset="0"/>
                <a:cs typeface="Times New Roman" panose="02020603050405020304" pitchFamily="18" charset="0"/>
              </a:rPr>
              <a:t>(i.e., many antidepressants</a:t>
            </a:r>
            <a:r>
              <a:rPr lang="en-US" sz="1800" dirty="0" smtClean="0">
                <a:solidFill>
                  <a:srgbClr val="002060"/>
                </a:solidFill>
                <a:latin typeface="Times New Roman" panose="02020603050405020304" pitchFamily="18" charset="0"/>
                <a:cs typeface="Times New Roman" panose="02020603050405020304" pitchFamily="18" charset="0"/>
              </a:rPr>
              <a:t>).</a:t>
            </a:r>
            <a:endParaRPr lang="en-US" sz="1800" dirty="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Mutagens are compounds that cause mutations in the DNA. The DNA damage </a:t>
            </a:r>
            <a:r>
              <a:rPr lang="en-US" sz="1800" dirty="0" smtClean="0">
                <a:solidFill>
                  <a:srgbClr val="002060"/>
                </a:solidFill>
                <a:latin typeface="Times New Roman" panose="02020603050405020304" pitchFamily="18" charset="0"/>
                <a:cs typeface="Times New Roman" panose="02020603050405020304" pitchFamily="18" charset="0"/>
              </a:rPr>
              <a:t/>
            </a:r>
            <a:br>
              <a:rPr lang="en-US" sz="1800" dirty="0" smtClean="0">
                <a:solidFill>
                  <a:srgbClr val="002060"/>
                </a:solidFill>
                <a:latin typeface="Times New Roman" panose="02020603050405020304" pitchFamily="18" charset="0"/>
                <a:cs typeface="Times New Roman" panose="02020603050405020304" pitchFamily="18" charset="0"/>
              </a:rPr>
            </a:br>
            <a:r>
              <a:rPr lang="en-US" sz="1800" dirty="0" smtClean="0">
                <a:solidFill>
                  <a:srgbClr val="002060"/>
                </a:solidFill>
                <a:latin typeface="Times New Roman" panose="02020603050405020304" pitchFamily="18" charset="0"/>
                <a:cs typeface="Times New Roman" panose="02020603050405020304" pitchFamily="18" charset="0"/>
              </a:rPr>
              <a:t>can </a:t>
            </a:r>
            <a:r>
              <a:rPr lang="en-US" sz="1800" dirty="0">
                <a:solidFill>
                  <a:srgbClr val="002060"/>
                </a:solidFill>
                <a:latin typeface="Times New Roman" panose="02020603050405020304" pitchFamily="18" charset="0"/>
                <a:cs typeface="Times New Roman" panose="02020603050405020304" pitchFamily="18" charset="0"/>
              </a:rPr>
              <a:t>cause cancer in humans, animals and bacteria. Representative mutagens are </a:t>
            </a:r>
            <a:r>
              <a:rPr lang="en-US" sz="1800" dirty="0" smtClean="0">
                <a:solidFill>
                  <a:srgbClr val="002060"/>
                </a:solidFill>
                <a:latin typeface="Times New Roman" panose="02020603050405020304" pitchFamily="18" charset="0"/>
                <a:cs typeface="Times New Roman" panose="02020603050405020304" pitchFamily="18" charset="0"/>
              </a:rPr>
              <a:t/>
            </a:r>
            <a:br>
              <a:rPr lang="en-US" sz="1800" dirty="0" smtClean="0">
                <a:solidFill>
                  <a:srgbClr val="002060"/>
                </a:solidFill>
                <a:latin typeface="Times New Roman" panose="02020603050405020304" pitchFamily="18" charset="0"/>
                <a:cs typeface="Times New Roman" panose="02020603050405020304" pitchFamily="18" charset="0"/>
              </a:rPr>
            </a:br>
            <a:r>
              <a:rPr lang="en-US" sz="1800" dirty="0" smtClean="0">
                <a:solidFill>
                  <a:srgbClr val="002060"/>
                </a:solidFill>
                <a:latin typeface="Times New Roman" panose="02020603050405020304" pitchFamily="18" charset="0"/>
                <a:cs typeface="Times New Roman" panose="02020603050405020304" pitchFamily="18" charset="0"/>
              </a:rPr>
              <a:t>2-aminopurine</a:t>
            </a:r>
            <a:r>
              <a:rPr lang="en-US" sz="1800" dirty="0">
                <a:solidFill>
                  <a:srgbClr val="002060"/>
                </a:solidFill>
                <a:latin typeface="Times New Roman" panose="02020603050405020304" pitchFamily="18" charset="0"/>
                <a:cs typeface="Times New Roman" panose="02020603050405020304" pitchFamily="18" charset="0"/>
              </a:rPr>
              <a:t>, 5-bromouracil and hydroxylamine. X-rays, gamma rays and alpha particles are considered physical </a:t>
            </a:r>
            <a:r>
              <a:rPr lang="en-US" sz="1800" dirty="0" smtClean="0">
                <a:solidFill>
                  <a:srgbClr val="002060"/>
                </a:solidFill>
                <a:latin typeface="Times New Roman" panose="02020603050405020304" pitchFamily="18" charset="0"/>
                <a:cs typeface="Times New Roman" panose="02020603050405020304" pitchFamily="18" charset="0"/>
              </a:rPr>
              <a:t>mutagens.</a:t>
            </a:r>
            <a:endParaRPr lang="en-US" sz="1800" dirty="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Teratogens are substances that cause developmental malformations (birth defects). The list contains many compounds ranging from inorganic compounds (i.e., cadmium, thallium, beryllium), organic solvents (i.e., benzene, chloroform, toluene, DMF), biological compounds </a:t>
            </a:r>
            <a:r>
              <a:rPr lang="en-US" sz="1800" dirty="0" smtClean="0">
                <a:solidFill>
                  <a:srgbClr val="002060"/>
                </a:solidFill>
                <a:latin typeface="Times New Roman" panose="02020603050405020304" pitchFamily="18" charset="0"/>
                <a:cs typeface="Times New Roman" panose="02020603050405020304" pitchFamily="18" charset="0"/>
              </a:rPr>
              <a:t>(</a:t>
            </a:r>
            <a:r>
              <a:rPr lang="en-US" sz="1800" dirty="0">
                <a:solidFill>
                  <a:srgbClr val="002060"/>
                </a:solidFill>
                <a:latin typeface="Times New Roman" panose="02020603050405020304" pitchFamily="18" charset="0"/>
                <a:cs typeface="Times New Roman" panose="02020603050405020304" pitchFamily="18" charset="0"/>
              </a:rPr>
              <a:t>i.e., testosterone) and drugs (i.e., (</a:t>
            </a:r>
            <a:r>
              <a:rPr lang="en-US" sz="1800" i="1" dirty="0">
                <a:solidFill>
                  <a:srgbClr val="002060"/>
                </a:solidFill>
                <a:latin typeface="Times New Roman" panose="02020603050405020304" pitchFamily="18" charset="0"/>
                <a:cs typeface="Times New Roman" panose="02020603050405020304" pitchFamily="18" charset="0"/>
              </a:rPr>
              <a:t>R</a:t>
            </a:r>
            <a:r>
              <a:rPr lang="en-US" sz="1800" dirty="0">
                <a:solidFill>
                  <a:srgbClr val="002060"/>
                </a:solidFill>
                <a:latin typeface="Times New Roman" panose="02020603050405020304" pitchFamily="18" charset="0"/>
                <a:cs typeface="Times New Roman" panose="02020603050405020304" pitchFamily="18" charset="0"/>
              </a:rPr>
              <a:t>)-thalidomide). Currently, this list contains already more than 3100 compounds, among them caffeine, cholesterol, corn oil, hexane and </a:t>
            </a:r>
            <a:r>
              <a:rPr lang="en-US" sz="1800" dirty="0" smtClean="0">
                <a:solidFill>
                  <a:srgbClr val="002060"/>
                </a:solidFill>
                <a:latin typeface="Times New Roman" panose="02020603050405020304" pitchFamily="18" charset="0"/>
                <a:cs typeface="Times New Roman" panose="02020603050405020304" pitchFamily="18" charset="0"/>
              </a:rPr>
              <a:t>toluene. </a:t>
            </a:r>
            <a:endParaRPr lang="en-US" sz="1800" dirty="0">
              <a:solidFill>
                <a:srgbClr val="002060"/>
              </a:solidFill>
              <a:latin typeface="Times New Roman" panose="02020603050405020304" pitchFamily="18" charset="0"/>
              <a:cs typeface="Times New Roman" panose="02020603050405020304" pitchFamily="18" charset="0"/>
            </a:endParaRPr>
          </a:p>
          <a:p>
            <a:endParaRPr lang="en-US"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5219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Health Hazards </a:t>
            </a:r>
            <a:r>
              <a:rPr lang="en-US" dirty="0" smtClean="0">
                <a:solidFill>
                  <a:srgbClr val="002060"/>
                </a:solidFill>
              </a:rPr>
              <a:t>IV</a:t>
            </a:r>
            <a:endParaRPr lang="en-US" dirty="0"/>
          </a:p>
        </p:txBody>
      </p:sp>
      <p:sp>
        <p:nvSpPr>
          <p:cNvPr id="2" name="Content Placeholder 1"/>
          <p:cNvSpPr>
            <a:spLocks noGrp="1"/>
          </p:cNvSpPr>
          <p:nvPr>
            <p:ph idx="1"/>
          </p:nvPr>
        </p:nvSpPr>
        <p:spPr/>
        <p:txBody>
          <a:bodyPr>
            <a:normAutofit fontScale="70000" lnSpcReduction="20000"/>
          </a:bodyPr>
          <a:lstStyle/>
          <a:p>
            <a:pPr lvl="0"/>
            <a:r>
              <a:rPr lang="en-US" sz="2800" b="1" i="1" dirty="0" smtClean="0">
                <a:latin typeface="Times New Roman" panose="02020603050405020304" pitchFamily="18" charset="0"/>
                <a:cs typeface="Times New Roman" panose="02020603050405020304" pitchFamily="18" charset="0"/>
              </a:rPr>
              <a:t>Lachrymators</a:t>
            </a:r>
            <a:r>
              <a:rPr lang="en-US" sz="2800" b="1" i="1" dirty="0">
                <a:latin typeface="Times New Roman" panose="02020603050405020304" pitchFamily="18" charset="0"/>
                <a:cs typeface="Times New Roman" panose="02020603050405020304" pitchFamily="18" charset="0"/>
              </a:rPr>
              <a:t>, Corrosives and Unstable Compounds</a:t>
            </a:r>
            <a:endParaRPr lang="en-US" sz="2800" b="1"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Lachrymators </a:t>
            </a:r>
            <a:r>
              <a:rPr lang="en-US" dirty="0">
                <a:solidFill>
                  <a:srgbClr val="002060"/>
                </a:solidFill>
                <a:latin typeface="Times New Roman" panose="02020603050405020304" pitchFamily="18" charset="0"/>
                <a:cs typeface="Times New Roman" panose="02020603050405020304" pitchFamily="18" charset="0"/>
              </a:rPr>
              <a:t>are compounds that irritate the mucous membrane. Exposure to the vapors of these compounds leads to severe eye watering. </a:t>
            </a:r>
            <a:r>
              <a:rPr lang="en-US" dirty="0" smtClean="0">
                <a:solidFill>
                  <a:srgbClr val="002060"/>
                </a:solidFill>
                <a:latin typeface="Times New Roman" panose="02020603050405020304" pitchFamily="18" charset="0"/>
                <a:cs typeface="Times New Roman" panose="02020603050405020304" pitchFamily="18" charset="0"/>
              </a:rPr>
              <a:t>Compounds </a:t>
            </a:r>
            <a:r>
              <a:rPr lang="en-US" dirty="0">
                <a:solidFill>
                  <a:srgbClr val="002060"/>
                </a:solidFill>
                <a:latin typeface="Times New Roman" panose="02020603050405020304" pitchFamily="18" charset="0"/>
                <a:cs typeface="Times New Roman" panose="02020603050405020304" pitchFamily="18" charset="0"/>
              </a:rPr>
              <a:t>like </a:t>
            </a:r>
            <a:r>
              <a:rPr lang="en-US" dirty="0" err="1" smtClean="0">
                <a:solidFill>
                  <a:srgbClr val="002060"/>
                </a:solidFill>
                <a:latin typeface="Times New Roman" panose="02020603050405020304" pitchFamily="18" charset="0"/>
                <a:cs typeface="Times New Roman" panose="02020603050405020304" pitchFamily="18" charset="0"/>
              </a:rPr>
              <a:t>bromoacetone</a:t>
            </a:r>
            <a:r>
              <a:rPr lang="en-US" dirty="0" smtClean="0">
                <a:solidFill>
                  <a:srgbClr val="002060"/>
                </a:solidFill>
                <a:latin typeface="Times New Roman" panose="02020603050405020304" pitchFamily="18" charset="0"/>
                <a:cs typeface="Times New Roman" panose="02020603050405020304" pitchFamily="18" charset="0"/>
              </a:rPr>
              <a:t> (was used as chemical weapon in WWI), </a:t>
            </a:r>
            <a:r>
              <a:rPr lang="en-US" dirty="0">
                <a:solidFill>
                  <a:srgbClr val="002060"/>
                </a:solidFill>
                <a:latin typeface="Times New Roman" panose="02020603050405020304" pitchFamily="18" charset="0"/>
                <a:cs typeface="Times New Roman" panose="02020603050405020304" pitchFamily="18" charset="0"/>
              </a:rPr>
              <a:t>benzyl bromide, benzyl chloride, thionyl chloride and </a:t>
            </a:r>
            <a:r>
              <a:rPr lang="en-US" i="1" dirty="0">
                <a:solidFill>
                  <a:srgbClr val="002060"/>
                </a:solidFill>
                <a:latin typeface="Times New Roman" panose="02020603050405020304" pitchFamily="18" charset="0"/>
                <a:cs typeface="Times New Roman" panose="02020603050405020304" pitchFamily="18" charset="0"/>
              </a:rPr>
              <a:t>syn</a:t>
            </a:r>
            <a:r>
              <a:rPr lang="en-US" dirty="0">
                <a:solidFill>
                  <a:srgbClr val="002060"/>
                </a:solidFill>
                <a:latin typeface="Times New Roman" panose="02020603050405020304" pitchFamily="18" charset="0"/>
                <a:cs typeface="Times New Roman" panose="02020603050405020304" pitchFamily="18" charset="0"/>
              </a:rPr>
              <a:t>-</a:t>
            </a:r>
            <a:r>
              <a:rPr lang="en-US" dirty="0" err="1">
                <a:solidFill>
                  <a:srgbClr val="002060"/>
                </a:solidFill>
                <a:latin typeface="Times New Roman" panose="02020603050405020304" pitchFamily="18" charset="0"/>
                <a:cs typeface="Times New Roman" panose="02020603050405020304" pitchFamily="18" charset="0"/>
              </a:rPr>
              <a:t>propanethial</a:t>
            </a:r>
            <a:r>
              <a:rPr lang="en-US" dirty="0">
                <a:solidFill>
                  <a:srgbClr val="002060"/>
                </a:solidFill>
                <a:latin typeface="Times New Roman" panose="02020603050405020304" pitchFamily="18" charset="0"/>
                <a:cs typeface="Times New Roman" panose="02020603050405020304" pitchFamily="18" charset="0"/>
              </a:rPr>
              <a:t> </a:t>
            </a:r>
            <a:r>
              <a:rPr lang="en-US" i="1" dirty="0">
                <a:solidFill>
                  <a:srgbClr val="002060"/>
                </a:solidFill>
                <a:latin typeface="Times New Roman" panose="02020603050405020304" pitchFamily="18" charset="0"/>
                <a:cs typeface="Times New Roman" panose="02020603050405020304" pitchFamily="18" charset="0"/>
              </a:rPr>
              <a:t>S</a:t>
            </a:r>
            <a:r>
              <a:rPr lang="en-US" dirty="0">
                <a:solidFill>
                  <a:srgbClr val="002060"/>
                </a:solidFill>
                <a:latin typeface="Times New Roman" panose="02020603050405020304" pitchFamily="18" charset="0"/>
                <a:cs typeface="Times New Roman" panose="02020603050405020304" pitchFamily="18" charset="0"/>
              </a:rPr>
              <a:t>-oxide (released </a:t>
            </a:r>
            <a:r>
              <a:rPr lang="en-US" dirty="0" smtClean="0">
                <a:solidFill>
                  <a:srgbClr val="002060"/>
                </a:solidFill>
                <a:latin typeface="Times New Roman" panose="02020603050405020304" pitchFamily="18" charset="0"/>
                <a:cs typeface="Times New Roman" panose="02020603050405020304" pitchFamily="18" charset="0"/>
              </a:rPr>
              <a:t>from </a:t>
            </a:r>
            <a:r>
              <a:rPr lang="en-US" dirty="0">
                <a:solidFill>
                  <a:srgbClr val="002060"/>
                </a:solidFill>
                <a:latin typeface="Times New Roman" panose="02020603050405020304" pitchFamily="18" charset="0"/>
                <a:cs typeface="Times New Roman" panose="02020603050405020304" pitchFamily="18" charset="0"/>
              </a:rPr>
              <a:t>onions) belong to this class.  </a:t>
            </a:r>
          </a:p>
          <a:p>
            <a:pPr lvl="1">
              <a:buFont typeface="Arial" panose="020B0604020202020204" pitchFamily="34" charset="0"/>
              <a:buChar char="•"/>
            </a:pPr>
            <a:r>
              <a:rPr lang="en-US" dirty="0">
                <a:solidFill>
                  <a:srgbClr val="002060"/>
                </a:solidFill>
                <a:latin typeface="Times New Roman" panose="02020603050405020304" pitchFamily="18" charset="0"/>
                <a:cs typeface="Times New Roman" panose="02020603050405020304" pitchFamily="18" charset="0"/>
              </a:rPr>
              <a:t>Certain compounds are sensitive towards impact, heat or friction causing them to decompose explosively. Many peroxides and </a:t>
            </a:r>
            <a:r>
              <a:rPr lang="en-US" dirty="0" err="1">
                <a:solidFill>
                  <a:srgbClr val="002060"/>
                </a:solidFill>
                <a:latin typeface="Times New Roman" panose="02020603050405020304" pitchFamily="18" charset="0"/>
                <a:cs typeface="Times New Roman" panose="02020603050405020304" pitchFamily="18" charset="0"/>
              </a:rPr>
              <a:t>polynitrated</a:t>
            </a:r>
            <a:r>
              <a:rPr lang="en-US" dirty="0">
                <a:solidFill>
                  <a:srgbClr val="002060"/>
                </a:solidFill>
                <a:latin typeface="Times New Roman" panose="02020603050405020304" pitchFamily="18" charset="0"/>
                <a:cs typeface="Times New Roman" panose="02020603050405020304" pitchFamily="18" charset="0"/>
              </a:rPr>
              <a:t> compounds fall into this class (i.e., diethyl ether peroxide, acetone peroxide, benzoyl peroxide, nitroglycerin, trinitrotoluene, metal and organic azide, silver and mercury fulminate, nitrogen(III) halides).</a:t>
            </a: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Corrosives </a:t>
            </a:r>
            <a:r>
              <a:rPr lang="en-US" dirty="0">
                <a:solidFill>
                  <a:srgbClr val="002060"/>
                </a:solidFill>
                <a:latin typeface="Times New Roman" panose="02020603050405020304" pitchFamily="18" charset="0"/>
                <a:cs typeface="Times New Roman" panose="02020603050405020304" pitchFamily="18" charset="0"/>
              </a:rPr>
              <a:t>are compounds that cause severe skin irritation and tissue damage upon contact. Strong acids and strong bases (i.e., concentrated sulfuric acid, concentrated sodium hydroxide solution) as well as compound that can form them belong into this group.</a:t>
            </a:r>
          </a:p>
          <a:p>
            <a:endParaRPr lang="en-US"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6712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2800" dirty="0">
                <a:solidFill>
                  <a:srgbClr val="002060"/>
                </a:solidFill>
                <a:effectLst/>
              </a:rPr>
              <a:t>What are the </a:t>
            </a:r>
            <a:r>
              <a:rPr lang="en-US" sz="2800" dirty="0" smtClean="0">
                <a:solidFill>
                  <a:srgbClr val="002060"/>
                </a:solidFill>
                <a:effectLst/>
              </a:rPr>
              <a:t>Strategies </a:t>
            </a:r>
            <a:r>
              <a:rPr lang="en-US" sz="2800" dirty="0">
                <a:solidFill>
                  <a:srgbClr val="002060"/>
                </a:solidFill>
                <a:effectLst/>
              </a:rPr>
              <a:t>used in Green Chemistry</a:t>
            </a:r>
            <a:r>
              <a:rPr lang="en-US" sz="2800" dirty="0" smtClean="0">
                <a:solidFill>
                  <a:srgbClr val="002060"/>
                </a:solidFill>
                <a:effectLst/>
              </a:rPr>
              <a:t>?</a:t>
            </a:r>
            <a:endParaRPr lang="en-US" sz="2800" dirty="0"/>
          </a:p>
        </p:txBody>
      </p:sp>
      <p:sp>
        <p:nvSpPr>
          <p:cNvPr id="2" name="Content Placeholder 1"/>
          <p:cNvSpPr>
            <a:spLocks noGrp="1"/>
          </p:cNvSpPr>
          <p:nvPr>
            <p:ph idx="1"/>
          </p:nvPr>
        </p:nvSpPr>
        <p:spPr/>
        <p:txBody>
          <a:bodyPr>
            <a:normAutofit/>
          </a:bodyPr>
          <a:lstStyle/>
          <a:p>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Pollution Prevention Act of 1990 emphasized the prevention of pollution at the source rather than the treatment of pollutants after they are formed and was more or less the start of the green chemistry initiative.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Green </a:t>
            </a:r>
            <a:r>
              <a:rPr lang="en-US" sz="2400" dirty="0">
                <a:latin typeface="Times New Roman" panose="02020603050405020304" pitchFamily="18" charset="0"/>
                <a:cs typeface="Times New Roman" panose="02020603050405020304" pitchFamily="18" charset="0"/>
              </a:rPr>
              <a:t>chemistry aims to minimize risk by eliminating or reducing the use of hazardous substances. It involves inventing new methods to reduce chemical hazards while producing superior products in a more efficient and more economical way.</a:t>
            </a:r>
          </a:p>
          <a:p>
            <a:endParaRPr lang="en-US" sz="2400" dirty="0" smtClean="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2721688319"/>
              </p:ext>
            </p:extLst>
          </p:nvPr>
        </p:nvGraphicFramePr>
        <p:xfrm>
          <a:off x="1981200" y="4953000"/>
          <a:ext cx="5661739" cy="1280160"/>
        </p:xfrm>
        <a:graphic>
          <a:graphicData uri="http://schemas.openxmlformats.org/presentationml/2006/ole">
            <mc:AlternateContent xmlns:mc="http://schemas.openxmlformats.org/markup-compatibility/2006">
              <mc:Choice xmlns:v="urn:schemas-microsoft-com:vml" Requires="v">
                <p:oleObj spid="_x0000_s8220" name="CS ChemDraw Drawing" r:id="rId3" imgW="4089940" imgH="927879" progId="ChemDraw.Document.6.0">
                  <p:embed/>
                </p:oleObj>
              </mc:Choice>
              <mc:Fallback>
                <p:oleObj name="CS ChemDraw Drawing" r:id="rId3" imgW="4089940" imgH="927879" progId="ChemDraw.Document.6.0">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4953000"/>
                        <a:ext cx="5661739" cy="1280160"/>
                      </a:xfrm>
                      <a:prstGeom prst="rect">
                        <a:avLst/>
                      </a:prstGeom>
                      <a:solidFill>
                        <a:schemeClr val="accent2">
                          <a:lumMod val="20000"/>
                          <a:lumOff val="80000"/>
                        </a:schemeClr>
                      </a:solidFill>
                    </p:spPr>
                  </p:pic>
                </p:oleObj>
              </mc:Fallback>
            </mc:AlternateContent>
          </a:graphicData>
        </a:graphic>
      </p:graphicFrame>
    </p:spTree>
    <p:extLst>
      <p:ext uri="{BB962C8B-B14F-4D97-AF65-F5344CB8AC3E}">
        <p14:creationId xmlns:p14="http://schemas.microsoft.com/office/powerpoint/2010/main" val="493831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dirty="0">
                <a:solidFill>
                  <a:srgbClr val="002060"/>
                </a:solidFill>
              </a:rPr>
              <a:t>What is Green Chemistry</a:t>
            </a:r>
            <a:r>
              <a:rPr lang="en-US" dirty="0" smtClean="0">
                <a:solidFill>
                  <a:srgbClr val="002060"/>
                </a:solidFill>
              </a:rPr>
              <a:t>?</a:t>
            </a:r>
            <a:endParaRPr lang="en-US" dirty="0">
              <a:solidFill>
                <a:srgbClr val="002060"/>
              </a:solidFill>
            </a:endParaRPr>
          </a:p>
        </p:txBody>
      </p:sp>
      <p:sp>
        <p:nvSpPr>
          <p:cNvPr id="2" name="Content Placeholder 1"/>
          <p:cNvSpPr>
            <a:spLocks noGrp="1"/>
          </p:cNvSpPr>
          <p:nvPr>
            <p:ph idx="1"/>
          </p:nvPr>
        </p:nvSpPr>
        <p:spPr>
          <a:xfrm>
            <a:off x="457200" y="1524000"/>
            <a:ext cx="8458200" cy="5029200"/>
          </a:xfrm>
        </p:spPr>
        <p:txBody>
          <a:bodyPr>
            <a:noAutofit/>
          </a:bodyPr>
          <a:lstStyle/>
          <a:p>
            <a:r>
              <a:rPr lang="en-US" sz="1800" dirty="0" err="1" smtClean="0">
                <a:latin typeface="Times New Roman" panose="02020603050405020304" pitchFamily="18" charset="0"/>
                <a:cs typeface="Times New Roman" panose="02020603050405020304" pitchFamily="18" charset="0"/>
              </a:rPr>
              <a:t>Anastas</a:t>
            </a:r>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and Warner  proposed “The Twelve Principles of Green Chemistry” in their book (“Green Chemistry: Theory and Practice”, Oxford University Press, Oxford, UK, 1998):</a:t>
            </a:r>
          </a:p>
          <a:p>
            <a:pPr lvl="0"/>
            <a:r>
              <a:rPr lang="en-US" sz="1800" b="1" i="1" dirty="0" smtClean="0">
                <a:solidFill>
                  <a:srgbClr val="C00000"/>
                </a:solidFill>
                <a:latin typeface="Times New Roman" panose="02020603050405020304" pitchFamily="18" charset="0"/>
                <a:cs typeface="Times New Roman" panose="02020603050405020304" pitchFamily="18" charset="0"/>
              </a:rPr>
              <a:t>Prevention</a:t>
            </a:r>
          </a:p>
          <a:p>
            <a:pPr lvl="1">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It </a:t>
            </a:r>
            <a:r>
              <a:rPr lang="en-US" sz="1700" dirty="0">
                <a:solidFill>
                  <a:srgbClr val="002060"/>
                </a:solidFill>
                <a:latin typeface="Times New Roman" panose="02020603050405020304" pitchFamily="18" charset="0"/>
                <a:cs typeface="Times New Roman" panose="02020603050405020304" pitchFamily="18" charset="0"/>
              </a:rPr>
              <a:t>is better to prevent waste than to treat or clean up waste after it has been </a:t>
            </a:r>
            <a:r>
              <a:rPr lang="en-US" sz="1700" dirty="0" smtClean="0">
                <a:solidFill>
                  <a:srgbClr val="002060"/>
                </a:solidFill>
                <a:latin typeface="Times New Roman" panose="02020603050405020304" pitchFamily="18" charset="0"/>
                <a:cs typeface="Times New Roman" panose="02020603050405020304" pitchFamily="18" charset="0"/>
              </a:rPr>
              <a:t>created</a:t>
            </a:r>
          </a:p>
          <a:p>
            <a:r>
              <a:rPr lang="en-US" sz="1800" b="1" i="1" dirty="0" smtClean="0">
                <a:solidFill>
                  <a:srgbClr val="C00000"/>
                </a:solidFill>
                <a:latin typeface="Times New Roman" panose="02020603050405020304" pitchFamily="18" charset="0"/>
                <a:cs typeface="Times New Roman" panose="02020603050405020304" pitchFamily="18" charset="0"/>
              </a:rPr>
              <a:t>Atom </a:t>
            </a:r>
            <a:r>
              <a:rPr lang="en-US" sz="1800" b="1" i="1" dirty="0">
                <a:solidFill>
                  <a:srgbClr val="C00000"/>
                </a:solidFill>
                <a:latin typeface="Times New Roman" panose="02020603050405020304" pitchFamily="18" charset="0"/>
                <a:cs typeface="Times New Roman" panose="02020603050405020304" pitchFamily="18" charset="0"/>
              </a:rPr>
              <a:t>Economy</a:t>
            </a:r>
            <a:endParaRPr lang="en-US" sz="18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700" dirty="0">
                <a:solidFill>
                  <a:srgbClr val="002060"/>
                </a:solidFill>
                <a:latin typeface="Times New Roman" panose="02020603050405020304" pitchFamily="18" charset="0"/>
                <a:cs typeface="Times New Roman" panose="02020603050405020304" pitchFamily="18" charset="0"/>
              </a:rPr>
              <a:t>Synthetic methods should be designed to maximize the incorporation of all materials used in the process into the final </a:t>
            </a:r>
            <a:r>
              <a:rPr lang="en-US" sz="1700" dirty="0" smtClean="0">
                <a:solidFill>
                  <a:srgbClr val="002060"/>
                </a:solidFill>
                <a:latin typeface="Times New Roman" panose="02020603050405020304" pitchFamily="18" charset="0"/>
                <a:cs typeface="Times New Roman" panose="02020603050405020304" pitchFamily="18" charset="0"/>
              </a:rPr>
              <a:t>product</a:t>
            </a:r>
          </a:p>
          <a:p>
            <a:pPr lvl="1">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A.E=molecular mass of the desired product/molecular mass of all reactants * 100 %</a:t>
            </a:r>
            <a:endParaRPr lang="en-US" sz="1700" dirty="0">
              <a:solidFill>
                <a:srgbClr val="002060"/>
              </a:solidFill>
              <a:latin typeface="Times New Roman" panose="02020603050405020304" pitchFamily="18" charset="0"/>
              <a:cs typeface="Times New Roman" panose="02020603050405020304" pitchFamily="18" charset="0"/>
            </a:endParaRPr>
          </a:p>
          <a:p>
            <a:pPr lvl="0"/>
            <a:r>
              <a:rPr lang="en-US" sz="1800" b="1" i="1" dirty="0">
                <a:solidFill>
                  <a:srgbClr val="C00000"/>
                </a:solidFill>
                <a:latin typeface="Times New Roman" panose="02020603050405020304" pitchFamily="18" charset="0"/>
                <a:cs typeface="Times New Roman" panose="02020603050405020304" pitchFamily="18" charset="0"/>
              </a:rPr>
              <a:t>Less Hazardous Chemical Syntheses</a:t>
            </a:r>
            <a:endParaRPr lang="en-US" sz="18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700" dirty="0">
                <a:solidFill>
                  <a:srgbClr val="002060"/>
                </a:solidFill>
                <a:latin typeface="Times New Roman" panose="02020603050405020304" pitchFamily="18" charset="0"/>
                <a:cs typeface="Times New Roman" panose="02020603050405020304" pitchFamily="18" charset="0"/>
              </a:rPr>
              <a:t>Wherever practicable, synthetic methods should be designed to use and generate substances that possess little or no toxicity to human health and the environment.</a:t>
            </a:r>
          </a:p>
          <a:p>
            <a:pPr lvl="0"/>
            <a:r>
              <a:rPr lang="en-US" sz="1800" b="1" i="1" dirty="0">
                <a:solidFill>
                  <a:srgbClr val="C00000"/>
                </a:solidFill>
                <a:latin typeface="Times New Roman" panose="02020603050405020304" pitchFamily="18" charset="0"/>
                <a:cs typeface="Times New Roman" panose="02020603050405020304" pitchFamily="18" charset="0"/>
              </a:rPr>
              <a:t>Designing Safer Chemicals</a:t>
            </a:r>
            <a:endParaRPr lang="en-US" sz="18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700" dirty="0">
                <a:solidFill>
                  <a:srgbClr val="002060"/>
                </a:solidFill>
                <a:latin typeface="Times New Roman" panose="02020603050405020304" pitchFamily="18" charset="0"/>
                <a:cs typeface="Times New Roman" panose="02020603050405020304" pitchFamily="18" charset="0"/>
              </a:rPr>
              <a:t>Chemical products should be designed to affect their desired function while minimizing their </a:t>
            </a:r>
            <a:r>
              <a:rPr lang="en-US" sz="1700" dirty="0" smtClean="0">
                <a:solidFill>
                  <a:srgbClr val="002060"/>
                </a:solidFill>
                <a:latin typeface="Times New Roman" panose="02020603050405020304" pitchFamily="18" charset="0"/>
                <a:cs typeface="Times New Roman" panose="02020603050405020304" pitchFamily="18" charset="0"/>
              </a:rPr>
              <a:t>toxicity</a:t>
            </a:r>
            <a:endParaRPr lang="en-US" sz="1700" dirty="0">
              <a:solidFill>
                <a:schemeClr val="bg1"/>
              </a:solidFill>
              <a:latin typeface="Times New Roman" panose="02020603050405020304" pitchFamily="18" charset="0"/>
              <a:cs typeface="Times New Roman" panose="02020603050405020304" pitchFamily="18" charset="0"/>
            </a:endParaRPr>
          </a:p>
          <a:p>
            <a:endParaRPr lang="en-US" sz="17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1007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barn(inVertical)">
                                      <p:cBhvr>
                                        <p:cTn id="10" dur="500"/>
                                        <p:tgtEl>
                                          <p:spTgt spid="2">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barn(inVertical)">
                                      <p:cBhvr>
                                        <p:cTn id="15" dur="500"/>
                                        <p:tgtEl>
                                          <p:spTgt spid="2">
                                            <p:txEl>
                                              <p:pRg st="3" end="3"/>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2">
                                            <p:txEl>
                                              <p:pRg st="4" end="4"/>
                                            </p:txEl>
                                          </p:spTgt>
                                        </p:tgtEl>
                                        <p:attrNameLst>
                                          <p:attrName>style.visibility</p:attrName>
                                        </p:attrNameLst>
                                      </p:cBhvr>
                                      <p:to>
                                        <p:strVal val="visible"/>
                                      </p:to>
                                    </p:set>
                                    <p:animEffect transition="in" filter="barn(inVertical)">
                                      <p:cBhvr>
                                        <p:cTn id="18" dur="500"/>
                                        <p:tgtEl>
                                          <p:spTgt spid="2">
                                            <p:txEl>
                                              <p:pRg st="4" end="4"/>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animEffect transition="in" filter="barn(inVertical)">
                                      <p:cBhvr>
                                        <p:cTn id="21" dur="500"/>
                                        <p:tgtEl>
                                          <p:spTgt spid="2">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2">
                                            <p:txEl>
                                              <p:pRg st="6" end="6"/>
                                            </p:txEl>
                                          </p:spTgt>
                                        </p:tgtEl>
                                        <p:attrNameLst>
                                          <p:attrName>style.visibility</p:attrName>
                                        </p:attrNameLst>
                                      </p:cBhvr>
                                      <p:to>
                                        <p:strVal val="visible"/>
                                      </p:to>
                                    </p:set>
                                    <p:animEffect transition="in" filter="barn(inVertical)">
                                      <p:cBhvr>
                                        <p:cTn id="26" dur="500"/>
                                        <p:tgtEl>
                                          <p:spTgt spid="2">
                                            <p:txEl>
                                              <p:pRg st="6" end="6"/>
                                            </p:txEl>
                                          </p:spTgt>
                                        </p:tgtEl>
                                      </p:cBhvr>
                                    </p:animEffect>
                                  </p:childTnLst>
                                </p:cTn>
                              </p:par>
                              <p:par>
                                <p:cTn id="27" presetID="16" presetClass="entr" presetSubtype="21" fill="hold" nodeType="withEffect">
                                  <p:stCondLst>
                                    <p:cond delay="0"/>
                                  </p:stCondLst>
                                  <p:childTnLst>
                                    <p:set>
                                      <p:cBhvr>
                                        <p:cTn id="28" dur="1" fill="hold">
                                          <p:stCondLst>
                                            <p:cond delay="0"/>
                                          </p:stCondLst>
                                        </p:cTn>
                                        <p:tgtEl>
                                          <p:spTgt spid="2">
                                            <p:txEl>
                                              <p:pRg st="7" end="7"/>
                                            </p:txEl>
                                          </p:spTgt>
                                        </p:tgtEl>
                                        <p:attrNameLst>
                                          <p:attrName>style.visibility</p:attrName>
                                        </p:attrNameLst>
                                      </p:cBhvr>
                                      <p:to>
                                        <p:strVal val="visible"/>
                                      </p:to>
                                    </p:set>
                                    <p:animEffect transition="in" filter="barn(inVertical)">
                                      <p:cBhvr>
                                        <p:cTn id="29" dur="500"/>
                                        <p:tgtEl>
                                          <p:spTgt spid="2">
                                            <p:txEl>
                                              <p:pRg st="7" end="7"/>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2">
                                            <p:txEl>
                                              <p:pRg st="8" end="8"/>
                                            </p:txEl>
                                          </p:spTgt>
                                        </p:tgtEl>
                                        <p:attrNameLst>
                                          <p:attrName>style.visibility</p:attrName>
                                        </p:attrNameLst>
                                      </p:cBhvr>
                                      <p:to>
                                        <p:strVal val="visible"/>
                                      </p:to>
                                    </p:set>
                                    <p:animEffect transition="in" filter="barn(inVertical)">
                                      <p:cBhvr>
                                        <p:cTn id="34" dur="500"/>
                                        <p:tgtEl>
                                          <p:spTgt spid="2">
                                            <p:txEl>
                                              <p:pRg st="8" end="8"/>
                                            </p:txEl>
                                          </p:spTgt>
                                        </p:tgtEl>
                                      </p:cBhvr>
                                    </p:animEffect>
                                  </p:childTnLst>
                                </p:cTn>
                              </p:par>
                              <p:par>
                                <p:cTn id="35" presetID="16" presetClass="entr" presetSubtype="21" fill="hold" nodeType="withEffect">
                                  <p:stCondLst>
                                    <p:cond delay="0"/>
                                  </p:stCondLst>
                                  <p:childTnLst>
                                    <p:set>
                                      <p:cBhvr>
                                        <p:cTn id="36" dur="1" fill="hold">
                                          <p:stCondLst>
                                            <p:cond delay="0"/>
                                          </p:stCondLst>
                                        </p:cTn>
                                        <p:tgtEl>
                                          <p:spTgt spid="2">
                                            <p:txEl>
                                              <p:pRg st="9" end="9"/>
                                            </p:txEl>
                                          </p:spTgt>
                                        </p:tgtEl>
                                        <p:attrNameLst>
                                          <p:attrName>style.visibility</p:attrName>
                                        </p:attrNameLst>
                                      </p:cBhvr>
                                      <p:to>
                                        <p:strVal val="visible"/>
                                      </p:to>
                                    </p:set>
                                    <p:animEffect transition="in" filter="barn(inVertical)">
                                      <p:cBhvr>
                                        <p:cTn id="37"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What is Green Chemistry?</a:t>
            </a:r>
            <a:endParaRPr lang="en-US" dirty="0"/>
          </a:p>
        </p:txBody>
      </p:sp>
      <p:sp>
        <p:nvSpPr>
          <p:cNvPr id="3" name="Content Placeholder 2"/>
          <p:cNvSpPr>
            <a:spLocks noGrp="1"/>
          </p:cNvSpPr>
          <p:nvPr>
            <p:ph idx="1"/>
          </p:nvPr>
        </p:nvSpPr>
        <p:spPr/>
        <p:txBody>
          <a:bodyPr>
            <a:noAutofit/>
          </a:bodyPr>
          <a:lstStyle/>
          <a:p>
            <a:pPr lvl="0"/>
            <a:r>
              <a:rPr lang="en-US" sz="2000" b="1" i="1" dirty="0">
                <a:solidFill>
                  <a:srgbClr val="C00000"/>
                </a:solidFill>
                <a:latin typeface="Times New Roman" panose="02020603050405020304" pitchFamily="18" charset="0"/>
                <a:cs typeface="Times New Roman" panose="02020603050405020304" pitchFamily="18" charset="0"/>
              </a:rPr>
              <a:t>Safer Solvents and Auxiliaries</a:t>
            </a:r>
            <a:endParaRPr lang="en-US" sz="20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The use of auxiliary substances </a:t>
            </a:r>
            <a:r>
              <a:rPr lang="en-US" sz="1800" dirty="0" smtClean="0">
                <a:solidFill>
                  <a:srgbClr val="002060"/>
                </a:solidFill>
                <a:latin typeface="Times New Roman" panose="02020603050405020304" pitchFamily="18" charset="0"/>
                <a:cs typeface="Times New Roman" panose="02020603050405020304" pitchFamily="18" charset="0"/>
              </a:rPr>
              <a:t>(i.e., </a:t>
            </a:r>
            <a:r>
              <a:rPr lang="en-US" sz="1800" dirty="0">
                <a:solidFill>
                  <a:srgbClr val="002060"/>
                </a:solidFill>
                <a:latin typeface="Times New Roman" panose="02020603050405020304" pitchFamily="18" charset="0"/>
                <a:cs typeface="Times New Roman" panose="02020603050405020304" pitchFamily="18" charset="0"/>
              </a:rPr>
              <a:t>solvents, separation agents, etc.) should </a:t>
            </a:r>
            <a:r>
              <a:rPr lang="en-US" sz="1800" dirty="0" smtClean="0">
                <a:solidFill>
                  <a:srgbClr val="002060"/>
                </a:solidFill>
                <a:latin typeface="Times New Roman" panose="02020603050405020304" pitchFamily="18" charset="0"/>
                <a:cs typeface="Times New Roman" panose="02020603050405020304" pitchFamily="18" charset="0"/>
              </a:rPr>
              <a:t/>
            </a:r>
            <a:br>
              <a:rPr lang="en-US" sz="1800" dirty="0" smtClean="0">
                <a:solidFill>
                  <a:srgbClr val="002060"/>
                </a:solidFill>
                <a:latin typeface="Times New Roman" panose="02020603050405020304" pitchFamily="18" charset="0"/>
                <a:cs typeface="Times New Roman" panose="02020603050405020304" pitchFamily="18" charset="0"/>
              </a:rPr>
            </a:br>
            <a:r>
              <a:rPr lang="en-US" sz="1800" dirty="0" smtClean="0">
                <a:solidFill>
                  <a:srgbClr val="002060"/>
                </a:solidFill>
                <a:latin typeface="Times New Roman" panose="02020603050405020304" pitchFamily="18" charset="0"/>
                <a:cs typeface="Times New Roman" panose="02020603050405020304" pitchFamily="18" charset="0"/>
              </a:rPr>
              <a:t>be </a:t>
            </a:r>
            <a:r>
              <a:rPr lang="en-US" sz="1800" dirty="0">
                <a:solidFill>
                  <a:srgbClr val="002060"/>
                </a:solidFill>
                <a:latin typeface="Times New Roman" panose="02020603050405020304" pitchFamily="18" charset="0"/>
                <a:cs typeface="Times New Roman" panose="02020603050405020304" pitchFamily="18" charset="0"/>
              </a:rPr>
              <a:t>made unnecessary wherever possible and innocuous when </a:t>
            </a:r>
            <a:r>
              <a:rPr lang="en-US" sz="1800" dirty="0" smtClean="0">
                <a:solidFill>
                  <a:srgbClr val="002060"/>
                </a:solidFill>
                <a:latin typeface="Times New Roman" panose="02020603050405020304" pitchFamily="18" charset="0"/>
                <a:cs typeface="Times New Roman" panose="02020603050405020304" pitchFamily="18" charset="0"/>
              </a:rPr>
              <a:t>used</a:t>
            </a:r>
            <a:endParaRPr lang="en-US" sz="1800" dirty="0">
              <a:solidFill>
                <a:srgbClr val="002060"/>
              </a:solidFill>
              <a:latin typeface="Times New Roman" panose="02020603050405020304" pitchFamily="18" charset="0"/>
              <a:cs typeface="Times New Roman" panose="02020603050405020304" pitchFamily="18" charset="0"/>
            </a:endParaRPr>
          </a:p>
          <a:p>
            <a:pPr lvl="0"/>
            <a:r>
              <a:rPr lang="en-US" sz="2000" b="1" i="1" dirty="0">
                <a:solidFill>
                  <a:srgbClr val="C00000"/>
                </a:solidFill>
                <a:latin typeface="Times New Roman" panose="02020603050405020304" pitchFamily="18" charset="0"/>
                <a:cs typeface="Times New Roman" panose="02020603050405020304" pitchFamily="18" charset="0"/>
              </a:rPr>
              <a:t>Design for Energy Efficiency</a:t>
            </a:r>
            <a:endParaRPr lang="en-US" sz="20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Energy requirements of chemical processes should be recognized for their environmental and economic impacts and should be minimized. If possible, synthetic methods should be conducted at ambient temperature and pressure.</a:t>
            </a:r>
          </a:p>
          <a:p>
            <a:pPr lvl="0"/>
            <a:r>
              <a:rPr lang="en-US" sz="2000" b="1" i="1" dirty="0">
                <a:solidFill>
                  <a:srgbClr val="C00000"/>
                </a:solidFill>
                <a:latin typeface="Times New Roman" panose="02020603050405020304" pitchFamily="18" charset="0"/>
                <a:cs typeface="Times New Roman" panose="02020603050405020304" pitchFamily="18" charset="0"/>
              </a:rPr>
              <a:t>Use of Renewable </a:t>
            </a:r>
            <a:r>
              <a:rPr lang="en-US" sz="2000" b="1" i="1" dirty="0" err="1">
                <a:solidFill>
                  <a:srgbClr val="C00000"/>
                </a:solidFill>
                <a:latin typeface="Times New Roman" panose="02020603050405020304" pitchFamily="18" charset="0"/>
                <a:cs typeface="Times New Roman" panose="02020603050405020304" pitchFamily="18" charset="0"/>
              </a:rPr>
              <a:t>Feedstocks</a:t>
            </a:r>
            <a:endParaRPr lang="en-US" sz="20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A raw material or feedstock should be renewable rather than depleting whenever technically and economically </a:t>
            </a:r>
            <a:r>
              <a:rPr lang="en-US" sz="1800" dirty="0" smtClean="0">
                <a:solidFill>
                  <a:srgbClr val="002060"/>
                </a:solidFill>
                <a:latin typeface="Times New Roman" panose="02020603050405020304" pitchFamily="18" charset="0"/>
                <a:cs typeface="Times New Roman" panose="02020603050405020304" pitchFamily="18" charset="0"/>
              </a:rPr>
              <a:t>practicable</a:t>
            </a:r>
            <a:endParaRPr lang="en-US" sz="1800" dirty="0">
              <a:solidFill>
                <a:srgbClr val="002060"/>
              </a:solidFill>
              <a:latin typeface="Times New Roman" panose="02020603050405020304" pitchFamily="18" charset="0"/>
              <a:cs typeface="Times New Roman" panose="02020603050405020304" pitchFamily="18" charset="0"/>
            </a:endParaRPr>
          </a:p>
          <a:p>
            <a:pPr lvl="0"/>
            <a:r>
              <a:rPr lang="en-US" sz="2000" b="1" i="1" dirty="0">
                <a:solidFill>
                  <a:srgbClr val="C00000"/>
                </a:solidFill>
                <a:latin typeface="Times New Roman" panose="02020603050405020304" pitchFamily="18" charset="0"/>
                <a:cs typeface="Times New Roman" panose="02020603050405020304" pitchFamily="18" charset="0"/>
              </a:rPr>
              <a:t>Reduce Derivatives</a:t>
            </a:r>
            <a:endParaRPr lang="en-US" sz="20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Unnecessary </a:t>
            </a:r>
            <a:r>
              <a:rPr lang="en-US" sz="1800" dirty="0" err="1">
                <a:solidFill>
                  <a:srgbClr val="002060"/>
                </a:solidFill>
                <a:latin typeface="Times New Roman" panose="02020603050405020304" pitchFamily="18" charset="0"/>
                <a:cs typeface="Times New Roman" panose="02020603050405020304" pitchFamily="18" charset="0"/>
              </a:rPr>
              <a:t>derivatization</a:t>
            </a:r>
            <a:r>
              <a:rPr lang="en-US" sz="1800" dirty="0">
                <a:solidFill>
                  <a:srgbClr val="002060"/>
                </a:solidFill>
                <a:latin typeface="Times New Roman" panose="02020603050405020304" pitchFamily="18" charset="0"/>
                <a:cs typeface="Times New Roman" panose="02020603050405020304" pitchFamily="18" charset="0"/>
              </a:rPr>
              <a:t> (use of blocking groups, protection/ deprotection, temporary modification of physical/chemical processes) should be minimized or be avoided if possible, because such steps require additional reagents and can generate waste.</a:t>
            </a:r>
          </a:p>
          <a:p>
            <a:endParaRPr lang="en-US" sz="4000" dirty="0"/>
          </a:p>
        </p:txBody>
      </p:sp>
    </p:spTree>
    <p:extLst>
      <p:ext uri="{BB962C8B-B14F-4D97-AF65-F5344CB8AC3E}">
        <p14:creationId xmlns:p14="http://schemas.microsoft.com/office/powerpoint/2010/main" val="3467489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arn(inVertical)">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arn(inVertical)">
                                      <p:cBhvr>
                                        <p:cTn id="23" dur="500"/>
                                        <p:tgtEl>
                                          <p:spTgt spid="3">
                                            <p:txEl>
                                              <p:pRg st="4" end="4"/>
                                            </p:txEl>
                                          </p:spTgt>
                                        </p:tgtEl>
                                      </p:cBhvr>
                                    </p:animEffect>
                                  </p:childTnLst>
                                </p:cTn>
                              </p:par>
                              <p:par>
                                <p:cTn id="24" presetID="16" presetClass="entr" presetSubtype="21"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barn(inVertical)">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barn(inVertical)">
                                      <p:cBhvr>
                                        <p:cTn id="31" dur="500"/>
                                        <p:tgtEl>
                                          <p:spTgt spid="3">
                                            <p:txEl>
                                              <p:pRg st="6" end="6"/>
                                            </p:txEl>
                                          </p:spTgt>
                                        </p:tgtEl>
                                      </p:cBhvr>
                                    </p:animEffect>
                                  </p:childTnLst>
                                </p:cTn>
                              </p:par>
                              <p:par>
                                <p:cTn id="32" presetID="16" presetClass="entr" presetSubtype="21" fill="hold"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barn(inVertical)">
                                      <p:cBhvr>
                                        <p:cTn id="3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1251</TotalTime>
  <Words>2024</Words>
  <Application>Microsoft Office PowerPoint</Application>
  <PresentationFormat>On-screen Show (4:3)</PresentationFormat>
  <Paragraphs>248</Paragraphs>
  <Slides>30</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2" baseType="lpstr">
      <vt:lpstr>Office Theme</vt:lpstr>
      <vt:lpstr>CS ChemDraw Drawing</vt:lpstr>
      <vt:lpstr>Lecture 10a</vt:lpstr>
      <vt:lpstr>Introduction</vt:lpstr>
      <vt:lpstr>Health Hazards I</vt:lpstr>
      <vt:lpstr>Health Hazards II</vt:lpstr>
      <vt:lpstr>Health Hazards III</vt:lpstr>
      <vt:lpstr>Health Hazards IV</vt:lpstr>
      <vt:lpstr>What are the Strategies used in Green Chemistry?</vt:lpstr>
      <vt:lpstr>What is Green Chemistry?</vt:lpstr>
      <vt:lpstr>What is Green Chemistry?</vt:lpstr>
      <vt:lpstr>What is Green Chemistry?</vt:lpstr>
      <vt:lpstr>Solvents I</vt:lpstr>
      <vt:lpstr>Solvents II</vt:lpstr>
      <vt:lpstr>Solvents III</vt:lpstr>
      <vt:lpstr>Solvents IV</vt:lpstr>
      <vt:lpstr>Solvents IV</vt:lpstr>
      <vt:lpstr>Reagents I</vt:lpstr>
      <vt:lpstr>Reagents II</vt:lpstr>
      <vt:lpstr>Starting Materials</vt:lpstr>
      <vt:lpstr>Energy Sources</vt:lpstr>
      <vt:lpstr>Lab Example I</vt:lpstr>
      <vt:lpstr>Lab Example II</vt:lpstr>
      <vt:lpstr>Lab Example III</vt:lpstr>
      <vt:lpstr>Synthesis of Ibuprofen I </vt:lpstr>
      <vt:lpstr>Synthesis of Ibuprofen II</vt:lpstr>
      <vt:lpstr>Simvastatin I</vt:lpstr>
      <vt:lpstr>Simvastatin II</vt:lpstr>
      <vt:lpstr>Biosynthesis of Alcohols</vt:lpstr>
      <vt:lpstr>Isobutanol Usage</vt:lpstr>
      <vt:lpstr>Summary and Outlook</vt:lpstr>
      <vt:lpstr>Is this the END?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10a</dc:title>
  <dc:creator>Alf Bacher</dc:creator>
  <cp:lastModifiedBy>Alf Bacher</cp:lastModifiedBy>
  <cp:revision>61</cp:revision>
  <dcterms:created xsi:type="dcterms:W3CDTF">2014-10-05T21:46:41Z</dcterms:created>
  <dcterms:modified xsi:type="dcterms:W3CDTF">2015-05-23T01:29:47Z</dcterms:modified>
</cp:coreProperties>
</file>