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FF33"/>
    <a:srgbClr val="66FF66"/>
    <a:srgbClr val="660033"/>
    <a:srgbClr val="FF9999"/>
    <a:srgbClr val="FF5050"/>
    <a:srgbClr val="008000"/>
    <a:srgbClr val="33CC33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84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643ACDC-A9F6-47A5-A191-59418EFBAFD0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 smtClean="0">
                <a:solidFill>
                  <a:srgbClr val="660033"/>
                </a:solidFill>
              </a:rPr>
              <a:t>Diels-Alder Reaction II</a:t>
            </a:r>
            <a:endParaRPr lang="en-US" sz="3600" b="1" i="1" dirty="0">
              <a:solidFill>
                <a:srgbClr val="66003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Lecture 9b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07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simplest reaction would be the reaction of ethylene with itself</a:t>
            </a:r>
          </a:p>
          <a:p>
            <a:endParaRPr lang="en-US" dirty="0"/>
          </a:p>
          <a:p>
            <a:r>
              <a:rPr lang="en-US" dirty="0" smtClean="0"/>
              <a:t>Experience tells us that this reaction does not take place</a:t>
            </a:r>
          </a:p>
          <a:p>
            <a:r>
              <a:rPr lang="en-US" dirty="0" smtClean="0"/>
              <a:t>Ethylene has only two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-electrons </a:t>
            </a:r>
          </a:p>
          <a:p>
            <a:r>
              <a:rPr lang="en-US" dirty="0" smtClean="0"/>
              <a:t>The combination of the HUMO </a:t>
            </a:r>
            <a:br>
              <a:rPr lang="en-US" dirty="0" smtClean="0"/>
            </a:br>
            <a:r>
              <a:rPr lang="en-US" dirty="0" smtClean="0"/>
              <a:t>and LUMO of ethylene leads to </a:t>
            </a:r>
            <a:br>
              <a:rPr lang="en-US" dirty="0" smtClean="0"/>
            </a:br>
            <a:r>
              <a:rPr lang="en-US" dirty="0" smtClean="0"/>
              <a:t>one </a:t>
            </a:r>
            <a:r>
              <a:rPr lang="en-US" i="1" dirty="0" smtClean="0">
                <a:solidFill>
                  <a:srgbClr val="002060"/>
                </a:solidFill>
              </a:rPr>
              <a:t>bonding</a:t>
            </a:r>
            <a:r>
              <a:rPr lang="en-US" i="1" dirty="0" smtClean="0"/>
              <a:t> </a:t>
            </a:r>
            <a:r>
              <a:rPr lang="en-US" dirty="0" smtClean="0"/>
              <a:t>and one </a:t>
            </a:r>
            <a:r>
              <a:rPr lang="en-US" i="1" dirty="0" smtClean="0">
                <a:solidFill>
                  <a:srgbClr val="FF0000"/>
                </a:solidFill>
              </a:rPr>
              <a:t>anti-bonding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interaction, which cancel </a:t>
            </a:r>
            <a:br>
              <a:rPr lang="en-US" dirty="0" smtClean="0"/>
            </a:br>
            <a:r>
              <a:rPr lang="en-US" dirty="0" smtClean="0"/>
              <a:t>each out other energetically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Which </a:t>
            </a:r>
            <a:r>
              <a:rPr lang="en-US" dirty="0" smtClean="0">
                <a:solidFill>
                  <a:srgbClr val="002060"/>
                </a:solidFill>
              </a:rPr>
              <a:t>Reactions </a:t>
            </a:r>
            <a:r>
              <a:rPr lang="en-US" dirty="0" smtClean="0">
                <a:solidFill>
                  <a:srgbClr val="002060"/>
                </a:solidFill>
              </a:rPr>
              <a:t>are allowed?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9900" y="2057400"/>
            <a:ext cx="2781300" cy="838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083170"/>
              </p:ext>
            </p:extLst>
          </p:nvPr>
        </p:nvGraphicFramePr>
        <p:xfrm>
          <a:off x="5638800" y="3352804"/>
          <a:ext cx="2971800" cy="1520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" name="CS ChemDraw Drawing" r:id="rId4" imgW="3302000" imgH="1689100" progId="ChemDraw.Document.6.0">
                  <p:embed/>
                </p:oleObj>
              </mc:Choice>
              <mc:Fallback>
                <p:oleObj name="CS ChemDraw Drawing" r:id="rId4" imgW="3302000" imgH="168910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352804"/>
                        <a:ext cx="2971800" cy="152019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7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963621"/>
              </p:ext>
            </p:extLst>
          </p:nvPr>
        </p:nvGraphicFramePr>
        <p:xfrm>
          <a:off x="4856599" y="5105403"/>
          <a:ext cx="3754001" cy="1246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4" name="CS ChemDraw Drawing" r:id="rId6" imgW="6054840" imgH="2009880" progId="ChemDraw.Document.6.0">
                  <p:embed/>
                </p:oleObj>
              </mc:Choice>
              <mc:Fallback>
                <p:oleObj name="CS ChemDraw Drawing" r:id="rId6" imgW="6054840" imgH="2009880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6599" y="5105403"/>
                        <a:ext cx="3754001" cy="1246126"/>
                      </a:xfrm>
                      <a:prstGeom prst="rect">
                        <a:avLst/>
                      </a:prstGeom>
                      <a:solidFill>
                        <a:schemeClr val="bg1">
                          <a:lumMod val="7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5410200" y="5934456"/>
            <a:ext cx="533400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10200" y="5458968"/>
            <a:ext cx="533400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51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next case would be the reaction of ethylene with butadiene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reaction seems to proceed with low yields </a:t>
            </a:r>
            <a:r>
              <a:rPr lang="en-US" smtClean="0"/>
              <a:t>(~20 %)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Butadiene has four </a:t>
            </a:r>
            <a:r>
              <a:rPr lang="en-US" dirty="0">
                <a:latin typeface="Symbol" pitchFamily="18" charset="2"/>
              </a:rPr>
              <a:t>p</a:t>
            </a:r>
            <a:r>
              <a:rPr lang="en-US" dirty="0" smtClean="0"/>
              <a:t>-electrons, which means that the two lowest </a:t>
            </a:r>
            <a:br>
              <a:rPr lang="en-US" dirty="0" smtClean="0"/>
            </a:b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-orbitals are filled making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>
                <a:latin typeface="Symbol" pitchFamily="18" charset="2"/>
              </a:rPr>
              <a:t>2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smtClean="0"/>
              <a:t>the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smtClean="0"/>
              <a:t>HOMO and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>
                <a:latin typeface="Symbol" pitchFamily="18" charset="2"/>
              </a:rPr>
              <a:t>3</a:t>
            </a:r>
            <a:r>
              <a:rPr lang="en-US" baseline="30000" dirty="0" smtClean="0">
                <a:latin typeface="Symbol" pitchFamily="18" charset="2"/>
              </a:rPr>
              <a:t>* </a:t>
            </a:r>
            <a:r>
              <a:rPr lang="en-US" dirty="0" smtClean="0"/>
              <a:t>the LUMO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Which </a:t>
            </a:r>
            <a:r>
              <a:rPr lang="en-US" dirty="0" smtClean="0">
                <a:solidFill>
                  <a:srgbClr val="002060"/>
                </a:solidFill>
              </a:rPr>
              <a:t>Reactions </a:t>
            </a:r>
            <a:r>
              <a:rPr lang="en-US" dirty="0">
                <a:solidFill>
                  <a:srgbClr val="002060"/>
                </a:solidFill>
              </a:rPr>
              <a:t>are allowed?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3400" y="1955800"/>
            <a:ext cx="2336800" cy="711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586166"/>
              </p:ext>
            </p:extLst>
          </p:nvPr>
        </p:nvGraphicFramePr>
        <p:xfrm>
          <a:off x="2438400" y="3062783"/>
          <a:ext cx="3427476" cy="2042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CS ChemDraw Drawing" r:id="rId4" imgW="4394200" imgH="2618740" progId="ChemDraw.Document.6.0">
                  <p:embed/>
                </p:oleObj>
              </mc:Choice>
              <mc:Fallback>
                <p:oleObj name="CS ChemDraw Drawing" r:id="rId4" imgW="4394200" imgH="261874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062783"/>
                        <a:ext cx="3427476" cy="2042617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utoShape 3"/>
          <p:cNvSpPr>
            <a:spLocks/>
          </p:cNvSpPr>
          <p:nvPr/>
        </p:nvSpPr>
        <p:spPr bwMode="auto">
          <a:xfrm>
            <a:off x="6096000" y="3136900"/>
            <a:ext cx="90488" cy="736600"/>
          </a:xfrm>
          <a:prstGeom prst="rightBrace">
            <a:avLst>
              <a:gd name="adj1" fmla="val 67836"/>
              <a:gd name="adj2" fmla="val 50000"/>
            </a:avLst>
          </a:prstGeom>
          <a:noFill/>
          <a:ln w="190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/>
          <p:cNvSpPr>
            <a:spLocks/>
          </p:cNvSpPr>
          <p:nvPr/>
        </p:nvSpPr>
        <p:spPr bwMode="auto">
          <a:xfrm>
            <a:off x="6093089" y="4216400"/>
            <a:ext cx="90488" cy="736600"/>
          </a:xfrm>
          <a:prstGeom prst="rightBrace">
            <a:avLst>
              <a:gd name="adj1" fmla="val 67836"/>
              <a:gd name="adj2" fmla="val 50000"/>
            </a:avLst>
          </a:prstGeom>
          <a:noFill/>
          <a:ln w="1905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468533" y="4301066"/>
            <a:ext cx="914400" cy="46166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cs typeface="Arial" pitchFamily="34" charset="0"/>
              </a:rPr>
              <a:t>bonding orbitals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471356" y="3272135"/>
            <a:ext cx="1219200" cy="46166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200" b="1" i="1" dirty="0">
                <a:solidFill>
                  <a:srgbClr val="C00000"/>
                </a:solidFill>
                <a:cs typeface="Arial" pitchFamily="34" charset="0"/>
              </a:rPr>
              <a:t>a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nti-bonding orbitals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62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Either combination leads to the formation of two new </a:t>
            </a:r>
            <a:r>
              <a:rPr lang="en-US" i="1" dirty="0" smtClean="0">
                <a:solidFill>
                  <a:srgbClr val="002060"/>
                </a:solidFill>
              </a:rPr>
              <a:t>bonding</a:t>
            </a:r>
            <a:r>
              <a:rPr lang="en-US" dirty="0" smtClean="0"/>
              <a:t> interactions and no anti-bonding interactions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cyclo</a:t>
            </a:r>
            <a:r>
              <a:rPr lang="en-US" dirty="0" smtClean="0"/>
              <a:t>-adduct is formed in this reaction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Reactions that involve [</a:t>
            </a:r>
            <a:r>
              <a:rPr lang="en-US" i="1" dirty="0" smtClean="0">
                <a:solidFill>
                  <a:srgbClr val="FF0000"/>
                </a:solidFill>
              </a:rPr>
              <a:t>4n+2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-electrons are allowed thermodynamically speaking (</a:t>
            </a:r>
            <a:r>
              <a:rPr lang="en-US" i="1" dirty="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>
                <a:solidFill>
                  <a:srgbClr val="FF0000"/>
                </a:solidFill>
              </a:rPr>
              <a:t>Reactions that involve 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i="1" dirty="0" smtClean="0">
                <a:solidFill>
                  <a:srgbClr val="FF0000"/>
                </a:solidFill>
              </a:rPr>
              <a:t>4n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-electrons often require </a:t>
            </a:r>
            <a:r>
              <a:rPr lang="en-US" dirty="0" err="1" smtClean="0">
                <a:solidFill>
                  <a:srgbClr val="FF0000"/>
                </a:solidFill>
              </a:rPr>
              <a:t>photochemically</a:t>
            </a:r>
            <a:r>
              <a:rPr lang="en-US" dirty="0" smtClean="0">
                <a:solidFill>
                  <a:srgbClr val="FF0000"/>
                </a:solidFill>
              </a:rPr>
              <a:t> activation (</a:t>
            </a:r>
            <a:r>
              <a:rPr lang="en-US" i="1" dirty="0" err="1" smtClean="0">
                <a:solidFill>
                  <a:srgbClr val="FF0000"/>
                </a:solidFill>
              </a:rPr>
              <a:t>h</a:t>
            </a:r>
            <a:r>
              <a:rPr lang="en-US" i="1" dirty="0" err="1" smtClean="0">
                <a:solidFill>
                  <a:srgbClr val="FF0000"/>
                </a:solidFill>
                <a:latin typeface="Symbol" pitchFamily="18" charset="2"/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Which reactions are allowed? 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702780"/>
              </p:ext>
            </p:extLst>
          </p:nvPr>
        </p:nvGraphicFramePr>
        <p:xfrm>
          <a:off x="1800225" y="2438400"/>
          <a:ext cx="5543550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2" name="CS ChemDraw Drawing" r:id="rId3" imgW="6245860" imgH="1615440" progId="ChemDraw.Document.6.0">
                  <p:embed/>
                </p:oleObj>
              </mc:Choice>
              <mc:Fallback>
                <p:oleObj name="CS ChemDraw Drawing" r:id="rId3" imgW="6245860" imgH="161544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2438400"/>
                        <a:ext cx="5543550" cy="143827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 flipH="1">
            <a:off x="2788920" y="3246120"/>
            <a:ext cx="218724" cy="22860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560320" y="2898140"/>
            <a:ext cx="246888" cy="5715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971032" y="3218688"/>
            <a:ext cx="152400" cy="25908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219571" y="2980944"/>
            <a:ext cx="205486" cy="51054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29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572000"/>
          </a:xfrm>
        </p:spPr>
        <p:txBody>
          <a:bodyPr/>
          <a:lstStyle/>
          <a:p>
            <a:r>
              <a:rPr lang="en-US" dirty="0" smtClean="0"/>
              <a:t>A diene </a:t>
            </a:r>
            <a:r>
              <a:rPr lang="en-US" dirty="0"/>
              <a:t>and dienophile undergo </a:t>
            </a:r>
            <a:r>
              <a:rPr lang="en-US" dirty="0" smtClean="0"/>
              <a:t>a cycloaddition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Prototype reaction: </a:t>
            </a:r>
            <a:r>
              <a:rPr lang="en-US" dirty="0">
                <a:solidFill>
                  <a:srgbClr val="002060"/>
                </a:solidFill>
              </a:rPr>
              <a:t>butadiene and ethylene </a:t>
            </a:r>
            <a:r>
              <a:rPr lang="en-US" dirty="0" smtClean="0">
                <a:solidFill>
                  <a:srgbClr val="002060"/>
                </a:solidFill>
              </a:rPr>
              <a:t>[</a:t>
            </a:r>
            <a:r>
              <a:rPr lang="en-US" i="1" dirty="0" smtClean="0">
                <a:solidFill>
                  <a:srgbClr val="002060"/>
                </a:solidFill>
              </a:rPr>
              <a:t>4n+2</a:t>
            </a:r>
            <a:r>
              <a:rPr lang="en-US" dirty="0" smtClean="0">
                <a:solidFill>
                  <a:srgbClr val="002060"/>
                </a:solidFill>
              </a:rPr>
              <a:t>]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-addition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order for the aromatic transition state to form, the diene has to be </a:t>
            </a:r>
            <a:r>
              <a:rPr lang="en-US" i="1" dirty="0" smtClean="0"/>
              <a:t>s-cis</a:t>
            </a:r>
            <a:r>
              <a:rPr lang="en-US" dirty="0" smtClean="0"/>
              <a:t> conformation (</a:t>
            </a:r>
            <a:r>
              <a:rPr lang="en-US" dirty="0" err="1" smtClean="0"/>
              <a:t>cisoid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Diene Conformation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6778809"/>
              </p:ext>
            </p:extLst>
          </p:nvPr>
        </p:nvGraphicFramePr>
        <p:xfrm>
          <a:off x="1981200" y="2425700"/>
          <a:ext cx="4729163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" name="CS ChemDraw Drawing" r:id="rId3" imgW="3637280" imgH="772160" progId="ChemDraw.Document.6.0">
                  <p:embed/>
                </p:oleObj>
              </mc:Choice>
              <mc:Fallback>
                <p:oleObj name="CS ChemDraw Drawing" r:id="rId3" imgW="3637280" imgH="772160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425700"/>
                        <a:ext cx="4729163" cy="1003300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1"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1">
                              <a:tint val="23500"/>
                              <a:satMod val="160000"/>
                            </a:schemeClr>
                          </a:gs>
                        </a:gsLst>
                        <a:lin ang="5400000" scaled="0"/>
                      </a:gra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3505200"/>
            <a:ext cx="5654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diene    dienophile     “</a:t>
            </a:r>
            <a:r>
              <a:rPr lang="en-US" b="1" dirty="0">
                <a:solidFill>
                  <a:srgbClr val="C00000"/>
                </a:solidFill>
              </a:rPr>
              <a:t>aromatic TS”	         </a:t>
            </a:r>
            <a:r>
              <a:rPr lang="en-US" b="1" dirty="0" err="1" smtClean="0">
                <a:solidFill>
                  <a:srgbClr val="C00000"/>
                </a:solidFill>
              </a:rPr>
              <a:t>cyclo</a:t>
            </a:r>
            <a:r>
              <a:rPr lang="en-US" b="1" dirty="0" smtClean="0">
                <a:solidFill>
                  <a:srgbClr val="C00000"/>
                </a:solidFill>
              </a:rPr>
              <a:t>-adduct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4754880"/>
            <a:ext cx="2223770" cy="77724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02340" y="4747005"/>
            <a:ext cx="2180590" cy="766445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27350" y="6026150"/>
            <a:ext cx="3473450" cy="46355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grpSp>
        <p:nvGrpSpPr>
          <p:cNvPr id="50" name="Group 49"/>
          <p:cNvGrpSpPr/>
          <p:nvPr/>
        </p:nvGrpSpPr>
        <p:grpSpPr>
          <a:xfrm>
            <a:off x="2919131" y="6013450"/>
            <a:ext cx="3473450" cy="463550"/>
            <a:chOff x="2566101" y="6248400"/>
            <a:chExt cx="3473450" cy="463550"/>
          </a:xfrm>
        </p:grpSpPr>
        <p:sp>
          <p:nvSpPr>
            <p:cNvPr id="9" name="Rectangle 8"/>
            <p:cNvSpPr/>
            <p:nvPr/>
          </p:nvSpPr>
          <p:spPr>
            <a:xfrm>
              <a:off x="2566101" y="6248400"/>
              <a:ext cx="3473450" cy="46355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2566101" y="6248400"/>
              <a:ext cx="3473450" cy="463550"/>
              <a:chOff x="2566101" y="6248400"/>
              <a:chExt cx="3473450" cy="46355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2566101" y="6248400"/>
                <a:ext cx="3473450" cy="46355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>
                <a:off x="2566101" y="6248400"/>
                <a:ext cx="3473450" cy="46355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TextBox 9"/>
          <p:cNvSpPr txBox="1"/>
          <p:nvPr/>
        </p:nvSpPr>
        <p:spPr>
          <a:xfrm>
            <a:off x="1005840" y="5577840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rgbClr val="002060"/>
                </a:solidFill>
                <a:latin typeface="Symbol" pitchFamily="18" charset="2"/>
              </a:rPr>
              <a:t>  </a:t>
            </a:r>
            <a:r>
              <a:rPr lang="en-US" sz="1400" b="1" i="1" dirty="0" err="1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1400" b="1" i="1" dirty="0" err="1" smtClean="0">
                <a:solidFill>
                  <a:srgbClr val="002060"/>
                </a:solidFill>
              </a:rPr>
              <a:t>H</a:t>
            </a:r>
            <a:r>
              <a:rPr lang="en-US" sz="1400" b="1" i="1" baseline="-25000" dirty="0" err="1" smtClean="0">
                <a:solidFill>
                  <a:srgbClr val="002060"/>
                </a:solidFill>
              </a:rPr>
              <a:t>f</a:t>
            </a:r>
            <a:r>
              <a:rPr lang="en-US" sz="1400" b="1" i="1" dirty="0" smtClean="0">
                <a:solidFill>
                  <a:srgbClr val="002060"/>
                </a:solidFill>
              </a:rPr>
              <a:t>= </a:t>
            </a:r>
            <a:r>
              <a:rPr lang="en-US" sz="1400" b="1" dirty="0" smtClean="0">
                <a:solidFill>
                  <a:srgbClr val="002060"/>
                </a:solidFill>
              </a:rPr>
              <a:t> 73.16 kJ/mol             72.54 kJ/mol</a:t>
            </a:r>
            <a:endParaRPr lang="en-US" sz="14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5577840"/>
            <a:ext cx="3023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err="1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sz="1400" b="1" i="1" dirty="0" err="1">
                <a:solidFill>
                  <a:srgbClr val="002060"/>
                </a:solidFill>
              </a:rPr>
              <a:t>H</a:t>
            </a:r>
            <a:r>
              <a:rPr lang="en-US" sz="1400" b="1" i="1" baseline="-25000" dirty="0" err="1">
                <a:solidFill>
                  <a:srgbClr val="002060"/>
                </a:solidFill>
              </a:rPr>
              <a:t>f</a:t>
            </a:r>
            <a:r>
              <a:rPr lang="en-US" sz="1400" b="1" i="1" dirty="0" smtClean="0">
                <a:solidFill>
                  <a:srgbClr val="002060"/>
                </a:solidFill>
              </a:rPr>
              <a:t>=  </a:t>
            </a:r>
            <a:r>
              <a:rPr lang="en-US" sz="1400" b="1" dirty="0" smtClean="0">
                <a:solidFill>
                  <a:srgbClr val="002060"/>
                </a:solidFill>
              </a:rPr>
              <a:t>79.12 kJ/mol         40.53 kJ/mol</a:t>
            </a:r>
            <a:endParaRPr lang="en-US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06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Substituents on the diene and the dienophile can have </a:t>
            </a:r>
            <a:br>
              <a:rPr lang="en-US" dirty="0" smtClean="0"/>
            </a:br>
            <a:r>
              <a:rPr lang="en-US" dirty="0" smtClean="0"/>
              <a:t>a significant effect on their reactivity and therefore the conditions required to carry out the reaction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Strategically placed donor and acceptor groups both </a:t>
            </a:r>
            <a:br>
              <a:rPr lang="en-US" dirty="0" smtClean="0"/>
            </a:br>
            <a:r>
              <a:rPr lang="en-US" dirty="0" smtClean="0"/>
              <a:t>seem to facilitate the reaction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Substituent Effect 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710180"/>
            <a:ext cx="3843020" cy="254762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2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6355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Explanation (simplified version)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3100" dirty="0" smtClean="0">
              <a:solidFill>
                <a:srgbClr val="FF0000"/>
              </a:solidFill>
            </a:endParaRPr>
          </a:p>
          <a:p>
            <a:endParaRPr lang="en-US" sz="3100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Acceptor groups lower the orbital energies for the HUMO and the LUMO orbital because they reduce the electron-density in the 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-system</a:t>
            </a:r>
          </a:p>
          <a:p>
            <a:r>
              <a:rPr lang="en-US" dirty="0" smtClean="0">
                <a:solidFill>
                  <a:srgbClr val="660033"/>
                </a:solidFill>
              </a:rPr>
              <a:t>Donor groups raise </a:t>
            </a:r>
            <a:r>
              <a:rPr lang="en-US" dirty="0">
                <a:solidFill>
                  <a:srgbClr val="660033"/>
                </a:solidFill>
              </a:rPr>
              <a:t>the </a:t>
            </a:r>
            <a:r>
              <a:rPr lang="en-US" dirty="0" smtClean="0">
                <a:solidFill>
                  <a:srgbClr val="660033"/>
                </a:solidFill>
              </a:rPr>
              <a:t>orbital energies </a:t>
            </a:r>
            <a:r>
              <a:rPr lang="en-US" dirty="0">
                <a:solidFill>
                  <a:srgbClr val="660033"/>
                </a:solidFill>
              </a:rPr>
              <a:t>for the HUMO and the LUMO </a:t>
            </a:r>
            <a:r>
              <a:rPr lang="en-US" dirty="0" smtClean="0">
                <a:solidFill>
                  <a:srgbClr val="660033"/>
                </a:solidFill>
              </a:rPr>
              <a:t>orbital because </a:t>
            </a:r>
            <a:r>
              <a:rPr lang="en-US" dirty="0">
                <a:solidFill>
                  <a:srgbClr val="660033"/>
                </a:solidFill>
              </a:rPr>
              <a:t>they </a:t>
            </a:r>
            <a:r>
              <a:rPr lang="en-US" dirty="0" smtClean="0">
                <a:solidFill>
                  <a:srgbClr val="660033"/>
                </a:solidFill>
              </a:rPr>
              <a:t>increase </a:t>
            </a:r>
            <a:r>
              <a:rPr lang="en-US" dirty="0">
                <a:solidFill>
                  <a:srgbClr val="660033"/>
                </a:solidFill>
              </a:rPr>
              <a:t>the </a:t>
            </a:r>
            <a:r>
              <a:rPr lang="en-US" dirty="0" smtClean="0">
                <a:solidFill>
                  <a:srgbClr val="660033"/>
                </a:solidFill>
              </a:rPr>
              <a:t>electron-density </a:t>
            </a:r>
            <a:r>
              <a:rPr lang="en-US" dirty="0">
                <a:solidFill>
                  <a:srgbClr val="660033"/>
                </a:solidFill>
              </a:rPr>
              <a:t>in the </a:t>
            </a:r>
            <a:r>
              <a:rPr lang="en-US" dirty="0" smtClean="0">
                <a:solidFill>
                  <a:srgbClr val="660033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660033"/>
                </a:solidFill>
              </a:rPr>
              <a:t>-system</a:t>
            </a:r>
          </a:p>
          <a:p>
            <a:r>
              <a:rPr lang="en-US" dirty="0" smtClean="0"/>
              <a:t>Thus, placing a donor in the diene and an acceptor in the dienophile (or vice versa </a:t>
            </a:r>
            <a:br>
              <a:rPr lang="en-US" dirty="0" smtClean="0"/>
            </a:br>
            <a:r>
              <a:rPr lang="en-US" dirty="0" smtClean="0">
                <a:sym typeface="Wingdings"/>
              </a:rPr>
              <a:t> inverse electron-demand</a:t>
            </a:r>
            <a:r>
              <a:rPr lang="en-US" dirty="0" smtClean="0"/>
              <a:t>) is most effective in decreasing the HUMO-LUMO gap, which directly relates to the activation energy for the reaction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Substituent </a:t>
            </a:r>
            <a:r>
              <a:rPr lang="en-US" dirty="0" smtClean="0">
                <a:solidFill>
                  <a:srgbClr val="002060"/>
                </a:solidFill>
              </a:rPr>
              <a:t>Effect II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905000"/>
            <a:ext cx="6877050" cy="221996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1600200" y="2895600"/>
            <a:ext cx="5924550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00200" y="2514600"/>
            <a:ext cx="5924550" cy="0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257800" y="2883408"/>
            <a:ext cx="0" cy="1645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257800" y="2502408"/>
            <a:ext cx="0" cy="1645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477000" y="2743200"/>
            <a:ext cx="0" cy="100584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triangle" w="sm" len="sm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477000" y="2362200"/>
            <a:ext cx="0" cy="100584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triangle" w="sm" len="sm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8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Diels-Alder reactions are stereoselective because they </a:t>
            </a:r>
            <a:br>
              <a:rPr lang="en-US" dirty="0" smtClean="0"/>
            </a:br>
            <a:r>
              <a:rPr lang="en-US" dirty="0" smtClean="0"/>
              <a:t>are concerted for most parts (=all bonds are broken and formed at the same time)</a:t>
            </a:r>
          </a:p>
          <a:p>
            <a:r>
              <a:rPr lang="en-US" dirty="0" smtClean="0"/>
              <a:t>The stereochemistry of the diene and the dienophile are retained in the </a:t>
            </a:r>
            <a:r>
              <a:rPr lang="en-US" dirty="0" err="1" smtClean="0"/>
              <a:t>cyclo</a:t>
            </a:r>
            <a:r>
              <a:rPr lang="en-US" dirty="0" smtClean="0"/>
              <a:t>-adduct</a:t>
            </a:r>
          </a:p>
          <a:p>
            <a:endParaRPr lang="en-US" dirty="0" smtClean="0"/>
          </a:p>
          <a:p>
            <a:r>
              <a:rPr lang="en-US" i="1" dirty="0" err="1" smtClean="0"/>
              <a:t>Cis</a:t>
            </a:r>
            <a:r>
              <a:rPr lang="en-US" dirty="0" smtClean="0"/>
              <a:t> to </a:t>
            </a:r>
            <a:r>
              <a:rPr lang="en-US" i="1" dirty="0" err="1" smtClean="0"/>
              <a:t>cis</a:t>
            </a:r>
            <a:endParaRPr lang="en-US" i="1" dirty="0" smtClean="0"/>
          </a:p>
          <a:p>
            <a:endParaRPr lang="en-US" dirty="0"/>
          </a:p>
          <a:p>
            <a:endParaRPr lang="en-US" sz="1200" dirty="0" smtClean="0"/>
          </a:p>
          <a:p>
            <a:r>
              <a:rPr lang="en-US" i="1" dirty="0" smtClean="0"/>
              <a:t>Trans</a:t>
            </a:r>
            <a:r>
              <a:rPr lang="en-US" dirty="0" smtClean="0"/>
              <a:t> to </a:t>
            </a:r>
            <a:r>
              <a:rPr lang="en-US" i="1" dirty="0" smtClean="0"/>
              <a:t>trans</a:t>
            </a:r>
          </a:p>
          <a:p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Alder-Stein Rule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3860800"/>
            <a:ext cx="3657600" cy="939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5168900"/>
            <a:ext cx="3657600" cy="927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008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For many Diels-Alder reactions, a high degree of regioselectivity is observed favoring six-membered rings with </a:t>
            </a:r>
            <a:r>
              <a:rPr lang="en-US" sz="2200" i="1" dirty="0" smtClean="0"/>
              <a:t>1,2-</a:t>
            </a:r>
            <a:r>
              <a:rPr lang="en-US" sz="2200" dirty="0" smtClean="0"/>
              <a:t> or </a:t>
            </a:r>
            <a:r>
              <a:rPr lang="en-US" sz="2200" i="1" dirty="0" smtClean="0"/>
              <a:t>1,4</a:t>
            </a:r>
            <a:r>
              <a:rPr lang="en-US" sz="2200" dirty="0" smtClean="0"/>
              <a:t>-substitution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2200" dirty="0" smtClean="0"/>
          </a:p>
          <a:p>
            <a:r>
              <a:rPr lang="en-US" sz="2200" dirty="0" smtClean="0"/>
              <a:t>Example: Reaction of </a:t>
            </a:r>
            <a:r>
              <a:rPr lang="en-US" sz="2200" i="1" dirty="0" smtClean="0"/>
              <a:t>1</a:t>
            </a:r>
            <a:r>
              <a:rPr lang="en-US" sz="2200" dirty="0" smtClean="0"/>
              <a:t>-methoxybutadiene (</a:t>
            </a:r>
            <a:r>
              <a:rPr lang="en-US" sz="2200" i="1" dirty="0" smtClean="0"/>
              <a:t>R=</a:t>
            </a:r>
            <a:r>
              <a:rPr lang="en-US" sz="2200" i="1" dirty="0" err="1" smtClean="0"/>
              <a:t>OMe</a:t>
            </a:r>
            <a:r>
              <a:rPr lang="en-US" sz="2200" dirty="0" smtClean="0"/>
              <a:t>) and methyl vinyl ketone (</a:t>
            </a:r>
            <a:r>
              <a:rPr lang="en-US" sz="2200" i="1" dirty="0" smtClean="0"/>
              <a:t>X=COCH</a:t>
            </a:r>
            <a:r>
              <a:rPr lang="en-US" sz="2200" i="1" baseline="-25000" dirty="0" smtClean="0"/>
              <a:t>3</a:t>
            </a:r>
            <a:r>
              <a:rPr lang="en-US" sz="2200" dirty="0" smtClean="0"/>
              <a:t>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Regioselectivity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286000"/>
            <a:ext cx="3854784" cy="1854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4876800"/>
            <a:ext cx="2763520" cy="11988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cxnSp>
        <p:nvCxnSpPr>
          <p:cNvPr id="12" name="Straight Arrow Connector 11"/>
          <p:cNvCxnSpPr/>
          <p:nvPr/>
        </p:nvCxnSpPr>
        <p:spPr>
          <a:xfrm flipH="1">
            <a:off x="4038600" y="5486400"/>
            <a:ext cx="1371600" cy="76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3886200" y="5257800"/>
            <a:ext cx="1447800" cy="762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5938"/>
              </p:ext>
            </p:extLst>
          </p:nvPr>
        </p:nvGraphicFramePr>
        <p:xfrm>
          <a:off x="7086600" y="4876800"/>
          <a:ext cx="1176479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r:id="rId5" imgW="1372681" imgH="1387775" progId="">
                  <p:embed/>
                </p:oleObj>
              </mc:Choice>
              <mc:Fallback>
                <p:oleObj r:id="rId5" imgW="1372681" imgH="1387775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86600" y="4876800"/>
                        <a:ext cx="1176479" cy="118872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Arrow 8"/>
          <p:cNvSpPr/>
          <p:nvPr/>
        </p:nvSpPr>
        <p:spPr>
          <a:xfrm>
            <a:off x="6019800" y="5304790"/>
            <a:ext cx="685800" cy="34290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3124200" y="5181600"/>
            <a:ext cx="91440" cy="9144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3124200" y="5547360"/>
            <a:ext cx="91440" cy="9144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7351776" y="5334000"/>
            <a:ext cx="91440" cy="9144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7351776" y="5971032"/>
            <a:ext cx="91440" cy="9144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4617720" y="5318760"/>
            <a:ext cx="91440" cy="9144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4617720" y="5486400"/>
            <a:ext cx="91440" cy="9144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7620000" y="5509755"/>
            <a:ext cx="91440" cy="9144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7624156" y="5791200"/>
            <a:ext cx="91440" cy="9144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3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a bicycle is formed in the reaction, an </a:t>
            </a:r>
            <a:r>
              <a:rPr lang="en-US" i="1" dirty="0" smtClean="0">
                <a:solidFill>
                  <a:srgbClr val="0000FF"/>
                </a:solidFill>
              </a:rPr>
              <a:t>endo</a:t>
            </a:r>
            <a:r>
              <a:rPr lang="en-US" dirty="0" smtClean="0"/>
              <a:t> or an </a:t>
            </a:r>
            <a:r>
              <a:rPr lang="en-US" i="1" dirty="0" smtClean="0">
                <a:solidFill>
                  <a:srgbClr val="C00000"/>
                </a:solidFill>
              </a:rPr>
              <a:t>exo </a:t>
            </a:r>
            <a:r>
              <a:rPr lang="en-US" dirty="0" smtClean="0"/>
              <a:t>product can be formed in the reaction depending on </a:t>
            </a:r>
            <a:br>
              <a:rPr lang="en-US" dirty="0" smtClean="0"/>
            </a:br>
            <a:r>
              <a:rPr lang="en-US" dirty="0" smtClean="0"/>
              <a:t>the temperature</a:t>
            </a:r>
          </a:p>
          <a:p>
            <a:r>
              <a:rPr lang="en-US" i="1" dirty="0" smtClean="0">
                <a:solidFill>
                  <a:srgbClr val="0000FF"/>
                </a:solidFill>
              </a:rPr>
              <a:t>Endo product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</a:p>
          <a:p>
            <a:endParaRPr lang="en-US" dirty="0"/>
          </a:p>
          <a:p>
            <a:r>
              <a:rPr lang="en-US" i="1" dirty="0" smtClean="0">
                <a:solidFill>
                  <a:srgbClr val="C00000"/>
                </a:solidFill>
              </a:rPr>
              <a:t>Exo product</a:t>
            </a:r>
          </a:p>
          <a:p>
            <a:endParaRPr lang="en-US" dirty="0"/>
          </a:p>
          <a:p>
            <a:r>
              <a:rPr lang="en-US" dirty="0" smtClean="0"/>
              <a:t>Which product is preferentially formed highly depends </a:t>
            </a:r>
            <a:br>
              <a:rPr lang="en-US" dirty="0" smtClean="0"/>
            </a:br>
            <a:r>
              <a:rPr lang="en-US" dirty="0" smtClean="0"/>
              <a:t>on the reaction conditions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Low temperature: endo product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High temperature: exo product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Endo Rule 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536950"/>
            <a:ext cx="3562350" cy="8826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628900"/>
            <a:ext cx="3556000" cy="876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2871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148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Example:</a:t>
            </a:r>
            <a:r>
              <a:rPr lang="en-US" b="1" dirty="0" smtClean="0"/>
              <a:t> </a:t>
            </a:r>
            <a:r>
              <a:rPr lang="en-US" dirty="0"/>
              <a:t>Maleic anhydride and </a:t>
            </a:r>
            <a:r>
              <a:rPr lang="en-US" dirty="0" smtClean="0"/>
              <a:t>cyclopentadiene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Exo approach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This product is usually thermodynamically more stable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r>
              <a:rPr lang="en-US" b="1" i="1" dirty="0" smtClean="0">
                <a:solidFill>
                  <a:srgbClr val="0000FF"/>
                </a:solidFill>
              </a:rPr>
              <a:t>Endo approach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This product is formed at lower temperatures because of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the secondary orbital interaction (in red) which lower the activation energy for the endo pathway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Endo Rule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0380" y="2895600"/>
            <a:ext cx="3055620" cy="990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5061" y="5444490"/>
            <a:ext cx="3108960" cy="8763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5379720"/>
            <a:ext cx="817880" cy="9601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6675120" y="5709161"/>
            <a:ext cx="0" cy="27432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574536" y="5867400"/>
            <a:ext cx="0" cy="256032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77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activation energies for the endo and the exo pathway are different resulting different rates of reaction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endo pathway has the lower activation energy and is therefore favored </a:t>
            </a:r>
            <a:br>
              <a:rPr lang="en-US" dirty="0" smtClean="0"/>
            </a:br>
            <a:r>
              <a:rPr lang="en-US" dirty="0" smtClean="0"/>
              <a:t>at low temperatures (=kinetic control)</a:t>
            </a:r>
          </a:p>
          <a:p>
            <a:r>
              <a:rPr lang="en-US" dirty="0" smtClean="0"/>
              <a:t>The endo-product can be converted to the exo-product by heating (T=190 </a:t>
            </a:r>
            <a:r>
              <a:rPr lang="en-US" baseline="30000" dirty="0" smtClean="0"/>
              <a:t>o</a:t>
            </a:r>
            <a:r>
              <a:rPr lang="en-US" dirty="0" smtClean="0"/>
              <a:t>C, 1.5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  <a:r>
              <a:rPr lang="en-US" dirty="0"/>
              <a:t> because the reaction is reversible (=thermodynamic control</a:t>
            </a:r>
            <a:r>
              <a:rPr lang="en-US" dirty="0" smtClean="0"/>
              <a:t>)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At </a:t>
            </a:r>
            <a:r>
              <a:rPr lang="en-US" dirty="0"/>
              <a:t>high temperatures (T=206 </a:t>
            </a:r>
            <a:r>
              <a:rPr lang="en-US" baseline="30000" dirty="0"/>
              <a:t>o</a:t>
            </a:r>
            <a:r>
              <a:rPr lang="en-US" dirty="0"/>
              <a:t>C), an </a:t>
            </a:r>
            <a:r>
              <a:rPr lang="en-US" dirty="0" smtClean="0"/>
              <a:t>almost equimolar </a:t>
            </a:r>
            <a:r>
              <a:rPr lang="en-US" dirty="0"/>
              <a:t>mixture of the endo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 exo-product is obtained from the reaction of </a:t>
            </a:r>
            <a:r>
              <a:rPr lang="en-US" dirty="0" smtClean="0"/>
              <a:t>dicyclopentadiene with maleic anhydride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Endo Rule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122170"/>
            <a:ext cx="5454269" cy="25260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560819" y="2362200"/>
            <a:ext cx="1957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Symbol" pitchFamily="18" charset="2"/>
              </a:rPr>
              <a:t>D</a:t>
            </a:r>
            <a:r>
              <a:rPr lang="en-US" sz="1200" b="1" dirty="0" err="1" smtClean="0">
                <a:solidFill>
                  <a:srgbClr val="0070C0"/>
                </a:solidFill>
              </a:rPr>
              <a:t>H</a:t>
            </a:r>
            <a:r>
              <a:rPr lang="en-US" sz="1200" b="1" baseline="-25000" dirty="0" err="1" smtClean="0">
                <a:solidFill>
                  <a:srgbClr val="0070C0"/>
                </a:solidFill>
              </a:rPr>
              <a:t>f</a:t>
            </a:r>
            <a:r>
              <a:rPr lang="en-US" sz="1200" b="1" dirty="0" smtClean="0">
                <a:solidFill>
                  <a:srgbClr val="0070C0"/>
                </a:solidFill>
              </a:rPr>
              <a:t>= -293.3 kJ/mol (AM1)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3048000"/>
            <a:ext cx="1962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sz="1200" b="1" dirty="0" err="1">
                <a:solidFill>
                  <a:srgbClr val="C00000"/>
                </a:solidFill>
              </a:rPr>
              <a:t>H</a:t>
            </a:r>
            <a:r>
              <a:rPr lang="en-US" sz="1200" b="1" baseline="-25000" dirty="0" err="1">
                <a:solidFill>
                  <a:srgbClr val="C00000"/>
                </a:solidFill>
              </a:rPr>
              <a:t>f</a:t>
            </a:r>
            <a:r>
              <a:rPr lang="en-US" sz="1200" b="1" dirty="0">
                <a:solidFill>
                  <a:srgbClr val="C00000"/>
                </a:solidFill>
              </a:rPr>
              <a:t>= </a:t>
            </a:r>
            <a:r>
              <a:rPr lang="en-US" sz="1200" b="1" dirty="0" smtClean="0">
                <a:solidFill>
                  <a:srgbClr val="C00000"/>
                </a:solidFill>
              </a:rPr>
              <a:t> -300.7 kJ/mol (AM1)</a:t>
            </a:r>
            <a:endParaRPr lang="en-US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6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2482</TotalTime>
  <Words>416</Words>
  <Application>Microsoft Office PowerPoint</Application>
  <PresentationFormat>On-screen Show (4:3)</PresentationFormat>
  <Paragraphs>113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Paper</vt:lpstr>
      <vt:lpstr>CS ChemDraw Drawing</vt:lpstr>
      <vt:lpstr>Lecture 9b</vt:lpstr>
      <vt:lpstr>Diene Conformation</vt:lpstr>
      <vt:lpstr>Substituent Effect I</vt:lpstr>
      <vt:lpstr>Substituent Effect II</vt:lpstr>
      <vt:lpstr>Alder-Stein Rule</vt:lpstr>
      <vt:lpstr>Regioselectivity</vt:lpstr>
      <vt:lpstr>Endo Rule I</vt:lpstr>
      <vt:lpstr>Endo Rule II</vt:lpstr>
      <vt:lpstr>Endo Rule III</vt:lpstr>
      <vt:lpstr>Which Reactions are allowed? </vt:lpstr>
      <vt:lpstr>Which Reactions are allowed? </vt:lpstr>
      <vt:lpstr>Which reactions are allowed?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9b</dc:title>
  <dc:creator>A. Bacher</dc:creator>
  <cp:lastModifiedBy>Alf Bacher</cp:lastModifiedBy>
  <cp:revision>115</cp:revision>
  <dcterms:created xsi:type="dcterms:W3CDTF">2010-10-29T23:41:40Z</dcterms:created>
  <dcterms:modified xsi:type="dcterms:W3CDTF">2014-08-22T17:46:40Z</dcterms:modified>
</cp:coreProperties>
</file>