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00"/>
    <a:srgbClr val="2E1700"/>
    <a:srgbClr val="660033"/>
    <a:srgbClr val="660066"/>
    <a:srgbClr val="800000"/>
    <a:srgbClr val="008000"/>
    <a:srgbClr val="33CC33"/>
    <a:srgbClr val="66FF66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encilSketch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643ACDC-A9F6-47A5-A191-59418EFBAFD0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i="1" dirty="0" smtClean="0">
                <a:solidFill>
                  <a:srgbClr val="800000"/>
                </a:solidFill>
              </a:rPr>
              <a:t>Protective group chemistry</a:t>
            </a:r>
            <a:endParaRPr lang="en-US" sz="3600" b="1" i="1" dirty="0">
              <a:solidFill>
                <a:srgbClr val="8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Lecture 9a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07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need of protective groups arises from </a:t>
            </a:r>
            <a:br>
              <a:rPr lang="en-US" dirty="0"/>
            </a:br>
            <a:r>
              <a:rPr lang="en-US" dirty="0"/>
              <a:t>the low </a:t>
            </a:r>
            <a:r>
              <a:rPr lang="en-US" dirty="0" err="1"/>
              <a:t>chemoselectivity</a:t>
            </a:r>
            <a:r>
              <a:rPr lang="en-US" dirty="0"/>
              <a:t> of many </a:t>
            </a:r>
            <a:r>
              <a:rPr lang="en-US" dirty="0" smtClean="0"/>
              <a:t>reagents</a:t>
            </a:r>
            <a:br>
              <a:rPr lang="en-US" dirty="0" smtClean="0"/>
            </a:br>
            <a:r>
              <a:rPr lang="en-US" dirty="0" smtClean="0"/>
              <a:t>used in synthetic organic chemistry</a:t>
            </a:r>
            <a:endParaRPr lang="en-US" dirty="0"/>
          </a:p>
          <a:p>
            <a:r>
              <a:rPr lang="en-US" dirty="0"/>
              <a:t>The </a:t>
            </a:r>
            <a:r>
              <a:rPr lang="en-US" dirty="0" smtClean="0"/>
              <a:t>main problem is that the use </a:t>
            </a:r>
            <a:r>
              <a:rPr lang="en-US" dirty="0"/>
              <a:t>of protective groups usually adds </a:t>
            </a:r>
            <a:r>
              <a:rPr lang="en-US" dirty="0" smtClean="0"/>
              <a:t>two </a:t>
            </a:r>
            <a:r>
              <a:rPr lang="en-US" dirty="0"/>
              <a:t>(or more) steps to the reaction sequence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This generates additional waste </a:t>
            </a:r>
            <a:r>
              <a:rPr lang="en-US" dirty="0" smtClean="0">
                <a:solidFill>
                  <a:srgbClr val="002060"/>
                </a:solidFill>
                <a:sym typeface="Wingdings" pitchFamily="2" charset="2"/>
              </a:rPr>
              <a:t></a:t>
            </a:r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It </a:t>
            </a:r>
            <a:r>
              <a:rPr lang="en-US" dirty="0">
                <a:solidFill>
                  <a:srgbClr val="002060"/>
                </a:solidFill>
              </a:rPr>
              <a:t>also decreases atom economy (=atoms used that are 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part </a:t>
            </a:r>
            <a:r>
              <a:rPr lang="en-US" dirty="0">
                <a:solidFill>
                  <a:srgbClr val="002060"/>
                </a:solidFill>
              </a:rPr>
              <a:t>of the final product versus atoms used in the reaction sequence) </a:t>
            </a:r>
            <a:r>
              <a:rPr lang="en-US" dirty="0" smtClean="0">
                <a:solidFill>
                  <a:srgbClr val="002060"/>
                </a:solidFill>
                <a:sym typeface="Wingdings" pitchFamily="2" charset="2"/>
              </a:rPr>
              <a:t>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/>
              <a:t>Therefore the need for new reagent arises that only target one specific functional group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The Problem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447800"/>
            <a:ext cx="1895824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3688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When performing Grignard reactions, many </a:t>
            </a:r>
            <a:r>
              <a:rPr lang="en-US" dirty="0" smtClean="0"/>
              <a:t>functional groups react </a:t>
            </a:r>
            <a:r>
              <a:rPr lang="en-US" dirty="0"/>
              <a:t>with the Grignard reagent due to various </a:t>
            </a:r>
            <a:r>
              <a:rPr lang="en-US" dirty="0" smtClean="0"/>
              <a:t>reasons:</a:t>
            </a:r>
            <a:endParaRPr lang="en-US" dirty="0"/>
          </a:p>
          <a:p>
            <a:pPr lvl="1"/>
            <a:r>
              <a:rPr lang="en-US" dirty="0">
                <a:solidFill>
                  <a:srgbClr val="003300"/>
                </a:solidFill>
              </a:rPr>
              <a:t>Some functional groups protonate the Grignard reagent because they possess hydrogen atoms </a:t>
            </a:r>
            <a:r>
              <a:rPr lang="en-US" dirty="0" smtClean="0">
                <a:solidFill>
                  <a:srgbClr val="003300"/>
                </a:solidFill>
              </a:rPr>
              <a:t>that are acidic</a:t>
            </a:r>
            <a:r>
              <a:rPr lang="en-US" dirty="0">
                <a:solidFill>
                  <a:srgbClr val="003300"/>
                </a:solidFill>
              </a:rPr>
              <a:t>: </a:t>
            </a:r>
            <a:br>
              <a:rPr lang="en-US" dirty="0">
                <a:solidFill>
                  <a:srgbClr val="003300"/>
                </a:solidFill>
              </a:rPr>
            </a:br>
            <a:r>
              <a:rPr lang="en-US" dirty="0">
                <a:solidFill>
                  <a:srgbClr val="003300"/>
                </a:solidFill>
              </a:rPr>
              <a:t>-O</a:t>
            </a:r>
            <a:r>
              <a:rPr lang="en-US" dirty="0">
                <a:solidFill>
                  <a:srgbClr val="0000FF"/>
                </a:solidFill>
              </a:rPr>
              <a:t>H </a:t>
            </a:r>
            <a:r>
              <a:rPr lang="en-US" dirty="0">
                <a:solidFill>
                  <a:srgbClr val="003300"/>
                </a:solidFill>
              </a:rPr>
              <a:t>(</a:t>
            </a:r>
            <a:r>
              <a:rPr lang="en-US" dirty="0" smtClean="0">
                <a:solidFill>
                  <a:srgbClr val="003300"/>
                </a:solidFill>
              </a:rPr>
              <a:t>pK</a:t>
            </a:r>
            <a:r>
              <a:rPr lang="en-US" baseline="-25000" dirty="0" smtClean="0">
                <a:solidFill>
                  <a:srgbClr val="003300"/>
                </a:solidFill>
              </a:rPr>
              <a:t>a</a:t>
            </a:r>
            <a:r>
              <a:rPr lang="en-US" dirty="0" smtClean="0">
                <a:solidFill>
                  <a:srgbClr val="003300"/>
                </a:solidFill>
              </a:rPr>
              <a:t>~16-18 (alcohol), pK</a:t>
            </a:r>
            <a:r>
              <a:rPr lang="en-US" baseline="-25000" dirty="0" smtClean="0">
                <a:solidFill>
                  <a:srgbClr val="003300"/>
                </a:solidFill>
              </a:rPr>
              <a:t>a</a:t>
            </a:r>
            <a:r>
              <a:rPr lang="en-US" dirty="0" smtClean="0">
                <a:solidFill>
                  <a:srgbClr val="003300"/>
                </a:solidFill>
              </a:rPr>
              <a:t>~8-12 (phenols)), </a:t>
            </a:r>
            <a:r>
              <a:rPr lang="en-US" dirty="0">
                <a:solidFill>
                  <a:srgbClr val="003300"/>
                </a:solidFill>
              </a:rPr>
              <a:t>-</a:t>
            </a:r>
            <a:r>
              <a:rPr lang="en-US" dirty="0" err="1">
                <a:solidFill>
                  <a:srgbClr val="003300"/>
                </a:solidFill>
              </a:rPr>
              <a:t>N</a:t>
            </a:r>
            <a:r>
              <a:rPr lang="en-US" dirty="0" err="1">
                <a:solidFill>
                  <a:srgbClr val="0000FF"/>
                </a:solidFill>
              </a:rPr>
              <a:t>H</a:t>
            </a:r>
            <a:r>
              <a:rPr lang="en-US" baseline="-25000" dirty="0" err="1">
                <a:solidFill>
                  <a:srgbClr val="003300"/>
                </a:solidFill>
              </a:rPr>
              <a:t>x</a:t>
            </a:r>
            <a:r>
              <a:rPr lang="en-US" dirty="0">
                <a:solidFill>
                  <a:srgbClr val="003300"/>
                </a:solidFill>
              </a:rPr>
              <a:t> (pK</a:t>
            </a:r>
            <a:r>
              <a:rPr lang="en-US" baseline="-25000" dirty="0">
                <a:solidFill>
                  <a:srgbClr val="003300"/>
                </a:solidFill>
              </a:rPr>
              <a:t>a</a:t>
            </a:r>
            <a:r>
              <a:rPr lang="en-US" dirty="0">
                <a:solidFill>
                  <a:srgbClr val="003300"/>
                </a:solidFill>
              </a:rPr>
              <a:t>~35), </a:t>
            </a:r>
            <a:r>
              <a:rPr lang="en-US" dirty="0" smtClean="0">
                <a:solidFill>
                  <a:srgbClr val="003300"/>
                </a:solidFill>
              </a:rPr>
              <a:t/>
            </a:r>
            <a:br>
              <a:rPr lang="en-US" dirty="0" smtClean="0">
                <a:solidFill>
                  <a:srgbClr val="003300"/>
                </a:solidFill>
              </a:rPr>
            </a:br>
            <a:r>
              <a:rPr lang="en-US" dirty="0" smtClean="0">
                <a:solidFill>
                  <a:srgbClr val="003300"/>
                </a:solidFill>
              </a:rPr>
              <a:t>-C</a:t>
            </a:r>
            <a:r>
              <a:rPr lang="en-US" dirty="0" smtClean="0">
                <a:solidFill>
                  <a:srgbClr val="003300"/>
                </a:solidFill>
                <a:latin typeface="Times New Roman"/>
                <a:cs typeface="Times New Roman"/>
              </a:rPr>
              <a:t>≡</a:t>
            </a:r>
            <a:r>
              <a:rPr lang="en-US" dirty="0" smtClean="0">
                <a:solidFill>
                  <a:srgbClr val="003300"/>
                </a:solidFill>
              </a:rPr>
              <a:t>C</a:t>
            </a:r>
            <a:r>
              <a:rPr lang="en-US" dirty="0" smtClean="0">
                <a:solidFill>
                  <a:srgbClr val="0000FF"/>
                </a:solidFill>
              </a:rPr>
              <a:t>H</a:t>
            </a:r>
            <a:r>
              <a:rPr lang="en-US" dirty="0" smtClean="0">
                <a:solidFill>
                  <a:srgbClr val="003300"/>
                </a:solidFill>
              </a:rPr>
              <a:t> </a:t>
            </a:r>
            <a:r>
              <a:rPr lang="en-US" dirty="0">
                <a:solidFill>
                  <a:srgbClr val="003300"/>
                </a:solidFill>
              </a:rPr>
              <a:t>(</a:t>
            </a:r>
            <a:r>
              <a:rPr lang="en-US" dirty="0" smtClean="0">
                <a:solidFill>
                  <a:srgbClr val="003300"/>
                </a:solidFill>
              </a:rPr>
              <a:t>pK</a:t>
            </a:r>
            <a:r>
              <a:rPr lang="en-US" baseline="-25000" dirty="0" smtClean="0">
                <a:solidFill>
                  <a:srgbClr val="003300"/>
                </a:solidFill>
              </a:rPr>
              <a:t>a</a:t>
            </a:r>
            <a:r>
              <a:rPr lang="en-US" dirty="0" smtClean="0">
                <a:solidFill>
                  <a:srgbClr val="003300"/>
                </a:solidFill>
              </a:rPr>
              <a:t>~25), -S</a:t>
            </a:r>
            <a:r>
              <a:rPr lang="en-US" dirty="0" smtClean="0">
                <a:solidFill>
                  <a:srgbClr val="0000FF"/>
                </a:solidFill>
              </a:rPr>
              <a:t>H</a:t>
            </a:r>
            <a:r>
              <a:rPr lang="en-US" dirty="0" smtClean="0">
                <a:solidFill>
                  <a:srgbClr val="003300"/>
                </a:solidFill>
              </a:rPr>
              <a:t> </a:t>
            </a:r>
            <a:r>
              <a:rPr lang="en-US" dirty="0">
                <a:solidFill>
                  <a:srgbClr val="003300"/>
                </a:solidFill>
              </a:rPr>
              <a:t>(pK</a:t>
            </a:r>
            <a:r>
              <a:rPr lang="en-US" baseline="-25000" dirty="0">
                <a:solidFill>
                  <a:srgbClr val="003300"/>
                </a:solidFill>
              </a:rPr>
              <a:t>a</a:t>
            </a:r>
            <a:r>
              <a:rPr lang="en-US" dirty="0">
                <a:solidFill>
                  <a:srgbClr val="003300"/>
                </a:solidFill>
              </a:rPr>
              <a:t>~9-12), </a:t>
            </a:r>
            <a:r>
              <a:rPr lang="en-US" dirty="0" smtClean="0">
                <a:solidFill>
                  <a:srgbClr val="003300"/>
                </a:solidFill>
              </a:rPr>
              <a:t>-</a:t>
            </a:r>
            <a:r>
              <a:rPr lang="en-US" dirty="0">
                <a:solidFill>
                  <a:srgbClr val="003300"/>
                </a:solidFill>
              </a:rPr>
              <a:t>COO</a:t>
            </a:r>
            <a:r>
              <a:rPr lang="en-US" dirty="0">
                <a:solidFill>
                  <a:srgbClr val="0000FF"/>
                </a:solidFill>
              </a:rPr>
              <a:t>H</a:t>
            </a:r>
            <a:r>
              <a:rPr lang="en-US" dirty="0">
                <a:solidFill>
                  <a:srgbClr val="003300"/>
                </a:solidFill>
              </a:rPr>
              <a:t> (pK</a:t>
            </a:r>
            <a:r>
              <a:rPr lang="en-US" baseline="-25000" dirty="0">
                <a:solidFill>
                  <a:srgbClr val="003300"/>
                </a:solidFill>
              </a:rPr>
              <a:t>a</a:t>
            </a:r>
            <a:r>
              <a:rPr lang="en-US" dirty="0">
                <a:solidFill>
                  <a:srgbClr val="003300"/>
                </a:solidFill>
              </a:rPr>
              <a:t>~3-5) </a:t>
            </a:r>
          </a:p>
          <a:p>
            <a:pPr lvl="1"/>
            <a:r>
              <a:rPr lang="en-US" dirty="0">
                <a:solidFill>
                  <a:srgbClr val="003300"/>
                </a:solidFill>
              </a:rPr>
              <a:t>Some functional </a:t>
            </a:r>
            <a:r>
              <a:rPr lang="en-US" dirty="0" smtClean="0">
                <a:solidFill>
                  <a:srgbClr val="003300"/>
                </a:solidFill>
              </a:rPr>
              <a:t>groups </a:t>
            </a:r>
            <a:r>
              <a:rPr lang="en-US" dirty="0">
                <a:solidFill>
                  <a:srgbClr val="003300"/>
                </a:solidFill>
              </a:rPr>
              <a:t>react with the reagent because they contain electrophilic atoms: -</a:t>
            </a: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>
                <a:solidFill>
                  <a:srgbClr val="003300"/>
                </a:solidFill>
              </a:rPr>
              <a:t>HO, -</a:t>
            </a: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>
                <a:solidFill>
                  <a:srgbClr val="003300"/>
                </a:solidFill>
              </a:rPr>
              <a:t>OR, -</a:t>
            </a: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>
                <a:solidFill>
                  <a:srgbClr val="003300"/>
                </a:solidFill>
              </a:rPr>
              <a:t>ONR</a:t>
            </a:r>
            <a:r>
              <a:rPr lang="en-US" baseline="-25000" dirty="0">
                <a:solidFill>
                  <a:srgbClr val="003300"/>
                </a:solidFill>
              </a:rPr>
              <a:t>2</a:t>
            </a:r>
            <a:r>
              <a:rPr lang="en-US" dirty="0" smtClean="0">
                <a:solidFill>
                  <a:srgbClr val="003300"/>
                </a:solidFill>
              </a:rPr>
              <a:t>,  </a:t>
            </a:r>
            <a:r>
              <a:rPr lang="en-US" dirty="0">
                <a:solidFill>
                  <a:srgbClr val="003300"/>
                </a:solidFill>
              </a:rPr>
              <a:t>-</a:t>
            </a: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>
                <a:solidFill>
                  <a:srgbClr val="003300"/>
                </a:solidFill>
              </a:rPr>
              <a:t>OOR</a:t>
            </a:r>
            <a:r>
              <a:rPr lang="en-US" dirty="0" smtClean="0">
                <a:solidFill>
                  <a:srgbClr val="003300"/>
                </a:solidFill>
              </a:rPr>
              <a:t>,</a:t>
            </a:r>
            <a:br>
              <a:rPr lang="en-US" dirty="0" smtClean="0">
                <a:solidFill>
                  <a:srgbClr val="003300"/>
                </a:solidFill>
              </a:rPr>
            </a:br>
            <a:r>
              <a:rPr lang="en-US" dirty="0" smtClean="0">
                <a:solidFill>
                  <a:srgbClr val="003300"/>
                </a:solidFill>
              </a:rPr>
              <a:t>-</a:t>
            </a: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>
                <a:solidFill>
                  <a:srgbClr val="003300"/>
                </a:solidFill>
              </a:rPr>
              <a:t>≡N, -NO</a:t>
            </a:r>
            <a:r>
              <a:rPr lang="en-US" baseline="-25000" dirty="0">
                <a:solidFill>
                  <a:srgbClr val="003300"/>
                </a:solidFill>
              </a:rPr>
              <a:t>2</a:t>
            </a:r>
            <a:r>
              <a:rPr lang="en-US" dirty="0">
                <a:solidFill>
                  <a:srgbClr val="003300"/>
                </a:solidFill>
              </a:rPr>
              <a:t>, -SO</a:t>
            </a:r>
            <a:r>
              <a:rPr lang="en-US" baseline="-25000" dirty="0">
                <a:solidFill>
                  <a:srgbClr val="003300"/>
                </a:solidFill>
              </a:rPr>
              <a:t>2</a:t>
            </a:r>
            <a:r>
              <a:rPr lang="en-US" dirty="0">
                <a:solidFill>
                  <a:srgbClr val="003300"/>
                </a:solidFill>
              </a:rPr>
              <a:t>R, epoxides (ring opening)</a:t>
            </a:r>
          </a:p>
          <a:p>
            <a:r>
              <a:rPr lang="en-US" dirty="0"/>
              <a:t>If more than one of these </a:t>
            </a:r>
            <a:r>
              <a:rPr lang="en-US" dirty="0" smtClean="0"/>
              <a:t>functional groups </a:t>
            </a:r>
            <a:r>
              <a:rPr lang="en-US" dirty="0"/>
              <a:t>is </a:t>
            </a:r>
            <a:r>
              <a:rPr lang="en-US" dirty="0" smtClean="0"/>
              <a:t>present in the molecule, the groups </a:t>
            </a:r>
            <a:r>
              <a:rPr lang="en-US" dirty="0"/>
              <a:t>that are not suppose to react will have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be </a:t>
            </a:r>
            <a:r>
              <a:rPr lang="en-US" dirty="0" smtClean="0"/>
              <a:t>protected temporarily because some of these reactions </a:t>
            </a:r>
            <a:br>
              <a:rPr lang="en-US" dirty="0" smtClean="0"/>
            </a:br>
            <a:r>
              <a:rPr lang="en-US" dirty="0" smtClean="0"/>
              <a:t>are irreversible (i.e., C-C bond formation)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Grignard Reaction I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85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b="1" i="1" dirty="0" smtClean="0">
                <a:solidFill>
                  <a:srgbClr val="0070C0"/>
                </a:solidFill>
              </a:rPr>
              <a:t>Example 1</a:t>
            </a:r>
            <a:r>
              <a:rPr lang="en-US" b="1" dirty="0" smtClean="0">
                <a:solidFill>
                  <a:srgbClr val="0070C0"/>
                </a:solidFill>
              </a:rPr>
              <a:t>:</a:t>
            </a:r>
            <a:r>
              <a:rPr lang="en-US" dirty="0" smtClean="0"/>
              <a:t> Reaction of a ketone in the presence of a phenol group</a:t>
            </a:r>
          </a:p>
          <a:p>
            <a:pPr lvl="1"/>
            <a:r>
              <a:rPr lang="en-US" b="1" i="1" dirty="0" smtClean="0">
                <a:solidFill>
                  <a:srgbClr val="C00000"/>
                </a:solidFill>
              </a:rPr>
              <a:t>Pathway 1</a:t>
            </a:r>
          </a:p>
          <a:p>
            <a:pPr lvl="2"/>
            <a:r>
              <a:rPr lang="en-US" i="1" dirty="0" smtClean="0"/>
              <a:t>Step 1</a:t>
            </a:r>
            <a:r>
              <a:rPr lang="en-US" dirty="0" smtClean="0"/>
              <a:t>: Acid-base reaction </a:t>
            </a:r>
          </a:p>
          <a:p>
            <a:pPr lvl="2"/>
            <a:r>
              <a:rPr lang="en-US" i="1" dirty="0" smtClean="0"/>
              <a:t>Step 2</a:t>
            </a:r>
            <a:r>
              <a:rPr lang="en-US" dirty="0" smtClean="0"/>
              <a:t>: </a:t>
            </a:r>
            <a:r>
              <a:rPr lang="en-US" dirty="0" err="1" smtClean="0"/>
              <a:t>Nucleophilic</a:t>
            </a:r>
            <a:r>
              <a:rPr lang="en-US" dirty="0" smtClean="0"/>
              <a:t> attack</a:t>
            </a:r>
          </a:p>
          <a:p>
            <a:pPr lvl="2"/>
            <a:r>
              <a:rPr lang="en-US" i="1" dirty="0" smtClean="0"/>
              <a:t>Step 3</a:t>
            </a:r>
            <a:r>
              <a:rPr lang="en-US" dirty="0" smtClean="0"/>
              <a:t>: Acidic workup</a:t>
            </a:r>
          </a:p>
          <a:p>
            <a:pPr lvl="1"/>
            <a:r>
              <a:rPr lang="en-US" b="1" i="1" dirty="0" smtClean="0">
                <a:solidFill>
                  <a:srgbClr val="002060"/>
                </a:solidFill>
              </a:rPr>
              <a:t>Pathway 2</a:t>
            </a:r>
          </a:p>
          <a:p>
            <a:pPr lvl="2"/>
            <a:r>
              <a:rPr lang="en-US" i="1" dirty="0" smtClean="0"/>
              <a:t>Step 1</a:t>
            </a:r>
            <a:r>
              <a:rPr lang="en-US" dirty="0" smtClean="0"/>
              <a:t>: Protection of OH-group</a:t>
            </a:r>
          </a:p>
          <a:p>
            <a:pPr lvl="2"/>
            <a:r>
              <a:rPr lang="en-US" i="1" dirty="0"/>
              <a:t>Step 2</a:t>
            </a:r>
            <a:r>
              <a:rPr lang="en-US" dirty="0"/>
              <a:t>: </a:t>
            </a:r>
            <a:r>
              <a:rPr lang="en-US" dirty="0" err="1"/>
              <a:t>Nucleophilic</a:t>
            </a:r>
            <a:r>
              <a:rPr lang="en-US" dirty="0"/>
              <a:t> attack</a:t>
            </a:r>
          </a:p>
          <a:p>
            <a:pPr lvl="2"/>
            <a:r>
              <a:rPr lang="en-US" i="1" dirty="0"/>
              <a:t>Step 3</a:t>
            </a:r>
            <a:r>
              <a:rPr lang="en-US" dirty="0"/>
              <a:t>: Acidic </a:t>
            </a:r>
            <a:r>
              <a:rPr lang="en-US" dirty="0" smtClean="0"/>
              <a:t>workup</a:t>
            </a:r>
            <a:br>
              <a:rPr lang="en-US" dirty="0" smtClean="0"/>
            </a:br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In both reactions, the same final product is obtained but the first pathway requires two equivalents of the Grignard reagent due to the initial acid-base reaction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Grignard </a:t>
            </a:r>
            <a:r>
              <a:rPr lang="en-US" dirty="0" smtClean="0">
                <a:solidFill>
                  <a:srgbClr val="002060"/>
                </a:solidFill>
              </a:rPr>
              <a:t>Reaction II</a:t>
            </a:r>
            <a:endParaRPr lang="en-US" dirty="0"/>
          </a:p>
        </p:txBody>
      </p:sp>
      <p:pic>
        <p:nvPicPr>
          <p:cNvPr id="4" name="Picture 1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33600"/>
            <a:ext cx="4076700" cy="26765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4991100" y="2133600"/>
            <a:ext cx="3695700" cy="1143000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0" y="3310128"/>
            <a:ext cx="2971800" cy="1499997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037238" y="2667000"/>
            <a:ext cx="4764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rgbClr val="C00000"/>
                </a:solidFill>
              </a:rPr>
              <a:t>-</a:t>
            </a:r>
            <a:r>
              <a:rPr lang="en-US" sz="1000" b="1" dirty="0" err="1" smtClean="0">
                <a:solidFill>
                  <a:srgbClr val="C00000"/>
                </a:solidFill>
              </a:rPr>
              <a:t>PhH</a:t>
            </a:r>
            <a:endParaRPr lang="en-US" sz="1000" b="1" baseline="-25000" dirty="0">
              <a:solidFill>
                <a:srgbClr val="C00000"/>
              </a:solidFill>
            </a:endParaRPr>
          </a:p>
        </p:txBody>
      </p:sp>
      <p:cxnSp>
        <p:nvCxnSpPr>
          <p:cNvPr id="9" name="Curved Connector 8"/>
          <p:cNvCxnSpPr/>
          <p:nvPr/>
        </p:nvCxnSpPr>
        <p:spPr>
          <a:xfrm rot="10800000" flipV="1">
            <a:off x="5882638" y="2590797"/>
            <a:ext cx="365760" cy="322419"/>
          </a:xfrm>
          <a:prstGeom prst="curvedConnector3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urved Connector 13"/>
          <p:cNvCxnSpPr/>
          <p:nvPr/>
        </p:nvCxnSpPr>
        <p:spPr>
          <a:xfrm rot="5400000">
            <a:off x="4693463" y="4152025"/>
            <a:ext cx="435674" cy="251877"/>
          </a:xfrm>
          <a:prstGeom prst="curved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2280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Example </a:t>
            </a:r>
            <a:r>
              <a:rPr lang="en-US" b="1" i="1" dirty="0" smtClean="0">
                <a:solidFill>
                  <a:srgbClr val="0070C0"/>
                </a:solidFill>
              </a:rPr>
              <a:t>2</a:t>
            </a:r>
            <a:r>
              <a:rPr lang="en-US" b="1" dirty="0" smtClean="0">
                <a:solidFill>
                  <a:srgbClr val="0070C0"/>
                </a:solidFill>
              </a:rPr>
              <a:t>: </a:t>
            </a:r>
            <a:r>
              <a:rPr lang="en-US" dirty="0"/>
              <a:t>Reaction of a ketone in the presence of </a:t>
            </a:r>
            <a:r>
              <a:rPr lang="en-US" dirty="0" smtClean="0"/>
              <a:t>an aldehyde function</a:t>
            </a:r>
            <a:endParaRPr lang="en-US" dirty="0"/>
          </a:p>
          <a:p>
            <a:r>
              <a:rPr lang="en-US" dirty="0" smtClean="0"/>
              <a:t>The problem in this reaction is that aldehydes are generally more reactive than ketones which means that both groups would react </a:t>
            </a:r>
            <a:br>
              <a:rPr lang="en-US" dirty="0" smtClean="0"/>
            </a:br>
            <a:r>
              <a:rPr lang="en-US" dirty="0" smtClean="0"/>
              <a:t>with the Grignard reagent</a:t>
            </a:r>
            <a:r>
              <a:rPr lang="en-US" dirty="0"/>
              <a:t>, </a:t>
            </a:r>
            <a:r>
              <a:rPr lang="en-US" dirty="0" smtClean="0"/>
              <a:t>albeit with different rates </a:t>
            </a:r>
          </a:p>
          <a:p>
            <a:r>
              <a:rPr lang="en-US" dirty="0" smtClean="0">
                <a:solidFill>
                  <a:srgbClr val="660033"/>
                </a:solidFill>
              </a:rPr>
              <a:t>The higher reactivity of the aldehyde is exploited in the formation </a:t>
            </a:r>
            <a:br>
              <a:rPr lang="en-US" dirty="0" smtClean="0">
                <a:solidFill>
                  <a:srgbClr val="660033"/>
                </a:solidFill>
              </a:rPr>
            </a:br>
            <a:r>
              <a:rPr lang="en-US" dirty="0" smtClean="0">
                <a:solidFill>
                  <a:srgbClr val="660033"/>
                </a:solidFill>
              </a:rPr>
              <a:t>of the cyclic acetal using 1,3-propanediol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acetal does not react with the Grignard reagent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After </a:t>
            </a:r>
            <a:r>
              <a:rPr lang="en-US" dirty="0">
                <a:solidFill>
                  <a:srgbClr val="0000FF"/>
                </a:solidFill>
              </a:rPr>
              <a:t>the Grignard </a:t>
            </a:r>
            <a:r>
              <a:rPr lang="en-US" dirty="0" smtClean="0">
                <a:solidFill>
                  <a:srgbClr val="0000FF"/>
                </a:solidFill>
              </a:rPr>
              <a:t>reaction is performed, </a:t>
            </a:r>
            <a:r>
              <a:rPr lang="en-US" dirty="0">
                <a:solidFill>
                  <a:srgbClr val="0000FF"/>
                </a:solidFill>
              </a:rPr>
              <a:t>the protective group is removed during the acidic workup which restores the aldehyde </a:t>
            </a:r>
            <a:r>
              <a:rPr lang="en-US" dirty="0" smtClean="0">
                <a:solidFill>
                  <a:srgbClr val="0000FF"/>
                </a:solidFill>
              </a:rPr>
              <a:t>function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Grignard </a:t>
            </a:r>
            <a:r>
              <a:rPr lang="en-US" dirty="0" smtClean="0">
                <a:solidFill>
                  <a:srgbClr val="002060"/>
                </a:solidFill>
              </a:rPr>
              <a:t>Reaction III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5474" y="3954780"/>
            <a:ext cx="4827270" cy="6934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4" name="Rounded Rectangle 3"/>
          <p:cNvSpPr/>
          <p:nvPr/>
        </p:nvSpPr>
        <p:spPr>
          <a:xfrm>
            <a:off x="3931920" y="3947160"/>
            <a:ext cx="457200" cy="548640"/>
          </a:xfrm>
          <a:prstGeom prst="roundRect">
            <a:avLst/>
          </a:prstGeom>
          <a:noFill/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5959256" y="3947160"/>
            <a:ext cx="289144" cy="548640"/>
          </a:xfrm>
          <a:prstGeom prst="roundRect">
            <a:avLst/>
          </a:prstGeom>
          <a:noFill/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700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Sodium borohydride (NaBH</a:t>
            </a:r>
            <a:r>
              <a:rPr lang="en-US" baseline="-25000" dirty="0" smtClean="0"/>
              <a:t>4</a:t>
            </a:r>
            <a:r>
              <a:rPr lang="en-US" dirty="0" smtClean="0"/>
              <a:t>) is less reactive and </a:t>
            </a:r>
            <a:r>
              <a:rPr lang="en-US" dirty="0"/>
              <a:t>more </a:t>
            </a:r>
            <a:r>
              <a:rPr lang="en-US" dirty="0" smtClean="0"/>
              <a:t>chemoselective than lithium aluminum hydride (LiAlH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NaBH</a:t>
            </a:r>
            <a:r>
              <a:rPr lang="en-US" baseline="-25000" dirty="0" smtClean="0">
                <a:solidFill>
                  <a:srgbClr val="002060"/>
                </a:solidFill>
              </a:rPr>
              <a:t>4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will </a:t>
            </a:r>
            <a:r>
              <a:rPr lang="en-US" dirty="0" smtClean="0">
                <a:solidFill>
                  <a:srgbClr val="002060"/>
                </a:solidFill>
              </a:rPr>
              <a:t>only reduce ketones and aldehydes and tolerates the </a:t>
            </a:r>
            <a:r>
              <a:rPr lang="en-US" dirty="0">
                <a:solidFill>
                  <a:srgbClr val="002060"/>
                </a:solidFill>
              </a:rPr>
              <a:t>presence of esters, amides, </a:t>
            </a:r>
            <a:r>
              <a:rPr lang="en-US" dirty="0" smtClean="0">
                <a:solidFill>
                  <a:srgbClr val="002060"/>
                </a:solidFill>
              </a:rPr>
              <a:t>C</a:t>
            </a:r>
            <a:r>
              <a:rPr lang="en-US" dirty="0" smtClean="0">
                <a:solidFill>
                  <a:srgbClr val="002060"/>
                </a:solidFill>
                <a:latin typeface="Times New Roman"/>
                <a:cs typeface="Times New Roman"/>
              </a:rPr>
              <a:t>≡</a:t>
            </a:r>
            <a:r>
              <a:rPr lang="en-US" dirty="0" smtClean="0">
                <a:solidFill>
                  <a:srgbClr val="002060"/>
                </a:solidFill>
              </a:rPr>
              <a:t>C</a:t>
            </a:r>
            <a:r>
              <a:rPr lang="en-US" dirty="0">
                <a:solidFill>
                  <a:srgbClr val="002060"/>
                </a:solidFill>
              </a:rPr>
              <a:t>, nitro, </a:t>
            </a:r>
            <a:r>
              <a:rPr lang="en-US" dirty="0" err="1" smtClean="0">
                <a:solidFill>
                  <a:srgbClr val="002060"/>
                </a:solidFill>
              </a:rPr>
              <a:t>sulfone</a:t>
            </a:r>
            <a:r>
              <a:rPr lang="en-US" dirty="0" smtClean="0">
                <a:solidFill>
                  <a:srgbClr val="002060"/>
                </a:solidFill>
              </a:rPr>
              <a:t>, R-X, etc.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sz="800" dirty="0" smtClean="0">
              <a:solidFill>
                <a:srgbClr val="002060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LiAlH</a:t>
            </a:r>
            <a:r>
              <a:rPr lang="en-US" baseline="-25000" dirty="0" smtClean="0">
                <a:solidFill>
                  <a:srgbClr val="002060"/>
                </a:solidFill>
              </a:rPr>
              <a:t>4</a:t>
            </a:r>
            <a:r>
              <a:rPr lang="en-US" dirty="0" smtClean="0">
                <a:solidFill>
                  <a:srgbClr val="002060"/>
                </a:solidFill>
              </a:rPr>
              <a:t> will reduce all carbonyl functions and a broad variety of other functional groups as well </a:t>
            </a:r>
            <a:r>
              <a:rPr lang="en-US" dirty="0" smtClean="0">
                <a:solidFill>
                  <a:srgbClr val="002060"/>
                </a:solidFill>
                <a:sym typeface="Wingdings" pitchFamily="2" charset="2"/>
              </a:rPr>
              <a:t></a:t>
            </a:r>
            <a:endParaRPr lang="en-US" dirty="0" smtClean="0">
              <a:solidFill>
                <a:srgbClr val="002060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Reduction I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5459638"/>
              </p:ext>
            </p:extLst>
          </p:nvPr>
        </p:nvGraphicFramePr>
        <p:xfrm>
          <a:off x="2068642" y="3276600"/>
          <a:ext cx="4847212" cy="830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2" name="CS ChemDraw Drawing" r:id="rId3" imgW="6462949" imgH="1107686" progId="ChemDraw.Document.6.0">
                  <p:embed/>
                </p:oleObj>
              </mc:Choice>
              <mc:Fallback>
                <p:oleObj name="CS ChemDraw Drawing" r:id="rId3" imgW="6462949" imgH="110768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68642" y="3276600"/>
                        <a:ext cx="4847212" cy="830765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4">
                              <a:lumMod val="60000"/>
                              <a:lumOff val="40000"/>
                            </a:schemeClr>
                          </a:gs>
                          <a:gs pos="50000">
                            <a:schemeClr val="accent4">
                              <a:lumMod val="40000"/>
                              <a:lumOff val="60000"/>
                            </a:schemeClr>
                          </a:gs>
                          <a:gs pos="100000">
                            <a:schemeClr val="accent4">
                              <a:lumMod val="20000"/>
                              <a:lumOff val="80000"/>
                            </a:schemeClr>
                          </a:gs>
                        </a:gsLst>
                        <a:lin ang="5400000" scaled="0"/>
                      </a:gra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2227631"/>
              </p:ext>
            </p:extLst>
          </p:nvPr>
        </p:nvGraphicFramePr>
        <p:xfrm>
          <a:off x="2326735" y="4953000"/>
          <a:ext cx="4455065" cy="830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3" name="CS ChemDraw Drawing" r:id="rId5" imgW="5940087" imgH="1107686" progId="ChemDraw.Document.6.0">
                  <p:embed/>
                </p:oleObj>
              </mc:Choice>
              <mc:Fallback>
                <p:oleObj name="CS ChemDraw Drawing" r:id="rId5" imgW="5940087" imgH="110768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26735" y="4953000"/>
                        <a:ext cx="4455065" cy="830765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4">
                              <a:lumMod val="60000"/>
                              <a:lumOff val="40000"/>
                            </a:schemeClr>
                          </a:gs>
                          <a:gs pos="50000">
                            <a:schemeClr val="accent4">
                              <a:lumMod val="40000"/>
                              <a:lumOff val="60000"/>
                            </a:schemeClr>
                          </a:gs>
                          <a:gs pos="100000">
                            <a:schemeClr val="accent4">
                              <a:lumMod val="20000"/>
                              <a:lumOff val="80000"/>
                            </a:schemeClr>
                          </a:gs>
                        </a:gsLst>
                        <a:lin ang="5400000" scaled="0"/>
                      </a:gra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4063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dirty="0" smtClean="0">
                <a:solidFill>
                  <a:srgbClr val="0070C0"/>
                </a:solidFill>
              </a:rPr>
              <a:t>Example 3</a:t>
            </a:r>
            <a:r>
              <a:rPr lang="en-US" dirty="0" smtClean="0">
                <a:solidFill>
                  <a:srgbClr val="0070C0"/>
                </a:solidFill>
              </a:rPr>
              <a:t>:</a:t>
            </a:r>
            <a:r>
              <a:rPr lang="en-US" dirty="0" smtClean="0"/>
              <a:t> Reduction of an ester in the presence of </a:t>
            </a:r>
            <a:br>
              <a:rPr lang="en-US" dirty="0" smtClean="0"/>
            </a:br>
            <a:r>
              <a:rPr lang="en-US" dirty="0" smtClean="0"/>
              <a:t>a ketone/aldehyde</a:t>
            </a:r>
          </a:p>
          <a:p>
            <a:pPr lvl="1"/>
            <a:r>
              <a:rPr lang="en-US" dirty="0" smtClean="0">
                <a:solidFill>
                  <a:srgbClr val="660066"/>
                </a:solidFill>
              </a:rPr>
              <a:t>The ketone function has to be protected using ethylene glycol to form a cyclic ketal before the reduction of the </a:t>
            </a:r>
            <a:br>
              <a:rPr lang="en-US" dirty="0" smtClean="0">
                <a:solidFill>
                  <a:srgbClr val="660066"/>
                </a:solidFill>
              </a:rPr>
            </a:br>
            <a:r>
              <a:rPr lang="en-US" dirty="0" smtClean="0">
                <a:solidFill>
                  <a:srgbClr val="660066"/>
                </a:solidFill>
              </a:rPr>
              <a:t>ester function is performed 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The protective group is removed during the acidic workup, which restores the ketone function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Reduction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3371850"/>
            <a:ext cx="5562600" cy="173355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4114800" y="3352800"/>
            <a:ext cx="533400" cy="457200"/>
          </a:xfrm>
          <a:prstGeom prst="roundRect">
            <a:avLst/>
          </a:prstGeom>
          <a:noFill/>
          <a:ln w="19050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222044" y="4648200"/>
            <a:ext cx="426156" cy="457200"/>
          </a:xfrm>
          <a:prstGeom prst="roundRect">
            <a:avLst/>
          </a:prstGeom>
          <a:noFill/>
          <a:ln w="1905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20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>
            <a:normAutofit fontScale="92500"/>
          </a:bodyPr>
          <a:lstStyle/>
          <a:p>
            <a:r>
              <a:rPr lang="en-US" dirty="0"/>
              <a:t>If the two amino acids, glycine (</a:t>
            </a:r>
            <a:r>
              <a:rPr lang="en-US" i="1" dirty="0" err="1">
                <a:solidFill>
                  <a:srgbClr val="008000"/>
                </a:solidFill>
              </a:rPr>
              <a:t>Gly</a:t>
            </a:r>
            <a:r>
              <a:rPr lang="en-US" dirty="0"/>
              <a:t>) and alanine (</a:t>
            </a:r>
            <a:r>
              <a:rPr lang="en-US" i="1" dirty="0" err="1">
                <a:solidFill>
                  <a:srgbClr val="C00000"/>
                </a:solidFill>
              </a:rPr>
              <a:t>Ala</a:t>
            </a:r>
            <a:r>
              <a:rPr lang="en-US" dirty="0"/>
              <a:t>),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were reacted, </a:t>
            </a:r>
            <a:r>
              <a:rPr lang="en-US" dirty="0"/>
              <a:t>four </a:t>
            </a:r>
            <a:r>
              <a:rPr lang="en-US" dirty="0" smtClean="0"/>
              <a:t>dipeptides (aside of </a:t>
            </a:r>
            <a:r>
              <a:rPr lang="en-US" dirty="0" err="1" smtClean="0"/>
              <a:t>polypetides</a:t>
            </a:r>
            <a:r>
              <a:rPr lang="en-US" dirty="0" smtClean="0"/>
              <a:t>) would </a:t>
            </a:r>
            <a:br>
              <a:rPr lang="en-US" dirty="0" smtClean="0"/>
            </a:br>
            <a:r>
              <a:rPr lang="en-US" dirty="0" smtClean="0"/>
              <a:t>be possible</a:t>
            </a:r>
            <a:r>
              <a:rPr lang="en-US" dirty="0"/>
              <a:t>: </a:t>
            </a:r>
            <a:r>
              <a:rPr lang="en-US" i="1" dirty="0" err="1">
                <a:solidFill>
                  <a:srgbClr val="008000"/>
                </a:solidFill>
              </a:rPr>
              <a:t>Gly</a:t>
            </a:r>
            <a:r>
              <a:rPr lang="en-US" i="1" dirty="0" err="1"/>
              <a:t>-</a:t>
            </a:r>
            <a:r>
              <a:rPr lang="en-US" i="1" dirty="0" err="1">
                <a:solidFill>
                  <a:srgbClr val="008000"/>
                </a:solidFill>
              </a:rPr>
              <a:t>Gly</a:t>
            </a:r>
            <a:r>
              <a:rPr lang="en-US" dirty="0"/>
              <a:t>,</a:t>
            </a:r>
            <a:r>
              <a:rPr lang="en-US" i="1" dirty="0"/>
              <a:t> </a:t>
            </a:r>
            <a:r>
              <a:rPr lang="en-US" i="1" dirty="0" err="1">
                <a:solidFill>
                  <a:srgbClr val="008000"/>
                </a:solidFill>
              </a:rPr>
              <a:t>Gly</a:t>
            </a:r>
            <a:r>
              <a:rPr lang="en-US" i="1" dirty="0" err="1"/>
              <a:t>-</a:t>
            </a:r>
            <a:r>
              <a:rPr lang="en-US" i="1" dirty="0" err="1">
                <a:solidFill>
                  <a:srgbClr val="C00000"/>
                </a:solidFill>
              </a:rPr>
              <a:t>Ala</a:t>
            </a:r>
            <a:r>
              <a:rPr lang="en-US" dirty="0"/>
              <a:t>,</a:t>
            </a:r>
            <a:r>
              <a:rPr lang="en-US" i="1" dirty="0"/>
              <a:t> </a:t>
            </a:r>
            <a:r>
              <a:rPr lang="en-US" i="1" dirty="0" err="1">
                <a:solidFill>
                  <a:srgbClr val="C00000"/>
                </a:solidFill>
              </a:rPr>
              <a:t>Ala</a:t>
            </a:r>
            <a:r>
              <a:rPr lang="en-US" i="1" dirty="0" err="1"/>
              <a:t>-</a:t>
            </a:r>
            <a:r>
              <a:rPr lang="en-US" i="1" dirty="0" err="1">
                <a:solidFill>
                  <a:srgbClr val="008000"/>
                </a:solidFill>
              </a:rPr>
              <a:t>Gly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 err="1">
                <a:solidFill>
                  <a:srgbClr val="C00000"/>
                </a:solidFill>
              </a:rPr>
              <a:t>Ala</a:t>
            </a:r>
            <a:r>
              <a:rPr lang="en-US" i="1" dirty="0" err="1"/>
              <a:t>-</a:t>
            </a:r>
            <a:r>
              <a:rPr lang="en-US" i="1" dirty="0" err="1">
                <a:solidFill>
                  <a:srgbClr val="C00000"/>
                </a:solidFill>
              </a:rPr>
              <a:t>Ala</a:t>
            </a:r>
            <a:r>
              <a:rPr lang="en-US" i="1" dirty="0"/>
              <a:t> </a:t>
            </a:r>
            <a:r>
              <a:rPr lang="en-US" dirty="0">
                <a:sym typeface="Wingdings" pitchFamily="2" charset="2"/>
              </a:rPr>
              <a:t></a:t>
            </a:r>
            <a:endParaRPr lang="en-US" dirty="0"/>
          </a:p>
          <a:p>
            <a:r>
              <a:rPr lang="en-US" dirty="0"/>
              <a:t>In order to obtain one specific dipeptide i.e</a:t>
            </a:r>
            <a:r>
              <a:rPr lang="en-US" dirty="0" smtClean="0"/>
              <a:t>., </a:t>
            </a:r>
            <a:r>
              <a:rPr lang="en-US" i="1" dirty="0" err="1">
                <a:solidFill>
                  <a:srgbClr val="008000"/>
                </a:solidFill>
              </a:rPr>
              <a:t>Gly</a:t>
            </a:r>
            <a:r>
              <a:rPr lang="en-US" i="1" dirty="0" err="1"/>
              <a:t>-</a:t>
            </a:r>
            <a:r>
              <a:rPr lang="en-US" i="1" dirty="0" err="1">
                <a:solidFill>
                  <a:srgbClr val="C00000"/>
                </a:solidFill>
              </a:rPr>
              <a:t>Ala</a:t>
            </a:r>
            <a:r>
              <a:rPr lang="en-US" dirty="0"/>
              <a:t> only, several protective groups have to be used </a:t>
            </a:r>
            <a:r>
              <a:rPr lang="en-US" dirty="0" smtClean="0"/>
              <a:t>during </a:t>
            </a:r>
            <a:r>
              <a:rPr lang="en-US" smtClean="0"/>
              <a:t>the dipeptide </a:t>
            </a:r>
            <a:r>
              <a:rPr lang="en-US" dirty="0" smtClean="0"/>
              <a:t>formation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The </a:t>
            </a:r>
            <a:r>
              <a:rPr lang="en-US" dirty="0">
                <a:solidFill>
                  <a:srgbClr val="002060"/>
                </a:solidFill>
              </a:rPr>
              <a:t>amino group in glycine is protected using the </a:t>
            </a:r>
            <a:r>
              <a:rPr lang="en-US" dirty="0" err="1" smtClean="0">
                <a:solidFill>
                  <a:srgbClr val="002060"/>
                </a:solidFill>
              </a:rPr>
              <a:t>Boc</a:t>
            </a:r>
            <a:r>
              <a:rPr lang="en-US" dirty="0" smtClean="0">
                <a:solidFill>
                  <a:srgbClr val="002060"/>
                </a:solidFill>
              </a:rPr>
              <a:t>-group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carboxylic acid group of alanine is protected by a benzyl group (benzyl ester)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Peptide Synthesis I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1739461"/>
              </p:ext>
            </p:extLst>
          </p:nvPr>
        </p:nvGraphicFramePr>
        <p:xfrm>
          <a:off x="1371600" y="4370387"/>
          <a:ext cx="6537325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" name="CS ChemDraw Drawing" r:id="rId3" imgW="6537528" imgH="811961" progId="ChemDraw.Document.6.0">
                  <p:embed/>
                </p:oleObj>
              </mc:Choice>
              <mc:Fallback>
                <p:oleObj name="CS ChemDraw Drawing" r:id="rId3" imgW="6537528" imgH="81196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1600" y="4370387"/>
                        <a:ext cx="6537325" cy="811213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rgbClr val="8488C4"/>
                          </a:gs>
                          <a:gs pos="53000">
                            <a:srgbClr val="D4DEFF"/>
                          </a:gs>
                          <a:gs pos="83000">
                            <a:srgbClr val="D4DEFF"/>
                          </a:gs>
                          <a:gs pos="100000">
                            <a:schemeClr val="accent6">
                              <a:lumMod val="20000"/>
                              <a:lumOff val="80000"/>
                            </a:schemeClr>
                          </a:gs>
                        </a:gsLst>
                        <a:lin ang="5400000" scaled="0"/>
                      </a:gra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5638800" y="4343400"/>
            <a:ext cx="1066800" cy="838200"/>
          </a:xfrm>
          <a:prstGeom prst="round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346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protected forms of the amino acids are then reacted to form one specific dipeptide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DCC is used to activate the carboxylic acid</a:t>
            </a:r>
          </a:p>
          <a:p>
            <a:r>
              <a:rPr lang="en-US" dirty="0"/>
              <a:t>The treatment of the initial product with 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Acid removes the BOC group (CO</a:t>
            </a:r>
            <a:r>
              <a:rPr lang="en-US" baseline="-25000" dirty="0">
                <a:solidFill>
                  <a:srgbClr val="002060"/>
                </a:solidFill>
              </a:rPr>
              <a:t>2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i="1" dirty="0">
                <a:solidFill>
                  <a:srgbClr val="002060"/>
                </a:solidFill>
              </a:rPr>
              <a:t>tert.</a:t>
            </a:r>
            <a:r>
              <a:rPr lang="en-US" dirty="0">
                <a:solidFill>
                  <a:srgbClr val="002060"/>
                </a:solidFill>
              </a:rPr>
              <a:t>-</a:t>
            </a:r>
            <a:r>
              <a:rPr lang="en-US" dirty="0" err="1">
                <a:solidFill>
                  <a:srgbClr val="002060"/>
                </a:solidFill>
              </a:rPr>
              <a:t>BuOH</a:t>
            </a:r>
            <a:r>
              <a:rPr lang="en-US" dirty="0">
                <a:solidFill>
                  <a:srgbClr val="002060"/>
                </a:solidFill>
              </a:rPr>
              <a:t>)</a:t>
            </a:r>
          </a:p>
          <a:p>
            <a:pPr lvl="1"/>
            <a:r>
              <a:rPr lang="en-US" dirty="0" err="1">
                <a:solidFill>
                  <a:srgbClr val="002060"/>
                </a:solidFill>
              </a:rPr>
              <a:t>Pd</a:t>
            </a:r>
            <a:r>
              <a:rPr lang="en-US" dirty="0">
                <a:solidFill>
                  <a:srgbClr val="002060"/>
                </a:solidFill>
              </a:rPr>
              <a:t>-C/H</a:t>
            </a:r>
            <a:r>
              <a:rPr lang="en-US" baseline="-25000" dirty="0">
                <a:solidFill>
                  <a:srgbClr val="002060"/>
                </a:solidFill>
              </a:rPr>
              <a:t>2</a:t>
            </a:r>
            <a:r>
              <a:rPr lang="en-US" dirty="0">
                <a:solidFill>
                  <a:srgbClr val="002060"/>
                </a:solidFill>
              </a:rPr>
              <a:t> removes the benzyl group as toluene</a:t>
            </a:r>
          </a:p>
          <a:p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The resulting dipeptide is </a:t>
            </a:r>
            <a:r>
              <a:rPr lang="en-US" b="1" i="1" dirty="0" err="1">
                <a:solidFill>
                  <a:srgbClr val="008000"/>
                </a:solidFill>
              </a:rPr>
              <a:t>Gly</a:t>
            </a:r>
            <a:r>
              <a:rPr lang="en-US" b="1" i="1" dirty="0" err="1">
                <a:solidFill>
                  <a:srgbClr val="FF0000"/>
                </a:solidFill>
              </a:rPr>
              <a:t>-</a:t>
            </a:r>
            <a:r>
              <a:rPr lang="en-US" b="1" i="1" dirty="0" err="1">
                <a:solidFill>
                  <a:srgbClr val="C00000"/>
                </a:solidFill>
              </a:rPr>
              <a:t>Ala</a:t>
            </a:r>
            <a:r>
              <a:rPr lang="en-US" b="1" dirty="0">
                <a:solidFill>
                  <a:srgbClr val="FF0000"/>
                </a:solidFill>
              </a:rPr>
              <a:t> only!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Peptide </a:t>
            </a:r>
            <a:r>
              <a:rPr lang="en-US" dirty="0" smtClean="0">
                <a:solidFill>
                  <a:srgbClr val="002060"/>
                </a:solidFill>
              </a:rPr>
              <a:t>Synthesis II</a:t>
            </a:r>
            <a:endParaRPr lang="en-US" b="1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4458600"/>
              </p:ext>
            </p:extLst>
          </p:nvPr>
        </p:nvGraphicFramePr>
        <p:xfrm>
          <a:off x="1952625" y="2435225"/>
          <a:ext cx="6810375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9" name="CS ChemDraw Drawing" r:id="rId3" imgW="6810443" imgH="993116" progId="ChemDraw.Document.6.0">
                  <p:embed/>
                </p:oleObj>
              </mc:Choice>
              <mc:Fallback>
                <p:oleObj name="CS ChemDraw Drawing" r:id="rId3" imgW="6810443" imgH="99311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52625" y="2435225"/>
                        <a:ext cx="6810375" cy="993775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bg1"/>
                          </a:gs>
                          <a:gs pos="53000">
                            <a:schemeClr val="accent6">
                              <a:lumMod val="20000"/>
                              <a:lumOff val="80000"/>
                            </a:schemeClr>
                          </a:gs>
                          <a:gs pos="83000">
                            <a:schemeClr val="accent6">
                              <a:lumMod val="40000"/>
                              <a:lumOff val="60000"/>
                            </a:schemeClr>
                          </a:gs>
                          <a:gs pos="100000">
                            <a:schemeClr val="accent6">
                              <a:lumMod val="60000"/>
                              <a:lumOff val="40000"/>
                            </a:schemeClr>
                          </a:gs>
                        </a:gsLst>
                        <a:lin ang="5400000" scaled="0"/>
                      </a:gra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3306067"/>
              </p:ext>
            </p:extLst>
          </p:nvPr>
        </p:nvGraphicFramePr>
        <p:xfrm>
          <a:off x="7205133" y="3441700"/>
          <a:ext cx="1549400" cy="173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0" name="CS ChemDraw Drawing" r:id="rId5" imgW="1549400" imgH="1740110" progId="ChemDraw.Document.6.0">
                  <p:embed/>
                </p:oleObj>
              </mc:Choice>
              <mc:Fallback>
                <p:oleObj name="CS ChemDraw Drawing" r:id="rId5" imgW="1549400" imgH="1740110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5133" y="3441700"/>
                        <a:ext cx="1549400" cy="1739900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chemeClr val="accent6">
                              <a:lumMod val="60000"/>
                              <a:lumOff val="40000"/>
                            </a:schemeClr>
                          </a:gs>
                          <a:gs pos="53000">
                            <a:schemeClr val="accent6">
                              <a:lumMod val="40000"/>
                              <a:lumOff val="60000"/>
                            </a:schemeClr>
                          </a:gs>
                          <a:gs pos="83000">
                            <a:schemeClr val="accent6">
                              <a:lumMod val="20000"/>
                              <a:lumOff val="80000"/>
                            </a:schemeClr>
                          </a:gs>
                          <a:gs pos="100000">
                            <a:srgbClr val="FFFFFF"/>
                          </a:gs>
                        </a:gsLst>
                        <a:lin ang="5400000"/>
                      </a:gra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6096000" y="2438400"/>
            <a:ext cx="2667000" cy="990600"/>
          </a:xfrm>
          <a:prstGeom prst="rect">
            <a:avLst/>
          </a:prstGeom>
          <a:noFill/>
          <a:ln w="25400"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84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2189</TotalTime>
  <Words>299</Words>
  <Application>Microsoft Office PowerPoint</Application>
  <PresentationFormat>On-screen Show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Paper</vt:lpstr>
      <vt:lpstr>CS ChemDraw Drawing</vt:lpstr>
      <vt:lpstr>Lecture 9a</vt:lpstr>
      <vt:lpstr>The Problem</vt:lpstr>
      <vt:lpstr>Grignard Reaction I</vt:lpstr>
      <vt:lpstr>Grignard Reaction II</vt:lpstr>
      <vt:lpstr>Grignard Reaction III</vt:lpstr>
      <vt:lpstr>Reduction I</vt:lpstr>
      <vt:lpstr>Reduction II</vt:lpstr>
      <vt:lpstr>Peptide Synthesis I</vt:lpstr>
      <vt:lpstr>Peptide Synthesis 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9a</dc:title>
  <dc:creator>A. Bacher</dc:creator>
  <cp:lastModifiedBy>Alf Bacher</cp:lastModifiedBy>
  <cp:revision>103</cp:revision>
  <dcterms:created xsi:type="dcterms:W3CDTF">2010-10-29T23:41:40Z</dcterms:created>
  <dcterms:modified xsi:type="dcterms:W3CDTF">2014-08-22T17:35:50Z</dcterms:modified>
</cp:coreProperties>
</file>