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3" r:id="rId15"/>
    <p:sldId id="276" r:id="rId16"/>
    <p:sldId id="267" r:id="rId17"/>
    <p:sldId id="271" r:id="rId18"/>
    <p:sldId id="272"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C3D79B"/>
    <a:srgbClr val="FFCCFF"/>
    <a:srgbClr val="FFCCCC"/>
    <a:srgbClr val="FF6699"/>
    <a:srgbClr val="660033"/>
    <a:srgbClr val="006600"/>
    <a:srgbClr val="0000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2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5"/>
    </mc:Choice>
    <mc:Fallback>
      <c:style val="25"/>
    </mc:Fallback>
  </mc:AlternateContent>
  <c:chart>
    <c:autoTitleDeleted val="1"/>
    <c:plotArea>
      <c:layout>
        <c:manualLayout>
          <c:layoutTarget val="inner"/>
          <c:xMode val="edge"/>
          <c:yMode val="edge"/>
          <c:x val="0.18339506172839506"/>
          <c:y val="5.5375328083989504E-2"/>
          <c:w val="0.77542833187518223"/>
          <c:h val="0.77874974762770033"/>
        </c:manualLayout>
      </c:layout>
      <c:scatterChart>
        <c:scatterStyle val="lineMarker"/>
        <c:varyColors val="0"/>
        <c:ser>
          <c:idx val="0"/>
          <c:order val="0"/>
          <c:tx>
            <c:strRef>
              <c:f>Sheet1!$C$2</c:f>
              <c:strCache>
                <c:ptCount val="1"/>
                <c:pt idx="0">
                  <c:v>Boiling Point</c:v>
                </c:pt>
              </c:strCache>
            </c:strRef>
          </c:tx>
          <c:spPr>
            <a:ln w="88900">
              <a:noFill/>
            </a:ln>
            <a:effectLst>
              <a:outerShdw blurRad="50800" dist="50800" dir="5400000" algn="ctr" rotWithShape="0">
                <a:schemeClr val="tx1"/>
              </a:outerShdw>
            </a:effectLst>
          </c:spPr>
          <c:marker>
            <c:symbol val="triangle"/>
            <c:size val="7"/>
            <c:spPr>
              <a:solidFill>
                <a:srgbClr val="C00000"/>
              </a:solidFill>
              <a:ln>
                <a:solidFill>
                  <a:srgbClr val="FF0000"/>
                </a:solidFill>
              </a:ln>
              <a:effectLst>
                <a:outerShdw blurRad="50800" dist="50800" dir="5400000" algn="ctr" rotWithShape="0">
                  <a:schemeClr val="tx1"/>
                </a:outerShdw>
              </a:effectLst>
            </c:spPr>
          </c:marker>
          <c:dPt>
            <c:idx val="0"/>
            <c:marker>
              <c:spPr>
                <a:solidFill>
                  <a:srgbClr val="006600"/>
                </a:solidFill>
                <a:ln>
                  <a:solidFill>
                    <a:srgbClr val="006600"/>
                  </a:solidFill>
                </a:ln>
                <a:effectLst>
                  <a:outerShdw blurRad="50800" dist="50800" dir="5400000" algn="ctr" rotWithShape="0">
                    <a:schemeClr val="tx1"/>
                  </a:outerShdw>
                </a:effectLst>
              </c:spPr>
            </c:marker>
            <c:bubble3D val="0"/>
          </c:dPt>
          <c:dPt>
            <c:idx val="1"/>
            <c:marker>
              <c:spPr>
                <a:solidFill>
                  <a:srgbClr val="006600"/>
                </a:solidFill>
                <a:ln>
                  <a:solidFill>
                    <a:srgbClr val="006600"/>
                  </a:solidFill>
                </a:ln>
                <a:effectLst>
                  <a:outerShdw blurRad="50800" dist="50800" dir="5400000" algn="ctr" rotWithShape="0">
                    <a:schemeClr val="tx1"/>
                  </a:outerShdw>
                </a:effectLst>
              </c:spPr>
            </c:marker>
            <c:bubble3D val="0"/>
          </c:dPt>
          <c:dPt>
            <c:idx val="2"/>
            <c:marker>
              <c:spPr>
                <a:solidFill>
                  <a:srgbClr val="006600"/>
                </a:solidFill>
                <a:ln>
                  <a:solidFill>
                    <a:srgbClr val="006600"/>
                  </a:solidFill>
                </a:ln>
                <a:effectLst>
                  <a:outerShdw blurRad="50800" dist="50800" dir="5400000" algn="ctr" rotWithShape="0">
                    <a:schemeClr val="tx1"/>
                  </a:outerShdw>
                </a:effectLst>
              </c:spPr>
            </c:marker>
            <c:bubble3D val="0"/>
          </c:dPt>
          <c:dPt>
            <c:idx val="3"/>
            <c:marker>
              <c:symbol val="square"/>
              <c:size val="7"/>
            </c:marker>
            <c:bubble3D val="0"/>
          </c:dPt>
          <c:dPt>
            <c:idx val="4"/>
            <c:marker>
              <c:symbol val="x"/>
              <c:size val="7"/>
            </c:marker>
            <c:bubble3D val="0"/>
          </c:dPt>
          <c:dPt>
            <c:idx val="5"/>
            <c:marker>
              <c:symbol val="x"/>
              <c:size val="7"/>
            </c:marker>
            <c:bubble3D val="0"/>
          </c:dPt>
          <c:trendline>
            <c:spPr>
              <a:ln w="9525" cap="flat" cmpd="sng" algn="ctr">
                <a:solidFill>
                  <a:schemeClr val="dk1">
                    <a:shade val="95000"/>
                    <a:satMod val="105000"/>
                  </a:schemeClr>
                </a:solidFill>
                <a:prstDash val="solid"/>
              </a:ln>
              <a:effectLst/>
            </c:spPr>
            <c:trendlineType val="linear"/>
            <c:dispRSqr val="0"/>
            <c:dispEq val="0"/>
          </c:trendline>
          <c:xVal>
            <c:numRef>
              <c:f>Sheet1!$B$3:$B$8</c:f>
              <c:numCache>
                <c:formatCode>General</c:formatCode>
                <c:ptCount val="6"/>
                <c:pt idx="0">
                  <c:v>153.30000000000001</c:v>
                </c:pt>
                <c:pt idx="1">
                  <c:v>173.4</c:v>
                </c:pt>
                <c:pt idx="2">
                  <c:v>193.5</c:v>
                </c:pt>
                <c:pt idx="3">
                  <c:v>151</c:v>
                </c:pt>
                <c:pt idx="4">
                  <c:v>146.9</c:v>
                </c:pt>
                <c:pt idx="5">
                  <c:v>146.5</c:v>
                </c:pt>
              </c:numCache>
            </c:numRef>
          </c:xVal>
          <c:yVal>
            <c:numRef>
              <c:f>Sheet1!$C$3:$C$8</c:f>
              <c:numCache>
                <c:formatCode>General</c:formatCode>
                <c:ptCount val="6"/>
                <c:pt idx="0">
                  <c:v>69</c:v>
                </c:pt>
                <c:pt idx="1">
                  <c:v>98</c:v>
                </c:pt>
                <c:pt idx="2">
                  <c:v>126</c:v>
                </c:pt>
                <c:pt idx="3">
                  <c:v>60</c:v>
                </c:pt>
                <c:pt idx="4">
                  <c:v>58</c:v>
                </c:pt>
                <c:pt idx="5">
                  <c:v>50</c:v>
                </c:pt>
              </c:numCache>
            </c:numRef>
          </c:yVal>
          <c:smooth val="0"/>
        </c:ser>
        <c:dLbls>
          <c:showLegendKey val="0"/>
          <c:showVal val="0"/>
          <c:showCatName val="0"/>
          <c:showSerName val="0"/>
          <c:showPercent val="0"/>
          <c:showBubbleSize val="0"/>
        </c:dLbls>
        <c:axId val="162087664"/>
        <c:axId val="162089232"/>
      </c:scatterChart>
      <c:valAx>
        <c:axId val="162087664"/>
        <c:scaling>
          <c:orientation val="minMax"/>
          <c:max val="200"/>
          <c:min val="140"/>
        </c:scaling>
        <c:delete val="0"/>
        <c:axPos val="b"/>
        <c:title>
          <c:tx>
            <c:rich>
              <a:bodyPr/>
              <a:lstStyle/>
              <a:p>
                <a:pPr>
                  <a:defRPr/>
                </a:pPr>
                <a:r>
                  <a:rPr lang="en-US"/>
                  <a:t>Surface area</a:t>
                </a:r>
              </a:p>
            </c:rich>
          </c:tx>
          <c:layout/>
          <c:overlay val="0"/>
        </c:title>
        <c:numFmt formatCode="General" sourceLinked="1"/>
        <c:majorTickMark val="out"/>
        <c:minorTickMark val="none"/>
        <c:tickLblPos val="nextTo"/>
        <c:spPr>
          <a:ln>
            <a:solidFill>
              <a:schemeClr val="tx1"/>
            </a:solidFill>
          </a:ln>
        </c:spPr>
        <c:crossAx val="162089232"/>
        <c:crosses val="autoZero"/>
        <c:crossBetween val="midCat"/>
        <c:majorUnit val="50"/>
      </c:valAx>
      <c:valAx>
        <c:axId val="162089232"/>
        <c:scaling>
          <c:orientation val="minMax"/>
          <c:min val="40"/>
        </c:scaling>
        <c:delete val="0"/>
        <c:axPos val="l"/>
        <c:majorGridlines>
          <c:spPr>
            <a:ln>
              <a:solidFill>
                <a:schemeClr val="tx1"/>
              </a:solidFill>
            </a:ln>
          </c:spPr>
        </c:majorGridlines>
        <c:title>
          <c:tx>
            <c:rich>
              <a:bodyPr rot="-5400000" vert="horz"/>
              <a:lstStyle/>
              <a:p>
                <a:pPr>
                  <a:defRPr/>
                </a:pPr>
                <a:r>
                  <a:rPr lang="en-US"/>
                  <a:t>Boiling point</a:t>
                </a:r>
              </a:p>
            </c:rich>
          </c:tx>
          <c:layout>
            <c:manualLayout>
              <c:xMode val="edge"/>
              <c:yMode val="edge"/>
              <c:x val="0"/>
              <c:y val="0.29942794082557861"/>
            </c:manualLayout>
          </c:layout>
          <c:overlay val="0"/>
        </c:title>
        <c:numFmt formatCode="General" sourceLinked="1"/>
        <c:majorTickMark val="out"/>
        <c:minorTickMark val="none"/>
        <c:tickLblPos val="nextTo"/>
        <c:spPr>
          <a:ln>
            <a:solidFill>
              <a:schemeClr val="tx1"/>
            </a:solidFill>
          </a:ln>
        </c:spPr>
        <c:crossAx val="162087664"/>
        <c:crosses val="autoZero"/>
        <c:crossBetween val="midCat"/>
        <c:majorUnit val="20"/>
      </c:valAx>
      <c:spPr>
        <a:ln>
          <a:solidFill>
            <a:schemeClr val="tx1"/>
          </a:solidFill>
        </a:ln>
      </c:spPr>
    </c:plotArea>
    <c:plotVisOnly val="1"/>
    <c:dispBlanksAs val="gap"/>
    <c:showDLblsOverMax val="0"/>
  </c:chart>
  <c:spPr>
    <a:solidFill>
      <a:schemeClr val="bg1">
        <a:lumMod val="95000"/>
      </a:schemeClr>
    </a:solidFill>
    <a:ln>
      <a:noFill/>
    </a:ln>
  </c:spPr>
  <c:txPr>
    <a:bodyPr/>
    <a:lstStyle/>
    <a:p>
      <a:pPr>
        <a:defRPr sz="900">
          <a:solidFill>
            <a:schemeClr val="tx1"/>
          </a:solidFil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72F617-7032-4748-AB75-F0523187459B}"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108542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2F617-7032-4748-AB75-F0523187459B}"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136645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2F617-7032-4748-AB75-F0523187459B}"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2684457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2F617-7032-4748-AB75-F0523187459B}"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428913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72F617-7032-4748-AB75-F0523187459B}"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778312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72F617-7032-4748-AB75-F0523187459B}"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73139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72F617-7032-4748-AB75-F0523187459B}" type="datetimeFigureOut">
              <a:rPr lang="en-US" smtClean="0"/>
              <a:t>8/23/2015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579147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72F617-7032-4748-AB75-F0523187459B}" type="datetimeFigureOut">
              <a:rPr lang="en-US" smtClean="0"/>
              <a:t>8/23/2015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720997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2F617-7032-4748-AB75-F0523187459B}" type="datetimeFigureOut">
              <a:rPr lang="en-US" smtClean="0"/>
              <a:t>8/23/2015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64150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2F617-7032-4748-AB75-F0523187459B}"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20969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2F617-7032-4748-AB75-F0523187459B}"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15891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3D79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2F617-7032-4748-AB75-F0523187459B}" type="datetimeFigureOut">
              <a:rPr lang="en-US" smtClean="0"/>
              <a:t>8/23/2015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844FB-98CA-4245-91B3-385B0D3A1706}" type="slidenum">
              <a:rPr lang="en-US" smtClean="0"/>
              <a:t>‹#›</a:t>
            </a:fld>
            <a:endParaRPr lang="en-US"/>
          </a:p>
        </p:txBody>
      </p:sp>
    </p:spTree>
    <p:extLst>
      <p:ext uri="{BB962C8B-B14F-4D97-AF65-F5344CB8AC3E}">
        <p14:creationId xmlns:p14="http://schemas.microsoft.com/office/powerpoint/2010/main" val="40984519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Lecture 9a</a:t>
            </a:r>
            <a:endParaRPr lang="en-US" b="1" dirty="0"/>
          </a:p>
        </p:txBody>
      </p:sp>
      <p:sp>
        <p:nvSpPr>
          <p:cNvPr id="3" name="Subtitle 2"/>
          <p:cNvSpPr>
            <a:spLocks noGrp="1"/>
          </p:cNvSpPr>
          <p:nvPr>
            <p:ph type="subTitle" idx="1"/>
          </p:nvPr>
        </p:nvSpPr>
        <p:spPr/>
        <p:txBody>
          <a:bodyPr/>
          <a:lstStyle/>
          <a:p>
            <a:r>
              <a:rPr lang="en-US" sz="3600" b="1" i="1" dirty="0" smtClean="0">
                <a:solidFill>
                  <a:schemeClr val="accent4">
                    <a:lumMod val="50000"/>
                  </a:schemeClr>
                </a:solidFill>
              </a:rPr>
              <a:t>P</a:t>
            </a:r>
            <a:r>
              <a:rPr lang="en-US" sz="3600" b="1" i="1" dirty="0" smtClean="0">
                <a:solidFill>
                  <a:srgbClr val="002060"/>
                </a:solidFill>
              </a:rPr>
              <a:t>o</a:t>
            </a:r>
            <a:r>
              <a:rPr lang="en-US" sz="3600" b="1" i="1" dirty="0" smtClean="0">
                <a:solidFill>
                  <a:srgbClr val="3399FF"/>
                </a:solidFill>
              </a:rPr>
              <a:t>l</a:t>
            </a:r>
            <a:r>
              <a:rPr lang="en-US" sz="3600" b="1" i="1" dirty="0" smtClean="0">
                <a:solidFill>
                  <a:srgbClr val="00B050"/>
                </a:solidFill>
              </a:rPr>
              <a:t>a</a:t>
            </a:r>
            <a:r>
              <a:rPr lang="en-US" sz="3600" b="1" i="1" dirty="0" smtClean="0">
                <a:solidFill>
                  <a:srgbClr val="FFFF00"/>
                </a:solidFill>
              </a:rPr>
              <a:t>r</a:t>
            </a:r>
            <a:r>
              <a:rPr lang="en-US" sz="3600" b="1" i="1" dirty="0" smtClean="0">
                <a:solidFill>
                  <a:srgbClr val="FF3300"/>
                </a:solidFill>
              </a:rPr>
              <a:t>i</a:t>
            </a:r>
            <a:r>
              <a:rPr lang="en-US" sz="3600" b="1" i="1" dirty="0" smtClean="0">
                <a:solidFill>
                  <a:srgbClr val="FF0000"/>
                </a:solidFill>
              </a:rPr>
              <a:t>t</a:t>
            </a:r>
            <a:r>
              <a:rPr lang="en-US" sz="3600" b="1" i="1" dirty="0" smtClean="0">
                <a:solidFill>
                  <a:srgbClr val="C00000"/>
                </a:solidFill>
              </a:rPr>
              <a:t>y</a:t>
            </a:r>
            <a:endParaRPr lang="en-US" sz="3600" b="1" i="1" dirty="0">
              <a:solidFill>
                <a:srgbClr val="C00000"/>
              </a:solidFill>
            </a:endParaRPr>
          </a:p>
        </p:txBody>
      </p:sp>
    </p:spTree>
    <p:extLst>
      <p:ext uri="{BB962C8B-B14F-4D97-AF65-F5344CB8AC3E}">
        <p14:creationId xmlns:p14="http://schemas.microsoft.com/office/powerpoint/2010/main" val="1828786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Physical Properties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229600" cy="4953000"/>
          </a:xfrm>
        </p:spPr>
        <p:txBody>
          <a:bodyPr>
            <a:normAutofit fontScale="70000" lnSpcReduction="20000"/>
          </a:bodyPr>
          <a:lstStyle/>
          <a:p>
            <a:r>
              <a:rPr lang="en-US" b="1" dirty="0" smtClean="0">
                <a:solidFill>
                  <a:srgbClr val="003300"/>
                </a:solidFill>
              </a:rPr>
              <a:t>Melting </a:t>
            </a:r>
            <a:r>
              <a:rPr lang="en-US" b="1" dirty="0" smtClean="0">
                <a:solidFill>
                  <a:srgbClr val="003300"/>
                </a:solidFill>
              </a:rPr>
              <a:t>Point </a:t>
            </a:r>
            <a:r>
              <a:rPr lang="en-US" b="1" dirty="0" smtClean="0">
                <a:solidFill>
                  <a:srgbClr val="003300"/>
                </a:solidFill>
              </a:rPr>
              <a:t>(Symmetry)</a:t>
            </a:r>
          </a:p>
          <a:p>
            <a:pPr lvl="2"/>
            <a:endParaRPr lang="en-US" dirty="0">
              <a:solidFill>
                <a:schemeClr val="bg1"/>
              </a:solidFill>
            </a:endParaRPr>
          </a:p>
          <a:p>
            <a:pPr lvl="2"/>
            <a:endParaRPr lang="en-US" dirty="0" smtClean="0">
              <a:solidFill>
                <a:schemeClr val="bg1"/>
              </a:solidFill>
            </a:endParaRPr>
          </a:p>
          <a:p>
            <a:pPr lvl="2"/>
            <a:endParaRPr lang="en-US" dirty="0">
              <a:solidFill>
                <a:schemeClr val="bg1"/>
              </a:solidFill>
            </a:endParaRPr>
          </a:p>
          <a:p>
            <a:pPr lvl="2"/>
            <a:endParaRPr lang="en-US" dirty="0" smtClean="0">
              <a:solidFill>
                <a:schemeClr val="bg1"/>
              </a:solidFill>
            </a:endParaRPr>
          </a:p>
          <a:p>
            <a:pPr lvl="2"/>
            <a:endParaRPr lang="en-US" dirty="0">
              <a:solidFill>
                <a:schemeClr val="bg1"/>
              </a:solidFill>
            </a:endParaRP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r>
              <a:rPr lang="en-US" dirty="0" smtClean="0"/>
              <a:t>Symmetric </a:t>
            </a:r>
            <a:r>
              <a:rPr lang="en-US" dirty="0"/>
              <a:t>organic compounds exhibit a higher melting point than </a:t>
            </a:r>
            <a:r>
              <a:rPr lang="en-US" dirty="0" smtClean="0"/>
              <a:t/>
            </a:r>
            <a:br>
              <a:rPr lang="en-US" dirty="0" smtClean="0"/>
            </a:br>
            <a:r>
              <a:rPr lang="en-US" dirty="0" smtClean="0"/>
              <a:t>non-symmetric </a:t>
            </a:r>
            <a:r>
              <a:rPr lang="en-US" dirty="0"/>
              <a:t>molecules (</a:t>
            </a:r>
            <a:r>
              <a:rPr lang="en-US" i="1" dirty="0" err="1"/>
              <a:t>Carnelley</a:t>
            </a:r>
            <a:r>
              <a:rPr lang="en-US" i="1" dirty="0"/>
              <a:t> Rule</a:t>
            </a:r>
            <a:r>
              <a:rPr lang="en-US" dirty="0"/>
              <a:t>, 1882)</a:t>
            </a:r>
          </a:p>
          <a:p>
            <a:pPr lvl="1">
              <a:buFont typeface="Arial" panose="020B0604020202020204" pitchFamily="34" charset="0"/>
              <a:buChar char="•"/>
            </a:pPr>
            <a:r>
              <a:rPr lang="en-US" dirty="0" smtClean="0"/>
              <a:t>This observation is counterintuitive because in the case of a symmetric substitution the most symmetric compound would exhibit the lowest dipole moment if </a:t>
            </a:r>
            <a:r>
              <a:rPr lang="en-US" i="1" dirty="0" smtClean="0"/>
              <a:t>X=Y</a:t>
            </a:r>
            <a:r>
              <a:rPr lang="en-US" dirty="0" smtClean="0"/>
              <a:t>!</a:t>
            </a:r>
          </a:p>
          <a:p>
            <a:pPr lvl="1">
              <a:buFont typeface="Arial" panose="020B0604020202020204" pitchFamily="34" charset="0"/>
              <a:buChar char="•"/>
            </a:pPr>
            <a:r>
              <a:rPr lang="en-US" dirty="0" smtClean="0">
                <a:solidFill>
                  <a:srgbClr val="C00000"/>
                </a:solidFill>
              </a:rPr>
              <a:t>Symmetric molecules can be packed more efficiently, which results </a:t>
            </a:r>
            <a:br>
              <a:rPr lang="en-US" dirty="0" smtClean="0">
                <a:solidFill>
                  <a:srgbClr val="C00000"/>
                </a:solidFill>
              </a:rPr>
            </a:br>
            <a:r>
              <a:rPr lang="en-US" dirty="0" smtClean="0">
                <a:solidFill>
                  <a:srgbClr val="C00000"/>
                </a:solidFill>
              </a:rPr>
              <a:t>in stronger intermolecular forces in the lattice and a lower </a:t>
            </a:r>
            <a:r>
              <a:rPr lang="en-US" dirty="0">
                <a:solidFill>
                  <a:srgbClr val="C00000"/>
                </a:solidFill>
              </a:rPr>
              <a:t>entropy </a:t>
            </a:r>
            <a:r>
              <a:rPr lang="en-US" dirty="0" smtClean="0">
                <a:solidFill>
                  <a:srgbClr val="C00000"/>
                </a:solidFill>
              </a:rPr>
              <a:t/>
            </a:r>
            <a:br>
              <a:rPr lang="en-US" dirty="0" smtClean="0">
                <a:solidFill>
                  <a:srgbClr val="C00000"/>
                </a:solidFill>
              </a:rPr>
            </a:br>
            <a:r>
              <a:rPr lang="en-US" dirty="0" smtClean="0">
                <a:solidFill>
                  <a:srgbClr val="C00000"/>
                </a:solidFill>
              </a:rPr>
              <a:t>in </a:t>
            </a:r>
            <a:r>
              <a:rPr lang="en-US" dirty="0">
                <a:solidFill>
                  <a:srgbClr val="C00000"/>
                </a:solidFill>
              </a:rPr>
              <a:t>the </a:t>
            </a:r>
            <a:r>
              <a:rPr lang="en-US" dirty="0" smtClean="0">
                <a:solidFill>
                  <a:srgbClr val="C00000"/>
                </a:solidFill>
              </a:rPr>
              <a:t>solid</a:t>
            </a:r>
          </a:p>
          <a:p>
            <a:pPr lvl="1">
              <a:buFont typeface="Arial" panose="020B0604020202020204" pitchFamily="34" charset="0"/>
              <a:buChar char="•"/>
            </a:pPr>
            <a:endParaRPr lang="en-US" dirty="0" smtClean="0">
              <a:solidFill>
                <a:schemeClr val="bg1"/>
              </a:solidFill>
            </a:endParaRPr>
          </a:p>
          <a:p>
            <a:pPr lvl="2"/>
            <a:endParaRPr lang="en-US" dirty="0" smtClean="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711687210"/>
              </p:ext>
            </p:extLst>
          </p:nvPr>
        </p:nvGraphicFramePr>
        <p:xfrm>
          <a:off x="1524000" y="1981200"/>
          <a:ext cx="6126479" cy="1920240"/>
        </p:xfrm>
        <a:graphic>
          <a:graphicData uri="http://schemas.openxmlformats.org/drawingml/2006/table">
            <a:tbl>
              <a:tblPr firstRow="1" firstCol="1" bandRow="1">
                <a:tableStyleId>{21E4AEA4-8DFA-4A89-87EB-49C32662AFE0}</a:tableStyleId>
              </a:tblPr>
              <a:tblGrid>
                <a:gridCol w="1690043"/>
                <a:gridCol w="739406"/>
                <a:gridCol w="739406"/>
                <a:gridCol w="739406"/>
                <a:gridCol w="739406"/>
                <a:gridCol w="739406"/>
                <a:gridCol w="739406"/>
              </a:tblGrid>
              <a:tr h="274320">
                <a:tc>
                  <a:txBody>
                    <a:bodyPr/>
                    <a:lstStyle/>
                    <a:p>
                      <a:pPr marL="0" marR="0">
                        <a:spcBef>
                          <a:spcPts val="0"/>
                        </a:spcBef>
                        <a:spcAft>
                          <a:spcPts val="0"/>
                        </a:spcAft>
                      </a:pPr>
                      <a:r>
                        <a:rPr lang="en-US" sz="1600" dirty="0">
                          <a:solidFill>
                            <a:schemeClr val="tx1"/>
                          </a:solidFill>
                          <a:effectLst/>
                        </a:rPr>
                        <a:t>Compound</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spcBef>
                          <a:spcPts val="0"/>
                        </a:spcBef>
                        <a:spcAft>
                          <a:spcPts val="0"/>
                        </a:spcAft>
                      </a:pPr>
                      <a:r>
                        <a:rPr lang="en-US" sz="1600" dirty="0">
                          <a:solidFill>
                            <a:schemeClr val="tx1"/>
                          </a:solidFill>
                          <a:effectLst/>
                        </a:rPr>
                        <a:t>ortho</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latin typeface="Symbol" panose="05050102010706020507" pitchFamily="18" charset="2"/>
                        </a:rPr>
                        <a:t>m</a:t>
                      </a:r>
                      <a:r>
                        <a:rPr lang="en-US" sz="1600" dirty="0" smtClean="0">
                          <a:solidFill>
                            <a:schemeClr val="tx1"/>
                          </a:solidFill>
                          <a:effectLst/>
                        </a:rPr>
                        <a:t>(D)</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spcBef>
                          <a:spcPts val="0"/>
                        </a:spcBef>
                        <a:spcAft>
                          <a:spcPts val="0"/>
                        </a:spcAft>
                      </a:pPr>
                      <a:r>
                        <a:rPr lang="en-US" sz="1600" dirty="0">
                          <a:solidFill>
                            <a:schemeClr val="tx1"/>
                          </a:solidFill>
                          <a:effectLst/>
                        </a:rPr>
                        <a:t>meta</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latin typeface="Symbol" panose="05050102010706020507" pitchFamily="18" charset="2"/>
                        </a:rPr>
                        <a:t>m</a:t>
                      </a:r>
                      <a:r>
                        <a:rPr lang="en-US" sz="1600" dirty="0" smtClean="0">
                          <a:solidFill>
                            <a:schemeClr val="tx1"/>
                          </a:solidFill>
                          <a:effectLst/>
                        </a:rPr>
                        <a:t>(D)</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spcBef>
                          <a:spcPts val="0"/>
                        </a:spcBef>
                        <a:spcAft>
                          <a:spcPts val="0"/>
                        </a:spcAft>
                      </a:pPr>
                      <a:r>
                        <a:rPr lang="en-US" sz="1600" dirty="0">
                          <a:solidFill>
                            <a:schemeClr val="tx1"/>
                          </a:solidFill>
                          <a:effectLst/>
                        </a:rPr>
                        <a:t>para</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indent="0" algn="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effectLst/>
                          <a:latin typeface="Symbol" panose="05050102010706020507" pitchFamily="18" charset="2"/>
                        </a:rPr>
                        <a:t>m</a:t>
                      </a:r>
                      <a:r>
                        <a:rPr lang="en-US" sz="1600" dirty="0" smtClean="0">
                          <a:solidFill>
                            <a:schemeClr val="tx1"/>
                          </a:solidFill>
                          <a:effectLst/>
                        </a:rPr>
                        <a:t>(D)</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err="1">
                          <a:solidFill>
                            <a:schemeClr val="tx1"/>
                          </a:solidFill>
                          <a:effectLst/>
                        </a:rPr>
                        <a:t>difluorobenzene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dirty="0">
                          <a:solidFill>
                            <a:schemeClr val="tx1"/>
                          </a:solidFill>
                          <a:effectLst/>
                        </a:rPr>
                        <a:t>-34.0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2.46</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a:solidFill>
                            <a:schemeClr val="tx1"/>
                          </a:solidFill>
                          <a:effectLst/>
                        </a:rPr>
                        <a:t>-59.0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1.51</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-13.0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a:solidFill>
                            <a:schemeClr val="tx1"/>
                          </a:solidFill>
                          <a:effectLst/>
                        </a:rPr>
                        <a:t>dichlorobenzene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dirty="0">
                          <a:solidFill>
                            <a:schemeClr val="tx1"/>
                          </a:solidFill>
                          <a:effectLst/>
                        </a:rPr>
                        <a:t>-16.7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2.50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a:solidFill>
                            <a:schemeClr val="tx1"/>
                          </a:solidFill>
                          <a:effectLst/>
                        </a:rPr>
                        <a:t>-26.3</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1.72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 54.0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0.003</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err="1">
                          <a:solidFill>
                            <a:schemeClr val="tx1"/>
                          </a:solidFill>
                          <a:effectLst/>
                        </a:rPr>
                        <a:t>dibromobenzene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dirty="0" smtClean="0">
                          <a:solidFill>
                            <a:schemeClr val="tx1"/>
                          </a:solidFill>
                          <a:effectLst/>
                        </a:rPr>
                        <a:t>  </a:t>
                      </a:r>
                      <a:r>
                        <a:rPr lang="en-US" sz="1600" dirty="0">
                          <a:solidFill>
                            <a:schemeClr val="tx1"/>
                          </a:solidFill>
                          <a:effectLst/>
                        </a:rPr>
                        <a:t>6.7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2.12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 - </a:t>
                      </a:r>
                      <a:r>
                        <a:rPr lang="en-US" sz="1600" dirty="0">
                          <a:solidFill>
                            <a:schemeClr val="tx1"/>
                          </a:solidFill>
                          <a:effectLst/>
                        </a:rPr>
                        <a:t>7.2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1.44</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 87.2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0.001</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err="1">
                          <a:solidFill>
                            <a:schemeClr val="tx1"/>
                          </a:solidFill>
                          <a:effectLst/>
                        </a:rPr>
                        <a:t>diiodobenzene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dirty="0" smtClean="0">
                          <a:solidFill>
                            <a:schemeClr val="tx1"/>
                          </a:solidFill>
                          <a:effectLst/>
                        </a:rPr>
                        <a:t> 26.7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1.70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 35.4</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1.27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129.2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err="1">
                          <a:solidFill>
                            <a:schemeClr val="tx1"/>
                          </a:solidFill>
                          <a:effectLst/>
                        </a:rPr>
                        <a:t>dimethylbenzene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a:solidFill>
                            <a:schemeClr val="tx1"/>
                          </a:solidFill>
                          <a:effectLst/>
                        </a:rPr>
                        <a:t>-27.9</a:t>
                      </a:r>
                      <a:endParaRPr lang="en-US" sz="16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0.64</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 -</a:t>
                      </a:r>
                      <a:r>
                        <a:rPr lang="en-US" sz="1600" dirty="0">
                          <a:solidFill>
                            <a:schemeClr val="tx1"/>
                          </a:solidFill>
                          <a:effectLst/>
                        </a:rPr>
                        <a:t>49.4</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0.30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13.3</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a:solidFill>
                            <a:schemeClr val="tx1"/>
                          </a:solidFill>
                          <a:effectLst/>
                        </a:rPr>
                        <a:t>dinitrobenzene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a:solidFill>
                            <a:schemeClr val="tx1"/>
                          </a:solidFill>
                          <a:effectLst/>
                        </a:rPr>
                        <a:t>116.0</a:t>
                      </a:r>
                      <a:endParaRPr lang="en-US" sz="16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6.48</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 90.0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3.75</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172.0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0.78</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7256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9" end="9"/>
                                            </p:txEl>
                                          </p:spTgt>
                                        </p:tgtEl>
                                        <p:attrNameLst>
                                          <p:attrName>style.visibility</p:attrName>
                                        </p:attrNameLst>
                                      </p:cBhvr>
                                      <p:to>
                                        <p:strVal val="visible"/>
                                      </p:to>
                                    </p:set>
                                    <p:animEffect transition="in" filter="barn(inVertical)">
                                      <p:cBhvr>
                                        <p:cTn id="14" dur="500"/>
                                        <p:tgtEl>
                                          <p:spTgt spid="2">
                                            <p:txEl>
                                              <p:pRg st="9" end="9"/>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barn(inVertical)">
                                      <p:cBhvr>
                                        <p:cTn id="19" dur="500"/>
                                        <p:tgtEl>
                                          <p:spTgt spid="2">
                                            <p:txEl>
                                              <p:pRg st="10" end="1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xEl>
                                              <p:pRg st="11" end="11"/>
                                            </p:txEl>
                                          </p:spTgt>
                                        </p:tgtEl>
                                        <p:attrNameLst>
                                          <p:attrName>style.visibility</p:attrName>
                                        </p:attrNameLst>
                                      </p:cBhvr>
                                      <p:to>
                                        <p:strVal val="visible"/>
                                      </p:to>
                                    </p:set>
                                    <p:animEffect transition="in" filter="barn(inVertical)">
                                      <p:cBhvr>
                                        <p:cTn id="24"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Physical Properties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382000" cy="5105400"/>
          </a:xfrm>
        </p:spPr>
        <p:txBody>
          <a:bodyPr>
            <a:normAutofit fontScale="55000" lnSpcReduction="20000"/>
          </a:bodyPr>
          <a:lstStyle/>
          <a:p>
            <a:r>
              <a:rPr lang="en-US" sz="3300" b="1" dirty="0">
                <a:solidFill>
                  <a:srgbClr val="003300"/>
                </a:solidFill>
              </a:rPr>
              <a:t>Melting </a:t>
            </a:r>
            <a:r>
              <a:rPr lang="en-US" sz="3300" b="1" dirty="0" smtClean="0">
                <a:solidFill>
                  <a:srgbClr val="003300"/>
                </a:solidFill>
              </a:rPr>
              <a:t>Point </a:t>
            </a:r>
            <a:r>
              <a:rPr lang="en-US" sz="3300" b="1" dirty="0" smtClean="0">
                <a:solidFill>
                  <a:srgbClr val="003300"/>
                </a:solidFill>
              </a:rPr>
              <a:t>(Intramolecular </a:t>
            </a:r>
            <a:r>
              <a:rPr lang="en-US" sz="3300" b="1" dirty="0" smtClean="0">
                <a:solidFill>
                  <a:srgbClr val="003300"/>
                </a:solidFill>
              </a:rPr>
              <a:t>Hydrogen </a:t>
            </a:r>
            <a:r>
              <a:rPr lang="en-US" sz="3300" b="1" dirty="0">
                <a:solidFill>
                  <a:srgbClr val="003300"/>
                </a:solidFill>
              </a:rPr>
              <a:t>B</a:t>
            </a:r>
            <a:r>
              <a:rPr lang="en-US" sz="3300" b="1" dirty="0" smtClean="0">
                <a:solidFill>
                  <a:srgbClr val="003300"/>
                </a:solidFill>
              </a:rPr>
              <a:t>onds</a:t>
            </a:r>
            <a:r>
              <a:rPr lang="en-US" sz="3300" b="1" dirty="0" smtClean="0">
                <a:solidFill>
                  <a:srgbClr val="003300"/>
                </a:solidFill>
              </a:rPr>
              <a:t>)</a:t>
            </a:r>
          </a:p>
          <a:p>
            <a:endParaRPr lang="en-US" dirty="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smtClean="0">
              <a:solidFill>
                <a:srgbClr val="002060"/>
              </a:solidFill>
            </a:endParaRPr>
          </a:p>
          <a:p>
            <a:endParaRPr lang="en-US" dirty="0" smtClean="0">
              <a:solidFill>
                <a:srgbClr val="002060"/>
              </a:solidFill>
            </a:endParaRPr>
          </a:p>
          <a:p>
            <a:endParaRPr lang="en-US" dirty="0" smtClean="0">
              <a:solidFill>
                <a:srgbClr val="002060"/>
              </a:solidFill>
            </a:endParaRPr>
          </a:p>
          <a:p>
            <a:endParaRPr lang="en-US" sz="2500" dirty="0">
              <a:solidFill>
                <a:srgbClr val="002060"/>
              </a:solidFill>
            </a:endParaRPr>
          </a:p>
          <a:p>
            <a:r>
              <a:rPr lang="en-US" sz="2900" dirty="0" smtClean="0">
                <a:solidFill>
                  <a:srgbClr val="002060"/>
                </a:solidFill>
              </a:rPr>
              <a:t>If intramolecular hydrogen bonds can be formed, the effect will be </a:t>
            </a:r>
            <a:r>
              <a:rPr lang="en-US" sz="2900" dirty="0">
                <a:solidFill>
                  <a:srgbClr val="002060"/>
                </a:solidFill>
              </a:rPr>
              <a:t>observed the </a:t>
            </a:r>
            <a:r>
              <a:rPr lang="en-US" sz="2900" dirty="0" smtClean="0">
                <a:solidFill>
                  <a:srgbClr val="002060"/>
                </a:solidFill>
              </a:rPr>
              <a:t>strongest in the ortho-isomer i.e., X= -NO</a:t>
            </a:r>
            <a:r>
              <a:rPr lang="en-US" sz="2900" baseline="-25000" dirty="0" smtClean="0">
                <a:solidFill>
                  <a:srgbClr val="002060"/>
                </a:solidFill>
              </a:rPr>
              <a:t>2</a:t>
            </a:r>
            <a:r>
              <a:rPr lang="en-US" sz="2900" dirty="0" smtClean="0">
                <a:solidFill>
                  <a:srgbClr val="002060"/>
                </a:solidFill>
              </a:rPr>
              <a:t>, -CHO, -COCH</a:t>
            </a:r>
            <a:r>
              <a:rPr lang="en-US" sz="2900" baseline="-25000" dirty="0" smtClean="0">
                <a:solidFill>
                  <a:srgbClr val="002060"/>
                </a:solidFill>
              </a:rPr>
              <a:t>3</a:t>
            </a:r>
            <a:r>
              <a:rPr lang="en-US" sz="2900" dirty="0">
                <a:solidFill>
                  <a:srgbClr val="002060"/>
                </a:solidFill>
              </a:rPr>
              <a:t>, </a:t>
            </a:r>
            <a:r>
              <a:rPr lang="en-US" sz="2900" dirty="0" smtClean="0">
                <a:solidFill>
                  <a:srgbClr val="002060"/>
                </a:solidFill>
              </a:rPr>
              <a:t>-COOCH</a:t>
            </a:r>
            <a:r>
              <a:rPr lang="en-US" sz="2900" baseline="-25000" dirty="0" smtClean="0">
                <a:solidFill>
                  <a:srgbClr val="002060"/>
                </a:solidFill>
              </a:rPr>
              <a:t>3</a:t>
            </a:r>
          </a:p>
          <a:p>
            <a:r>
              <a:rPr lang="en-US" sz="2900" dirty="0" smtClean="0">
                <a:solidFill>
                  <a:srgbClr val="002060"/>
                </a:solidFill>
              </a:rPr>
              <a:t>Compounds that can form intermolecular hydrogen bonds have higher melting points and boiling points than compounds that cannot i.e., </a:t>
            </a:r>
            <a:r>
              <a:rPr lang="en-US" sz="2900" i="1" dirty="0" smtClean="0">
                <a:solidFill>
                  <a:srgbClr val="002060"/>
                </a:solidFill>
              </a:rPr>
              <a:t>p</a:t>
            </a:r>
            <a:r>
              <a:rPr lang="en-US" sz="2900" dirty="0" smtClean="0">
                <a:solidFill>
                  <a:srgbClr val="002060"/>
                </a:solidFill>
              </a:rPr>
              <a:t>-</a:t>
            </a:r>
            <a:r>
              <a:rPr lang="en-US" sz="2900" dirty="0" err="1" smtClean="0">
                <a:solidFill>
                  <a:srgbClr val="002060"/>
                </a:solidFill>
              </a:rPr>
              <a:t>hydroxyacetophenone</a:t>
            </a:r>
            <a:r>
              <a:rPr lang="en-US" sz="2900" dirty="0" smtClean="0">
                <a:solidFill>
                  <a:srgbClr val="002060"/>
                </a:solidFill>
              </a:rPr>
              <a:t> (</a:t>
            </a:r>
            <a:r>
              <a:rPr lang="en-US" sz="2900" dirty="0">
                <a:solidFill>
                  <a:srgbClr val="002060"/>
                </a:solidFill>
              </a:rPr>
              <a:t>147 </a:t>
            </a:r>
            <a:r>
              <a:rPr lang="en-US" sz="2900" baseline="30000" dirty="0">
                <a:solidFill>
                  <a:srgbClr val="002060"/>
                </a:solidFill>
              </a:rPr>
              <a:t>o</a:t>
            </a:r>
            <a:r>
              <a:rPr lang="en-US" sz="2900" dirty="0">
                <a:solidFill>
                  <a:srgbClr val="002060"/>
                </a:solidFill>
              </a:rPr>
              <a:t>C, </a:t>
            </a:r>
            <a:r>
              <a:rPr lang="en-US" sz="2900" dirty="0" smtClean="0">
                <a:solidFill>
                  <a:srgbClr val="002060"/>
                </a:solidFill>
              </a:rPr>
              <a:t>330 </a:t>
            </a:r>
            <a:r>
              <a:rPr lang="en-US" sz="2900" baseline="30000" dirty="0" smtClean="0">
                <a:solidFill>
                  <a:srgbClr val="002060"/>
                </a:solidFill>
              </a:rPr>
              <a:t>o</a:t>
            </a:r>
            <a:r>
              <a:rPr lang="en-US" sz="2900" dirty="0" smtClean="0">
                <a:solidFill>
                  <a:srgbClr val="002060"/>
                </a:solidFill>
              </a:rPr>
              <a:t>C) </a:t>
            </a:r>
            <a:br>
              <a:rPr lang="en-US" sz="2900" dirty="0" smtClean="0">
                <a:solidFill>
                  <a:srgbClr val="002060"/>
                </a:solidFill>
              </a:rPr>
            </a:br>
            <a:r>
              <a:rPr lang="en-US" sz="2900" dirty="0" smtClean="0">
                <a:solidFill>
                  <a:srgbClr val="002060"/>
                </a:solidFill>
              </a:rPr>
              <a:t>vs. </a:t>
            </a:r>
            <a:r>
              <a:rPr lang="en-US" sz="2900" i="1" dirty="0" smtClean="0">
                <a:solidFill>
                  <a:srgbClr val="002060"/>
                </a:solidFill>
              </a:rPr>
              <a:t>p</a:t>
            </a:r>
            <a:r>
              <a:rPr lang="en-US" sz="2900" dirty="0" smtClean="0">
                <a:solidFill>
                  <a:srgbClr val="002060"/>
                </a:solidFill>
              </a:rPr>
              <a:t>-</a:t>
            </a:r>
            <a:r>
              <a:rPr lang="en-US" sz="2900" dirty="0" err="1" smtClean="0">
                <a:solidFill>
                  <a:srgbClr val="002060"/>
                </a:solidFill>
              </a:rPr>
              <a:t>methoxyacetophenone</a:t>
            </a:r>
            <a:r>
              <a:rPr lang="en-US" sz="2900" dirty="0" smtClean="0">
                <a:solidFill>
                  <a:srgbClr val="002060"/>
                </a:solidFill>
              </a:rPr>
              <a:t> (37 </a:t>
            </a:r>
            <a:r>
              <a:rPr lang="en-US" sz="2900" baseline="30000" dirty="0">
                <a:solidFill>
                  <a:srgbClr val="002060"/>
                </a:solidFill>
              </a:rPr>
              <a:t>o</a:t>
            </a:r>
            <a:r>
              <a:rPr lang="en-US" sz="2900" dirty="0">
                <a:solidFill>
                  <a:srgbClr val="002060"/>
                </a:solidFill>
              </a:rPr>
              <a:t>C, </a:t>
            </a:r>
            <a:r>
              <a:rPr lang="en-US" sz="2900" dirty="0" smtClean="0">
                <a:solidFill>
                  <a:srgbClr val="002060"/>
                </a:solidFill>
              </a:rPr>
              <a:t>256 </a:t>
            </a:r>
            <a:r>
              <a:rPr lang="en-US" sz="2900" baseline="30000" dirty="0" smtClean="0">
                <a:solidFill>
                  <a:srgbClr val="002060"/>
                </a:solidFill>
              </a:rPr>
              <a:t>o</a:t>
            </a:r>
            <a:r>
              <a:rPr lang="en-US" sz="2900" dirty="0" smtClean="0">
                <a:solidFill>
                  <a:srgbClr val="002060"/>
                </a:solidFill>
              </a:rPr>
              <a:t>C), </a:t>
            </a:r>
            <a:r>
              <a:rPr lang="en-US" sz="2900" i="1" dirty="0" smtClean="0">
                <a:solidFill>
                  <a:srgbClr val="002060"/>
                </a:solidFill>
              </a:rPr>
              <a:t>p</a:t>
            </a:r>
            <a:r>
              <a:rPr lang="en-US" sz="2900" dirty="0" smtClean="0">
                <a:solidFill>
                  <a:srgbClr val="002060"/>
                </a:solidFill>
              </a:rPr>
              <a:t>-</a:t>
            </a:r>
            <a:r>
              <a:rPr lang="en-US" sz="2900" dirty="0" err="1" smtClean="0">
                <a:solidFill>
                  <a:srgbClr val="002060"/>
                </a:solidFill>
              </a:rPr>
              <a:t>nitrophenol</a:t>
            </a:r>
            <a:r>
              <a:rPr lang="en-US" sz="2900" dirty="0" smtClean="0">
                <a:solidFill>
                  <a:srgbClr val="002060"/>
                </a:solidFill>
              </a:rPr>
              <a:t> (</a:t>
            </a:r>
            <a:r>
              <a:rPr lang="en-US" sz="2900" dirty="0">
                <a:solidFill>
                  <a:srgbClr val="002060"/>
                </a:solidFill>
              </a:rPr>
              <a:t>114 </a:t>
            </a:r>
            <a:r>
              <a:rPr lang="en-US" sz="2900" baseline="30000" dirty="0">
                <a:solidFill>
                  <a:srgbClr val="002060"/>
                </a:solidFill>
              </a:rPr>
              <a:t>o</a:t>
            </a:r>
            <a:r>
              <a:rPr lang="en-US" sz="2900" dirty="0">
                <a:solidFill>
                  <a:srgbClr val="002060"/>
                </a:solidFill>
              </a:rPr>
              <a:t>C, 279 </a:t>
            </a:r>
            <a:r>
              <a:rPr lang="en-US" sz="2900" baseline="30000" dirty="0" smtClean="0">
                <a:solidFill>
                  <a:srgbClr val="002060"/>
                </a:solidFill>
              </a:rPr>
              <a:t>o</a:t>
            </a:r>
            <a:r>
              <a:rPr lang="en-US" sz="2900" dirty="0" smtClean="0">
                <a:solidFill>
                  <a:srgbClr val="002060"/>
                </a:solidFill>
              </a:rPr>
              <a:t>C) vs. </a:t>
            </a:r>
            <a:r>
              <a:rPr lang="en-US" sz="2900" i="1" dirty="0" smtClean="0">
                <a:solidFill>
                  <a:srgbClr val="002060"/>
                </a:solidFill>
              </a:rPr>
              <a:t>p</a:t>
            </a:r>
            <a:r>
              <a:rPr lang="en-US" sz="2900" dirty="0" smtClean="0">
                <a:solidFill>
                  <a:srgbClr val="002060"/>
                </a:solidFill>
              </a:rPr>
              <a:t>-</a:t>
            </a:r>
            <a:r>
              <a:rPr lang="en-US" sz="2900" dirty="0" err="1" smtClean="0">
                <a:solidFill>
                  <a:srgbClr val="002060"/>
                </a:solidFill>
              </a:rPr>
              <a:t>nitroanisole</a:t>
            </a:r>
            <a:r>
              <a:rPr lang="en-US" sz="2900" dirty="0" smtClean="0">
                <a:solidFill>
                  <a:srgbClr val="002060"/>
                </a:solidFill>
              </a:rPr>
              <a:t> (53 </a:t>
            </a:r>
            <a:r>
              <a:rPr lang="en-US" sz="2900" baseline="30000" dirty="0" smtClean="0">
                <a:solidFill>
                  <a:srgbClr val="002060"/>
                </a:solidFill>
              </a:rPr>
              <a:t>o</a:t>
            </a:r>
            <a:r>
              <a:rPr lang="en-US" sz="2900" dirty="0" smtClean="0">
                <a:solidFill>
                  <a:srgbClr val="002060"/>
                </a:solidFill>
              </a:rPr>
              <a:t>C, 260 </a:t>
            </a:r>
            <a:r>
              <a:rPr lang="en-US" sz="2900" baseline="30000" dirty="0" smtClean="0">
                <a:solidFill>
                  <a:srgbClr val="002060"/>
                </a:solidFill>
              </a:rPr>
              <a:t>o</a:t>
            </a:r>
            <a:r>
              <a:rPr lang="en-US" sz="2900" dirty="0" smtClean="0">
                <a:solidFill>
                  <a:srgbClr val="002060"/>
                </a:solidFill>
              </a:rPr>
              <a:t>C</a:t>
            </a:r>
            <a:r>
              <a:rPr lang="en-US" sz="2900" dirty="0" smtClean="0">
                <a:solidFill>
                  <a:srgbClr val="002060"/>
                </a:solidFill>
              </a:rPr>
              <a:t>), etc</a:t>
            </a:r>
            <a:r>
              <a:rPr lang="en-US" sz="2900" dirty="0">
                <a:solidFill>
                  <a:srgbClr val="002060"/>
                </a:solidFill>
              </a:rPr>
              <a:t>.</a:t>
            </a:r>
            <a:endParaRPr lang="en-US" sz="2900" dirty="0">
              <a:solidFill>
                <a:srgbClr val="002060"/>
              </a:solidFill>
              <a:latin typeface="Times"/>
              <a:ea typeface="Times"/>
              <a:cs typeface="Times New Roman"/>
            </a:endParaRPr>
          </a:p>
          <a:p>
            <a:r>
              <a:rPr lang="en-US" sz="2900" dirty="0" smtClean="0">
                <a:solidFill>
                  <a:srgbClr val="002060"/>
                </a:solidFill>
              </a:rPr>
              <a:t>If  intra- </a:t>
            </a:r>
            <a:r>
              <a:rPr lang="en-US" sz="2900" dirty="0">
                <a:solidFill>
                  <a:srgbClr val="002060"/>
                </a:solidFill>
              </a:rPr>
              <a:t>or intermolecular hydrogen bonds are not </a:t>
            </a:r>
            <a:r>
              <a:rPr lang="en-US" sz="2900" dirty="0" smtClean="0">
                <a:solidFill>
                  <a:srgbClr val="002060"/>
                </a:solidFill>
              </a:rPr>
              <a:t>observed, the </a:t>
            </a:r>
            <a:r>
              <a:rPr lang="en-US" sz="2900" dirty="0">
                <a:solidFill>
                  <a:srgbClr val="002060"/>
                </a:solidFill>
              </a:rPr>
              <a:t>boiling points of the </a:t>
            </a:r>
            <a:r>
              <a:rPr lang="en-US" sz="2900" dirty="0" smtClean="0">
                <a:solidFill>
                  <a:srgbClr val="002060"/>
                </a:solidFill>
              </a:rPr>
              <a:t/>
            </a:r>
            <a:br>
              <a:rPr lang="en-US" sz="2900" dirty="0" smtClean="0">
                <a:solidFill>
                  <a:srgbClr val="002060"/>
                </a:solidFill>
              </a:rPr>
            </a:br>
            <a:r>
              <a:rPr lang="en-US" sz="2900" dirty="0" smtClean="0">
                <a:solidFill>
                  <a:srgbClr val="002060"/>
                </a:solidFill>
              </a:rPr>
              <a:t>different </a:t>
            </a:r>
            <a:r>
              <a:rPr lang="en-US" sz="2900" dirty="0">
                <a:solidFill>
                  <a:srgbClr val="002060"/>
                </a:solidFill>
              </a:rPr>
              <a:t>isomers </a:t>
            </a:r>
            <a:r>
              <a:rPr lang="en-US" sz="2900" dirty="0" smtClean="0">
                <a:solidFill>
                  <a:srgbClr val="002060"/>
                </a:solidFill>
              </a:rPr>
              <a:t>will be </a:t>
            </a:r>
            <a:r>
              <a:rPr lang="en-US" sz="2900" dirty="0">
                <a:solidFill>
                  <a:srgbClr val="002060"/>
                </a:solidFill>
              </a:rPr>
              <a:t>very </a:t>
            </a:r>
            <a:r>
              <a:rPr lang="en-US" sz="2900" dirty="0" smtClean="0">
                <a:solidFill>
                  <a:srgbClr val="002060"/>
                </a:solidFill>
              </a:rPr>
              <a:t>similar i.e., </a:t>
            </a:r>
            <a:r>
              <a:rPr lang="en-US" sz="2900" dirty="0" err="1" smtClean="0">
                <a:solidFill>
                  <a:srgbClr val="002060"/>
                </a:solidFill>
              </a:rPr>
              <a:t>methoxybenzaldehydes</a:t>
            </a:r>
            <a:r>
              <a:rPr lang="en-US" sz="2900" dirty="0" smtClean="0">
                <a:solidFill>
                  <a:srgbClr val="002060"/>
                </a:solidFill>
              </a:rPr>
              <a:t> (ortho: 238 </a:t>
            </a:r>
            <a:r>
              <a:rPr lang="en-US" sz="2900" baseline="30000" dirty="0">
                <a:solidFill>
                  <a:srgbClr val="002060"/>
                </a:solidFill>
              </a:rPr>
              <a:t>o</a:t>
            </a:r>
            <a:r>
              <a:rPr lang="en-US" sz="2900" dirty="0" smtClean="0">
                <a:solidFill>
                  <a:srgbClr val="002060"/>
                </a:solidFill>
              </a:rPr>
              <a:t>C, meta: 235 </a:t>
            </a:r>
            <a:r>
              <a:rPr lang="en-US" sz="2900" baseline="30000" dirty="0">
                <a:solidFill>
                  <a:srgbClr val="002060"/>
                </a:solidFill>
              </a:rPr>
              <a:t>o</a:t>
            </a:r>
            <a:r>
              <a:rPr lang="en-US" sz="2900" dirty="0" smtClean="0">
                <a:solidFill>
                  <a:srgbClr val="002060"/>
                </a:solidFill>
              </a:rPr>
              <a:t>C, para: 248 </a:t>
            </a:r>
            <a:r>
              <a:rPr lang="en-US" sz="2900" baseline="30000" dirty="0">
                <a:solidFill>
                  <a:srgbClr val="002060"/>
                </a:solidFill>
              </a:rPr>
              <a:t>o</a:t>
            </a:r>
            <a:r>
              <a:rPr lang="en-US" sz="2900" dirty="0" smtClean="0">
                <a:solidFill>
                  <a:srgbClr val="002060"/>
                </a:solidFill>
              </a:rPr>
              <a:t>C), </a:t>
            </a:r>
            <a:r>
              <a:rPr lang="en-US" sz="2900" dirty="0" err="1" smtClean="0">
                <a:solidFill>
                  <a:srgbClr val="002060"/>
                </a:solidFill>
              </a:rPr>
              <a:t>methoxyacetophenones</a:t>
            </a:r>
            <a:r>
              <a:rPr lang="en-US" sz="2900" dirty="0" smtClean="0">
                <a:solidFill>
                  <a:srgbClr val="002060"/>
                </a:solidFill>
              </a:rPr>
              <a:t> (</a:t>
            </a:r>
            <a:r>
              <a:rPr lang="en-US" sz="2900" dirty="0">
                <a:solidFill>
                  <a:srgbClr val="002060"/>
                </a:solidFill>
              </a:rPr>
              <a:t>ortho: </a:t>
            </a:r>
            <a:r>
              <a:rPr lang="en-US" sz="2900" dirty="0" smtClean="0">
                <a:solidFill>
                  <a:srgbClr val="002060"/>
                </a:solidFill>
              </a:rPr>
              <a:t>245 </a:t>
            </a:r>
            <a:r>
              <a:rPr lang="en-US" sz="2900" baseline="30000" dirty="0">
                <a:solidFill>
                  <a:srgbClr val="002060"/>
                </a:solidFill>
              </a:rPr>
              <a:t>o</a:t>
            </a:r>
            <a:r>
              <a:rPr lang="en-US" sz="2900" dirty="0" smtClean="0">
                <a:solidFill>
                  <a:srgbClr val="002060"/>
                </a:solidFill>
              </a:rPr>
              <a:t>C</a:t>
            </a:r>
            <a:r>
              <a:rPr lang="en-US" sz="2900" dirty="0">
                <a:solidFill>
                  <a:srgbClr val="002060"/>
                </a:solidFill>
              </a:rPr>
              <a:t>, meta: </a:t>
            </a:r>
            <a:r>
              <a:rPr lang="en-US" sz="2900" dirty="0" smtClean="0">
                <a:solidFill>
                  <a:srgbClr val="002060"/>
                </a:solidFill>
              </a:rPr>
              <a:t>240 </a:t>
            </a:r>
            <a:r>
              <a:rPr lang="en-US" sz="2900" baseline="30000" dirty="0">
                <a:solidFill>
                  <a:srgbClr val="002060"/>
                </a:solidFill>
              </a:rPr>
              <a:t>o</a:t>
            </a:r>
            <a:r>
              <a:rPr lang="en-US" sz="2900" dirty="0" smtClean="0">
                <a:solidFill>
                  <a:srgbClr val="002060"/>
                </a:solidFill>
              </a:rPr>
              <a:t>C</a:t>
            </a:r>
            <a:r>
              <a:rPr lang="en-US" sz="2900" dirty="0">
                <a:solidFill>
                  <a:srgbClr val="002060"/>
                </a:solidFill>
              </a:rPr>
              <a:t>, para: </a:t>
            </a:r>
            <a:r>
              <a:rPr lang="en-US" sz="2900" dirty="0" smtClean="0">
                <a:solidFill>
                  <a:srgbClr val="002060"/>
                </a:solidFill>
              </a:rPr>
              <a:t>256 </a:t>
            </a:r>
            <a:r>
              <a:rPr lang="en-US" sz="2900" baseline="30000" dirty="0">
                <a:solidFill>
                  <a:srgbClr val="002060"/>
                </a:solidFill>
              </a:rPr>
              <a:t>o</a:t>
            </a:r>
            <a:r>
              <a:rPr lang="en-US" sz="2900" dirty="0" smtClean="0">
                <a:solidFill>
                  <a:srgbClr val="002060"/>
                </a:solidFill>
              </a:rPr>
              <a:t>C), etc.</a:t>
            </a:r>
            <a:endParaRPr lang="en-US" sz="2900" baseline="-25000" dirty="0" smtClean="0">
              <a:solidFill>
                <a:srgbClr val="002060"/>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3513" y="2232025"/>
            <a:ext cx="1131887" cy="1425575"/>
          </a:xfrm>
          <a:prstGeom prst="rect">
            <a:avLst/>
          </a:prstGeom>
          <a:solidFill>
            <a:schemeClr val="accent2">
              <a:lumMod val="40000"/>
              <a:lumOff val="60000"/>
            </a:schemeClr>
          </a:solidFill>
          <a:ln>
            <a:noFill/>
          </a:ln>
          <a:effectLst/>
        </p:spPr>
      </p:pic>
      <p:graphicFrame>
        <p:nvGraphicFramePr>
          <p:cNvPr id="5" name="Table 4"/>
          <p:cNvGraphicFramePr>
            <a:graphicFrameLocks noGrp="1"/>
          </p:cNvGraphicFramePr>
          <p:nvPr>
            <p:extLst>
              <p:ext uri="{D42A27DB-BD31-4B8C-83A1-F6EECF244321}">
                <p14:modId xmlns:p14="http://schemas.microsoft.com/office/powerpoint/2010/main" val="3061727331"/>
              </p:ext>
            </p:extLst>
          </p:nvPr>
        </p:nvGraphicFramePr>
        <p:xfrm>
          <a:off x="746760" y="1798320"/>
          <a:ext cx="6949440" cy="2286000"/>
        </p:xfrm>
        <a:graphic>
          <a:graphicData uri="http://schemas.openxmlformats.org/drawingml/2006/table">
            <a:tbl>
              <a:tblPr firstRow="1" bandRow="1">
                <a:tableStyleId>{21E4AEA4-8DFA-4A89-87EB-49C32662AFE0}</a:tableStyleId>
              </a:tblPr>
              <a:tblGrid>
                <a:gridCol w="1857768"/>
                <a:gridCol w="1720161"/>
                <a:gridCol w="1720161"/>
                <a:gridCol w="165135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effectLst/>
                        </a:rPr>
                        <a:t>X-C</a:t>
                      </a:r>
                      <a:r>
                        <a:rPr lang="en-US" sz="1600" b="1" baseline="-25000" dirty="0" smtClean="0">
                          <a:solidFill>
                            <a:schemeClr val="tx1"/>
                          </a:solidFill>
                          <a:effectLst/>
                        </a:rPr>
                        <a:t>6</a:t>
                      </a:r>
                      <a:r>
                        <a:rPr lang="en-US" sz="1600" b="1" dirty="0" smtClean="0">
                          <a:solidFill>
                            <a:schemeClr val="tx1"/>
                          </a:solidFill>
                          <a:effectLst/>
                        </a:rPr>
                        <a:t>H</a:t>
                      </a:r>
                      <a:r>
                        <a:rPr lang="en-US" sz="1600" b="1" baseline="-25000" dirty="0" smtClean="0">
                          <a:solidFill>
                            <a:schemeClr val="tx1"/>
                          </a:solidFill>
                          <a:effectLst/>
                        </a:rPr>
                        <a:t>4</a:t>
                      </a:r>
                      <a:r>
                        <a:rPr lang="en-US" sz="1600" b="1" dirty="0" smtClean="0">
                          <a:solidFill>
                            <a:schemeClr val="tx1"/>
                          </a:solidFill>
                          <a:effectLst/>
                        </a:rPr>
                        <a:t>-Y</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Ortho</a:t>
                      </a:r>
                      <a:r>
                        <a:rPr lang="en-US" sz="1600" baseline="0" dirty="0" smtClean="0">
                          <a:solidFill>
                            <a:schemeClr val="tx1"/>
                          </a:solidFill>
                        </a:rPr>
                        <a:t> (m.p., </a:t>
                      </a:r>
                      <a:r>
                        <a:rPr lang="en-US" sz="1600" baseline="0" dirty="0" err="1" smtClean="0">
                          <a:solidFill>
                            <a:schemeClr val="tx1"/>
                          </a:solidFill>
                        </a:rPr>
                        <a:t>b.p</a:t>
                      </a:r>
                      <a:r>
                        <a:rPr lang="en-US" sz="1600" baseline="0" dirty="0" smtClean="0">
                          <a:solidFill>
                            <a:schemeClr val="tx1"/>
                          </a:solidFill>
                        </a:rPr>
                        <a: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Meta</a:t>
                      </a:r>
                      <a:r>
                        <a:rPr lang="en-US" sz="1600" baseline="0" dirty="0" smtClean="0">
                          <a:solidFill>
                            <a:schemeClr val="tx1"/>
                          </a:solidFill>
                        </a:rPr>
                        <a:t> (m.p., </a:t>
                      </a:r>
                      <a:r>
                        <a:rPr lang="en-US" sz="1600" baseline="0" dirty="0" err="1" smtClean="0">
                          <a:solidFill>
                            <a:schemeClr val="tx1"/>
                          </a:solidFill>
                        </a:rPr>
                        <a:t>b.p</a:t>
                      </a:r>
                      <a:r>
                        <a:rPr lang="en-US" sz="1600" baseline="0" dirty="0" smtClean="0">
                          <a:solidFill>
                            <a:schemeClr val="tx1"/>
                          </a:solidFill>
                        </a:rPr>
                        <a: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Para </a:t>
                      </a:r>
                      <a:r>
                        <a:rPr lang="en-US" sz="1600" baseline="0" dirty="0" smtClean="0">
                          <a:solidFill>
                            <a:schemeClr val="tx1"/>
                          </a:solidFill>
                        </a:rPr>
                        <a:t>(m.p., </a:t>
                      </a:r>
                      <a:r>
                        <a:rPr lang="en-US" sz="1600" baseline="0" dirty="0" err="1" smtClean="0">
                          <a:solidFill>
                            <a:schemeClr val="tx1"/>
                          </a:solidFill>
                        </a:rPr>
                        <a:t>b.p</a:t>
                      </a:r>
                      <a:r>
                        <a:rPr lang="en-US" sz="1600" baseline="0" dirty="0" smtClean="0">
                          <a:solidFill>
                            <a:schemeClr val="tx1"/>
                          </a:solidFill>
                        </a:rPr>
                        <a: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0" i="1" dirty="0">
                          <a:effectLst/>
                        </a:rPr>
                        <a:t>X=</a:t>
                      </a:r>
                      <a:r>
                        <a:rPr lang="en-US" sz="1600" b="0" i="1" dirty="0" err="1">
                          <a:effectLst/>
                        </a:rPr>
                        <a:t>Cl</a:t>
                      </a:r>
                      <a:r>
                        <a:rPr lang="en-US" sz="1600" b="0" i="1" dirty="0">
                          <a:effectLst/>
                        </a:rPr>
                        <a:t>, Y=OH</a:t>
                      </a:r>
                      <a:endParaRPr lang="en-US" sz="1600" b="0" i="1"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dirty="0" smtClean="0">
                          <a:effectLst/>
                        </a:rPr>
                        <a:t> 8 </a:t>
                      </a:r>
                      <a:r>
                        <a:rPr lang="en-US" sz="1600" baseline="30000" dirty="0">
                          <a:effectLst/>
                        </a:rPr>
                        <a:t>o</a:t>
                      </a:r>
                      <a:r>
                        <a:rPr lang="en-US" sz="1600" dirty="0">
                          <a:effectLst/>
                        </a:rPr>
                        <a:t>C</a:t>
                      </a:r>
                      <a:r>
                        <a:rPr lang="en-US" sz="1600" dirty="0" smtClean="0">
                          <a:effectLst/>
                        </a:rPr>
                        <a:t>, 176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dirty="0">
                          <a:effectLst/>
                        </a:rPr>
                        <a:t>34 </a:t>
                      </a:r>
                      <a:r>
                        <a:rPr lang="en-US" sz="1600" baseline="30000" dirty="0">
                          <a:effectLst/>
                        </a:rPr>
                        <a:t>o</a:t>
                      </a:r>
                      <a:r>
                        <a:rPr lang="en-US" sz="1600" dirty="0">
                          <a:effectLst/>
                        </a:rPr>
                        <a:t>C</a:t>
                      </a:r>
                      <a:r>
                        <a:rPr lang="en-US" sz="1600" dirty="0" smtClean="0">
                          <a:effectLst/>
                        </a:rPr>
                        <a:t>, 214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dirty="0">
                          <a:effectLst/>
                        </a:rPr>
                        <a:t>44 </a:t>
                      </a:r>
                      <a:r>
                        <a:rPr lang="en-US" sz="1600" baseline="30000" dirty="0">
                          <a:effectLst/>
                        </a:rPr>
                        <a:t>o</a:t>
                      </a:r>
                      <a:r>
                        <a:rPr lang="en-US" sz="1600" dirty="0">
                          <a:effectLst/>
                        </a:rPr>
                        <a:t>C, 220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0" i="1" dirty="0">
                          <a:effectLst/>
                        </a:rPr>
                        <a:t>X=Br, Y=OH</a:t>
                      </a:r>
                      <a:endParaRPr lang="en-US" sz="1600" b="0" i="1"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dirty="0" smtClean="0">
                          <a:effectLst/>
                        </a:rPr>
                        <a:t> 5 </a:t>
                      </a:r>
                      <a:r>
                        <a:rPr lang="en-US" sz="1600" baseline="30000" dirty="0" smtClean="0">
                          <a:effectLst/>
                        </a:rPr>
                        <a:t>o</a:t>
                      </a:r>
                      <a:r>
                        <a:rPr lang="en-US" sz="1600" dirty="0" smtClean="0">
                          <a:effectLst/>
                        </a:rPr>
                        <a:t>C, 195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dirty="0" smtClean="0">
                          <a:effectLst/>
                        </a:rPr>
                        <a:t> 30 </a:t>
                      </a:r>
                      <a:r>
                        <a:rPr lang="en-US" sz="1600" baseline="30000" dirty="0">
                          <a:effectLst/>
                        </a:rPr>
                        <a:t>o</a:t>
                      </a:r>
                      <a:r>
                        <a:rPr lang="en-US" sz="1600" dirty="0">
                          <a:effectLst/>
                        </a:rPr>
                        <a:t>C</a:t>
                      </a:r>
                      <a:r>
                        <a:rPr lang="en-US" sz="1600" dirty="0" smtClean="0">
                          <a:effectLst/>
                        </a:rPr>
                        <a:t>, 236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dirty="0">
                          <a:effectLst/>
                        </a:rPr>
                        <a:t>66 </a:t>
                      </a:r>
                      <a:r>
                        <a:rPr lang="en-US" sz="1600" baseline="30000" dirty="0">
                          <a:effectLst/>
                        </a:rPr>
                        <a:t>o</a:t>
                      </a:r>
                      <a:r>
                        <a:rPr lang="en-US" sz="1600" dirty="0">
                          <a:effectLst/>
                        </a:rPr>
                        <a:t>C, 238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1" i="1" dirty="0">
                          <a:solidFill>
                            <a:srgbClr val="C00000"/>
                          </a:solidFill>
                          <a:effectLst/>
                        </a:rPr>
                        <a:t>X=NO</a:t>
                      </a:r>
                      <a:r>
                        <a:rPr lang="en-US" sz="1600" b="1" i="1" baseline="-25000" dirty="0">
                          <a:solidFill>
                            <a:srgbClr val="C00000"/>
                          </a:solidFill>
                          <a:effectLst/>
                        </a:rPr>
                        <a:t>2</a:t>
                      </a:r>
                      <a:r>
                        <a:rPr lang="en-US" sz="1600" b="1" i="1" dirty="0">
                          <a:solidFill>
                            <a:srgbClr val="C00000"/>
                          </a:solidFill>
                          <a:effectLst/>
                        </a:rPr>
                        <a:t>, Y=OH</a:t>
                      </a:r>
                      <a:endParaRPr lang="en-US" sz="1600" b="1" i="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b="1" dirty="0">
                          <a:solidFill>
                            <a:srgbClr val="C00000"/>
                          </a:solidFill>
                          <a:effectLst/>
                        </a:rPr>
                        <a:t>44 </a:t>
                      </a:r>
                      <a:r>
                        <a:rPr lang="en-US" sz="1600" b="1" baseline="30000" dirty="0">
                          <a:solidFill>
                            <a:srgbClr val="C00000"/>
                          </a:solidFill>
                          <a:effectLst/>
                        </a:rPr>
                        <a:t>o</a:t>
                      </a:r>
                      <a:r>
                        <a:rPr lang="en-US" sz="1600" b="1" dirty="0">
                          <a:solidFill>
                            <a:srgbClr val="C00000"/>
                          </a:solidFill>
                          <a:effectLst/>
                        </a:rPr>
                        <a:t>C</a:t>
                      </a:r>
                      <a:r>
                        <a:rPr lang="en-US" sz="1600" b="1" dirty="0" smtClean="0">
                          <a:solidFill>
                            <a:srgbClr val="C00000"/>
                          </a:solidFill>
                          <a:effectLst/>
                        </a:rPr>
                        <a:t>, 215 </a:t>
                      </a:r>
                      <a:r>
                        <a:rPr lang="en-US" sz="1600" b="1" baseline="30000" dirty="0">
                          <a:solidFill>
                            <a:srgbClr val="C00000"/>
                          </a:solidFill>
                          <a:effectLst/>
                        </a:rPr>
                        <a:t>o</a:t>
                      </a:r>
                      <a:r>
                        <a:rPr lang="en-US" sz="1600" b="1" dirty="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600" b="1" dirty="0" smtClean="0">
                          <a:solidFill>
                            <a:srgbClr val="C00000"/>
                          </a:solidFill>
                          <a:effectLst/>
                        </a:rPr>
                        <a:t>       97 </a:t>
                      </a:r>
                      <a:r>
                        <a:rPr lang="en-US" sz="1600" b="1" baseline="30000" dirty="0">
                          <a:solidFill>
                            <a:srgbClr val="C00000"/>
                          </a:solidFill>
                          <a:effectLst/>
                        </a:rPr>
                        <a:t>o</a:t>
                      </a:r>
                      <a:r>
                        <a:rPr lang="en-US" sz="1600" b="1" dirty="0">
                          <a:solidFill>
                            <a:srgbClr val="C00000"/>
                          </a:solidFill>
                          <a:effectLst/>
                        </a:rPr>
                        <a:t>C</a:t>
                      </a:r>
                      <a:r>
                        <a:rPr lang="en-US" sz="1600" b="1" dirty="0" smtClean="0">
                          <a:solidFill>
                            <a:srgbClr val="C00000"/>
                          </a:solidFill>
                          <a:effectLst/>
                        </a:rPr>
                        <a:t>, 280 </a:t>
                      </a:r>
                      <a:r>
                        <a:rPr lang="en-US" sz="1600" b="1" baseline="30000" dirty="0" smtClean="0">
                          <a:solidFill>
                            <a:srgbClr val="C00000"/>
                          </a:solidFill>
                          <a:effectLst/>
                        </a:rPr>
                        <a:t>o</a:t>
                      </a:r>
                      <a:r>
                        <a:rPr lang="en-US" sz="1600" b="1" dirty="0" smtClean="0">
                          <a:solidFill>
                            <a:srgbClr val="C00000"/>
                          </a:solidFill>
                          <a:effectLst/>
                        </a:rPr>
                        <a:t>C      </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b="1" dirty="0">
                          <a:solidFill>
                            <a:srgbClr val="C00000"/>
                          </a:solidFill>
                          <a:effectLst/>
                        </a:rPr>
                        <a:t>114 </a:t>
                      </a:r>
                      <a:r>
                        <a:rPr lang="en-US" sz="1600" b="1" baseline="30000" dirty="0">
                          <a:solidFill>
                            <a:srgbClr val="C00000"/>
                          </a:solidFill>
                          <a:effectLst/>
                        </a:rPr>
                        <a:t>o</a:t>
                      </a:r>
                      <a:r>
                        <a:rPr lang="en-US" sz="1600" b="1" dirty="0">
                          <a:solidFill>
                            <a:srgbClr val="C00000"/>
                          </a:solidFill>
                          <a:effectLst/>
                        </a:rPr>
                        <a:t>C, 279 </a:t>
                      </a:r>
                      <a:r>
                        <a:rPr lang="en-US" sz="1600" b="1" baseline="30000" dirty="0">
                          <a:solidFill>
                            <a:srgbClr val="C00000"/>
                          </a:solidFill>
                          <a:effectLst/>
                        </a:rPr>
                        <a:t>o</a:t>
                      </a:r>
                      <a:r>
                        <a:rPr lang="en-US" sz="1600" b="1" dirty="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0" i="1" dirty="0">
                          <a:effectLst/>
                        </a:rPr>
                        <a:t>X=CH</a:t>
                      </a:r>
                      <a:r>
                        <a:rPr lang="en-US" sz="1600" b="0" i="1" baseline="-25000" dirty="0">
                          <a:effectLst/>
                        </a:rPr>
                        <a:t>3</a:t>
                      </a:r>
                      <a:r>
                        <a:rPr lang="en-US" sz="1600" b="0" i="1" dirty="0">
                          <a:effectLst/>
                        </a:rPr>
                        <a:t>, Y=OH</a:t>
                      </a:r>
                      <a:endParaRPr lang="en-US" sz="1600" b="0" i="1"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dirty="0">
                          <a:effectLst/>
                        </a:rPr>
                        <a:t>30 </a:t>
                      </a:r>
                      <a:r>
                        <a:rPr lang="en-US" sz="1600" baseline="30000" dirty="0">
                          <a:effectLst/>
                        </a:rPr>
                        <a:t>o</a:t>
                      </a:r>
                      <a:r>
                        <a:rPr lang="en-US" sz="1600" dirty="0">
                          <a:effectLst/>
                        </a:rPr>
                        <a:t>C</a:t>
                      </a:r>
                      <a:r>
                        <a:rPr lang="en-US" sz="1600" dirty="0" smtClean="0">
                          <a:effectLst/>
                        </a:rPr>
                        <a:t>, 191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dirty="0">
                          <a:effectLst/>
                        </a:rPr>
                        <a:t>9 </a:t>
                      </a:r>
                      <a:r>
                        <a:rPr lang="en-US" sz="1600" baseline="30000" dirty="0">
                          <a:effectLst/>
                        </a:rPr>
                        <a:t>o</a:t>
                      </a:r>
                      <a:r>
                        <a:rPr lang="en-US" sz="1600" dirty="0">
                          <a:effectLst/>
                        </a:rPr>
                        <a:t>C, 202 </a:t>
                      </a:r>
                      <a:r>
                        <a:rPr lang="en-US" sz="1600" baseline="30000" dirty="0" smtClean="0">
                          <a:effectLst/>
                        </a:rPr>
                        <a:t>o</a:t>
                      </a:r>
                      <a:r>
                        <a:rPr lang="en-US" sz="1600" dirty="0" smtClean="0">
                          <a:effectLst/>
                        </a:rPr>
                        <a:t>C </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dirty="0">
                          <a:effectLst/>
                        </a:rPr>
                        <a:t>33 </a:t>
                      </a:r>
                      <a:r>
                        <a:rPr lang="en-US" sz="1600" baseline="30000" dirty="0">
                          <a:effectLst/>
                        </a:rPr>
                        <a:t>o</a:t>
                      </a:r>
                      <a:r>
                        <a:rPr lang="en-US" sz="1600" dirty="0">
                          <a:effectLst/>
                        </a:rPr>
                        <a:t>C, 202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0" i="1" dirty="0">
                          <a:effectLst/>
                        </a:rPr>
                        <a:t>X=</a:t>
                      </a:r>
                      <a:r>
                        <a:rPr lang="en-US" sz="1600" b="0" i="1" dirty="0" err="1">
                          <a:effectLst/>
                        </a:rPr>
                        <a:t>Cl</a:t>
                      </a:r>
                      <a:r>
                        <a:rPr lang="en-US" sz="1600" b="0" i="1" dirty="0">
                          <a:effectLst/>
                        </a:rPr>
                        <a:t>, Y=OCH</a:t>
                      </a:r>
                      <a:r>
                        <a:rPr lang="en-US" sz="1600" b="0" i="1" baseline="-25000" dirty="0">
                          <a:effectLst/>
                        </a:rPr>
                        <a:t>3</a:t>
                      </a:r>
                      <a:endParaRPr lang="en-US" sz="1600" b="0" i="1"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dirty="0">
                          <a:effectLst/>
                        </a:rPr>
                        <a:t>-27 </a:t>
                      </a:r>
                      <a:r>
                        <a:rPr lang="en-US" sz="1600" baseline="30000" dirty="0" smtClean="0">
                          <a:effectLst/>
                        </a:rPr>
                        <a:t>o</a:t>
                      </a:r>
                      <a:r>
                        <a:rPr lang="en-US" sz="1600" dirty="0" smtClean="0">
                          <a:effectLst/>
                        </a:rPr>
                        <a:t>C, 199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dirty="0">
                          <a:effectLst/>
                        </a:rPr>
                        <a:t>XXX</a:t>
                      </a:r>
                      <a:r>
                        <a:rPr lang="en-US" sz="1600" dirty="0" smtClean="0">
                          <a:effectLst/>
                        </a:rPr>
                        <a:t>, 194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dirty="0">
                          <a:effectLst/>
                        </a:rPr>
                        <a:t>-18 </a:t>
                      </a:r>
                      <a:r>
                        <a:rPr lang="en-US" sz="1600" baseline="30000" dirty="0">
                          <a:effectLst/>
                        </a:rPr>
                        <a:t>o</a:t>
                      </a:r>
                      <a:r>
                        <a:rPr lang="en-US" sz="1600" dirty="0">
                          <a:effectLst/>
                        </a:rPr>
                        <a:t>C</a:t>
                      </a:r>
                      <a:r>
                        <a:rPr lang="en-US" sz="1600" dirty="0" smtClean="0">
                          <a:effectLst/>
                        </a:rPr>
                        <a:t>, 198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1" i="1" dirty="0">
                          <a:solidFill>
                            <a:srgbClr val="C00000"/>
                          </a:solidFill>
                          <a:effectLst/>
                        </a:rPr>
                        <a:t>X=CHO, Y=OH</a:t>
                      </a:r>
                      <a:endParaRPr lang="en-US" sz="1600" b="1" i="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b="1" dirty="0">
                          <a:solidFill>
                            <a:srgbClr val="C00000"/>
                          </a:solidFill>
                          <a:effectLst/>
                        </a:rPr>
                        <a:t>-7 </a:t>
                      </a:r>
                      <a:r>
                        <a:rPr lang="en-US" sz="1600" b="1" baseline="30000" dirty="0">
                          <a:solidFill>
                            <a:srgbClr val="C00000"/>
                          </a:solidFill>
                          <a:effectLst/>
                        </a:rPr>
                        <a:t>o</a:t>
                      </a:r>
                      <a:r>
                        <a:rPr lang="en-US" sz="1600" b="1" dirty="0">
                          <a:solidFill>
                            <a:srgbClr val="C00000"/>
                          </a:solidFill>
                          <a:effectLst/>
                        </a:rPr>
                        <a:t>C, 197</a:t>
                      </a:r>
                      <a:r>
                        <a:rPr lang="en-US" sz="1600" b="1" baseline="30000" dirty="0">
                          <a:solidFill>
                            <a:srgbClr val="C00000"/>
                          </a:solidFill>
                          <a:effectLst/>
                        </a:rPr>
                        <a:t> o</a:t>
                      </a:r>
                      <a:r>
                        <a:rPr lang="en-US" sz="1600" b="1" dirty="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600" b="1" dirty="0" smtClean="0">
                          <a:solidFill>
                            <a:srgbClr val="C00000"/>
                          </a:solidFill>
                          <a:effectLst/>
                        </a:rPr>
                        <a:t>     101 </a:t>
                      </a:r>
                      <a:r>
                        <a:rPr lang="en-US" sz="1600" b="1" baseline="30000" dirty="0" smtClean="0">
                          <a:solidFill>
                            <a:srgbClr val="C00000"/>
                          </a:solidFill>
                          <a:effectLst/>
                        </a:rPr>
                        <a:t>o</a:t>
                      </a:r>
                      <a:r>
                        <a:rPr lang="en-US" sz="1600" b="1" dirty="0" smtClean="0">
                          <a:solidFill>
                            <a:srgbClr val="C00000"/>
                          </a:solidFill>
                          <a:effectLst/>
                        </a:rPr>
                        <a:t>C, 290</a:t>
                      </a:r>
                      <a:r>
                        <a:rPr lang="en-US" sz="1600" b="1" baseline="30000" dirty="0" smtClean="0">
                          <a:solidFill>
                            <a:srgbClr val="C00000"/>
                          </a:solidFill>
                          <a:effectLst/>
                        </a:rPr>
                        <a:t> o</a:t>
                      </a:r>
                      <a:r>
                        <a:rPr lang="en-US" sz="1600" b="1" dirty="0" smtClean="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b="1" dirty="0">
                          <a:solidFill>
                            <a:srgbClr val="C00000"/>
                          </a:solidFill>
                          <a:effectLst/>
                        </a:rPr>
                        <a:t>114 </a:t>
                      </a:r>
                      <a:r>
                        <a:rPr lang="en-US" sz="1600" b="1" baseline="30000" dirty="0">
                          <a:solidFill>
                            <a:srgbClr val="C00000"/>
                          </a:solidFill>
                          <a:effectLst/>
                        </a:rPr>
                        <a:t>o</a:t>
                      </a:r>
                      <a:r>
                        <a:rPr lang="en-US" sz="1600" b="1" dirty="0">
                          <a:solidFill>
                            <a:srgbClr val="C00000"/>
                          </a:solidFill>
                          <a:effectLst/>
                        </a:rPr>
                        <a:t>C, 310</a:t>
                      </a:r>
                      <a:r>
                        <a:rPr lang="en-US" sz="1600" b="1" baseline="30000" dirty="0">
                          <a:solidFill>
                            <a:srgbClr val="C00000"/>
                          </a:solidFill>
                          <a:effectLst/>
                        </a:rPr>
                        <a:t> o</a:t>
                      </a:r>
                      <a:r>
                        <a:rPr lang="en-US" sz="1600" b="1" dirty="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1" i="1" dirty="0">
                          <a:solidFill>
                            <a:srgbClr val="C00000"/>
                          </a:solidFill>
                          <a:effectLst/>
                        </a:rPr>
                        <a:t>X=COCH</a:t>
                      </a:r>
                      <a:r>
                        <a:rPr lang="en-US" sz="1600" b="1" i="1" baseline="-25000" dirty="0">
                          <a:solidFill>
                            <a:srgbClr val="C00000"/>
                          </a:solidFill>
                          <a:effectLst/>
                        </a:rPr>
                        <a:t>3</a:t>
                      </a:r>
                      <a:r>
                        <a:rPr lang="en-US" sz="1600" b="1" i="1" dirty="0" smtClean="0">
                          <a:solidFill>
                            <a:srgbClr val="C00000"/>
                          </a:solidFill>
                          <a:effectLst/>
                        </a:rPr>
                        <a:t>, Y=OH</a:t>
                      </a:r>
                      <a:endParaRPr lang="en-US" sz="1600" b="1" i="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b="1" dirty="0">
                          <a:solidFill>
                            <a:srgbClr val="C00000"/>
                          </a:solidFill>
                          <a:effectLst/>
                        </a:rPr>
                        <a:t>4 </a:t>
                      </a:r>
                      <a:r>
                        <a:rPr lang="en-US" sz="1600" b="1" baseline="30000" dirty="0">
                          <a:solidFill>
                            <a:srgbClr val="C00000"/>
                          </a:solidFill>
                          <a:effectLst/>
                        </a:rPr>
                        <a:t>o</a:t>
                      </a:r>
                      <a:r>
                        <a:rPr lang="en-US" sz="1600" b="1" dirty="0">
                          <a:solidFill>
                            <a:srgbClr val="C00000"/>
                          </a:solidFill>
                          <a:effectLst/>
                        </a:rPr>
                        <a:t>C, 218</a:t>
                      </a:r>
                      <a:r>
                        <a:rPr lang="en-US" sz="1600" b="1" baseline="30000" dirty="0">
                          <a:solidFill>
                            <a:srgbClr val="C00000"/>
                          </a:solidFill>
                          <a:effectLst/>
                        </a:rPr>
                        <a:t> o</a:t>
                      </a:r>
                      <a:r>
                        <a:rPr lang="en-US" sz="1600" b="1" dirty="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b="1" dirty="0" smtClean="0">
                          <a:solidFill>
                            <a:srgbClr val="C00000"/>
                          </a:solidFill>
                          <a:effectLst/>
                        </a:rPr>
                        <a:t>   94 </a:t>
                      </a:r>
                      <a:r>
                        <a:rPr lang="en-US" sz="1600" b="1" baseline="30000" dirty="0">
                          <a:solidFill>
                            <a:srgbClr val="C00000"/>
                          </a:solidFill>
                          <a:effectLst/>
                        </a:rPr>
                        <a:t>o</a:t>
                      </a:r>
                      <a:r>
                        <a:rPr lang="en-US" sz="1600" b="1" dirty="0">
                          <a:solidFill>
                            <a:srgbClr val="C00000"/>
                          </a:solidFill>
                          <a:effectLst/>
                        </a:rPr>
                        <a:t>C</a:t>
                      </a:r>
                      <a:r>
                        <a:rPr lang="en-US" sz="1600" b="1" dirty="0" smtClean="0">
                          <a:solidFill>
                            <a:srgbClr val="C00000"/>
                          </a:solidFill>
                          <a:effectLst/>
                        </a:rPr>
                        <a:t>, 296</a:t>
                      </a:r>
                      <a:r>
                        <a:rPr lang="en-US" sz="1600" b="1" baseline="30000" dirty="0" smtClean="0">
                          <a:solidFill>
                            <a:srgbClr val="C00000"/>
                          </a:solidFill>
                          <a:effectLst/>
                        </a:rPr>
                        <a:t> </a:t>
                      </a:r>
                      <a:r>
                        <a:rPr lang="en-US" sz="1600" b="1" baseline="30000" dirty="0">
                          <a:solidFill>
                            <a:srgbClr val="C00000"/>
                          </a:solidFill>
                          <a:effectLst/>
                        </a:rPr>
                        <a:t>o</a:t>
                      </a:r>
                      <a:r>
                        <a:rPr lang="en-US" sz="1600" b="1" dirty="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b="1" dirty="0">
                          <a:solidFill>
                            <a:srgbClr val="C00000"/>
                          </a:solidFill>
                          <a:effectLst/>
                        </a:rPr>
                        <a:t>147 </a:t>
                      </a:r>
                      <a:r>
                        <a:rPr lang="en-US" sz="1600" b="1" baseline="30000" dirty="0">
                          <a:solidFill>
                            <a:srgbClr val="C00000"/>
                          </a:solidFill>
                          <a:effectLst/>
                        </a:rPr>
                        <a:t>o</a:t>
                      </a:r>
                      <a:r>
                        <a:rPr lang="en-US" sz="1600" b="1" dirty="0">
                          <a:solidFill>
                            <a:srgbClr val="C00000"/>
                          </a:solidFill>
                          <a:effectLst/>
                        </a:rPr>
                        <a:t>C, </a:t>
                      </a:r>
                      <a:r>
                        <a:rPr lang="en-US" sz="1600" b="1" dirty="0" smtClean="0">
                          <a:solidFill>
                            <a:srgbClr val="C00000"/>
                          </a:solidFill>
                          <a:effectLst/>
                        </a:rPr>
                        <a:t>330 </a:t>
                      </a:r>
                      <a:r>
                        <a:rPr lang="en-US" sz="1600" b="1" baseline="30000" dirty="0">
                          <a:solidFill>
                            <a:srgbClr val="C00000"/>
                          </a:solidFill>
                          <a:effectLst/>
                        </a:rPr>
                        <a:t>o</a:t>
                      </a:r>
                      <a:r>
                        <a:rPr lang="en-US" sz="1600" b="1" dirty="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i="1" dirty="0" smtClean="0">
                          <a:solidFill>
                            <a:srgbClr val="C00000"/>
                          </a:solidFill>
                          <a:effectLst/>
                        </a:rPr>
                        <a:t>X=COOCH</a:t>
                      </a:r>
                      <a:r>
                        <a:rPr lang="en-US" sz="1600" b="1" i="1" baseline="-25000" dirty="0" smtClean="0">
                          <a:solidFill>
                            <a:srgbClr val="C00000"/>
                          </a:solidFill>
                          <a:effectLst/>
                        </a:rPr>
                        <a:t>3</a:t>
                      </a:r>
                      <a:r>
                        <a:rPr lang="en-US" sz="1600" b="1" i="1" dirty="0" smtClean="0">
                          <a:solidFill>
                            <a:srgbClr val="C00000"/>
                          </a:solidFill>
                          <a:effectLst/>
                        </a:rPr>
                        <a:t>, Y=OH</a:t>
                      </a:r>
                      <a:endParaRPr lang="en-US" sz="1600" b="1" i="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indent="0" algn="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C00000"/>
                          </a:solidFill>
                          <a:effectLst/>
                        </a:rPr>
                        <a:t>-8.5 </a:t>
                      </a:r>
                      <a:r>
                        <a:rPr lang="en-US" sz="1600" b="1" baseline="30000" dirty="0" smtClean="0">
                          <a:solidFill>
                            <a:srgbClr val="C00000"/>
                          </a:solidFill>
                          <a:effectLst/>
                        </a:rPr>
                        <a:t>o</a:t>
                      </a:r>
                      <a:r>
                        <a:rPr lang="en-US" sz="1600" b="1" dirty="0" smtClean="0">
                          <a:solidFill>
                            <a:srgbClr val="C00000"/>
                          </a:solidFill>
                          <a:effectLst/>
                        </a:rPr>
                        <a:t>C, 222</a:t>
                      </a:r>
                      <a:r>
                        <a:rPr lang="en-US" sz="1600" b="1" baseline="30000" dirty="0" smtClean="0">
                          <a:solidFill>
                            <a:srgbClr val="C00000"/>
                          </a:solidFill>
                          <a:effectLst/>
                        </a:rPr>
                        <a:t> o</a:t>
                      </a:r>
                      <a:r>
                        <a:rPr lang="en-US" sz="1600" b="1" dirty="0" smtClean="0">
                          <a:solidFill>
                            <a:srgbClr val="C00000"/>
                          </a:solidFill>
                          <a:effectLst/>
                        </a:rPr>
                        <a:t>C</a:t>
                      </a:r>
                      <a:r>
                        <a:rPr lang="en-US" sz="1600" b="1" dirty="0" smtClean="0">
                          <a:solidFill>
                            <a:srgbClr val="C00000"/>
                          </a:solidFill>
                          <a:effectLst/>
                          <a:latin typeface="Times"/>
                          <a:ea typeface="Times"/>
                          <a:cs typeface="Times New Roman"/>
                        </a:rPr>
                        <a:t> </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indent="0" algn="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C00000"/>
                          </a:solidFill>
                          <a:effectLst/>
                        </a:rPr>
                        <a:t>69 </a:t>
                      </a:r>
                      <a:r>
                        <a:rPr lang="en-US" sz="1600" b="1" baseline="30000" dirty="0" smtClean="0">
                          <a:solidFill>
                            <a:srgbClr val="C00000"/>
                          </a:solidFill>
                          <a:effectLst/>
                        </a:rPr>
                        <a:t>o</a:t>
                      </a:r>
                      <a:r>
                        <a:rPr lang="en-US" sz="1600" b="1" dirty="0" smtClean="0">
                          <a:solidFill>
                            <a:srgbClr val="C00000"/>
                          </a:solidFill>
                          <a:effectLst/>
                        </a:rPr>
                        <a:t>C, 280</a:t>
                      </a:r>
                      <a:r>
                        <a:rPr lang="en-US" sz="1600" b="1" baseline="30000" dirty="0" smtClean="0">
                          <a:solidFill>
                            <a:srgbClr val="C00000"/>
                          </a:solidFill>
                          <a:effectLst/>
                        </a:rPr>
                        <a:t> o</a:t>
                      </a:r>
                      <a:r>
                        <a:rPr lang="en-US" sz="1600" b="1" dirty="0" smtClean="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indent="0" algn="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C00000"/>
                          </a:solidFill>
                          <a:effectLst/>
                        </a:rPr>
                        <a:t>128 </a:t>
                      </a:r>
                      <a:r>
                        <a:rPr lang="en-US" sz="1600" b="1" baseline="30000" dirty="0" smtClean="0">
                          <a:solidFill>
                            <a:srgbClr val="C00000"/>
                          </a:solidFill>
                          <a:effectLst/>
                        </a:rPr>
                        <a:t>o</a:t>
                      </a:r>
                      <a:r>
                        <a:rPr lang="en-US" sz="1600" b="1" dirty="0" smtClean="0">
                          <a:solidFill>
                            <a:srgbClr val="C00000"/>
                          </a:solidFill>
                          <a:effectLst/>
                        </a:rPr>
                        <a:t>C, 280</a:t>
                      </a:r>
                      <a:r>
                        <a:rPr lang="en-US" sz="1600" b="1" baseline="30000" dirty="0" smtClean="0">
                          <a:solidFill>
                            <a:srgbClr val="C00000"/>
                          </a:solidFill>
                          <a:effectLst/>
                        </a:rPr>
                        <a:t> o</a:t>
                      </a:r>
                      <a:r>
                        <a:rPr lang="en-US" sz="1600" b="1" dirty="0" smtClean="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6197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arn(inVertical)">
                                      <p:cBhvr>
                                        <p:cTn id="7" dur="500"/>
                                        <p:tgtEl>
                                          <p:spTgt spid="2">
                                            <p:txEl>
                                              <p:pRg st="10" end="1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 calcmode="lin" valueType="num">
                                      <p:cBhvr>
                                        <p:cTn id="10" dur="500" fill="hold"/>
                                        <p:tgtEl>
                                          <p:spTgt spid="6146"/>
                                        </p:tgtEl>
                                        <p:attrNameLst>
                                          <p:attrName>ppt_w</p:attrName>
                                        </p:attrNameLst>
                                      </p:cBhvr>
                                      <p:tavLst>
                                        <p:tav tm="0">
                                          <p:val>
                                            <p:fltVal val="0"/>
                                          </p:val>
                                        </p:tav>
                                        <p:tav tm="100000">
                                          <p:val>
                                            <p:strVal val="#ppt_w"/>
                                          </p:val>
                                        </p:tav>
                                      </p:tavLst>
                                    </p:anim>
                                    <p:anim calcmode="lin" valueType="num">
                                      <p:cBhvr>
                                        <p:cTn id="11" dur="500" fill="hold"/>
                                        <p:tgtEl>
                                          <p:spTgt spid="6146"/>
                                        </p:tgtEl>
                                        <p:attrNameLst>
                                          <p:attrName>ppt_h</p:attrName>
                                        </p:attrNameLst>
                                      </p:cBhvr>
                                      <p:tavLst>
                                        <p:tav tm="0">
                                          <p:val>
                                            <p:fltVal val="0"/>
                                          </p:val>
                                        </p:tav>
                                        <p:tav tm="100000">
                                          <p:val>
                                            <p:strVal val="#ppt_h"/>
                                          </p:val>
                                        </p:tav>
                                      </p:tavLst>
                                    </p:anim>
                                    <p:animEffect transition="in" filter="fade">
                                      <p:cBhvr>
                                        <p:cTn id="12" dur="5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animEffect transition="in" filter="barn(inVertical)">
                                      <p:cBhvr>
                                        <p:cTn id="17" dur="500"/>
                                        <p:tgtEl>
                                          <p:spTgt spid="2">
                                            <p:txEl>
                                              <p:pRg st="11" end="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barn(inVertical)">
                                      <p:cBhvr>
                                        <p:cTn id="2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Physical Properties </a:t>
            </a:r>
            <a:r>
              <a:rPr lang="en-US" dirty="0" smtClean="0">
                <a:solidFill>
                  <a:srgbClr val="002060"/>
                </a:solidFill>
              </a:rPr>
              <a:t>IV</a:t>
            </a:r>
            <a:endParaRPr lang="en-US" dirty="0"/>
          </a:p>
        </p:txBody>
      </p:sp>
      <p:sp>
        <p:nvSpPr>
          <p:cNvPr id="2" name="Content Placeholder 1"/>
          <p:cNvSpPr>
            <a:spLocks noGrp="1"/>
          </p:cNvSpPr>
          <p:nvPr>
            <p:ph idx="1"/>
          </p:nvPr>
        </p:nvSpPr>
        <p:spPr>
          <a:xfrm>
            <a:off x="457200" y="1447800"/>
            <a:ext cx="8337196" cy="5410200"/>
          </a:xfrm>
        </p:spPr>
        <p:txBody>
          <a:bodyPr>
            <a:normAutofit fontScale="62500" lnSpcReduction="20000"/>
          </a:bodyPr>
          <a:lstStyle/>
          <a:p>
            <a:r>
              <a:rPr lang="en-US" sz="3800" b="1" dirty="0" smtClean="0">
                <a:solidFill>
                  <a:srgbClr val="660033"/>
                </a:solidFill>
              </a:rPr>
              <a:t>Solubility</a:t>
            </a:r>
          </a:p>
          <a:p>
            <a:r>
              <a:rPr lang="en-US" dirty="0" smtClean="0"/>
              <a:t>“</a:t>
            </a:r>
            <a:r>
              <a:rPr lang="en-US" b="1" dirty="0" smtClean="0"/>
              <a:t>Like-dissolves-like</a:t>
            </a:r>
            <a:r>
              <a:rPr lang="en-US" dirty="0" smtClean="0"/>
              <a:t>”</a:t>
            </a:r>
            <a:endParaRPr lang="en-US" dirty="0" smtClean="0"/>
          </a:p>
          <a:p>
            <a:pPr lvl="1">
              <a:buFont typeface="Arial" panose="020B0604020202020204" pitchFamily="34" charset="0"/>
              <a:buChar char="•"/>
            </a:pPr>
            <a:r>
              <a:rPr lang="en-US" dirty="0" smtClean="0">
                <a:solidFill>
                  <a:srgbClr val="002060"/>
                </a:solidFill>
              </a:rPr>
              <a:t>Non-polar molecules dissolve well in non-polar solvents like hexane, toluene, petroleum ether</a:t>
            </a:r>
          </a:p>
          <a:p>
            <a:pPr lvl="1">
              <a:buFont typeface="Arial" panose="020B0604020202020204" pitchFamily="34" charset="0"/>
              <a:buChar char="•"/>
            </a:pPr>
            <a:r>
              <a:rPr lang="en-US" dirty="0" smtClean="0">
                <a:solidFill>
                  <a:srgbClr val="002060"/>
                </a:solidFill>
              </a:rPr>
              <a:t>Polar molecules dissolve in polar solvents like acetone, alcohols, water</a:t>
            </a:r>
          </a:p>
          <a:p>
            <a:r>
              <a:rPr lang="en-US" b="1" dirty="0" smtClean="0">
                <a:solidFill>
                  <a:srgbClr val="660033"/>
                </a:solidFill>
              </a:rPr>
              <a:t>Example: </a:t>
            </a:r>
            <a:r>
              <a:rPr lang="en-US" b="1" dirty="0" err="1" smtClean="0">
                <a:solidFill>
                  <a:srgbClr val="660033"/>
                </a:solidFill>
              </a:rPr>
              <a:t>Nitrophenols</a:t>
            </a:r>
            <a:endParaRPr lang="en-US" b="1" dirty="0" smtClean="0">
              <a:solidFill>
                <a:srgbClr val="660033"/>
              </a:solidFill>
            </a:endParaRP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endParaRPr lang="en-US" sz="1800" dirty="0" smtClean="0">
              <a:solidFill>
                <a:schemeClr val="bg1"/>
              </a:solidFill>
            </a:endParaRPr>
          </a:p>
          <a:p>
            <a:pPr lvl="1">
              <a:buFont typeface="Arial" panose="020B0604020202020204" pitchFamily="34" charset="0"/>
              <a:buChar char="•"/>
            </a:pPr>
            <a:endParaRPr lang="en-US" sz="2900" dirty="0" smtClean="0">
              <a:solidFill>
                <a:srgbClr val="002060"/>
              </a:solidFill>
            </a:endParaRPr>
          </a:p>
          <a:p>
            <a:pPr lvl="1">
              <a:buFont typeface="Arial" panose="020B0604020202020204" pitchFamily="34" charset="0"/>
              <a:buChar char="•"/>
            </a:pPr>
            <a:r>
              <a:rPr lang="en-US" dirty="0" smtClean="0">
                <a:solidFill>
                  <a:srgbClr val="002060"/>
                </a:solidFill>
              </a:rPr>
              <a:t>The ortho isomer dissolves well in non-polar and weakly polar solvents </a:t>
            </a:r>
            <a:br>
              <a:rPr lang="en-US" dirty="0" smtClean="0">
                <a:solidFill>
                  <a:srgbClr val="002060"/>
                </a:solidFill>
              </a:rPr>
            </a:br>
            <a:r>
              <a:rPr lang="en-US" dirty="0" smtClean="0">
                <a:solidFill>
                  <a:srgbClr val="002060"/>
                </a:solidFill>
              </a:rPr>
              <a:t>but significantly less in polar solvents </a:t>
            </a:r>
          </a:p>
          <a:p>
            <a:pPr lvl="2"/>
            <a:r>
              <a:rPr lang="en-US" sz="2300" dirty="0" smtClean="0">
                <a:solidFill>
                  <a:srgbClr val="660033"/>
                </a:solidFill>
              </a:rPr>
              <a:t>It displays the smallest </a:t>
            </a:r>
            <a:r>
              <a:rPr lang="en-US" sz="2300" dirty="0">
                <a:solidFill>
                  <a:srgbClr val="660033"/>
                </a:solidFill>
              </a:rPr>
              <a:t>dipole </a:t>
            </a:r>
            <a:r>
              <a:rPr lang="en-US" sz="2300" dirty="0" smtClean="0">
                <a:solidFill>
                  <a:srgbClr val="660033"/>
                </a:solidFill>
              </a:rPr>
              <a:t>moment of the isomers because the distance </a:t>
            </a:r>
            <a:r>
              <a:rPr lang="en-US" sz="2300" dirty="0">
                <a:solidFill>
                  <a:srgbClr val="660033"/>
                </a:solidFill>
              </a:rPr>
              <a:t>between</a:t>
            </a:r>
            <a:r>
              <a:rPr lang="en-US" sz="2300" dirty="0" smtClean="0">
                <a:solidFill>
                  <a:srgbClr val="660033"/>
                </a:solidFill>
              </a:rPr>
              <a:t/>
            </a:r>
            <a:br>
              <a:rPr lang="en-US" sz="2300" dirty="0" smtClean="0">
                <a:solidFill>
                  <a:srgbClr val="660033"/>
                </a:solidFill>
              </a:rPr>
            </a:br>
            <a:r>
              <a:rPr lang="en-US" sz="2300" dirty="0" smtClean="0">
                <a:solidFill>
                  <a:srgbClr val="660033"/>
                </a:solidFill>
              </a:rPr>
              <a:t>the groups inducing the dipole is small</a:t>
            </a:r>
            <a:endParaRPr lang="en-US" sz="2300" dirty="0">
              <a:solidFill>
                <a:srgbClr val="660033"/>
              </a:solidFill>
            </a:endParaRPr>
          </a:p>
          <a:p>
            <a:pPr lvl="2"/>
            <a:r>
              <a:rPr lang="en-US" sz="2300" dirty="0" smtClean="0">
                <a:solidFill>
                  <a:srgbClr val="660033"/>
                </a:solidFill>
              </a:rPr>
              <a:t>It forms an </a:t>
            </a:r>
            <a:r>
              <a:rPr lang="en-US" sz="2300" i="1" dirty="0" smtClean="0">
                <a:solidFill>
                  <a:srgbClr val="660033"/>
                </a:solidFill>
              </a:rPr>
              <a:t>intramolecular</a:t>
            </a:r>
            <a:r>
              <a:rPr lang="en-US" sz="2300" dirty="0" smtClean="0">
                <a:solidFill>
                  <a:srgbClr val="660033"/>
                </a:solidFill>
              </a:rPr>
              <a:t> hydrogen bond between </a:t>
            </a:r>
            <a:r>
              <a:rPr lang="en-US" sz="2300" dirty="0">
                <a:solidFill>
                  <a:srgbClr val="660033"/>
                </a:solidFill>
              </a:rPr>
              <a:t>the nitro group </a:t>
            </a:r>
            <a:r>
              <a:rPr lang="en-US" sz="2300" dirty="0" smtClean="0">
                <a:solidFill>
                  <a:srgbClr val="660033"/>
                </a:solidFill>
              </a:rPr>
              <a:t>and the </a:t>
            </a:r>
            <a:r>
              <a:rPr lang="en-US" sz="2300" dirty="0">
                <a:solidFill>
                  <a:srgbClr val="660033"/>
                </a:solidFill>
              </a:rPr>
              <a:t>phenol </a:t>
            </a:r>
            <a:br>
              <a:rPr lang="en-US" sz="2300" dirty="0">
                <a:solidFill>
                  <a:srgbClr val="660033"/>
                </a:solidFill>
              </a:rPr>
            </a:br>
            <a:r>
              <a:rPr lang="en-US" sz="2300" dirty="0" smtClean="0">
                <a:solidFill>
                  <a:srgbClr val="660033"/>
                </a:solidFill>
              </a:rPr>
              <a:t>function which reduces its ability to form </a:t>
            </a:r>
            <a:r>
              <a:rPr lang="en-US" sz="2300" i="1" dirty="0" smtClean="0">
                <a:solidFill>
                  <a:srgbClr val="660033"/>
                </a:solidFill>
              </a:rPr>
              <a:t>intermolecular</a:t>
            </a:r>
            <a:r>
              <a:rPr lang="en-US" sz="2300" dirty="0" smtClean="0">
                <a:solidFill>
                  <a:srgbClr val="660033"/>
                </a:solidFill>
              </a:rPr>
              <a:t> H-bonds</a:t>
            </a:r>
          </a:p>
          <a:p>
            <a:pPr lvl="1">
              <a:buFont typeface="Arial" panose="020B0604020202020204" pitchFamily="34" charset="0"/>
              <a:buChar char="•"/>
            </a:pPr>
            <a:r>
              <a:rPr lang="en-US" dirty="0" smtClean="0">
                <a:solidFill>
                  <a:srgbClr val="002060"/>
                </a:solidFill>
              </a:rPr>
              <a:t>The para and the meta isomers dissolve </a:t>
            </a:r>
            <a:r>
              <a:rPr lang="en-US" dirty="0">
                <a:solidFill>
                  <a:srgbClr val="002060"/>
                </a:solidFill>
              </a:rPr>
              <a:t>poorly in non-polar </a:t>
            </a:r>
            <a:r>
              <a:rPr lang="en-US" dirty="0" smtClean="0">
                <a:solidFill>
                  <a:srgbClr val="002060"/>
                </a:solidFill>
              </a:rPr>
              <a:t>solvents but better </a:t>
            </a:r>
            <a:br>
              <a:rPr lang="en-US" dirty="0" smtClean="0">
                <a:solidFill>
                  <a:srgbClr val="002060"/>
                </a:solidFill>
              </a:rPr>
            </a:br>
            <a:r>
              <a:rPr lang="en-US" dirty="0" smtClean="0">
                <a:solidFill>
                  <a:srgbClr val="002060"/>
                </a:solidFill>
              </a:rPr>
              <a:t>in more polar solvents </a:t>
            </a:r>
            <a:r>
              <a:rPr lang="en-US" dirty="0">
                <a:solidFill>
                  <a:srgbClr val="002060"/>
                </a:solidFill>
              </a:rPr>
              <a:t>that are able </a:t>
            </a:r>
            <a:r>
              <a:rPr lang="en-US" dirty="0" smtClean="0">
                <a:solidFill>
                  <a:srgbClr val="002060"/>
                </a:solidFill>
              </a:rPr>
              <a:t>to </a:t>
            </a:r>
            <a:r>
              <a:rPr lang="en-US" dirty="0">
                <a:solidFill>
                  <a:srgbClr val="002060"/>
                </a:solidFill>
              </a:rPr>
              <a:t>form hydrogen </a:t>
            </a:r>
            <a:r>
              <a:rPr lang="en-US" dirty="0" smtClean="0">
                <a:solidFill>
                  <a:srgbClr val="002060"/>
                </a:solidFill>
              </a:rPr>
              <a:t>bonds  </a:t>
            </a:r>
          </a:p>
          <a:p>
            <a:pPr lvl="2"/>
            <a:r>
              <a:rPr lang="en-US" sz="2200" dirty="0" smtClean="0">
                <a:solidFill>
                  <a:srgbClr val="660033"/>
                </a:solidFill>
              </a:rPr>
              <a:t>The display a larger dipole moment and no intramolecular </a:t>
            </a:r>
            <a:r>
              <a:rPr lang="en-US" sz="2200" dirty="0">
                <a:solidFill>
                  <a:srgbClr val="660033"/>
                </a:solidFill>
              </a:rPr>
              <a:t>hydrogen </a:t>
            </a:r>
            <a:r>
              <a:rPr lang="en-US" sz="2200" dirty="0" smtClean="0">
                <a:solidFill>
                  <a:srgbClr val="660033"/>
                </a:solidFill>
              </a:rPr>
              <a:t>bonds,  </a:t>
            </a:r>
            <a:br>
              <a:rPr lang="en-US" sz="2200" dirty="0" smtClean="0">
                <a:solidFill>
                  <a:srgbClr val="660033"/>
                </a:solidFill>
              </a:rPr>
            </a:br>
            <a:r>
              <a:rPr lang="en-US" sz="2200" dirty="0" smtClean="0">
                <a:solidFill>
                  <a:srgbClr val="660033"/>
                </a:solidFill>
              </a:rPr>
              <a:t>which allows for hydrogen bonds with protic solvents i.e., diethyl ether, </a:t>
            </a:r>
            <a:br>
              <a:rPr lang="en-US" sz="2200" dirty="0" smtClean="0">
                <a:solidFill>
                  <a:srgbClr val="660033"/>
                </a:solidFill>
              </a:rPr>
            </a:br>
            <a:r>
              <a:rPr lang="en-US" sz="2200" dirty="0" smtClean="0">
                <a:solidFill>
                  <a:srgbClr val="660033"/>
                </a:solidFill>
              </a:rPr>
              <a:t>acetone, ethanol.</a:t>
            </a:r>
            <a:endParaRPr lang="en-US" sz="2200" dirty="0">
              <a:solidFill>
                <a:srgbClr val="660033"/>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08966057"/>
              </p:ext>
            </p:extLst>
          </p:nvPr>
        </p:nvGraphicFramePr>
        <p:xfrm>
          <a:off x="685800" y="3261360"/>
          <a:ext cx="8017589" cy="853440"/>
        </p:xfrm>
        <a:graphic>
          <a:graphicData uri="http://schemas.openxmlformats.org/drawingml/2006/table">
            <a:tbl>
              <a:tblPr firstRow="1" firstCol="1" bandRow="1">
                <a:tableStyleId>{775DCB02-9BB8-47FD-8907-85C794F793BA}</a:tableStyleId>
              </a:tblPr>
              <a:tblGrid>
                <a:gridCol w="837396"/>
                <a:gridCol w="1415424"/>
                <a:gridCol w="1188720"/>
                <a:gridCol w="1196814"/>
                <a:gridCol w="1056010"/>
                <a:gridCol w="1267215"/>
                <a:gridCol w="1056010"/>
              </a:tblGrid>
              <a:tr h="182880">
                <a:tc>
                  <a:txBody>
                    <a:bodyPr/>
                    <a:lstStyle/>
                    <a:p>
                      <a:pPr marL="0" marR="102870" algn="just">
                        <a:spcBef>
                          <a:spcPts val="0"/>
                        </a:spcBef>
                        <a:spcAft>
                          <a:spcPts val="0"/>
                        </a:spcAft>
                        <a:tabLst>
                          <a:tab pos="502920" algn="l"/>
                        </a:tabLst>
                      </a:pPr>
                      <a:r>
                        <a:rPr lang="en-US" sz="1400" dirty="0">
                          <a:solidFill>
                            <a:schemeClr val="tx1"/>
                          </a:solidFill>
                          <a:effectLst/>
                        </a:rPr>
                        <a:t>Isomer</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ctr">
                        <a:spcBef>
                          <a:spcPts val="0"/>
                        </a:spcBef>
                        <a:spcAft>
                          <a:spcPts val="0"/>
                        </a:spcAft>
                      </a:pPr>
                      <a:r>
                        <a:rPr lang="en-US" sz="1400" dirty="0" smtClean="0">
                          <a:solidFill>
                            <a:schemeClr val="tx1"/>
                          </a:solidFill>
                          <a:effectLst/>
                        </a:rPr>
                        <a:t>Dipole moment</a:t>
                      </a:r>
                      <a:endParaRPr lang="en-US" sz="1400" b="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just">
                        <a:spcBef>
                          <a:spcPts val="0"/>
                        </a:spcBef>
                        <a:spcAft>
                          <a:spcPts val="0"/>
                        </a:spcAft>
                      </a:pPr>
                      <a:r>
                        <a:rPr lang="en-US" sz="1400" dirty="0">
                          <a:solidFill>
                            <a:schemeClr val="tx1"/>
                          </a:solidFill>
                          <a:effectLst/>
                        </a:rPr>
                        <a:t>Water</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45720" algn="just">
                        <a:spcBef>
                          <a:spcPts val="0"/>
                        </a:spcBef>
                        <a:spcAft>
                          <a:spcPts val="0"/>
                        </a:spcAft>
                      </a:pPr>
                      <a:r>
                        <a:rPr lang="en-US" sz="1400" dirty="0">
                          <a:solidFill>
                            <a:schemeClr val="tx1"/>
                          </a:solidFill>
                          <a:effectLst/>
                        </a:rPr>
                        <a:t>Ethanol</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just">
                        <a:spcBef>
                          <a:spcPts val="0"/>
                        </a:spcBef>
                        <a:spcAft>
                          <a:spcPts val="0"/>
                        </a:spcAft>
                      </a:pPr>
                      <a:r>
                        <a:rPr lang="en-US" sz="1400" dirty="0">
                          <a:solidFill>
                            <a:schemeClr val="tx1"/>
                          </a:solidFill>
                          <a:effectLst/>
                        </a:rPr>
                        <a:t>Acetone</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Diethyl ether</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Benzene</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102870" algn="just">
                        <a:spcBef>
                          <a:spcPts val="0"/>
                        </a:spcBef>
                        <a:spcAft>
                          <a:spcPts val="0"/>
                        </a:spcAft>
                        <a:tabLst>
                          <a:tab pos="502920" algn="l"/>
                        </a:tabLst>
                      </a:pPr>
                      <a:r>
                        <a:rPr lang="en-US" sz="1400" b="0" i="1" dirty="0">
                          <a:solidFill>
                            <a:schemeClr val="tx1"/>
                          </a:solidFill>
                          <a:effectLst/>
                        </a:rPr>
                        <a:t>ortho</a:t>
                      </a:r>
                      <a:endParaRPr lang="en-US" sz="14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solidFill>
                            <a:schemeClr val="tx1"/>
                          </a:solidFill>
                          <a:effectLst/>
                        </a:rPr>
                        <a:t>3.22</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0.32</a:t>
                      </a:r>
                      <a:r>
                        <a:rPr lang="en-US" sz="1400" baseline="30000" dirty="0">
                          <a:solidFill>
                            <a:schemeClr val="tx1"/>
                          </a:solidFill>
                          <a:effectLst/>
                        </a:rPr>
                        <a:t>38</a:t>
                      </a:r>
                      <a:r>
                        <a:rPr lang="en-US" sz="1400" baseline="0" dirty="0">
                          <a:solidFill>
                            <a:schemeClr val="tx1"/>
                          </a:solidFill>
                          <a:effectLst/>
                        </a:rPr>
                        <a:t>,</a:t>
                      </a:r>
                      <a:r>
                        <a:rPr lang="en-US" sz="1400" baseline="30000" dirty="0">
                          <a:solidFill>
                            <a:schemeClr val="tx1"/>
                          </a:solidFill>
                          <a:effectLst/>
                        </a:rPr>
                        <a:t> </a:t>
                      </a:r>
                      <a:r>
                        <a:rPr lang="en-US" sz="1400" dirty="0">
                          <a:solidFill>
                            <a:schemeClr val="tx1"/>
                          </a:solidFill>
                          <a:effectLst/>
                        </a:rPr>
                        <a:t>1.08</a:t>
                      </a:r>
                      <a:r>
                        <a:rPr lang="en-US" sz="1400" baseline="30000" dirty="0">
                          <a:solidFill>
                            <a:schemeClr val="tx1"/>
                          </a:solidFill>
                          <a:effectLst/>
                        </a:rPr>
                        <a:t>100</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10.2</a:t>
                      </a:r>
                      <a:r>
                        <a:rPr lang="en-US" sz="1400" baseline="30000">
                          <a:solidFill>
                            <a:schemeClr val="tx1"/>
                          </a:solidFill>
                          <a:effectLst/>
                        </a:rPr>
                        <a:t>0</a:t>
                      </a:r>
                      <a:r>
                        <a:rPr lang="en-US" sz="1400">
                          <a:solidFill>
                            <a:schemeClr val="tx1"/>
                          </a:solidFill>
                          <a:effectLst/>
                        </a:rPr>
                        <a:t>, 200</a:t>
                      </a:r>
                      <a:r>
                        <a:rPr lang="en-US" sz="1400" baseline="30000">
                          <a:solidFill>
                            <a:schemeClr val="tx1"/>
                          </a:solidFill>
                          <a:effectLst/>
                        </a:rPr>
                        <a:t>34</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102</a:t>
                      </a:r>
                      <a:r>
                        <a:rPr lang="en-US" sz="1400" baseline="30000">
                          <a:solidFill>
                            <a:schemeClr val="tx1"/>
                          </a:solidFill>
                          <a:effectLst/>
                        </a:rPr>
                        <a:t>0</a:t>
                      </a:r>
                      <a:r>
                        <a:rPr lang="en-US" sz="1400">
                          <a:solidFill>
                            <a:schemeClr val="tx1"/>
                          </a:solidFill>
                          <a:effectLst/>
                        </a:rPr>
                        <a:t>, 566</a:t>
                      </a:r>
                      <a:r>
                        <a:rPr lang="en-US" sz="1400" baseline="30000">
                          <a:solidFill>
                            <a:schemeClr val="tx1"/>
                          </a:solidFill>
                          <a:effectLst/>
                        </a:rPr>
                        <a:t>30</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38</a:t>
                      </a:r>
                      <a:r>
                        <a:rPr lang="en-US" sz="1400" baseline="30000">
                          <a:solidFill>
                            <a:schemeClr val="tx1"/>
                          </a:solidFill>
                          <a:effectLst/>
                        </a:rPr>
                        <a:t>1</a:t>
                      </a:r>
                      <a:r>
                        <a:rPr lang="en-US" sz="1400">
                          <a:solidFill>
                            <a:schemeClr val="tx1"/>
                          </a:solidFill>
                          <a:effectLst/>
                        </a:rPr>
                        <a:t>, 916</a:t>
                      </a:r>
                      <a:r>
                        <a:rPr lang="en-US" sz="1400" baseline="30000">
                          <a:solidFill>
                            <a:schemeClr val="tx1"/>
                          </a:solidFill>
                          <a:effectLst/>
                        </a:rPr>
                        <a:t>37</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46</a:t>
                      </a:r>
                      <a:r>
                        <a:rPr lang="en-US" sz="1400" baseline="30000">
                          <a:solidFill>
                            <a:schemeClr val="tx1"/>
                          </a:solidFill>
                          <a:effectLst/>
                        </a:rPr>
                        <a:t>0</a:t>
                      </a:r>
                      <a:r>
                        <a:rPr lang="en-US" sz="1400">
                          <a:solidFill>
                            <a:schemeClr val="tx1"/>
                          </a:solidFill>
                          <a:effectLst/>
                        </a:rPr>
                        <a:t>, 874</a:t>
                      </a:r>
                      <a:r>
                        <a:rPr lang="en-US" sz="1400" baseline="30000">
                          <a:solidFill>
                            <a:schemeClr val="tx1"/>
                          </a:solidFill>
                          <a:effectLst/>
                        </a:rPr>
                        <a:t>40</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102870" algn="just">
                        <a:spcBef>
                          <a:spcPts val="0"/>
                        </a:spcBef>
                        <a:spcAft>
                          <a:spcPts val="0"/>
                        </a:spcAft>
                        <a:tabLst>
                          <a:tab pos="502920" algn="l"/>
                        </a:tabLst>
                      </a:pPr>
                      <a:r>
                        <a:rPr lang="en-US" sz="1400" b="0" i="1" dirty="0">
                          <a:solidFill>
                            <a:schemeClr val="tx1"/>
                          </a:solidFill>
                          <a:effectLst/>
                        </a:rPr>
                        <a:t>meta</a:t>
                      </a:r>
                      <a:endParaRPr lang="en-US" sz="14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ctr">
                        <a:spcBef>
                          <a:spcPts val="0"/>
                        </a:spcBef>
                        <a:spcAft>
                          <a:spcPts val="0"/>
                        </a:spcAft>
                      </a:pPr>
                      <a:r>
                        <a:rPr lang="en-US" sz="1400" dirty="0" smtClean="0">
                          <a:solidFill>
                            <a:schemeClr val="tx1"/>
                          </a:solidFill>
                          <a:effectLst/>
                        </a:rPr>
                        <a:t> </a:t>
                      </a:r>
                      <a:r>
                        <a:rPr lang="en-US" sz="1400" baseline="0" dirty="0" smtClean="0">
                          <a:solidFill>
                            <a:schemeClr val="tx1"/>
                          </a:solidFill>
                          <a:effectLst/>
                        </a:rPr>
                        <a:t> </a:t>
                      </a:r>
                      <a:r>
                        <a:rPr lang="en-US" sz="1400" dirty="0" smtClean="0">
                          <a:solidFill>
                            <a:schemeClr val="tx1"/>
                          </a:solidFill>
                          <a:effectLst/>
                        </a:rPr>
                        <a:t>3.90</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just">
                        <a:spcBef>
                          <a:spcPts val="0"/>
                        </a:spcBef>
                        <a:spcAft>
                          <a:spcPts val="0"/>
                        </a:spcAft>
                      </a:pPr>
                      <a:r>
                        <a:rPr lang="en-US" sz="1400" dirty="0" smtClean="0">
                          <a:solidFill>
                            <a:schemeClr val="tx1"/>
                          </a:solidFill>
                          <a:effectLst/>
                        </a:rPr>
                        <a:t>0.7</a:t>
                      </a:r>
                      <a:r>
                        <a:rPr lang="en-US" sz="1400" baseline="30000" dirty="0" smtClean="0">
                          <a:solidFill>
                            <a:schemeClr val="tx1"/>
                          </a:solidFill>
                          <a:effectLst/>
                        </a:rPr>
                        <a:t>10</a:t>
                      </a:r>
                      <a:r>
                        <a:rPr lang="en-US" sz="1400" dirty="0" smtClean="0">
                          <a:solidFill>
                            <a:schemeClr val="tx1"/>
                          </a:solidFill>
                          <a:effectLst/>
                        </a:rPr>
                        <a:t>, 3.0</a:t>
                      </a:r>
                      <a:r>
                        <a:rPr lang="en-US" sz="1400" baseline="30000" dirty="0" smtClean="0">
                          <a:solidFill>
                            <a:schemeClr val="tx1"/>
                          </a:solidFill>
                          <a:effectLst/>
                        </a:rPr>
                        <a:t>40</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117</a:t>
                      </a:r>
                      <a:r>
                        <a:rPr lang="en-US" sz="1400" baseline="30000" dirty="0">
                          <a:solidFill>
                            <a:schemeClr val="tx1"/>
                          </a:solidFill>
                          <a:effectLst/>
                        </a:rPr>
                        <a:t>1</a:t>
                      </a:r>
                      <a:r>
                        <a:rPr lang="en-US" sz="1400" dirty="0">
                          <a:solidFill>
                            <a:schemeClr val="tx1"/>
                          </a:solidFill>
                          <a:effectLst/>
                        </a:rPr>
                        <a:t>, </a:t>
                      </a:r>
                      <a:r>
                        <a:rPr lang="en-US" sz="1400" dirty="0" smtClean="0">
                          <a:solidFill>
                            <a:schemeClr val="tx1"/>
                          </a:solidFill>
                          <a:effectLst/>
                        </a:rPr>
                        <a:t>1106</a:t>
                      </a:r>
                      <a:r>
                        <a:rPr lang="en-US" sz="1400" baseline="30000" dirty="0" smtClean="0">
                          <a:solidFill>
                            <a:schemeClr val="tx1"/>
                          </a:solidFill>
                          <a:effectLst/>
                        </a:rPr>
                        <a:t>85</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169</a:t>
                      </a:r>
                      <a:r>
                        <a:rPr lang="en-US" sz="1400" baseline="30000">
                          <a:solidFill>
                            <a:schemeClr val="tx1"/>
                          </a:solidFill>
                          <a:effectLst/>
                        </a:rPr>
                        <a:t>0</a:t>
                      </a:r>
                      <a:r>
                        <a:rPr lang="en-US" sz="1400">
                          <a:solidFill>
                            <a:schemeClr val="tx1"/>
                          </a:solidFill>
                          <a:effectLst/>
                        </a:rPr>
                        <a:t>, 1306</a:t>
                      </a:r>
                      <a:r>
                        <a:rPr lang="en-US" sz="1400" baseline="30000">
                          <a:solidFill>
                            <a:schemeClr val="tx1"/>
                          </a:solidFill>
                          <a:effectLst/>
                        </a:rPr>
                        <a:t>84</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106</a:t>
                      </a:r>
                      <a:r>
                        <a:rPr lang="en-US" sz="1400" baseline="30000">
                          <a:solidFill>
                            <a:schemeClr val="tx1"/>
                          </a:solidFill>
                          <a:effectLst/>
                        </a:rPr>
                        <a:t>0.2</a:t>
                      </a:r>
                      <a:r>
                        <a:rPr lang="en-US" sz="1400">
                          <a:solidFill>
                            <a:schemeClr val="tx1"/>
                          </a:solidFill>
                          <a:effectLst/>
                        </a:rPr>
                        <a:t>, 179</a:t>
                      </a:r>
                      <a:r>
                        <a:rPr lang="en-US" sz="1400" baseline="30000">
                          <a:solidFill>
                            <a:schemeClr val="tx1"/>
                          </a:solidFill>
                          <a:effectLst/>
                        </a:rPr>
                        <a:t>40</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0.63</a:t>
                      </a:r>
                      <a:r>
                        <a:rPr lang="en-US" sz="1400" baseline="30000" dirty="0">
                          <a:solidFill>
                            <a:schemeClr val="tx1"/>
                          </a:solidFill>
                          <a:effectLst/>
                        </a:rPr>
                        <a:t>6</a:t>
                      </a:r>
                      <a:r>
                        <a:rPr lang="en-US" sz="1400" dirty="0">
                          <a:solidFill>
                            <a:schemeClr val="tx1"/>
                          </a:solidFill>
                          <a:effectLst/>
                        </a:rPr>
                        <a:t>, 571</a:t>
                      </a:r>
                      <a:r>
                        <a:rPr lang="en-US" sz="1400" baseline="30000" dirty="0">
                          <a:solidFill>
                            <a:schemeClr val="tx1"/>
                          </a:solidFill>
                          <a:effectLst/>
                        </a:rPr>
                        <a:t>85</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102870" algn="just">
                        <a:spcBef>
                          <a:spcPts val="0"/>
                        </a:spcBef>
                        <a:spcAft>
                          <a:spcPts val="0"/>
                        </a:spcAft>
                        <a:tabLst>
                          <a:tab pos="502920" algn="l"/>
                        </a:tabLst>
                      </a:pPr>
                      <a:r>
                        <a:rPr lang="en-US" sz="1400" b="0" i="1" dirty="0">
                          <a:solidFill>
                            <a:schemeClr val="tx1"/>
                          </a:solidFill>
                          <a:effectLst/>
                        </a:rPr>
                        <a:t>para</a:t>
                      </a:r>
                      <a:endParaRPr lang="en-US" sz="14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solidFill>
                            <a:schemeClr val="tx1"/>
                          </a:solidFill>
                          <a:effectLst/>
                        </a:rPr>
                        <a:t>5.09</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1.18</a:t>
                      </a:r>
                      <a:r>
                        <a:rPr lang="en-US" sz="1400" baseline="30000" dirty="0">
                          <a:solidFill>
                            <a:schemeClr val="tx1"/>
                          </a:solidFill>
                          <a:effectLst/>
                        </a:rPr>
                        <a:t>25</a:t>
                      </a:r>
                      <a:r>
                        <a:rPr lang="en-US" sz="1400" dirty="0">
                          <a:solidFill>
                            <a:schemeClr val="tx1"/>
                          </a:solidFill>
                          <a:effectLst/>
                        </a:rPr>
                        <a:t>, 6.0</a:t>
                      </a:r>
                      <a:r>
                        <a:rPr lang="en-US" sz="1400" baseline="30000" dirty="0">
                          <a:solidFill>
                            <a:schemeClr val="tx1"/>
                          </a:solidFill>
                          <a:effectLst/>
                        </a:rPr>
                        <a:t>50</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tabLst>
                          <a:tab pos="1188720" algn="l"/>
                        </a:tabLst>
                      </a:pPr>
                      <a:r>
                        <a:rPr lang="en-US" sz="1400" dirty="0">
                          <a:solidFill>
                            <a:schemeClr val="tx1"/>
                          </a:solidFill>
                          <a:effectLst/>
                        </a:rPr>
                        <a:t>116</a:t>
                      </a:r>
                      <a:r>
                        <a:rPr lang="en-US" sz="1400" baseline="30000" dirty="0">
                          <a:solidFill>
                            <a:schemeClr val="tx1"/>
                          </a:solidFill>
                          <a:effectLst/>
                        </a:rPr>
                        <a:t>0</a:t>
                      </a:r>
                      <a:r>
                        <a:rPr lang="en-US" sz="1400" dirty="0">
                          <a:solidFill>
                            <a:schemeClr val="tx1"/>
                          </a:solidFill>
                          <a:effectLst/>
                        </a:rPr>
                        <a:t>, 1017</a:t>
                      </a:r>
                      <a:r>
                        <a:rPr lang="en-US" sz="1400" baseline="30000" dirty="0">
                          <a:solidFill>
                            <a:schemeClr val="tx1"/>
                          </a:solidFill>
                          <a:effectLst/>
                        </a:rPr>
                        <a:t>90</a:t>
                      </a:r>
                      <a:r>
                        <a:rPr lang="en-US" sz="1400" dirty="0">
                          <a:solidFill>
                            <a:schemeClr val="tx1"/>
                          </a:solidFill>
                          <a:effectLst/>
                        </a:rPr>
                        <a:t> </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188</a:t>
                      </a:r>
                      <a:r>
                        <a:rPr lang="en-US" sz="1400" baseline="30000">
                          <a:solidFill>
                            <a:schemeClr val="tx1"/>
                          </a:solidFill>
                          <a:effectLst/>
                        </a:rPr>
                        <a:t>0</a:t>
                      </a:r>
                      <a:r>
                        <a:rPr lang="en-US" sz="1400">
                          <a:solidFill>
                            <a:schemeClr val="tx1"/>
                          </a:solidFill>
                          <a:effectLst/>
                        </a:rPr>
                        <a:t>, 1193</a:t>
                      </a:r>
                      <a:r>
                        <a:rPr lang="en-US" sz="1400" baseline="30000">
                          <a:solidFill>
                            <a:schemeClr val="tx1"/>
                          </a:solidFill>
                          <a:effectLst/>
                        </a:rPr>
                        <a:t>97</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110</a:t>
                      </a:r>
                      <a:r>
                        <a:rPr lang="en-US" sz="1400" baseline="30000" dirty="0">
                          <a:solidFill>
                            <a:schemeClr val="tx1"/>
                          </a:solidFill>
                          <a:effectLst/>
                        </a:rPr>
                        <a:t>1</a:t>
                      </a:r>
                      <a:r>
                        <a:rPr lang="en-US" sz="1400" baseline="0" dirty="0">
                          <a:solidFill>
                            <a:schemeClr val="tx1"/>
                          </a:solidFill>
                          <a:effectLst/>
                        </a:rPr>
                        <a:t>,</a:t>
                      </a:r>
                      <a:r>
                        <a:rPr lang="en-US" sz="1400" baseline="30000" dirty="0">
                          <a:solidFill>
                            <a:schemeClr val="tx1"/>
                          </a:solidFill>
                          <a:effectLst/>
                        </a:rPr>
                        <a:t> </a:t>
                      </a:r>
                      <a:r>
                        <a:rPr lang="en-US" sz="1400" dirty="0">
                          <a:solidFill>
                            <a:schemeClr val="tx1"/>
                          </a:solidFill>
                          <a:effectLst/>
                        </a:rPr>
                        <a:t>149</a:t>
                      </a:r>
                      <a:r>
                        <a:rPr lang="en-US" sz="1400" baseline="30000" dirty="0">
                          <a:solidFill>
                            <a:schemeClr val="tx1"/>
                          </a:solidFill>
                          <a:effectLst/>
                        </a:rPr>
                        <a:t>38</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0.65</a:t>
                      </a:r>
                      <a:r>
                        <a:rPr lang="en-US" sz="1400" baseline="30000" dirty="0">
                          <a:solidFill>
                            <a:schemeClr val="tx1"/>
                          </a:solidFill>
                          <a:effectLst/>
                        </a:rPr>
                        <a:t>8</a:t>
                      </a:r>
                      <a:r>
                        <a:rPr lang="en-US" sz="1400" dirty="0">
                          <a:solidFill>
                            <a:schemeClr val="tx1"/>
                          </a:solidFill>
                          <a:effectLst/>
                        </a:rPr>
                        <a:t>, 62</a:t>
                      </a:r>
                      <a:r>
                        <a:rPr lang="en-US" sz="1400" baseline="30000" dirty="0">
                          <a:solidFill>
                            <a:schemeClr val="tx1"/>
                          </a:solidFill>
                          <a:effectLst/>
                        </a:rPr>
                        <a:t>85</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4181" y="4257130"/>
            <a:ext cx="871225" cy="1097280"/>
          </a:xfrm>
          <a:prstGeom prst="rect">
            <a:avLst/>
          </a:prstGeom>
          <a:gradFill>
            <a:gsLst>
              <a:gs pos="0">
                <a:schemeClr val="accent2">
                  <a:lumMod val="60000"/>
                  <a:lumOff val="40000"/>
                </a:schemeClr>
              </a:gs>
              <a:gs pos="50000">
                <a:schemeClr val="accent2">
                  <a:lumMod val="40000"/>
                  <a:lumOff val="60000"/>
                </a:schemeClr>
              </a:gs>
              <a:gs pos="100000">
                <a:schemeClr val="accent1">
                  <a:tint val="23500"/>
                  <a:satMod val="160000"/>
                </a:schemeClr>
              </a:gs>
            </a:gsLst>
            <a:lin ang="5400000" scaled="0"/>
          </a:gradFill>
          <a:ln>
            <a:noFill/>
          </a:ln>
          <a:effectLst/>
        </p:spPr>
      </p:pic>
      <p:graphicFrame>
        <p:nvGraphicFramePr>
          <p:cNvPr id="4" name="Object 3"/>
          <p:cNvGraphicFramePr>
            <a:graphicFrameLocks noChangeAspect="1"/>
          </p:cNvGraphicFramePr>
          <p:nvPr>
            <p:extLst>
              <p:ext uri="{D42A27DB-BD31-4B8C-83A1-F6EECF244321}">
                <p14:modId xmlns:p14="http://schemas.microsoft.com/office/powerpoint/2010/main" val="3957758604"/>
              </p:ext>
            </p:extLst>
          </p:nvPr>
        </p:nvGraphicFramePr>
        <p:xfrm>
          <a:off x="7162800" y="5715000"/>
          <a:ext cx="1552719" cy="822960"/>
        </p:xfrm>
        <a:graphic>
          <a:graphicData uri="http://schemas.openxmlformats.org/presentationml/2006/ole">
            <mc:AlternateContent xmlns:mc="http://schemas.openxmlformats.org/markup-compatibility/2006">
              <mc:Choice xmlns:v="urn:schemas-microsoft-com:vml" Requires="v">
                <p:oleObj spid="_x0000_s7209" name="CS ChemDraw Drawing" r:id="rId4" imgW="2645113" imgH="1401792" progId="ChemDraw.Document.6.0">
                  <p:embed/>
                </p:oleObj>
              </mc:Choice>
              <mc:Fallback>
                <p:oleObj name="CS ChemDraw Drawing" r:id="rId4" imgW="2645113" imgH="1401792" progId="ChemDraw.Document.6.0">
                  <p:embed/>
                  <p:pic>
                    <p:nvPicPr>
                      <p:cNvPr id="0" name=""/>
                      <p:cNvPicPr/>
                      <p:nvPr/>
                    </p:nvPicPr>
                    <p:blipFill>
                      <a:blip r:embed="rId5"/>
                      <a:stretch>
                        <a:fillRect/>
                      </a:stretch>
                    </p:blipFill>
                    <p:spPr>
                      <a:xfrm>
                        <a:off x="7162800" y="5715000"/>
                        <a:ext cx="1552719" cy="822960"/>
                      </a:xfrm>
                      <a:prstGeom prst="rect">
                        <a:avLst/>
                      </a:prstGeom>
                      <a:gradFill>
                        <a:gsLst>
                          <a:gs pos="0">
                            <a:schemeClr val="accent6">
                              <a:lumMod val="60000"/>
                              <a:lumOff val="40000"/>
                            </a:schemeClr>
                          </a:gs>
                          <a:gs pos="50000">
                            <a:schemeClr val="accent6">
                              <a:lumMod val="40000"/>
                              <a:lumOff val="60000"/>
                            </a:schemeClr>
                          </a:gs>
                          <a:gs pos="100000">
                            <a:schemeClr val="accent6">
                              <a:lumMod val="20000"/>
                              <a:lumOff val="80000"/>
                            </a:schemeClr>
                          </a:gs>
                        </a:gsLst>
                        <a:lin ang="5400000" scaled="0"/>
                      </a:gradFill>
                    </p:spPr>
                  </p:pic>
                </p:oleObj>
              </mc:Fallback>
            </mc:AlternateContent>
          </a:graphicData>
        </a:graphic>
      </p:graphicFrame>
    </p:spTree>
    <p:extLst>
      <p:ext uri="{BB962C8B-B14F-4D97-AF65-F5344CB8AC3E}">
        <p14:creationId xmlns:p14="http://schemas.microsoft.com/office/powerpoint/2010/main" val="136165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Effect transition="in" filter="barn(inVertical)">
                                      <p:cBhvr>
                                        <p:cTn id="39" dur="500"/>
                                        <p:tgtEl>
                                          <p:spTgt spid="2">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
                                            <p:txEl>
                                              <p:pRg st="11" end="11"/>
                                            </p:txEl>
                                          </p:spTgt>
                                        </p:tgtEl>
                                        <p:attrNameLst>
                                          <p:attrName>style.visibility</p:attrName>
                                        </p:attrNameLst>
                                      </p:cBhvr>
                                      <p:to>
                                        <p:strVal val="visible"/>
                                      </p:to>
                                    </p:set>
                                    <p:animEffect transition="in" filter="barn(inVertical)">
                                      <p:cBhvr>
                                        <p:cTn id="44" dur="500"/>
                                        <p:tgtEl>
                                          <p:spTgt spid="2">
                                            <p:txEl>
                                              <p:pRg st="11" end="11"/>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7170"/>
                                        </p:tgtEl>
                                        <p:attrNameLst>
                                          <p:attrName>style.visibility</p:attrName>
                                        </p:attrNameLst>
                                      </p:cBhvr>
                                      <p:to>
                                        <p:strVal val="visible"/>
                                      </p:to>
                                    </p:set>
                                    <p:anim calcmode="lin" valueType="num">
                                      <p:cBhvr>
                                        <p:cTn id="47" dur="500" fill="hold"/>
                                        <p:tgtEl>
                                          <p:spTgt spid="7170"/>
                                        </p:tgtEl>
                                        <p:attrNameLst>
                                          <p:attrName>ppt_w</p:attrName>
                                        </p:attrNameLst>
                                      </p:cBhvr>
                                      <p:tavLst>
                                        <p:tav tm="0">
                                          <p:val>
                                            <p:fltVal val="0"/>
                                          </p:val>
                                        </p:tav>
                                        <p:tav tm="100000">
                                          <p:val>
                                            <p:strVal val="#ppt_w"/>
                                          </p:val>
                                        </p:tav>
                                      </p:tavLst>
                                    </p:anim>
                                    <p:anim calcmode="lin" valueType="num">
                                      <p:cBhvr>
                                        <p:cTn id="48" dur="500" fill="hold"/>
                                        <p:tgtEl>
                                          <p:spTgt spid="7170"/>
                                        </p:tgtEl>
                                        <p:attrNameLst>
                                          <p:attrName>ppt_h</p:attrName>
                                        </p:attrNameLst>
                                      </p:cBhvr>
                                      <p:tavLst>
                                        <p:tav tm="0">
                                          <p:val>
                                            <p:fltVal val="0"/>
                                          </p:val>
                                        </p:tav>
                                        <p:tav tm="100000">
                                          <p:val>
                                            <p:strVal val="#ppt_h"/>
                                          </p:val>
                                        </p:tav>
                                      </p:tavLst>
                                    </p:anim>
                                    <p:animEffect transition="in" filter="fade">
                                      <p:cBhvr>
                                        <p:cTn id="49" dur="500"/>
                                        <p:tgtEl>
                                          <p:spTgt spid="7170"/>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2">
                                            <p:txEl>
                                              <p:pRg st="12" end="12"/>
                                            </p:txEl>
                                          </p:spTgt>
                                        </p:tgtEl>
                                        <p:attrNameLst>
                                          <p:attrName>style.visibility</p:attrName>
                                        </p:attrNameLst>
                                      </p:cBhvr>
                                      <p:to>
                                        <p:strVal val="visible"/>
                                      </p:to>
                                    </p:set>
                                    <p:animEffect transition="in" filter="barn(inVertical)">
                                      <p:cBhvr>
                                        <p:cTn id="54" dur="500"/>
                                        <p:tgtEl>
                                          <p:spTgt spid="2">
                                            <p:txEl>
                                              <p:pRg st="12" end="1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2">
                                            <p:txEl>
                                              <p:pRg st="13" end="13"/>
                                            </p:txEl>
                                          </p:spTgt>
                                        </p:tgtEl>
                                        <p:attrNameLst>
                                          <p:attrName>style.visibility</p:attrName>
                                        </p:attrNameLst>
                                      </p:cBhvr>
                                      <p:to>
                                        <p:strVal val="visible"/>
                                      </p:to>
                                    </p:set>
                                    <p:animEffect transition="in" filter="barn(inVertical)">
                                      <p:cBhvr>
                                        <p:cTn id="59" dur="500"/>
                                        <p:tgtEl>
                                          <p:spTgt spid="2">
                                            <p:txEl>
                                              <p:pRg st="13" end="13"/>
                                            </p:txEl>
                                          </p:spTgt>
                                        </p:tgtEl>
                                      </p:cBhvr>
                                    </p:animEffect>
                                  </p:childTnLst>
                                </p:cTn>
                              </p:par>
                              <p:par>
                                <p:cTn id="60" presetID="53" presetClass="entr" presetSubtype="16" fill="hold" nodeType="withEffect">
                                  <p:stCondLst>
                                    <p:cond delay="0"/>
                                  </p:stCondLst>
                                  <p:childTnLst>
                                    <p:set>
                                      <p:cBhvr>
                                        <p:cTn id="61" dur="1" fill="hold">
                                          <p:stCondLst>
                                            <p:cond delay="0"/>
                                          </p:stCondLst>
                                        </p:cTn>
                                        <p:tgtEl>
                                          <p:spTgt spid="4"/>
                                        </p:tgtEl>
                                        <p:attrNameLst>
                                          <p:attrName>style.visibility</p:attrName>
                                        </p:attrNameLst>
                                      </p:cBhvr>
                                      <p:to>
                                        <p:strVal val="visible"/>
                                      </p:to>
                                    </p:set>
                                    <p:anim calcmode="lin" valueType="num">
                                      <p:cBhvr>
                                        <p:cTn id="62" dur="500" fill="hold"/>
                                        <p:tgtEl>
                                          <p:spTgt spid="4"/>
                                        </p:tgtEl>
                                        <p:attrNameLst>
                                          <p:attrName>ppt_w</p:attrName>
                                        </p:attrNameLst>
                                      </p:cBhvr>
                                      <p:tavLst>
                                        <p:tav tm="0">
                                          <p:val>
                                            <p:fltVal val="0"/>
                                          </p:val>
                                        </p:tav>
                                        <p:tav tm="100000">
                                          <p:val>
                                            <p:strVal val="#ppt_w"/>
                                          </p:val>
                                        </p:tav>
                                      </p:tavLst>
                                    </p:anim>
                                    <p:anim calcmode="lin" valueType="num">
                                      <p:cBhvr>
                                        <p:cTn id="63" dur="500" fill="hold"/>
                                        <p:tgtEl>
                                          <p:spTgt spid="4"/>
                                        </p:tgtEl>
                                        <p:attrNameLst>
                                          <p:attrName>ppt_h</p:attrName>
                                        </p:attrNameLst>
                                      </p:cBhvr>
                                      <p:tavLst>
                                        <p:tav tm="0">
                                          <p:val>
                                            <p:fltVal val="0"/>
                                          </p:val>
                                        </p:tav>
                                        <p:tav tm="100000">
                                          <p:val>
                                            <p:strVal val="#ppt_h"/>
                                          </p:val>
                                        </p:tav>
                                      </p:tavLst>
                                    </p:anim>
                                    <p:animEffect transition="in" filter="fade">
                                      <p:cBhvr>
                                        <p:cTn id="6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Physical Properties </a:t>
            </a:r>
            <a:r>
              <a:rPr lang="en-US" dirty="0" smtClean="0">
                <a:solidFill>
                  <a:srgbClr val="002060"/>
                </a:solidFill>
              </a:rPr>
              <a:t>V</a:t>
            </a:r>
            <a:endParaRPr lang="en-US" dirty="0"/>
          </a:p>
        </p:txBody>
      </p:sp>
      <p:sp>
        <p:nvSpPr>
          <p:cNvPr id="2" name="Content Placeholder 1"/>
          <p:cNvSpPr>
            <a:spLocks noGrp="1"/>
          </p:cNvSpPr>
          <p:nvPr>
            <p:ph idx="1"/>
          </p:nvPr>
        </p:nvSpPr>
        <p:spPr>
          <a:xfrm>
            <a:off x="457200" y="1524000"/>
            <a:ext cx="8534400" cy="5029200"/>
          </a:xfrm>
        </p:spPr>
        <p:txBody>
          <a:bodyPr>
            <a:normAutofit fontScale="92500" lnSpcReduction="20000"/>
          </a:bodyPr>
          <a:lstStyle/>
          <a:p>
            <a:r>
              <a:rPr lang="en-US" sz="1900" b="1" dirty="0" smtClean="0">
                <a:solidFill>
                  <a:srgbClr val="660033"/>
                </a:solidFill>
              </a:rPr>
              <a:t>Viscosity</a:t>
            </a:r>
            <a:endParaRPr lang="en-US" sz="1900" b="1" dirty="0">
              <a:solidFill>
                <a:srgbClr val="660033"/>
              </a:solidFill>
            </a:endParaRPr>
          </a:p>
          <a:p>
            <a:pPr lvl="1">
              <a:buFont typeface="Arial" panose="020B0604020202020204" pitchFamily="34" charset="0"/>
              <a:buChar char="•"/>
            </a:pPr>
            <a:r>
              <a:rPr lang="en-US" sz="1700" dirty="0" smtClean="0">
                <a:solidFill>
                  <a:srgbClr val="002060"/>
                </a:solidFill>
              </a:rPr>
              <a:t>Non-polar molecules have lower viscosities than polar and protic molecules</a:t>
            </a:r>
          </a:p>
          <a:p>
            <a:pPr lvl="2"/>
            <a:r>
              <a:rPr lang="en-US" sz="1500" dirty="0" smtClean="0">
                <a:solidFill>
                  <a:srgbClr val="660033"/>
                </a:solidFill>
              </a:rPr>
              <a:t>Viscosity decreases </a:t>
            </a:r>
            <a:r>
              <a:rPr lang="en-US" sz="1500" dirty="0">
                <a:solidFill>
                  <a:srgbClr val="660033"/>
                </a:solidFill>
              </a:rPr>
              <a:t>as the temperature </a:t>
            </a:r>
            <a:r>
              <a:rPr lang="en-US" sz="1500" dirty="0" smtClean="0">
                <a:solidFill>
                  <a:srgbClr val="660033"/>
                </a:solidFill>
              </a:rPr>
              <a:t>is increased (i.e., motor oil)</a:t>
            </a:r>
          </a:p>
          <a:p>
            <a:pPr lvl="2"/>
            <a:r>
              <a:rPr lang="en-US" sz="1500" dirty="0" smtClean="0">
                <a:solidFill>
                  <a:srgbClr val="660033"/>
                </a:solidFill>
              </a:rPr>
              <a:t>It also plays a huge role in HPLC because it determines the back pressure on the column</a:t>
            </a:r>
            <a:endParaRPr lang="en-US" sz="1500" dirty="0">
              <a:solidFill>
                <a:srgbClr val="660033"/>
              </a:solidFill>
            </a:endParaRPr>
          </a:p>
          <a:p>
            <a:pPr marL="1062990" lvl="2" indent="-285750"/>
            <a:endParaRPr lang="en-US" sz="1500" dirty="0">
              <a:solidFill>
                <a:schemeClr val="bg1"/>
              </a:solidFill>
            </a:endParaRPr>
          </a:p>
          <a:p>
            <a:endParaRPr lang="en-US" sz="1700" dirty="0" smtClean="0">
              <a:solidFill>
                <a:schemeClr val="bg1"/>
              </a:solidFill>
            </a:endParaRPr>
          </a:p>
          <a:p>
            <a:endParaRPr lang="en-US" sz="1700" dirty="0">
              <a:solidFill>
                <a:schemeClr val="bg1"/>
              </a:solidFill>
            </a:endParaRPr>
          </a:p>
          <a:p>
            <a:endParaRPr lang="en-US" sz="1700" dirty="0" smtClean="0">
              <a:solidFill>
                <a:schemeClr val="bg1"/>
              </a:solidFill>
            </a:endParaRPr>
          </a:p>
          <a:p>
            <a:endParaRPr lang="en-US" sz="1700" dirty="0" smtClean="0">
              <a:solidFill>
                <a:schemeClr val="bg1"/>
              </a:solidFill>
            </a:endParaRPr>
          </a:p>
          <a:p>
            <a:endParaRPr lang="en-US" sz="1700" dirty="0" smtClean="0">
              <a:solidFill>
                <a:schemeClr val="bg1"/>
              </a:solidFill>
            </a:endParaRPr>
          </a:p>
          <a:p>
            <a:endParaRPr lang="en-US" sz="2100" dirty="0" smtClean="0">
              <a:solidFill>
                <a:schemeClr val="bg1"/>
              </a:solidFill>
            </a:endParaRPr>
          </a:p>
          <a:p>
            <a:endParaRPr lang="en-US" sz="1700" dirty="0">
              <a:solidFill>
                <a:schemeClr val="bg1"/>
              </a:solidFill>
            </a:endParaRPr>
          </a:p>
          <a:p>
            <a:endParaRPr lang="en-US" sz="1700" dirty="0" smtClean="0">
              <a:solidFill>
                <a:schemeClr val="bg1"/>
              </a:solidFill>
            </a:endParaRPr>
          </a:p>
          <a:p>
            <a:endParaRPr lang="en-US" sz="1700" dirty="0" smtClean="0">
              <a:solidFill>
                <a:schemeClr val="bg1"/>
              </a:solidFill>
            </a:endParaRPr>
          </a:p>
          <a:p>
            <a:endParaRPr lang="en-US" sz="1700" dirty="0" smtClean="0">
              <a:solidFill>
                <a:schemeClr val="bg1"/>
              </a:solidFill>
            </a:endParaRPr>
          </a:p>
          <a:p>
            <a:endParaRPr lang="en-US" sz="1700" dirty="0" smtClean="0">
              <a:solidFill>
                <a:schemeClr val="bg1"/>
              </a:solidFill>
            </a:endParaRPr>
          </a:p>
          <a:p>
            <a:r>
              <a:rPr lang="en-US" sz="1700" dirty="0" smtClean="0"/>
              <a:t>Properties like </a:t>
            </a:r>
            <a:r>
              <a:rPr lang="en-US" sz="1700" b="1" dirty="0" smtClean="0">
                <a:solidFill>
                  <a:srgbClr val="660033"/>
                </a:solidFill>
              </a:rPr>
              <a:t>cohesion</a:t>
            </a:r>
            <a:r>
              <a:rPr lang="en-US" sz="1700" dirty="0" smtClean="0">
                <a:solidFill>
                  <a:schemeClr val="bg1"/>
                </a:solidFill>
              </a:rPr>
              <a:t> </a:t>
            </a:r>
            <a:r>
              <a:rPr lang="en-US" sz="1700" dirty="0" smtClean="0"/>
              <a:t>(intermolecular force between like molecules i.e., to form drops) </a:t>
            </a:r>
            <a:r>
              <a:rPr lang="en-US" sz="1700" dirty="0"/>
              <a:t>and </a:t>
            </a:r>
            <a:r>
              <a:rPr lang="en-US" sz="1700" b="1" dirty="0">
                <a:solidFill>
                  <a:srgbClr val="660033"/>
                </a:solidFill>
              </a:rPr>
              <a:t>adhesion</a:t>
            </a:r>
            <a:r>
              <a:rPr lang="en-US" sz="1700" dirty="0">
                <a:solidFill>
                  <a:schemeClr val="bg1"/>
                </a:solidFill>
              </a:rPr>
              <a:t> </a:t>
            </a:r>
            <a:r>
              <a:rPr lang="en-US" sz="1700" dirty="0"/>
              <a:t>(intermolecular </a:t>
            </a:r>
            <a:r>
              <a:rPr lang="en-US" sz="1700" dirty="0" smtClean="0"/>
              <a:t>force </a:t>
            </a:r>
            <a:r>
              <a:rPr lang="en-US" sz="1700" dirty="0"/>
              <a:t>between </a:t>
            </a:r>
            <a:r>
              <a:rPr lang="en-US" sz="1700" dirty="0" smtClean="0"/>
              <a:t>unlike molecule i.e., to adhere to a surface) are also a result of weak intermolecular forces</a:t>
            </a:r>
          </a:p>
          <a:p>
            <a:r>
              <a:rPr lang="en-US" sz="1700" b="1" dirty="0" smtClean="0">
                <a:solidFill>
                  <a:srgbClr val="660033"/>
                </a:solidFill>
              </a:rPr>
              <a:t>Surface tension </a:t>
            </a:r>
            <a:r>
              <a:rPr lang="en-US" sz="1700" dirty="0" smtClean="0"/>
              <a:t>is a result of strong cohesion forces i.e., formation of spherical water droplets</a:t>
            </a:r>
          </a:p>
          <a:p>
            <a:endParaRPr lang="en-US" sz="1600" dirty="0" smtClean="0"/>
          </a:p>
          <a:p>
            <a:endParaRPr lang="en-US" sz="1600" dirty="0" smtClean="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164957459"/>
              </p:ext>
            </p:extLst>
          </p:nvPr>
        </p:nvGraphicFramePr>
        <p:xfrm>
          <a:off x="914400" y="2590800"/>
          <a:ext cx="5943600" cy="2743200"/>
        </p:xfrm>
        <a:graphic>
          <a:graphicData uri="http://schemas.openxmlformats.org/drawingml/2006/table">
            <a:tbl>
              <a:tblPr firstRow="1" bandRow="1">
                <a:tableStyleId>{21E4AEA4-8DFA-4A89-87EB-49C32662AFE0}</a:tableStyleId>
              </a:tblPr>
              <a:tblGrid>
                <a:gridCol w="1652502"/>
                <a:gridCol w="1820462"/>
                <a:gridCol w="2470636"/>
              </a:tblGrid>
              <a:tr h="294640">
                <a:tc>
                  <a:txBody>
                    <a:bodyPr/>
                    <a:lstStyle/>
                    <a:p>
                      <a:r>
                        <a:rPr lang="en-US" sz="1400" dirty="0" smtClean="0">
                          <a:solidFill>
                            <a:schemeClr val="tx1"/>
                          </a:solidFill>
                        </a:rPr>
                        <a:t>Compound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Viscosity (in </a:t>
                      </a:r>
                      <a:r>
                        <a:rPr lang="en-US" sz="1400" dirty="0" err="1" smtClean="0">
                          <a:solidFill>
                            <a:schemeClr val="tx1"/>
                          </a:solidFill>
                        </a:rPr>
                        <a:t>cp</a:t>
                      </a:r>
                      <a:r>
                        <a:rPr lang="en-US" sz="1400" dirty="0" smtClean="0">
                          <a:solidFill>
                            <a:schemeClr val="tx1"/>
                          </a:solidFill>
                        </a:rPr>
                        <a: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Surface</a:t>
                      </a:r>
                      <a:r>
                        <a:rPr lang="en-US" sz="1400" baseline="0" dirty="0" smtClean="0">
                          <a:solidFill>
                            <a:schemeClr val="tx1"/>
                          </a:solidFill>
                        </a:rPr>
                        <a:t> tension (</a:t>
                      </a:r>
                      <a:r>
                        <a:rPr lang="en-US" sz="1400" baseline="0" dirty="0" err="1" smtClean="0">
                          <a:solidFill>
                            <a:schemeClr val="tx1"/>
                          </a:solidFill>
                        </a:rPr>
                        <a:t>mN</a:t>
                      </a:r>
                      <a:r>
                        <a:rPr lang="en-US" sz="1400" baseline="0" dirty="0" smtClean="0">
                          <a:solidFill>
                            <a:schemeClr val="tx1"/>
                          </a:solidFill>
                        </a:rPr>
                        <a:t>/m)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40">
                <a:tc>
                  <a:txBody>
                    <a:bodyPr/>
                    <a:lstStyle/>
                    <a:p>
                      <a:r>
                        <a:rPr lang="en-US" sz="1400" i="1" dirty="0" smtClean="0">
                          <a:solidFill>
                            <a:schemeClr val="tx1"/>
                          </a:solidFill>
                        </a:rPr>
                        <a:t>Pentane</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0.24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16</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40">
                <a:tc>
                  <a:txBody>
                    <a:bodyPr/>
                    <a:lstStyle/>
                    <a:p>
                      <a:r>
                        <a:rPr lang="en-US" sz="1400" i="1" dirty="0" smtClean="0">
                          <a:solidFill>
                            <a:schemeClr val="tx1"/>
                          </a:solidFill>
                        </a:rPr>
                        <a:t>Ethanol</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1.20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40">
                <a:tc>
                  <a:txBody>
                    <a:bodyPr/>
                    <a:lstStyle/>
                    <a:p>
                      <a:r>
                        <a:rPr lang="en-US" sz="1400" i="1" dirty="0" smtClean="0">
                          <a:solidFill>
                            <a:schemeClr val="tx1"/>
                          </a:solidFill>
                        </a:rPr>
                        <a:t>Methanol</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0.62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40">
                <a:tc>
                  <a:txBody>
                    <a:bodyPr/>
                    <a:lstStyle/>
                    <a:p>
                      <a:r>
                        <a:rPr lang="en-US" sz="1400" i="1" dirty="0" smtClean="0">
                          <a:solidFill>
                            <a:schemeClr val="tx1"/>
                          </a:solidFill>
                        </a:rPr>
                        <a:t>Isopropanol</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2.30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40">
                <a:tc>
                  <a:txBody>
                    <a:bodyPr/>
                    <a:lstStyle/>
                    <a:p>
                      <a:r>
                        <a:rPr lang="en-US" sz="1400" i="1" dirty="0" smtClean="0">
                          <a:solidFill>
                            <a:schemeClr val="tx1"/>
                          </a:solidFill>
                        </a:rPr>
                        <a:t>Water</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1.00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72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40">
                <a:tc>
                  <a:txBody>
                    <a:bodyPr/>
                    <a:lstStyle/>
                    <a:p>
                      <a:r>
                        <a:rPr lang="en-US" sz="1400" i="1" dirty="0" smtClean="0">
                          <a:solidFill>
                            <a:schemeClr val="tx1"/>
                          </a:solidFill>
                        </a:rPr>
                        <a:t>Sulfuric acid</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25.4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55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40">
                <a:tc>
                  <a:txBody>
                    <a:bodyPr/>
                    <a:lstStyle/>
                    <a:p>
                      <a:r>
                        <a:rPr lang="en-US" sz="1400" i="1" dirty="0" smtClean="0">
                          <a:solidFill>
                            <a:schemeClr val="tx1"/>
                          </a:solidFill>
                        </a:rPr>
                        <a:t>Glycerol</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1490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63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640">
                <a:tc>
                  <a:txBody>
                    <a:bodyPr/>
                    <a:lstStyle/>
                    <a:p>
                      <a:r>
                        <a:rPr lang="en-US" sz="1400" i="1" dirty="0" smtClean="0">
                          <a:solidFill>
                            <a:schemeClr val="tx1"/>
                          </a:solidFill>
                        </a:rPr>
                        <a:t>Honey</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2000-10000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AutoShape 2" descr="data:image/jpeg;base64,/9j/4AAQSkZJRgABAQAAAQABAAD/2wCEAAkGBxQTEhUUExMVFRUVGRwYGBcYGB8XGxwcHx0YHBweHhoeHCgiHyIlIB0gLTYhJSkrMC4uJR8/OjMtNygvLysBCgoKDg0OGxAQGzAmICY1NSw0LyssLzQ0LCwsLCwsLS0sLzQsNCwsLzAvLCwsLCwsLCw0LCwsLCwsLCwsLCwsLP/AABEIAMAAdwMBIgACEQEDEQH/xAAbAAACAwEBAQAAAAAAAAAAAAAABQQGBwMCAf/EAD4QAAIBAwIDBQMLAgUFAQAAAAECAwAEERIhBQYxEyJBUWEycYEHFBYjQlSRk6HB0jNSFYKxsvBicpKi0WP/xAAaAQACAwEBAAAAAAAAAAAAAAAAAgEDBQQG/8QAKREAAwACAQMDAwQDAAAAAAAAAAECAxEhBBIxIkFRExRhMnGBoTOR8P/aAAwDAQACEQMRAD8A3GiiigAr4zAAknAG5Jr7VN+Ufj0cUQtu0USz4GkkD6vOHJz4EZHxpol1SlEN6Wx7y/x+K8ErQ5KxSGPJGA2FRtS+akMMGmtZZ8nfMttA0kUk0aLMUdGLjBfToIJzgZVFx54b3VqYp8+P6duRcd90phRRRVQ4UUVxu7uOJS8rpGo6s7BR+JOKAF3M/G/mkKy9mZMyIhAODhmwSNtyBk48TtkdaY2d0ksayRsGRwGVh4g9KzXnzm6CYpDExZEcM0mGCluiqpxhupORnp0OdpXya8zRKfmMj6ZCS8IbK6lPVRnxBzsD0PpV7w6xd/vv+ipZPX2mjUUUVQWhRRRQAUUUUAQeOXxgt5ZguoxozAeZA2rO+eOLxcIhSQ2yXNxOxDSuBuwALFmwTjphRtgelaXeuixuZSBGFOst0043z6YrKvpRKV7NYopoAVEa3CnWU6KGxsDjpsSRjO9X4MdW/StlGdpa2VKP5XI01MvDoiZH1vqIA9lFIXCenU+m1atwoxolvdWydik+gPCBpUiTAB0DYOpx3gNxsfDFLtOOyh3Z7e0kjdg6IV09lsEAVsHIwgycDerPylxo3lzi6URNFhoIlOpCcEFtZAJcD7OBgHO/hblwXE7c8FUUnS7TQKK+E0pTmS3bJVy4wSpVSwfG57Mgd/A/tzXGdmxvVWLB5rm4Ze1kti0cUY6riNXIHk76va8tI86stvOrqGQhlYZBFUPnjjXYXK/NSouMDtid49G+kOo6tucEEEDrsQKsxS6rSXJVm/R5M4f5V7+QsDZq2hw6hVcFCuSA3n036bA1dPk65ll4vDPHeW6hU06ZFBUEkkjGejKQCGByNulLb/mC9laM9tHHoZWASLq2SO9qYkjBPdGCRvkV7uOaLxlw0iaDuyRr2RKb5VZckrn+/Hpgda7n0uTX6f7OXvh+OP8AZqHLty0lvGznU2CNX92CQG/zAZ+NMqg8EvI5YI3h2QgALjGnGxUjwI6YqdWczvQUUUVABVG4jxeU3vZwztIoOCYVDdg2VXTNHv2isc94FSuD4b1eapV1yzN287COOWGQ9yNrmSJVzkudAibvMScnOMY2pp17i3vXBA574/qiW2ZdMpdTIoOpdIDMCG2OCVHUZ9KqC9feR+pP+v6+lX7mrlom0LIoe4V+2YquC2QQwHicKdgT4Cs74FZQayGleBHOtZVw8eSd1ZWGE331Dbcg9ATqdFlmMbevfk4uoinS2dEbp/lP+7x/fwrm1wY8SR47SE619Cvex44yMjHrT274VYRIS988/QLFAya2O+ANG+Tnrke+kvD+F9tIIYIwnzhySq7hEOAxz46U+14tjzrp+4jJNcca8spUNNfJfZVvXKi5liME4whi6BiMqGVkGsN6sBnAIOaX2qkTyoY5nlmjyzTERTKgDDuSo2lV1Y2XGCa0OW1RkMbKGQjSVI2xUKPl+3DauyBOCuWJbZsZG5PXArDVGi4brZWIeGXMrE2t2YI0A1sy9v2kh1axs6r3RpGodTnyNUB74n62ZxqkfJcjRkkgL47Hpjfb1rdoogoCqAANgAMAfCsY5k4S1vctE2MM/awFsEONQbGPEqdiOuCOma7ehtK3864KM8ahIir4f5f1Y+H7eNeGcAaiQABkknp13z+/wpzw9eGyLqftLNxu0auzJsc5Q6SunJ6gDyI2pPzBb2moCMO8akEyzHPeHsrGmB1J3J3O2M5rQXUtvXa9nJ9P8ll5I5h7EyWwC6pGVoix0oC6sMHxySmdIyTnr5MRcyJdh5ZJlhUjMwJk7RtQGkquUhiJPiNR8xjefyhy2VtHEwKSTuJMfaTRpMXh1UqGx5k15k5Nd5oZHNqBFJrOiAguMgkHMhXJIG+Nj0rHzVFZKaO+JtKS50UUVzl4Uu4lx23gIWWZEY7hScsfco3NReJzSSymCNmjVFVpJF9o6tWEXy2GS3hsB1yPfDuGxQAiJAurdm6sx82Y7sfUmnU7KcmZS9B9IAcFYLhgep7Mrj4MQfwFUXmzhaSXIeJXt5JB3UQAvPLqXDtFghUQElnypOeo8dEZgBk7AdTSq3f5zPDJFgwxamMvg5ZdIRD9pd8lumy4zvh03D7pfJXOR5H2tcFRuuQpY2jDXilXJXuW+k7KzdWlYdfDFWflG1tLWBCHjWWVVaR3cGR/exOcDy6Cu1vCbk9tKSVywjiGyqveTveLMRnOdhnGNs13g4JbIoVbeEADAHZrsPwpryZMi9bI+pEP0ocwzq4yrKw8wQR+ldKQS8DgJyIwjDo0eY2GcZwVwfCoFxxCSOQQTTfVlkxL7LaW1KqOw2DFxgMMZBA67mpwWTnTLHe8Thi/qyom2cMwBx5460h43xnh9zBJG80Eg0MwDEbEAnIJ6EeYpja8Nij9iNFOc5AGc9evXrUp1BGCMjyO9SoE+5/BQ+D8kRTEkXE6qEiYaWRgSQx9pkJPvzXjl7ggt7z+kZJoUORKckoXbs5oWx2akgEFcLv+tn4tbLCrXEWI5EUHbZXC+yjKNjnoMDIzt5HveQvFO9wFLxyogkUDLoU1YYAe0CGIIG4IGM52srJb9NU9BOnO5XJ2/wAYlGSbSTT4YdC3/jn96+2/MkDMEcvC7bASoY8nyDEaWPuJrpZ3kcq643V16ZU53HUHyI8vCvVxAsilHVWVtirDIPvBpOxCrqKXlDKiq9Yp81ljiQkwy6gEYkmNguruZ30kA93wOMbUVW1o6opUtoY3/CVkbWrvFJjTrQgEjwDAghsZOMjbJx1NcBwubxuTj0jUH8TkfpTeijbBxL5aE68vRt/XZ7jfOJSCnp9WoC/iKcUUVGyUkvAqueDnLNBIYWYliNOuMsfEoSD79LLmo7w3o2AtnHmWeP8A9Qjf60v4/wA69jJJFbWst5JAuuYRkAR+IBJ6sf7QCcVY4b9CIwzBHkUMEYgNuM4x1OKZU0K8ct7aFq2V2+NcsMQ8RGhkb4O5AHxQ1Os+FRxq6419p/UZ+8X2x3s9RjbHTHhS/gPMazvcI4SMw3DQINe74SNsgHG/fxgZ6U4a7jDhC6hz0UsNR+HWobbJmJnwhUOBvGCLe4KDwSRe1VfdurY9NWB4Yr4nDbvPeuocf9NsVP4mdh+lNfnkevs+0TX/AGahq/DrUay4oGiMkoWEBmXvOpGAxAOoHG+OnhU9zFeKH7Hi34KgIaRnmZSCDJjAI6EIAFBHnjIpnUaW/iX2pUXbVuwHd6Z69PWpCnIyNwaUdJLhEC84LDI2sqVkOMuhKMcdMlSNXxzXI8F8p5wP+4H9SpNNaKnbIcp+UQbHhccTFhqZyMa3Ys2OuAT0GfAYr7U2ioGS0FFFQLnjdtGxSS4hRh1VpFUj3gnNAE+ilf0js/vdv+cn8qPpHZ/e7f8AOT+VAFO4JNe2XbW6WDzTSXEknzguqwuHbIZm3YELgacHpSbjvL00l1cK1nJJcy3EUkF3sUiiXQfaJyunB7oG9aV9I7P73b/nJ/Kj6R2f3u3/ADk/lQBm3FOUHYXl0bZmuPnyNCSMt2SmIlkwdsnVv6CuFxy7L/iUj3FrNM3zpZoWjRQCoI0F7hmyqoPsBfA771qH0js/vdv+cn8qPpHZ/e7f85P5UAUHhPCivFdcdhLhppHkknjXMZII1xThiWB/sI8eoxioA4DLHFZG5spLiCJrrXbqoYiR5CY5ChOCNOd/DNab9I7P73b/AJyfyo+kdn97t/zk/lQBl/CuRnkmgS7tyyxWT6VYakDGSUpGx6EoG6e6tE+T+J14baLIrI6xKGVhhgQMbipn0js/vdv+cn8qPpHZ/e7f85P5UANKKV/SOz+92/5yfyo+kdn97t/zk/lQA0orzHIGAZSCCMgg5BHmDRQB6ooooAKKK8u4AJJAAGSTsAPMmgD1RVV5N5rN9NcgJpijETxE51lZO0GWHh7GQPWrVTVLl6ZCaa2gooopSQooooAKKKrnM3N0doyppMjnBZVONK+Z9fIePpS3cwt0LdzC3RY6Kj2F6k0ayRsGRhkEf86+lSKZPfKGT2FFFFABRRRQAVR+fOOGRXsraKSd3BSZo11LEMA6WJIGpgfZzsDk+GbncltDaPa0nT78bfrWe8wyXkfCozw5S0zYMhx3+8CZGAPVtfn61ZjXOyrLWlpe4r5avri1uXIs55BjEqhQGwx7jAkgE91vHpnYbZ0jh/HYZX7MFkkxqEciNGxAxkgMBqAJGSM1g/8AiHMOlsLIHIjLEIvaYzKEJHrpbw8BWpwSTtYQSXa6btWQgKN+0LBQNumpThgPAtV2du67nrf4K8ddiUl4ooorlOkKKKKAEvNfHBaQF9jI3djU+LeZ9B1NY9LKzsWclmY5YnqTTrnTiZuLt8brH9Wg93tH4n/QUjrH6nN9S/wjH6nL33r2Q/5N5gNrLhj9TIRrH9p6Bx+mfT3VroOawPT+Fal8nXFTNb9m3twHTnzU7qf2+FXdHm57H/Bf0eXnsf8ABa6KKK0jRCuckyqVBYAtsoJAJ9w8a6VnHNc8Ut2wTsg8Z0TJcMpSQBQyhVDF4z3tpQvvDYFSlsWq7Vsv/ELxIYnlkOEjUsx67Dc1j11xud5JZEke3EmWEUZACnHU5DAuftEbE+HiX/N/FJBD2KEyQ6oiZWyCgJDqpY+1lcb9RtnORVMhukcuit30yGXow2/tO+P+Z8K0+gwQ91f7HJ1GRtJT+5LW6nWZ51uZu0fusdQwwXGkaMaQBk4wNsnc5pzy5x9ku0e6dpkbCKzAZhYnAICgDBzgtjPTwzSSTxPh3j/t/wCZ8fSo0cyS61BJGACegKtndT4jH2hkD1rtydNiqda0znjJUvZvNzOsal3YKqjJJ8KQW3M5e5EHYMM48QXUHPfkQewhxtqOo+W1V/hXLOqK2vS00snZqZI3IfKsO8UGkYYZyMbnp5VxsY0SZYoVg0zAj6hWjOVJYCQMxycE9443rz1emW1yzRqmno0mofE79YkYllDBSQCdzscbe8VAXg0rqFkuJFTG8aYX8ZB3vwIqYOExrG6RoFLqQT1JyMbk7ml23Ox/YwDjUMklu6x+2w9xO+4+NdODROkEay+2Fwd8+JwM+gpjZIiyIswOgMFkwcEAHDY91aVByHZOoZTIysMgiUkEVkYsd5I7Z18mPix3kjtnXyYrfWU7XsMiE9koGTnYDfUCPX/55VpHyZz6bp1yBrj/ABKnO34muvOPL9naRjQX7ZiNKly23iSPL96ichcIS4llEq6kVB6EMTkMrDdWGMgjcU6VTlmXra+C2VSzTL1x8Gr0Ul4NPJHK9rMxkKqJIpT1eMkjDf8AWpG58QVPnRWsjUHVJr3gGuftxPKj6dAA0sqjbOkOp06sDOOuF8qc0lbmNGOIEe4x1aPToHX7bMFP+UmpW/YWta5PvEuALJayQByGkGe1O7dptpc4x0IGwxsKyV0NvOY7i3jkYDvwN3dQGPrIXx5Z9DsCRitWF1esAdFvEfEFnl+GQEx78HHrSDnGykn7ISxxSlmZIoyB2SSMpAeR2BY4GcBVGTj3joxZHG01tP8A7govsvWnyJLnidgoJi4eZJO9gSgaQxxkkszY8MkAk0p4fZy387xow7R2BmkQFViGw266WCjCrnIO/nVz4ryZZQxw6lJJkjQ65Ww2SARgtvnyqfyxfxQ26xpBKoUtssLKB3jjqB1qz7iZT+mnv5Yqw6fqfBZ4IQiqijCqAoHkAMCulKvpBCP6muIeJkRkUe9iNI+JpnG4YAqQQRkEHII8wa4jqTT8HqiiigkyXn3hRhuiwHcm76nw1faH7/GkNtdSR5EckkYO5COVHvwDjPrWsc5WYnjjg6NLJs2M6Aqsxb8Bj41k95avFI0cgw6HBH+hHoayOpxPHe14Zk9TieO+5eGcnbJLMSSdyxJJPvJ3NaHye3zSAgxM8knfIBAYnHcQA4HTzI3Jqrcv8LJ03TqDBFLGG1dGBYKx9yZDH3EVrfzGPXr0jV5/vTdNht+tcFvSYX/kF/CLKUyvcXGlZHUIkanUscYOcFvtOx3LAAeyB0ySnFFapolf49iSeOCUgQsjMVb2ZXBGEJ6EAZJT7XuBpkq4GAMAdBUm5tkkXTIquvkwyP1penLlsNhHt0xk4x5YzjHpTqtFGTE7e9nO/wCJxQ/1HAPgvVz5YQd4/AVxt7eS4dHdGiijbWqNjXIw9ksPsKOuOpOOmMFjw7g8EGexhjjz1KqAfx61OodbJjApeyu2OlriYyYM6MQAeqRnGnQD0VhjJHU9egw1r1xDhsUwAlQNp3Unqp8weo+FQH4CBjTc3CAf/oG/V1Y/rUqkJeB097JtKeGALeOsB7mgmZQe4smRpIHQO2W1AeSk9c1KXl5D/Umnl36NJge4hNII9DTKztEiQJGioo6KowPwFRVJk48Ll7bO9K+KX8iNpRD0zqIJHuGKaUVVculpPRe1tCLhatJP2sgOUj0J3cAajlz7zhfcB61149y5Dd6DKCCh2ZdiRndSfI04opVj3PbXJDhOdVyRLmxQwNDpxGyFNK7d0gggfCkttxKdFVSNWlQCWUgnA6n1NWWioyY3Xh6BpvwzlbS6lVsEZGcGiutFWJaQwUUUVIBXOeZUVndgqqCSTsAB1JrpS/j/AAlbu3kt3Z1SQYYocHHiM+tAGe8q87tdcWH1w7CZJEihB3XQQVZh01OMkegrzzZzNPdQr2duFtGu4olnMnfZkmUE9np9kkY61fbrlyF/m+AU+auHj0d3oCpB8wQd6RS/J3CX7txcLCJhOIAw7MSatZIBGcE+GaAK7wTmmW1muVFt2kB4gY5JTJp0tK6qoVdJ1Yzk7inA+URmvhbRWwkTtjCWEn1mRs8nZhThFO2SR405uOTIWhki1SAS3HzknIyH1h9tumRXBeRY1neSO4niSSTtpIY2CKz5ycsBrwT1XOOvnQBxsOcJpb97UWyKkblWLTaZdIBIkERTdCcdCagcK5tcW9tHa2zSz3JmdY5JyQqo51M0pUnGSAFx6dBTlOTFN0lxJc3EvZO0kUbsCqMwIODp1YwfZziuUvIUPZQpFNPC9vrCSow16ZDl1OVwQfdttQAmf5SJXaFLezEjywvIytJp7NkZlcM2k5A09fHIq7cvcUF1bQ3AXSJkVwuc4yM4zSnh3JUEEivGWAW3NvpO+QWLFiepY5pry7wkWltFbqxdYlCBm6kD3UAMaKKKACiiigD/2Q=="/>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2743200"/>
            <a:ext cx="1524000" cy="245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079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500" fill="hold"/>
                                        <p:tgtEl>
                                          <p:spTgt spid="4"/>
                                        </p:tgtEl>
                                        <p:attrNameLst>
                                          <p:attrName>ppt_w</p:attrName>
                                        </p:attrNameLst>
                                      </p:cBhvr>
                                      <p:tavLst>
                                        <p:tav tm="0">
                                          <p:val>
                                            <p:fltVal val="0"/>
                                          </p:val>
                                        </p:tav>
                                        <p:tav tm="100000">
                                          <p:val>
                                            <p:strVal val="#ppt_w"/>
                                          </p:val>
                                        </p:tav>
                                      </p:tavLst>
                                    </p:anim>
                                    <p:anim calcmode="lin" valueType="num">
                                      <p:cBhvr>
                                        <p:cTn id="11" dur="500" fill="hold"/>
                                        <p:tgtEl>
                                          <p:spTgt spid="4"/>
                                        </p:tgtEl>
                                        <p:attrNameLst>
                                          <p:attrName>ppt_h</p:attrName>
                                        </p:attrNameLst>
                                      </p:cBhvr>
                                      <p:tavLst>
                                        <p:tav tm="0">
                                          <p:val>
                                            <p:fltVal val="0"/>
                                          </p:val>
                                        </p:tav>
                                        <p:tav tm="100000">
                                          <p:val>
                                            <p:strVal val="#ppt_h"/>
                                          </p:val>
                                        </p:tav>
                                      </p:tavLst>
                                    </p:anim>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16" end="16"/>
                                            </p:txEl>
                                          </p:spTgt>
                                        </p:tgtEl>
                                        <p:attrNameLst>
                                          <p:attrName>style.visibility</p:attrName>
                                        </p:attrNameLst>
                                      </p:cBhvr>
                                      <p:to>
                                        <p:strVal val="visible"/>
                                      </p:to>
                                    </p:set>
                                    <p:animEffect transition="in" filter="barn(inVertical)">
                                      <p:cBhvr>
                                        <p:cTn id="27" dur="500"/>
                                        <p:tgtEl>
                                          <p:spTgt spid="2">
                                            <p:txEl>
                                              <p:pRg st="16" end="16"/>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7171"/>
                                        </p:tgtEl>
                                        <p:attrNameLst>
                                          <p:attrName>style.visibility</p:attrName>
                                        </p:attrNameLst>
                                      </p:cBhvr>
                                      <p:to>
                                        <p:strVal val="visible"/>
                                      </p:to>
                                    </p:set>
                                    <p:anim calcmode="lin" valueType="num">
                                      <p:cBhvr>
                                        <p:cTn id="30" dur="500" fill="hold"/>
                                        <p:tgtEl>
                                          <p:spTgt spid="7171"/>
                                        </p:tgtEl>
                                        <p:attrNameLst>
                                          <p:attrName>ppt_w</p:attrName>
                                        </p:attrNameLst>
                                      </p:cBhvr>
                                      <p:tavLst>
                                        <p:tav tm="0">
                                          <p:val>
                                            <p:fltVal val="0"/>
                                          </p:val>
                                        </p:tav>
                                        <p:tav tm="100000">
                                          <p:val>
                                            <p:strVal val="#ppt_w"/>
                                          </p:val>
                                        </p:tav>
                                      </p:tavLst>
                                    </p:anim>
                                    <p:anim calcmode="lin" valueType="num">
                                      <p:cBhvr>
                                        <p:cTn id="31" dur="500" fill="hold"/>
                                        <p:tgtEl>
                                          <p:spTgt spid="7171"/>
                                        </p:tgtEl>
                                        <p:attrNameLst>
                                          <p:attrName>ppt_h</p:attrName>
                                        </p:attrNameLst>
                                      </p:cBhvr>
                                      <p:tavLst>
                                        <p:tav tm="0">
                                          <p:val>
                                            <p:fltVal val="0"/>
                                          </p:val>
                                        </p:tav>
                                        <p:tav tm="100000">
                                          <p:val>
                                            <p:strVal val="#ppt_h"/>
                                          </p:val>
                                        </p:tav>
                                      </p:tavLst>
                                    </p:anim>
                                    <p:animEffect transition="in" filter="fade">
                                      <p:cBhvr>
                                        <p:cTn id="32" dur="500"/>
                                        <p:tgtEl>
                                          <p:spTgt spid="717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17" end="17"/>
                                            </p:txEl>
                                          </p:spTgt>
                                        </p:tgtEl>
                                        <p:attrNameLst>
                                          <p:attrName>style.visibility</p:attrName>
                                        </p:attrNameLst>
                                      </p:cBhvr>
                                      <p:to>
                                        <p:strVal val="visible"/>
                                      </p:to>
                                    </p:set>
                                    <p:animEffect transition="in" filter="barn(inVertical)">
                                      <p:cBhvr>
                                        <p:cTn id="37" dur="500"/>
                                        <p:tgtEl>
                                          <p:spTgt spid="2">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Chemical Properties I</a:t>
            </a:r>
            <a:endParaRPr lang="en-US" dirty="0"/>
          </a:p>
        </p:txBody>
      </p:sp>
      <p:sp>
        <p:nvSpPr>
          <p:cNvPr id="2" name="Content Placeholder 1"/>
          <p:cNvSpPr>
            <a:spLocks noGrp="1"/>
          </p:cNvSpPr>
          <p:nvPr>
            <p:ph idx="1"/>
          </p:nvPr>
        </p:nvSpPr>
        <p:spPr>
          <a:xfrm>
            <a:off x="457200" y="1524000"/>
            <a:ext cx="8458200" cy="5105400"/>
          </a:xfrm>
        </p:spPr>
        <p:txBody>
          <a:bodyPr>
            <a:noAutofit/>
          </a:bodyPr>
          <a:lstStyle/>
          <a:p>
            <a:r>
              <a:rPr lang="en-US" sz="2400" b="1" dirty="0" smtClean="0">
                <a:solidFill>
                  <a:srgbClr val="002060"/>
                </a:solidFill>
              </a:rPr>
              <a:t>Acidity</a:t>
            </a:r>
          </a:p>
          <a:p>
            <a:endParaRPr lang="en-US" sz="2400" dirty="0">
              <a:solidFill>
                <a:srgbClr val="0033CC"/>
              </a:solidFill>
            </a:endParaRPr>
          </a:p>
          <a:p>
            <a:endParaRPr lang="en-US" sz="2400" dirty="0" smtClean="0">
              <a:solidFill>
                <a:srgbClr val="0033CC"/>
              </a:solidFill>
            </a:endParaRPr>
          </a:p>
          <a:p>
            <a:endParaRPr lang="en-US" sz="2400" dirty="0">
              <a:solidFill>
                <a:srgbClr val="0033CC"/>
              </a:solidFill>
            </a:endParaRPr>
          </a:p>
          <a:p>
            <a:endParaRPr lang="en-US" sz="2400" dirty="0" smtClean="0">
              <a:solidFill>
                <a:srgbClr val="FF0000"/>
              </a:solidFill>
            </a:endParaRPr>
          </a:p>
          <a:p>
            <a:endParaRPr lang="en-US" sz="1200" dirty="0" smtClean="0">
              <a:solidFill>
                <a:srgbClr val="FF0000"/>
              </a:solidFill>
            </a:endParaRPr>
          </a:p>
          <a:p>
            <a:r>
              <a:rPr lang="en-US" sz="2000" dirty="0" smtClean="0">
                <a:solidFill>
                  <a:srgbClr val="002060"/>
                </a:solidFill>
              </a:rPr>
              <a:t>While a </a:t>
            </a:r>
            <a:r>
              <a:rPr lang="en-US" sz="2000" dirty="0">
                <a:solidFill>
                  <a:srgbClr val="002060"/>
                </a:solidFill>
              </a:rPr>
              <a:t>halogen atom or an electron-withdrawing group increases the </a:t>
            </a:r>
            <a:r>
              <a:rPr lang="en-US" sz="2000" dirty="0" smtClean="0">
                <a:solidFill>
                  <a:srgbClr val="002060"/>
                </a:solidFill>
              </a:rPr>
              <a:t>acidity (</a:t>
            </a:r>
            <a:r>
              <a:rPr lang="en-US" sz="2000" dirty="0" err="1" smtClean="0">
                <a:solidFill>
                  <a:srgbClr val="002060"/>
                </a:solidFill>
              </a:rPr>
              <a:t>pK</a:t>
            </a:r>
            <a:r>
              <a:rPr lang="en-US" sz="2000" baseline="-25000" dirty="0" err="1" smtClean="0">
                <a:solidFill>
                  <a:srgbClr val="002060"/>
                </a:solidFill>
              </a:rPr>
              <a:t>a</a:t>
            </a:r>
            <a:r>
              <a:rPr lang="en-US" sz="2000" dirty="0" smtClean="0">
                <a:solidFill>
                  <a:srgbClr val="002060"/>
                </a:solidFill>
              </a:rPr>
              <a:t>(</a:t>
            </a:r>
            <a:r>
              <a:rPr lang="en-US" sz="2000" dirty="0" err="1" smtClean="0">
                <a:solidFill>
                  <a:srgbClr val="002060"/>
                </a:solidFill>
              </a:rPr>
              <a:t>PhOH</a:t>
            </a:r>
            <a:r>
              <a:rPr lang="en-US" sz="2000" dirty="0" smtClean="0">
                <a:solidFill>
                  <a:srgbClr val="002060"/>
                </a:solidFill>
              </a:rPr>
              <a:t>)=9.95), </a:t>
            </a:r>
            <a:r>
              <a:rPr lang="en-US" sz="2000" dirty="0">
                <a:solidFill>
                  <a:srgbClr val="002060"/>
                </a:solidFill>
              </a:rPr>
              <a:t>the effect greatly varies with the position</a:t>
            </a:r>
          </a:p>
          <a:p>
            <a:pPr lvl="1">
              <a:buFont typeface="Arial" panose="020B0604020202020204" pitchFamily="34" charset="0"/>
              <a:buChar char="•"/>
            </a:pPr>
            <a:r>
              <a:rPr lang="en-US" sz="1700" dirty="0" smtClean="0">
                <a:solidFill>
                  <a:srgbClr val="FF0000"/>
                </a:solidFill>
              </a:rPr>
              <a:t>The ortho isomers are usually less acidic than the para isomers because an intramolecular hydrogen bond makes it more difficult to remove the phenolic hydrogen (X=NO</a:t>
            </a:r>
            <a:r>
              <a:rPr lang="en-US" sz="1700" baseline="-25000" dirty="0" smtClean="0">
                <a:solidFill>
                  <a:srgbClr val="FF0000"/>
                </a:solidFill>
              </a:rPr>
              <a:t>2</a:t>
            </a:r>
            <a:r>
              <a:rPr lang="en-US" sz="1700" dirty="0" smtClean="0">
                <a:solidFill>
                  <a:srgbClr val="FF0000"/>
                </a:solidFill>
              </a:rPr>
              <a:t>, CHO, </a:t>
            </a:r>
            <a:r>
              <a:rPr lang="en-US" sz="1700" dirty="0" smtClean="0">
                <a:solidFill>
                  <a:srgbClr val="FF0000"/>
                </a:solidFill>
              </a:rPr>
              <a:t>COR, COOR)</a:t>
            </a:r>
            <a:endParaRPr lang="en-US" sz="1700" dirty="0" smtClean="0">
              <a:solidFill>
                <a:srgbClr val="FF0000"/>
              </a:solidFill>
            </a:endParaRPr>
          </a:p>
          <a:p>
            <a:pPr lvl="1">
              <a:buFont typeface="Arial" panose="020B0604020202020204" pitchFamily="34" charset="0"/>
              <a:buChar char="•"/>
            </a:pPr>
            <a:r>
              <a:rPr lang="en-US" sz="1700" dirty="0" smtClean="0">
                <a:solidFill>
                  <a:srgbClr val="003300"/>
                </a:solidFill>
              </a:rPr>
              <a:t>In these cases, the meta isomer is the least acidic one because the electron-withdrawing group does not participate in the resonance that helps to stabilize the phenolate ion</a:t>
            </a:r>
          </a:p>
          <a:p>
            <a:pPr lvl="1">
              <a:buFont typeface="Arial" panose="020B0604020202020204" pitchFamily="34" charset="0"/>
              <a:buChar char="•"/>
            </a:pPr>
            <a:r>
              <a:rPr lang="en-US" sz="1700" dirty="0" smtClean="0">
                <a:solidFill>
                  <a:srgbClr val="0033CC"/>
                </a:solidFill>
              </a:rPr>
              <a:t>A halogen atom in the ortho position increases the acidity more than in the meta or para position due to its inductive effect and poor ability to form H-bonds</a:t>
            </a:r>
          </a:p>
          <a:p>
            <a:endParaRPr lang="en-US" sz="2400" dirty="0" smtClean="0">
              <a:solidFill>
                <a:srgbClr val="0033CC"/>
              </a:solidFill>
            </a:endParaRPr>
          </a:p>
          <a:p>
            <a:endParaRPr lang="en-US" sz="2400" dirty="0" smtClean="0">
              <a:solidFill>
                <a:srgbClr val="0033CC"/>
              </a:solidFill>
            </a:endParaRPr>
          </a:p>
          <a:p>
            <a:pPr lvl="1">
              <a:buFont typeface="Arial" panose="020B0604020202020204" pitchFamily="34" charset="0"/>
              <a:buChar char="•"/>
            </a:pP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333737403"/>
              </p:ext>
            </p:extLst>
          </p:nvPr>
        </p:nvGraphicFramePr>
        <p:xfrm>
          <a:off x="2438400" y="1676400"/>
          <a:ext cx="4876799" cy="2311024"/>
        </p:xfrm>
        <a:graphic>
          <a:graphicData uri="http://schemas.openxmlformats.org/drawingml/2006/table">
            <a:tbl>
              <a:tblPr firstRow="1" bandRow="1">
                <a:tableStyleId>{21E4AEA4-8DFA-4A89-87EB-49C32662AFE0}</a:tableStyleId>
              </a:tblPr>
              <a:tblGrid>
                <a:gridCol w="2027879"/>
                <a:gridCol w="949640"/>
                <a:gridCol w="949640"/>
                <a:gridCol w="949640"/>
              </a:tblGrid>
              <a:tr h="271093">
                <a:tc>
                  <a:txBody>
                    <a:bodyPr/>
                    <a:lstStyle/>
                    <a:p>
                      <a:pPr marL="0" marR="457200" algn="l">
                        <a:spcBef>
                          <a:spcPts val="0"/>
                        </a:spcBef>
                        <a:spcAft>
                          <a:spcPts val="0"/>
                        </a:spcAft>
                      </a:pPr>
                      <a:r>
                        <a:rPr lang="en-US" sz="1400" dirty="0" smtClean="0">
                          <a:solidFill>
                            <a:schemeClr val="tx1"/>
                          </a:solidFill>
                          <a:effectLst/>
                        </a:rPr>
                        <a:t>X-C</a:t>
                      </a:r>
                      <a:r>
                        <a:rPr lang="en-US" sz="1400" baseline="-25000" dirty="0" smtClean="0">
                          <a:solidFill>
                            <a:schemeClr val="tx1"/>
                          </a:solidFill>
                          <a:effectLst/>
                        </a:rPr>
                        <a:t>6</a:t>
                      </a:r>
                      <a:r>
                        <a:rPr lang="en-US" sz="1400" dirty="0" smtClean="0">
                          <a:solidFill>
                            <a:schemeClr val="tx1"/>
                          </a:solidFill>
                          <a:effectLst/>
                        </a:rPr>
                        <a:t>H</a:t>
                      </a:r>
                      <a:r>
                        <a:rPr lang="en-US" sz="1400" baseline="-25000" dirty="0" smtClean="0">
                          <a:solidFill>
                            <a:schemeClr val="tx1"/>
                          </a:solidFill>
                          <a:effectLst/>
                        </a:rPr>
                        <a:t>4</a:t>
                      </a:r>
                      <a:r>
                        <a:rPr lang="en-US" sz="1400" dirty="0" smtClean="0">
                          <a:solidFill>
                            <a:schemeClr val="tx1"/>
                          </a:solidFill>
                          <a:effectLst/>
                        </a:rPr>
                        <a:t>-Y</a:t>
                      </a:r>
                      <a:endParaRPr lang="en-US" sz="14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Ortho</a:t>
                      </a:r>
                      <a:endParaRPr lang="en-US" sz="140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Meta</a:t>
                      </a:r>
                      <a:endParaRPr lang="en-US" sz="140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Para</a:t>
                      </a:r>
                      <a:endParaRPr lang="en-US" sz="140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X=F,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8.73</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9.29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  9.89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400" i="1" dirty="0">
                          <a:effectLst/>
                        </a:rPr>
                        <a:t>X=</a:t>
                      </a:r>
                      <a:r>
                        <a:rPr lang="en-US" sz="1400" i="1" dirty="0" err="1">
                          <a:effectLst/>
                        </a:rPr>
                        <a:t>Cl</a:t>
                      </a:r>
                      <a:r>
                        <a:rPr lang="en-US" sz="1400" i="1" dirty="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8.56</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9.12</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  9.41</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400" i="1" dirty="0">
                          <a:effectLst/>
                        </a:rPr>
                        <a:t>X=Br,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8.45</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9.03</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  9.37</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X=I,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8.51</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rPr>
                        <a:t>9.03</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  9.33</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X=CH</a:t>
                      </a:r>
                      <a:r>
                        <a:rPr lang="en-US" sz="1400" i="1" baseline="-25000" dirty="0" smtClean="0">
                          <a:effectLst/>
                        </a:rPr>
                        <a:t>3</a:t>
                      </a:r>
                      <a:r>
                        <a:rPr lang="en-US" sz="1400" i="1" dirty="0" smtClean="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10.29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rPr>
                        <a:t>10.09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10.26</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400" i="1" dirty="0">
                          <a:effectLst/>
                        </a:rPr>
                        <a:t>X=CHO,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a:t>
                      </a:r>
                      <a:r>
                        <a:rPr lang="en-US" sz="1400" dirty="0" smtClean="0">
                          <a:solidFill>
                            <a:srgbClr val="FF0000"/>
                          </a:solidFill>
                          <a:effectLst/>
                        </a:rPr>
                        <a:t>8.37</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rPr>
                        <a:t>8.98</a:t>
                      </a:r>
                      <a:endParaRPr lang="en-US" sz="1400"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solidFill>
                            <a:srgbClr val="FF0000"/>
                          </a:solidFill>
                          <a:effectLst/>
                        </a:rPr>
                        <a:t>  7.61</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400" i="1" dirty="0">
                          <a:effectLst/>
                        </a:rPr>
                        <a:t>X=COCH</a:t>
                      </a:r>
                      <a:r>
                        <a:rPr lang="en-US" sz="1400" i="1" baseline="-25000" dirty="0">
                          <a:effectLst/>
                        </a:rPr>
                        <a:t>3</a:t>
                      </a:r>
                      <a:r>
                        <a:rPr lang="en-US" sz="1400" i="1" dirty="0" smtClean="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solidFill>
                            <a:srgbClr val="FF0000"/>
                          </a:solidFill>
                          <a:effectLst/>
                        </a:rPr>
                        <a:t>10.06</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9.19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solidFill>
                            <a:srgbClr val="FF0000"/>
                          </a:solidFill>
                          <a:effectLst/>
                        </a:rPr>
                        <a:t>  8.05</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X=COOCH</a:t>
                      </a:r>
                      <a:r>
                        <a:rPr lang="en-US" sz="1400" i="1" baseline="-25000" dirty="0" smtClean="0">
                          <a:effectLst/>
                        </a:rPr>
                        <a:t>2</a:t>
                      </a:r>
                      <a:r>
                        <a:rPr lang="en-US" sz="1400" i="1" dirty="0" smtClean="0">
                          <a:effectLst/>
                        </a:rPr>
                        <a:t>CH</a:t>
                      </a:r>
                      <a:r>
                        <a:rPr lang="en-US" sz="1400" i="1" baseline="-25000" dirty="0" smtClean="0">
                          <a:effectLst/>
                        </a:rPr>
                        <a:t>3</a:t>
                      </a:r>
                      <a:r>
                        <a:rPr lang="en-US" sz="1400" i="1" dirty="0" smtClean="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solidFill>
                            <a:srgbClr val="FF0000"/>
                          </a:solidFill>
                          <a:effectLst/>
                          <a:latin typeface="Times"/>
                          <a:ea typeface="Times"/>
                          <a:cs typeface="Times New Roman"/>
                        </a:rPr>
                        <a:t>  9.92</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solidFill>
                            <a:schemeClr val="tx1"/>
                          </a:solidFill>
                          <a:effectLst/>
                          <a:latin typeface="Times"/>
                          <a:ea typeface="Times"/>
                          <a:cs typeface="Times New Roman"/>
                        </a:rPr>
                        <a:t>  9.05</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solidFill>
                            <a:srgbClr val="FF0000"/>
                          </a:solidFill>
                          <a:effectLst/>
                          <a:latin typeface="Times"/>
                          <a:ea typeface="Times"/>
                          <a:cs typeface="Times New Roman"/>
                        </a:rPr>
                        <a:t>  8.34</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X=NO</a:t>
                      </a:r>
                      <a:r>
                        <a:rPr lang="en-US" sz="1400" i="1" baseline="-25000" dirty="0" smtClean="0">
                          <a:effectLst/>
                        </a:rPr>
                        <a:t>2</a:t>
                      </a:r>
                      <a:r>
                        <a:rPr lang="en-US" sz="1400" i="1" dirty="0" smtClean="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solidFill>
                            <a:srgbClr val="FF0000"/>
                          </a:solidFill>
                          <a:effectLst/>
                        </a:rPr>
                        <a:t>  7.23</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8.36</a:t>
                      </a:r>
                      <a:endParaRPr lang="en-US" sz="1400"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solidFill>
                            <a:srgbClr val="FF0000"/>
                          </a:solidFill>
                          <a:effectLst/>
                        </a:rPr>
                        <a:t>  7.15</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9978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arn(inVertical)">
                                      <p:cBhvr>
                                        <p:cTn id="7" dur="500"/>
                                        <p:tgtEl>
                                          <p:spTgt spid="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barn(inVertical)">
                                      <p:cBhvr>
                                        <p:cTn id="12" dur="500"/>
                                        <p:tgtEl>
                                          <p:spTgt spid="2">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barn(inVertical)">
                                      <p:cBhvr>
                                        <p:cTn id="17" dur="500"/>
                                        <p:tgtEl>
                                          <p:spTgt spid="2">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barn(inVertical)">
                                      <p:cBhvr>
                                        <p:cTn id="2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Chemical Properties </a:t>
            </a:r>
            <a:r>
              <a:rPr lang="en-US" dirty="0" smtClean="0">
                <a:solidFill>
                  <a:srgbClr val="002060"/>
                </a:solidFill>
              </a:rPr>
              <a:t>II</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r>
              <a:rPr lang="en-US" sz="2400" b="1" dirty="0" smtClean="0"/>
              <a:t>Acidity of Dinitrophenols</a:t>
            </a:r>
          </a:p>
          <a:p>
            <a:pPr lvl="1">
              <a:buFont typeface="Arial" panose="020B0604020202020204" pitchFamily="34" charset="0"/>
              <a:buChar char="•"/>
            </a:pPr>
            <a:r>
              <a:rPr lang="en-US" sz="2000" dirty="0" smtClean="0">
                <a:solidFill>
                  <a:schemeClr val="tx2">
                    <a:lumMod val="50000"/>
                  </a:schemeClr>
                </a:solidFill>
              </a:rPr>
              <a:t>Since nitro groups are strongly electron-withdrawing groups, they increase the acidity of many organic compounds because they help stabilizing the anion</a:t>
            </a:r>
          </a:p>
          <a:p>
            <a:pPr lvl="1">
              <a:buFont typeface="Arial" panose="020B0604020202020204" pitchFamily="34" charset="0"/>
              <a:buChar char="•"/>
            </a:pPr>
            <a:r>
              <a:rPr lang="en-US" sz="2000" dirty="0" smtClean="0">
                <a:solidFill>
                  <a:schemeClr val="tx2">
                    <a:lumMod val="50000"/>
                  </a:schemeClr>
                </a:solidFill>
              </a:rPr>
              <a:t>The strength of their effect depends largely on the position of the </a:t>
            </a:r>
            <a:br>
              <a:rPr lang="en-US" sz="2000" dirty="0" smtClean="0">
                <a:solidFill>
                  <a:schemeClr val="tx2">
                    <a:lumMod val="50000"/>
                  </a:schemeClr>
                </a:solidFill>
              </a:rPr>
            </a:br>
            <a:r>
              <a:rPr lang="en-US" sz="2000" dirty="0" smtClean="0">
                <a:solidFill>
                  <a:schemeClr val="tx2">
                    <a:lumMod val="50000"/>
                  </a:schemeClr>
                </a:solidFill>
              </a:rPr>
              <a:t>nitro group in regard to the anion resulting in a pK</a:t>
            </a:r>
            <a:r>
              <a:rPr lang="en-US" sz="2000" baseline="-25000" dirty="0" smtClean="0">
                <a:solidFill>
                  <a:schemeClr val="tx2">
                    <a:lumMod val="50000"/>
                  </a:schemeClr>
                </a:solidFill>
              </a:rPr>
              <a:t>a</a:t>
            </a:r>
            <a:r>
              <a:rPr lang="en-US" sz="2000" dirty="0" smtClean="0">
                <a:solidFill>
                  <a:schemeClr val="tx2">
                    <a:lumMod val="50000"/>
                  </a:schemeClr>
                </a:solidFill>
              </a:rPr>
              <a:t>-difference of </a:t>
            </a:r>
            <a:br>
              <a:rPr lang="en-US" sz="2000" dirty="0" smtClean="0">
                <a:solidFill>
                  <a:schemeClr val="tx2">
                    <a:lumMod val="50000"/>
                  </a:schemeClr>
                </a:solidFill>
              </a:rPr>
            </a:br>
            <a:r>
              <a:rPr lang="en-US" sz="2000" dirty="0" smtClean="0">
                <a:solidFill>
                  <a:schemeClr val="tx2">
                    <a:lumMod val="50000"/>
                  </a:schemeClr>
                </a:solidFill>
              </a:rPr>
              <a:t>about 3 pK</a:t>
            </a:r>
            <a:r>
              <a:rPr lang="en-US" sz="2000" baseline="-25000" dirty="0" smtClean="0">
                <a:solidFill>
                  <a:schemeClr val="tx2">
                    <a:lumMod val="50000"/>
                  </a:schemeClr>
                </a:solidFill>
              </a:rPr>
              <a:t>a </a:t>
            </a:r>
            <a:r>
              <a:rPr lang="en-US" sz="2000" dirty="0" smtClean="0">
                <a:solidFill>
                  <a:schemeClr val="tx2">
                    <a:lumMod val="50000"/>
                  </a:schemeClr>
                </a:solidFill>
              </a:rPr>
              <a:t>units for dinitrophenols </a:t>
            </a:r>
          </a:p>
          <a:p>
            <a:pPr lvl="1">
              <a:buFont typeface="Arial" panose="020B0604020202020204" pitchFamily="34" charset="0"/>
              <a:buChar char="•"/>
            </a:pPr>
            <a:r>
              <a:rPr lang="en-US" sz="2000" dirty="0" smtClean="0">
                <a:solidFill>
                  <a:schemeClr val="tx2">
                    <a:lumMod val="50000"/>
                  </a:schemeClr>
                </a:solidFill>
              </a:rPr>
              <a:t>If the nitro group in located ortho or para to </a:t>
            </a:r>
            <a:br>
              <a:rPr lang="en-US" sz="2000" dirty="0" smtClean="0">
                <a:solidFill>
                  <a:schemeClr val="tx2">
                    <a:lumMod val="50000"/>
                  </a:schemeClr>
                </a:solidFill>
              </a:rPr>
            </a:br>
            <a:r>
              <a:rPr lang="en-US" sz="2000" dirty="0" smtClean="0">
                <a:solidFill>
                  <a:schemeClr val="tx2">
                    <a:lumMod val="50000"/>
                  </a:schemeClr>
                </a:solidFill>
              </a:rPr>
              <a:t>the phenolate group, the acidity is great</a:t>
            </a:r>
            <a:br>
              <a:rPr lang="en-US" sz="2000" dirty="0" smtClean="0">
                <a:solidFill>
                  <a:schemeClr val="tx2">
                    <a:lumMod val="50000"/>
                  </a:schemeClr>
                </a:solidFill>
              </a:rPr>
            </a:br>
            <a:r>
              <a:rPr lang="en-US" sz="2000" dirty="0" smtClean="0">
                <a:solidFill>
                  <a:schemeClr val="tx2">
                    <a:lumMod val="50000"/>
                  </a:schemeClr>
                </a:solidFill>
              </a:rPr>
              <a:t>increased (i.e., 2,6-isomer) compared to the </a:t>
            </a:r>
            <a:br>
              <a:rPr lang="en-US" sz="2000" dirty="0" smtClean="0">
                <a:solidFill>
                  <a:schemeClr val="tx2">
                    <a:lumMod val="50000"/>
                  </a:schemeClr>
                </a:solidFill>
              </a:rPr>
            </a:br>
            <a:r>
              <a:rPr lang="en-US" sz="2000" dirty="0" smtClean="0">
                <a:solidFill>
                  <a:schemeClr val="tx2">
                    <a:lumMod val="50000"/>
                  </a:schemeClr>
                </a:solidFill>
              </a:rPr>
              <a:t>meta position (i.e., 3,5-isomer)</a:t>
            </a:r>
          </a:p>
          <a:p>
            <a:pPr lvl="1">
              <a:buFont typeface="Arial" panose="020B0604020202020204" pitchFamily="34" charset="0"/>
              <a:buChar char="•"/>
            </a:pPr>
            <a:r>
              <a:rPr lang="en-US" sz="2000" dirty="0" smtClean="0">
                <a:solidFill>
                  <a:schemeClr val="tx2">
                    <a:lumMod val="50000"/>
                  </a:schemeClr>
                </a:solidFill>
              </a:rPr>
              <a:t>Note that 2,4,6-trinitrophenol displays a </a:t>
            </a:r>
            <a:br>
              <a:rPr lang="en-US" sz="2000" dirty="0" smtClean="0">
                <a:solidFill>
                  <a:schemeClr val="tx2">
                    <a:lumMod val="50000"/>
                  </a:schemeClr>
                </a:solidFill>
              </a:rPr>
            </a:br>
            <a:r>
              <a:rPr lang="en-US" sz="2000" dirty="0" smtClean="0">
                <a:solidFill>
                  <a:schemeClr val="tx2">
                    <a:lumMod val="50000"/>
                  </a:schemeClr>
                </a:solidFill>
              </a:rPr>
              <a:t>pKa=0.4 and is commonly called picric acid.</a:t>
            </a:r>
          </a:p>
          <a:p>
            <a:pPr lvl="1">
              <a:buFont typeface="Arial" panose="020B0604020202020204" pitchFamily="34" charset="0"/>
              <a:buChar char="•"/>
            </a:pPr>
            <a:endParaRPr lang="en-US" sz="2000" dirty="0" smtClean="0">
              <a:solidFill>
                <a:schemeClr val="tx2">
                  <a:lumMod val="50000"/>
                </a:schemeClr>
              </a:solidFill>
            </a:endParaRPr>
          </a:p>
          <a:p>
            <a:pPr lvl="1">
              <a:buFont typeface="Arial" panose="020B0604020202020204" pitchFamily="34" charset="0"/>
              <a:buChar char="•"/>
            </a:pPr>
            <a:endParaRPr lang="en-US" sz="2000" dirty="0" smtClean="0"/>
          </a:p>
          <a:p>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351815457"/>
              </p:ext>
            </p:extLst>
          </p:nvPr>
        </p:nvGraphicFramePr>
        <p:xfrm>
          <a:off x="6019800" y="4114800"/>
          <a:ext cx="2590800" cy="1798320"/>
        </p:xfrm>
        <a:graphic>
          <a:graphicData uri="http://schemas.openxmlformats.org/drawingml/2006/table">
            <a:tbl>
              <a:tblPr firstRow="1" bandRow="1">
                <a:tableStyleId>{21E4AEA4-8DFA-4A89-87EB-49C32662AFE0}</a:tableStyleId>
              </a:tblPr>
              <a:tblGrid>
                <a:gridCol w="1524000"/>
                <a:gridCol w="1066800"/>
              </a:tblGrid>
              <a:tr h="271093">
                <a:tc>
                  <a:txBody>
                    <a:bodyPr/>
                    <a:lstStyle/>
                    <a:p>
                      <a:pPr marL="0" marR="457200" algn="l">
                        <a:spcBef>
                          <a:spcPts val="0"/>
                        </a:spcBef>
                        <a:spcAft>
                          <a:spcPts val="0"/>
                        </a:spcAft>
                      </a:pPr>
                      <a:r>
                        <a:rPr lang="en-US" sz="1600" dirty="0" smtClean="0">
                          <a:solidFill>
                            <a:schemeClr val="tx1"/>
                          </a:solidFill>
                          <a:effectLst/>
                        </a:rPr>
                        <a:t>Positions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 </a:t>
                      </a:r>
                      <a:r>
                        <a:rPr lang="en-US" sz="1600" dirty="0" smtClean="0">
                          <a:solidFill>
                            <a:schemeClr val="tx1"/>
                          </a:solidFill>
                        </a:rPr>
                        <a:t>pKa</a:t>
                      </a:r>
                      <a:endParaRPr lang="en-US" sz="160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1" dirty="0" smtClean="0">
                          <a:solidFill>
                            <a:schemeClr val="tx1"/>
                          </a:solidFill>
                          <a:effectLst/>
                          <a:latin typeface="Times"/>
                          <a:ea typeface="Times"/>
                          <a:cs typeface="Times New Roman"/>
                        </a:rPr>
                        <a:t>2,3</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4.92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600" b="1" i="1" dirty="0" smtClean="0">
                          <a:solidFill>
                            <a:schemeClr val="tx1"/>
                          </a:solidFill>
                          <a:effectLst/>
                          <a:latin typeface="Times"/>
                          <a:ea typeface="Times"/>
                          <a:cs typeface="Times New Roman"/>
                        </a:rPr>
                        <a:t>2,4</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4.10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600" b="1" i="1" dirty="0" smtClean="0">
                          <a:solidFill>
                            <a:schemeClr val="tx1"/>
                          </a:solidFill>
                          <a:effectLst/>
                          <a:latin typeface="Times"/>
                          <a:ea typeface="Times"/>
                          <a:cs typeface="Times New Roman"/>
                        </a:rPr>
                        <a:t>2,5</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5.15</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1" dirty="0" smtClean="0">
                          <a:solidFill>
                            <a:schemeClr val="tx1"/>
                          </a:solidFill>
                          <a:effectLst/>
                          <a:latin typeface="Times"/>
                          <a:ea typeface="Times"/>
                          <a:cs typeface="Times New Roman"/>
                        </a:rPr>
                        <a:t>2,6</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3.63</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1" dirty="0" smtClean="0">
                          <a:solidFill>
                            <a:schemeClr val="tx1"/>
                          </a:solidFill>
                          <a:effectLst/>
                          <a:latin typeface="Times"/>
                          <a:ea typeface="Times"/>
                          <a:cs typeface="Times New Roman"/>
                        </a:rPr>
                        <a:t>3,4</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5.42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600" b="1" i="1" dirty="0" smtClean="0">
                          <a:solidFill>
                            <a:schemeClr val="tx1"/>
                          </a:solidFill>
                          <a:effectLst/>
                          <a:latin typeface="Times"/>
                          <a:ea typeface="Times"/>
                          <a:cs typeface="Times New Roman"/>
                        </a:rPr>
                        <a:t>3,5</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6.70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8271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Chromatography  </a:t>
            </a:r>
            <a:endParaRPr lang="en-US" dirty="0">
              <a:solidFill>
                <a:srgbClr val="002060"/>
              </a:solidFill>
            </a:endParaRPr>
          </a:p>
        </p:txBody>
      </p:sp>
      <p:sp>
        <p:nvSpPr>
          <p:cNvPr id="2" name="Content Placeholder 1"/>
          <p:cNvSpPr>
            <a:spLocks noGrp="1"/>
          </p:cNvSpPr>
          <p:nvPr>
            <p:ph idx="1"/>
          </p:nvPr>
        </p:nvSpPr>
        <p:spPr>
          <a:xfrm>
            <a:off x="457200" y="1524000"/>
            <a:ext cx="8229600" cy="5105400"/>
          </a:xfrm>
        </p:spPr>
        <p:txBody>
          <a:bodyPr>
            <a:noAutofit/>
          </a:bodyPr>
          <a:lstStyle/>
          <a:p>
            <a:r>
              <a:rPr lang="en-US" sz="1800" dirty="0" smtClean="0"/>
              <a:t>When using polar stationary phases (i.e., silica, alumina), polar molecules will interact more strongly with the stationary phase resulting in low R</a:t>
            </a:r>
            <a:r>
              <a:rPr lang="en-US" sz="1800" baseline="-25000" dirty="0" smtClean="0"/>
              <a:t>f</a:t>
            </a:r>
            <a:r>
              <a:rPr lang="en-US" sz="1800" dirty="0" smtClean="0"/>
              <a:t>-values</a:t>
            </a:r>
          </a:p>
          <a:p>
            <a:r>
              <a:rPr lang="en-US" sz="1800" dirty="0" smtClean="0"/>
              <a:t>This trend holds particularly true for compounds that can act as hydrogen bond donor </a:t>
            </a:r>
            <a:r>
              <a:rPr lang="en-US" sz="1800" b="1" dirty="0" smtClean="0"/>
              <a:t>and</a:t>
            </a:r>
            <a:r>
              <a:rPr lang="en-US" sz="1800" dirty="0" smtClean="0"/>
              <a:t> hydrogen bond acceptor</a:t>
            </a:r>
          </a:p>
          <a:p>
            <a:r>
              <a:rPr lang="en-US" sz="1800" dirty="0"/>
              <a:t>The size of the molecule has to be considered as </a:t>
            </a:r>
            <a:r>
              <a:rPr lang="en-US" sz="1800" dirty="0" smtClean="0"/>
              <a:t>well</a:t>
            </a:r>
          </a:p>
          <a:p>
            <a:r>
              <a:rPr lang="en-US" sz="1800" dirty="0" smtClean="0"/>
              <a:t>The ability of a solvent to interact with stationary phase determine its eluting power</a:t>
            </a:r>
          </a:p>
          <a:p>
            <a:endParaRPr lang="en-US" sz="2400" dirty="0"/>
          </a:p>
          <a:p>
            <a:endParaRPr lang="en-US" sz="1800" dirty="0" smtClean="0"/>
          </a:p>
          <a:p>
            <a:endParaRPr lang="en-US" sz="1800" dirty="0"/>
          </a:p>
          <a:p>
            <a:endParaRPr lang="en-US" sz="1800" dirty="0" smtClean="0"/>
          </a:p>
          <a:p>
            <a:endParaRPr lang="en-US" sz="1800" dirty="0" smtClean="0"/>
          </a:p>
          <a:p>
            <a:endParaRPr lang="en-US" sz="1800" dirty="0" smtClean="0"/>
          </a:p>
          <a:p>
            <a:r>
              <a:rPr lang="en-US" sz="1800" dirty="0" smtClean="0"/>
              <a:t>The ability of a solvent to form hydrogen bonds, dipole-dipole interactions as well as dispersion are quantified in the various solvent parameter tables (i.e., Hanson solubility parameters)</a:t>
            </a:r>
          </a:p>
          <a:p>
            <a:endParaRPr lang="en-US" sz="1800" dirty="0"/>
          </a:p>
          <a:p>
            <a:endParaRPr lang="en-US" sz="1800" dirty="0" smtClean="0"/>
          </a:p>
          <a:p>
            <a:endParaRPr lang="en-US" sz="1800" dirty="0"/>
          </a:p>
          <a:p>
            <a:endParaRPr lang="en-US" sz="1800" dirty="0" smtClean="0"/>
          </a:p>
          <a:p>
            <a:endParaRPr lang="en-US" sz="1800" dirty="0" smtClean="0"/>
          </a:p>
        </p:txBody>
      </p:sp>
      <p:graphicFrame>
        <p:nvGraphicFramePr>
          <p:cNvPr id="4" name="Table 3"/>
          <p:cNvGraphicFramePr>
            <a:graphicFrameLocks noGrp="1"/>
          </p:cNvGraphicFramePr>
          <p:nvPr>
            <p:extLst>
              <p:ext uri="{D42A27DB-BD31-4B8C-83A1-F6EECF244321}">
                <p14:modId xmlns:p14="http://schemas.microsoft.com/office/powerpoint/2010/main" val="3249607604"/>
              </p:ext>
            </p:extLst>
          </p:nvPr>
        </p:nvGraphicFramePr>
        <p:xfrm>
          <a:off x="838200" y="3505200"/>
          <a:ext cx="7848600" cy="1824447"/>
        </p:xfrm>
        <a:graphic>
          <a:graphicData uri="http://schemas.openxmlformats.org/drawingml/2006/table">
            <a:tbl>
              <a:tblPr firstRow="1" bandRow="1">
                <a:tableStyleId>{91EBBBCC-DAD2-459C-BE2E-F6DE35CF9A28}</a:tableStyleId>
              </a:tblPr>
              <a:tblGrid>
                <a:gridCol w="1569720"/>
                <a:gridCol w="627888"/>
                <a:gridCol w="863346"/>
                <a:gridCol w="1334262"/>
                <a:gridCol w="1334262"/>
                <a:gridCol w="2119122"/>
              </a:tblGrid>
              <a:tr h="303349">
                <a:tc>
                  <a:txBody>
                    <a:bodyPr/>
                    <a:lstStyle/>
                    <a:p>
                      <a:endParaRPr lang="en-US" sz="12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Donor</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Acceptor</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Dipole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Eluting power (on SiO</a:t>
                      </a:r>
                      <a:r>
                        <a:rPr lang="en-US" sz="1200" baseline="-25000" dirty="0" smtClean="0">
                          <a:solidFill>
                            <a:schemeClr val="tx1"/>
                          </a:solidFill>
                        </a:rPr>
                        <a:t>2</a:t>
                      </a:r>
                      <a:r>
                        <a:rPr lang="en-US" sz="1200" dirty="0" smtClean="0">
                          <a:solidFill>
                            <a:schemeClr val="tx1"/>
                          </a:solidFill>
                        </a:rPr>
                        <a: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Example (</a:t>
                      </a:r>
                      <a:r>
                        <a:rPr lang="en-US" sz="1200" dirty="0" err="1" smtClean="0">
                          <a:solidFill>
                            <a:schemeClr val="tx1"/>
                          </a:solidFill>
                        </a:rPr>
                        <a:t>e</a:t>
                      </a:r>
                      <a:r>
                        <a:rPr lang="en-US" sz="1200" baseline="30000" dirty="0" err="1" smtClean="0">
                          <a:solidFill>
                            <a:schemeClr val="tx1"/>
                          </a:solidFill>
                        </a:rPr>
                        <a:t>o</a:t>
                      </a:r>
                      <a:r>
                        <a:rPr lang="en-US" sz="1200" baseline="0" dirty="0" smtClean="0">
                          <a:solidFill>
                            <a:schemeClr val="tx1"/>
                          </a:solidFill>
                        </a:rPr>
                        <a:t> </a:t>
                      </a:r>
                      <a:r>
                        <a:rPr lang="en-US" sz="1200" dirty="0" smtClean="0">
                          <a:solidFill>
                            <a:schemeClr val="tx1"/>
                          </a:solidFill>
                        </a:rPr>
                        <a:t>on SiO</a:t>
                      </a:r>
                      <a:r>
                        <a:rPr lang="en-US" sz="1200" baseline="-25000" dirty="0" smtClean="0">
                          <a:solidFill>
                            <a:schemeClr val="tx1"/>
                          </a:solidFill>
                        </a:rPr>
                        <a:t>2</a:t>
                      </a:r>
                      <a:r>
                        <a:rPr lang="en-US" sz="1200" dirty="0" smtClean="0">
                          <a:solidFill>
                            <a:schemeClr val="tx1"/>
                          </a:solidFill>
                        </a:rPr>
                        <a: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3349">
                <a:tc>
                  <a:txBody>
                    <a:bodyPr/>
                    <a:lstStyle/>
                    <a:p>
                      <a:r>
                        <a:rPr lang="en-US" sz="1200" dirty="0" smtClean="0">
                          <a:solidFill>
                            <a:schemeClr val="tx1"/>
                          </a:solidFill>
                        </a:rPr>
                        <a:t>Alcohols, amides</a:t>
                      </a:r>
                      <a:endParaRPr lang="en-US" sz="1200" b="1" i="1" dirty="0">
                        <a:ln>
                          <a:solidFill>
                            <a:schemeClr val="bg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strong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strong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large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very high</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err="1" smtClean="0">
                          <a:solidFill>
                            <a:schemeClr val="tx1"/>
                          </a:solidFill>
                        </a:rPr>
                        <a:t>MeOH</a:t>
                      </a:r>
                      <a:r>
                        <a:rPr lang="en-US" sz="1200" dirty="0" smtClean="0">
                          <a:solidFill>
                            <a:schemeClr val="tx1"/>
                          </a:solidFill>
                        </a:rPr>
                        <a:t> (0.73), DMF (0.76)</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522">
                <a:tc>
                  <a:txBody>
                    <a:bodyPr/>
                    <a:lstStyle/>
                    <a:p>
                      <a:r>
                        <a:rPr lang="en-US" sz="1200" dirty="0" smtClean="0">
                          <a:solidFill>
                            <a:schemeClr val="tx1"/>
                          </a:solidFill>
                        </a:rPr>
                        <a:t>Ketones, esters, ethers</a:t>
                      </a:r>
                      <a:endParaRPr lang="en-US" sz="12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none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moderate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moderate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medium</a:t>
                      </a:r>
                      <a:r>
                        <a:rPr lang="en-US" sz="1200" baseline="0" dirty="0" smtClean="0">
                          <a:solidFill>
                            <a:schemeClr val="tx1"/>
                          </a:solidFill>
                        </a:rPr>
                        <a:t> to high</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acetone (0.47), ethyl acetate (0.38), diethyl</a:t>
                      </a:r>
                      <a:r>
                        <a:rPr lang="en-US" sz="1200" baseline="0" dirty="0" smtClean="0">
                          <a:solidFill>
                            <a:schemeClr val="tx1"/>
                          </a:solidFill>
                        </a:rPr>
                        <a:t> ether (0.38)</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3349">
                <a:tc>
                  <a:txBody>
                    <a:bodyPr/>
                    <a:lstStyle/>
                    <a:p>
                      <a:r>
                        <a:rPr lang="en-US" sz="1200" dirty="0" smtClean="0">
                          <a:solidFill>
                            <a:schemeClr val="tx1"/>
                          </a:solidFill>
                        </a:rPr>
                        <a:t>Chlorinated solvents</a:t>
                      </a:r>
                      <a:endParaRPr lang="en-US" sz="12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none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none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weak to moderate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weak to moderate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dichloromethane (0.32)</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3349">
                <a:tc>
                  <a:txBody>
                    <a:bodyPr/>
                    <a:lstStyle/>
                    <a:p>
                      <a:r>
                        <a:rPr lang="en-US" sz="1200" dirty="0" smtClean="0">
                          <a:solidFill>
                            <a:schemeClr val="tx1"/>
                          </a:solidFill>
                        </a:rPr>
                        <a:t>Hydrocarbons</a:t>
                      </a:r>
                      <a:endParaRPr lang="en-US" sz="12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none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none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low</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very low</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hexane (0.0),</a:t>
                      </a:r>
                      <a:r>
                        <a:rPr lang="en-US" sz="1200" baseline="0" dirty="0" smtClean="0">
                          <a:solidFill>
                            <a:schemeClr val="tx1"/>
                          </a:solidFill>
                        </a:rPr>
                        <a:t> toluene (0.23)</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9925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par>
                                <p:cTn id="23" presetID="53" presetClass="entr" presetSubtype="16"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barn(inVertical)">
                                      <p:cBhvr>
                                        <p:cTn id="3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Infrared Spectroscopy</a:t>
            </a:r>
            <a:endParaRPr lang="en-US" dirty="0">
              <a:solidFill>
                <a:srgbClr val="002060"/>
              </a:solidFill>
            </a:endParaRPr>
          </a:p>
        </p:txBody>
      </p:sp>
      <p:sp>
        <p:nvSpPr>
          <p:cNvPr id="2" name="Content Placeholder 1"/>
          <p:cNvSpPr>
            <a:spLocks noGrp="1"/>
          </p:cNvSpPr>
          <p:nvPr>
            <p:ph idx="1"/>
          </p:nvPr>
        </p:nvSpPr>
        <p:spPr>
          <a:xfrm>
            <a:off x="457200" y="1524000"/>
            <a:ext cx="8458200" cy="4876800"/>
          </a:xfrm>
        </p:spPr>
        <p:txBody>
          <a:bodyPr>
            <a:normAutofit fontScale="70000" lnSpcReduction="20000"/>
          </a:bodyPr>
          <a:lstStyle/>
          <a:p>
            <a:r>
              <a:rPr lang="en-US" sz="2900" dirty="0" smtClean="0"/>
              <a:t>The intensity of the infrared band depends on the change in dipole moment during the absorption of electromagnetic radiation (I</a:t>
            </a:r>
            <a:r>
              <a:rPr lang="en-US" sz="2900" baseline="30000" dirty="0" smtClean="0"/>
              <a:t>2</a:t>
            </a:r>
            <a:r>
              <a:rPr lang="en-US" sz="2900" dirty="0" smtClean="0"/>
              <a:t>~ </a:t>
            </a:r>
            <a:r>
              <a:rPr lang="en-US" sz="2900" dirty="0" err="1" smtClean="0"/>
              <a:t>dq</a:t>
            </a:r>
            <a:r>
              <a:rPr lang="en-US" sz="2900" dirty="0" smtClean="0"/>
              <a:t>/</a:t>
            </a:r>
            <a:r>
              <a:rPr lang="en-US" sz="2900" dirty="0" err="1" smtClean="0"/>
              <a:t>dr</a:t>
            </a:r>
            <a:r>
              <a:rPr lang="en-US" sz="2900" dirty="0" smtClean="0"/>
              <a:t>)</a:t>
            </a:r>
          </a:p>
          <a:p>
            <a:r>
              <a:rPr lang="en-US" sz="2900" dirty="0" smtClean="0"/>
              <a:t>The larger the dipole moment of a functional group is, the higher the intensity of the peak in the infrared spectrum (i.e., C-O, C=O, C-</a:t>
            </a:r>
            <a:r>
              <a:rPr lang="en-US" sz="2900" dirty="0" err="1" smtClean="0"/>
              <a:t>Cl</a:t>
            </a:r>
            <a:r>
              <a:rPr lang="en-US" sz="2900" dirty="0" smtClean="0"/>
              <a:t>, C-F, O-H)</a:t>
            </a:r>
          </a:p>
          <a:p>
            <a:r>
              <a:rPr lang="en-US" sz="2900" dirty="0" smtClean="0"/>
              <a:t>Functional groups with a low dipole moment appear as medium or weak peaks in the infrared spectrum unless there are many of them present </a:t>
            </a:r>
            <a:br>
              <a:rPr lang="en-US" sz="2900" dirty="0" smtClean="0"/>
            </a:br>
            <a:r>
              <a:rPr lang="en-US" sz="2900" dirty="0" smtClean="0"/>
              <a:t>(i.e., C-H (</a:t>
            </a:r>
            <a:r>
              <a:rPr lang="en-US" sz="2900" i="1" dirty="0" smtClean="0"/>
              <a:t>sp</a:t>
            </a:r>
            <a:r>
              <a:rPr lang="en-US" sz="2900" i="1" baseline="30000" dirty="0" smtClean="0"/>
              <a:t>3</a:t>
            </a:r>
            <a:r>
              <a:rPr lang="en-US" sz="2900" dirty="0" smtClean="0"/>
              <a:t>), C-C) or they are polarized by adjacent groups (i.e., C=C)</a:t>
            </a:r>
          </a:p>
          <a:p>
            <a:r>
              <a:rPr lang="en-US" sz="2900" dirty="0" smtClean="0"/>
              <a:t>The presence of heteroatoms also changes the exact peak locations because they either increase or decrease the bond strength of other groups due to their inductive or resonance effect</a:t>
            </a:r>
          </a:p>
          <a:p>
            <a:pPr lvl="1">
              <a:buFont typeface="Arial" panose="020B0604020202020204" pitchFamily="34" charset="0"/>
              <a:buChar char="•"/>
            </a:pPr>
            <a:r>
              <a:rPr lang="en-US" sz="2700" dirty="0" smtClean="0">
                <a:solidFill>
                  <a:srgbClr val="002060"/>
                </a:solidFill>
              </a:rPr>
              <a:t>The symmetric stretching mode of a </a:t>
            </a:r>
            <a:r>
              <a:rPr lang="en-US" sz="2700" dirty="0">
                <a:solidFill>
                  <a:srgbClr val="002060"/>
                </a:solidFill>
              </a:rPr>
              <a:t>methyl group </a:t>
            </a:r>
            <a:r>
              <a:rPr lang="en-US" sz="2700" dirty="0" smtClean="0">
                <a:solidFill>
                  <a:srgbClr val="002060"/>
                </a:solidFill>
              </a:rPr>
              <a:t>appears at 2872 cm</a:t>
            </a:r>
            <a:r>
              <a:rPr lang="en-US" sz="2700" baseline="30000" dirty="0" smtClean="0">
                <a:solidFill>
                  <a:srgbClr val="002060"/>
                </a:solidFill>
              </a:rPr>
              <a:t>-1 </a:t>
            </a:r>
            <a:br>
              <a:rPr lang="en-US" sz="2700" baseline="30000" dirty="0" smtClean="0">
                <a:solidFill>
                  <a:srgbClr val="002060"/>
                </a:solidFill>
              </a:rPr>
            </a:br>
            <a:r>
              <a:rPr lang="en-US" sz="2700" dirty="0" smtClean="0">
                <a:solidFill>
                  <a:srgbClr val="002060"/>
                </a:solidFill>
              </a:rPr>
              <a:t>(421 kJ/mol in C</a:t>
            </a:r>
            <a:r>
              <a:rPr lang="en-US" sz="2700" baseline="-25000" dirty="0" smtClean="0">
                <a:solidFill>
                  <a:srgbClr val="002060"/>
                </a:solidFill>
              </a:rPr>
              <a:t>2</a:t>
            </a:r>
            <a:r>
              <a:rPr lang="en-US" sz="2700" dirty="0" smtClean="0">
                <a:solidFill>
                  <a:srgbClr val="002060"/>
                </a:solidFill>
              </a:rPr>
              <a:t>H</a:t>
            </a:r>
            <a:r>
              <a:rPr lang="en-US" sz="2700" baseline="-25000" dirty="0" smtClean="0">
                <a:solidFill>
                  <a:srgbClr val="002060"/>
                </a:solidFill>
              </a:rPr>
              <a:t>6</a:t>
            </a:r>
            <a:r>
              <a:rPr lang="en-US" sz="2700" dirty="0" smtClean="0">
                <a:solidFill>
                  <a:srgbClr val="002060"/>
                </a:solidFill>
              </a:rPr>
              <a:t>). </a:t>
            </a:r>
            <a:r>
              <a:rPr lang="en-US" sz="2700" dirty="0">
                <a:solidFill>
                  <a:srgbClr val="002060"/>
                </a:solidFill>
              </a:rPr>
              <a:t>The stretching modes for methoxy groups are </a:t>
            </a:r>
            <a:r>
              <a:rPr lang="en-US" sz="2700" dirty="0" smtClean="0">
                <a:solidFill>
                  <a:srgbClr val="002060"/>
                </a:solidFill>
              </a:rPr>
              <a:t>found </a:t>
            </a:r>
            <a:br>
              <a:rPr lang="en-US" sz="2700" dirty="0" smtClean="0">
                <a:solidFill>
                  <a:srgbClr val="002060"/>
                </a:solidFill>
              </a:rPr>
            </a:br>
            <a:r>
              <a:rPr lang="en-US" sz="2700" dirty="0" smtClean="0">
                <a:solidFill>
                  <a:srgbClr val="002060"/>
                </a:solidFill>
              </a:rPr>
              <a:t>at 2810-2820 </a:t>
            </a:r>
            <a:r>
              <a:rPr lang="en-US" sz="2700" dirty="0">
                <a:solidFill>
                  <a:srgbClr val="002060"/>
                </a:solidFill>
              </a:rPr>
              <a:t>cm</a:t>
            </a:r>
            <a:r>
              <a:rPr lang="en-US" sz="2700" baseline="30000" dirty="0">
                <a:solidFill>
                  <a:srgbClr val="002060"/>
                </a:solidFill>
              </a:rPr>
              <a:t>-1 </a:t>
            </a:r>
            <a:r>
              <a:rPr lang="en-US" sz="2700" dirty="0" smtClean="0">
                <a:solidFill>
                  <a:srgbClr val="002060"/>
                </a:solidFill>
              </a:rPr>
              <a:t>(</a:t>
            </a:r>
            <a:r>
              <a:rPr lang="en-US" sz="2700" dirty="0">
                <a:solidFill>
                  <a:srgbClr val="002060"/>
                </a:solidFill>
              </a:rPr>
              <a:t>402 kJ/mol in (CH</a:t>
            </a:r>
            <a:r>
              <a:rPr lang="en-US" sz="2700" baseline="-25000" dirty="0">
                <a:solidFill>
                  <a:srgbClr val="002060"/>
                </a:solidFill>
              </a:rPr>
              <a:t>3</a:t>
            </a:r>
            <a:r>
              <a:rPr lang="en-US" sz="2700" dirty="0">
                <a:solidFill>
                  <a:srgbClr val="002060"/>
                </a:solidFill>
              </a:rPr>
              <a:t>)</a:t>
            </a:r>
            <a:r>
              <a:rPr lang="en-US" sz="2700" baseline="-25000" dirty="0">
                <a:solidFill>
                  <a:srgbClr val="002060"/>
                </a:solidFill>
              </a:rPr>
              <a:t>2</a:t>
            </a:r>
            <a:r>
              <a:rPr lang="en-US" sz="2700" dirty="0">
                <a:solidFill>
                  <a:srgbClr val="002060"/>
                </a:solidFill>
              </a:rPr>
              <a:t>O), while methyl amino groups </a:t>
            </a:r>
            <a:r>
              <a:rPr lang="en-US" sz="2700" dirty="0" smtClean="0">
                <a:solidFill>
                  <a:srgbClr val="002060"/>
                </a:solidFill>
              </a:rPr>
              <a:t>are located </a:t>
            </a:r>
            <a:r>
              <a:rPr lang="en-US" sz="2700" dirty="0">
                <a:solidFill>
                  <a:srgbClr val="002060"/>
                </a:solidFill>
              </a:rPr>
              <a:t>from 2780-2820 </a:t>
            </a:r>
            <a:r>
              <a:rPr lang="en-US" sz="2700" dirty="0" smtClean="0">
                <a:solidFill>
                  <a:srgbClr val="002060"/>
                </a:solidFill>
              </a:rPr>
              <a:t>cm</a:t>
            </a:r>
            <a:r>
              <a:rPr lang="en-US" sz="2700" baseline="30000" dirty="0" smtClean="0">
                <a:solidFill>
                  <a:srgbClr val="002060"/>
                </a:solidFill>
              </a:rPr>
              <a:t>-1 </a:t>
            </a:r>
            <a:r>
              <a:rPr lang="en-US" sz="2700" dirty="0" smtClean="0">
                <a:solidFill>
                  <a:srgbClr val="002060"/>
                </a:solidFill>
              </a:rPr>
              <a:t>(364 </a:t>
            </a:r>
            <a:r>
              <a:rPr lang="en-US" sz="2700" dirty="0">
                <a:solidFill>
                  <a:srgbClr val="002060"/>
                </a:solidFill>
              </a:rPr>
              <a:t>kJ/mol in </a:t>
            </a:r>
            <a:r>
              <a:rPr lang="en-US" sz="2700" dirty="0" smtClean="0">
                <a:solidFill>
                  <a:srgbClr val="002060"/>
                </a:solidFill>
              </a:rPr>
              <a:t>CH</a:t>
            </a:r>
            <a:r>
              <a:rPr lang="en-US" sz="2700" baseline="-25000" dirty="0" smtClean="0">
                <a:solidFill>
                  <a:srgbClr val="002060"/>
                </a:solidFill>
              </a:rPr>
              <a:t>3</a:t>
            </a:r>
            <a:r>
              <a:rPr lang="en-US" sz="2700" dirty="0" smtClean="0">
                <a:solidFill>
                  <a:srgbClr val="002060"/>
                </a:solidFill>
              </a:rPr>
              <a:t>NHCH</a:t>
            </a:r>
            <a:r>
              <a:rPr lang="en-US" sz="2700" baseline="-25000" dirty="0" smtClean="0">
                <a:solidFill>
                  <a:srgbClr val="002060"/>
                </a:solidFill>
              </a:rPr>
              <a:t>3</a:t>
            </a:r>
            <a:r>
              <a:rPr lang="en-US" sz="2700" dirty="0" smtClean="0">
                <a:solidFill>
                  <a:srgbClr val="002060"/>
                </a:solidFill>
              </a:rPr>
              <a:t>) due </a:t>
            </a:r>
            <a:r>
              <a:rPr lang="en-US" sz="2700" dirty="0">
                <a:solidFill>
                  <a:srgbClr val="002060"/>
                </a:solidFill>
              </a:rPr>
              <a:t>to </a:t>
            </a:r>
            <a:r>
              <a:rPr lang="en-US" sz="2700" dirty="0" smtClean="0">
                <a:solidFill>
                  <a:srgbClr val="002060"/>
                </a:solidFill>
              </a:rPr>
              <a:t>the weaker C-H bonds</a:t>
            </a:r>
          </a:p>
          <a:p>
            <a:pPr lvl="1">
              <a:buFont typeface="Arial" panose="020B0604020202020204" pitchFamily="34" charset="0"/>
              <a:buChar char="•"/>
            </a:pPr>
            <a:r>
              <a:rPr lang="en-US" sz="2700" dirty="0">
                <a:solidFill>
                  <a:srgbClr val="002060"/>
                </a:solidFill>
              </a:rPr>
              <a:t>The symmetric stretching mode of a methyl group </a:t>
            </a:r>
            <a:r>
              <a:rPr lang="en-US" sz="2700" dirty="0" smtClean="0">
                <a:solidFill>
                  <a:srgbClr val="002060"/>
                </a:solidFill>
              </a:rPr>
              <a:t>in CH</a:t>
            </a:r>
            <a:r>
              <a:rPr lang="en-US" sz="2700" baseline="-25000" dirty="0" smtClean="0">
                <a:solidFill>
                  <a:srgbClr val="002060"/>
                </a:solidFill>
              </a:rPr>
              <a:t>3</a:t>
            </a:r>
            <a:r>
              <a:rPr lang="en-US" sz="2700" dirty="0" smtClean="0">
                <a:solidFill>
                  <a:srgbClr val="002060"/>
                </a:solidFill>
              </a:rPr>
              <a:t>X (X=halogen) </a:t>
            </a:r>
            <a:br>
              <a:rPr lang="en-US" sz="2700" dirty="0" smtClean="0">
                <a:solidFill>
                  <a:srgbClr val="002060"/>
                </a:solidFill>
              </a:rPr>
            </a:br>
            <a:r>
              <a:rPr lang="en-US" sz="2700" dirty="0" smtClean="0">
                <a:solidFill>
                  <a:srgbClr val="002060"/>
                </a:solidFill>
              </a:rPr>
              <a:t>appears at 2950-2960 cm</a:t>
            </a:r>
            <a:r>
              <a:rPr lang="en-US" sz="2700" baseline="30000" dirty="0" smtClean="0">
                <a:solidFill>
                  <a:srgbClr val="002060"/>
                </a:solidFill>
              </a:rPr>
              <a:t>-1 </a:t>
            </a:r>
            <a:r>
              <a:rPr lang="en-US" sz="2700" dirty="0" smtClean="0">
                <a:solidFill>
                  <a:srgbClr val="002060"/>
                </a:solidFill>
              </a:rPr>
              <a:t>because the presence of the halogen atoms </a:t>
            </a:r>
            <a:br>
              <a:rPr lang="en-US" sz="2700" dirty="0" smtClean="0">
                <a:solidFill>
                  <a:srgbClr val="002060"/>
                </a:solidFill>
              </a:rPr>
            </a:br>
            <a:r>
              <a:rPr lang="en-US" sz="2700" dirty="0" smtClean="0">
                <a:solidFill>
                  <a:srgbClr val="002060"/>
                </a:solidFill>
              </a:rPr>
              <a:t>strengthen the C-H bond (~420-430 kJ/mol)</a:t>
            </a:r>
            <a:endParaRPr lang="en-US" sz="2700" dirty="0">
              <a:solidFill>
                <a:srgbClr val="002060"/>
              </a:solidFill>
            </a:endParaRPr>
          </a:p>
        </p:txBody>
      </p:sp>
    </p:spTree>
    <p:extLst>
      <p:ext uri="{BB962C8B-B14F-4D97-AF65-F5344CB8AC3E}">
        <p14:creationId xmlns:p14="http://schemas.microsoft.com/office/powerpoint/2010/main" val="365770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NMR Spectroscopy I </a:t>
            </a:r>
            <a:endParaRPr lang="en-US" dirty="0">
              <a:solidFill>
                <a:srgbClr val="002060"/>
              </a:solidFill>
            </a:endParaRPr>
          </a:p>
        </p:txBody>
      </p:sp>
      <p:sp>
        <p:nvSpPr>
          <p:cNvPr id="2" name="Content Placeholder 1"/>
          <p:cNvSpPr>
            <a:spLocks noGrp="1"/>
          </p:cNvSpPr>
          <p:nvPr>
            <p:ph idx="1"/>
          </p:nvPr>
        </p:nvSpPr>
        <p:spPr>
          <a:xfrm>
            <a:off x="457200" y="1524000"/>
            <a:ext cx="8229600" cy="5029200"/>
          </a:xfrm>
        </p:spPr>
        <p:txBody>
          <a:bodyPr>
            <a:noAutofit/>
          </a:bodyPr>
          <a:lstStyle/>
          <a:p>
            <a:r>
              <a:rPr lang="en-US" sz="1700" dirty="0" smtClean="0"/>
              <a:t>The presence of heteroatoms in organic compounds leads to deshielding of nuclei </a:t>
            </a:r>
            <a:br>
              <a:rPr lang="en-US" sz="1700" dirty="0" smtClean="0"/>
            </a:br>
            <a:r>
              <a:rPr lang="en-US" sz="1700" dirty="0" smtClean="0"/>
              <a:t>in </a:t>
            </a:r>
            <a:r>
              <a:rPr lang="en-US" sz="1700" baseline="30000" dirty="0" smtClean="0"/>
              <a:t>1</a:t>
            </a:r>
            <a:r>
              <a:rPr lang="en-US" sz="1700" dirty="0" smtClean="0"/>
              <a:t>H- and </a:t>
            </a:r>
            <a:r>
              <a:rPr lang="en-US" sz="1700" baseline="30000" dirty="0" smtClean="0"/>
              <a:t>13</a:t>
            </a:r>
            <a:r>
              <a:rPr lang="en-US" sz="1700" dirty="0" smtClean="0"/>
              <a:t>C-NMR spectroscopy (shifts compared to carbon or hydrogen atoms </a:t>
            </a:r>
            <a:br>
              <a:rPr lang="en-US" sz="1700" dirty="0" smtClean="0"/>
            </a:br>
            <a:r>
              <a:rPr lang="en-US" sz="1700" dirty="0" smtClean="0"/>
              <a:t>in benzene)</a:t>
            </a:r>
          </a:p>
          <a:p>
            <a:pPr lvl="1"/>
            <a:endParaRPr lang="en-US" sz="1700" dirty="0" smtClean="0"/>
          </a:p>
          <a:p>
            <a:pPr lvl="1"/>
            <a:endParaRPr lang="en-US" sz="1700" dirty="0"/>
          </a:p>
          <a:p>
            <a:pPr lvl="1"/>
            <a:endParaRPr lang="en-US" sz="1700" dirty="0" smtClean="0"/>
          </a:p>
          <a:p>
            <a:pPr lvl="1"/>
            <a:endParaRPr lang="en-US" sz="1700" dirty="0"/>
          </a:p>
          <a:p>
            <a:pPr lvl="1"/>
            <a:endParaRPr lang="en-US" sz="1700" dirty="0" smtClean="0"/>
          </a:p>
          <a:p>
            <a:endParaRPr lang="en-US" sz="1700" dirty="0" smtClean="0"/>
          </a:p>
          <a:p>
            <a:endParaRPr lang="en-US" sz="1700" dirty="0" smtClean="0"/>
          </a:p>
          <a:p>
            <a:r>
              <a:rPr lang="en-US" sz="1700" dirty="0" smtClean="0"/>
              <a:t>The inductive effect is pronounced for electronegative elements like fluorine, oxygen </a:t>
            </a:r>
            <a:br>
              <a:rPr lang="en-US" sz="1700" dirty="0" smtClean="0"/>
            </a:br>
            <a:r>
              <a:rPr lang="en-US" sz="1700" dirty="0" smtClean="0"/>
              <a:t>and nitrogen while less electronegative elements like bromine, sulfur, etc. cause less </a:t>
            </a:r>
            <a:br>
              <a:rPr lang="en-US" sz="1700" dirty="0" smtClean="0"/>
            </a:br>
            <a:r>
              <a:rPr lang="en-US" sz="1700" dirty="0" smtClean="0"/>
              <a:t>of a downfield shift of the ipso-carbon atom in a benzene ring</a:t>
            </a:r>
          </a:p>
          <a:p>
            <a:r>
              <a:rPr lang="en-US" sz="1700" dirty="0" smtClean="0"/>
              <a:t>The effect is different for the ortho and para carbon atoms because the resonance effect dominates for fluorine, oxygen and nitrogen</a:t>
            </a:r>
          </a:p>
          <a:p>
            <a:r>
              <a:rPr lang="en-US" sz="1700" dirty="0" smtClean="0"/>
              <a:t>The resonance effect can also be observed in the </a:t>
            </a:r>
            <a:r>
              <a:rPr lang="en-US" sz="1700" baseline="30000" dirty="0" smtClean="0"/>
              <a:t>1</a:t>
            </a:r>
            <a:r>
              <a:rPr lang="en-US" sz="1700" dirty="0" smtClean="0"/>
              <a:t>H-NMR spectrum in which the ortho and para protons are shifted upfield</a:t>
            </a:r>
          </a:p>
          <a:p>
            <a:pPr lvl="1"/>
            <a:endParaRPr lang="en-US" sz="1700" dirty="0" smtClean="0"/>
          </a:p>
          <a:p>
            <a:pPr lvl="1"/>
            <a:endParaRPr lang="en-US" sz="1700" dirty="0"/>
          </a:p>
          <a:p>
            <a:pPr lvl="1"/>
            <a:endParaRPr lang="en-US" sz="1700" dirty="0" smtClean="0"/>
          </a:p>
          <a:p>
            <a:pPr lvl="1"/>
            <a:endParaRPr lang="en-US" sz="1700" dirty="0"/>
          </a:p>
          <a:p>
            <a:pPr lvl="1"/>
            <a:endParaRPr lang="en-US" sz="1700" dirty="0" smtClean="0"/>
          </a:p>
          <a:p>
            <a:pPr lvl="1"/>
            <a:endParaRPr lang="en-US" sz="1700" dirty="0"/>
          </a:p>
          <a:p>
            <a:pPr lvl="1"/>
            <a:endParaRPr lang="en-US" sz="1700" dirty="0" smtClean="0"/>
          </a:p>
          <a:p>
            <a:pPr lvl="1"/>
            <a:endParaRPr lang="en-US" sz="1700" dirty="0" smtClean="0"/>
          </a:p>
          <a:p>
            <a:pPr lvl="1"/>
            <a:endParaRPr lang="en-US" sz="1700" dirty="0" smtClean="0"/>
          </a:p>
          <a:p>
            <a:pPr marL="0" indent="0">
              <a:buNone/>
            </a:pPr>
            <a:endParaRPr lang="en-US" sz="1700" dirty="0" smtClean="0"/>
          </a:p>
          <a:p>
            <a:endParaRPr lang="en-US" sz="1700" dirty="0" smtClean="0"/>
          </a:p>
          <a:p>
            <a:endParaRPr lang="en-US" sz="1700" dirty="0"/>
          </a:p>
        </p:txBody>
      </p:sp>
      <p:graphicFrame>
        <p:nvGraphicFramePr>
          <p:cNvPr id="4" name="Table 3"/>
          <p:cNvGraphicFramePr>
            <a:graphicFrameLocks noGrp="1"/>
          </p:cNvGraphicFramePr>
          <p:nvPr>
            <p:extLst>
              <p:ext uri="{D42A27DB-BD31-4B8C-83A1-F6EECF244321}">
                <p14:modId xmlns:p14="http://schemas.microsoft.com/office/powerpoint/2010/main" val="1190245213"/>
              </p:ext>
            </p:extLst>
          </p:nvPr>
        </p:nvGraphicFramePr>
        <p:xfrm>
          <a:off x="2072640" y="2209800"/>
          <a:ext cx="5394960" cy="2346960"/>
        </p:xfrm>
        <a:graphic>
          <a:graphicData uri="http://schemas.openxmlformats.org/drawingml/2006/table">
            <a:tbl>
              <a:tblPr firstRow="1" bandRow="1">
                <a:tableStyleId>{21E4AEA4-8DFA-4A89-87EB-49C32662AFE0}</a:tableStyleId>
              </a:tblPr>
              <a:tblGrid>
                <a:gridCol w="900951"/>
                <a:gridCol w="1498003"/>
                <a:gridCol w="1498003"/>
                <a:gridCol w="1498003"/>
              </a:tblGrid>
              <a:tr h="504701">
                <a:tc>
                  <a:txBody>
                    <a:bodyPr/>
                    <a:lstStyle/>
                    <a:p>
                      <a:r>
                        <a:rPr lang="en-US" sz="1400" dirty="0" smtClean="0">
                          <a:solidFill>
                            <a:schemeClr val="tx1"/>
                          </a:solidFill>
                        </a:rPr>
                        <a:t>Group</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aseline="0" dirty="0" smtClean="0">
                          <a:solidFill>
                            <a:schemeClr val="tx1"/>
                          </a:solidFill>
                        </a:rPr>
                        <a:t>Ipso carbon </a:t>
                      </a:r>
                      <a:br>
                        <a:rPr lang="en-US" sz="1400" baseline="0" dirty="0" smtClean="0">
                          <a:solidFill>
                            <a:schemeClr val="tx1"/>
                          </a:solidFill>
                        </a:rPr>
                      </a:br>
                      <a:r>
                        <a:rPr lang="en-US" sz="1400" baseline="0" dirty="0" smtClean="0">
                          <a:solidFill>
                            <a:schemeClr val="tx1"/>
                          </a:solidFill>
                        </a:rPr>
                        <a:t>in </a:t>
                      </a:r>
                      <a:r>
                        <a:rPr lang="en-US" sz="1400" baseline="0" dirty="0" err="1" smtClean="0">
                          <a:solidFill>
                            <a:schemeClr val="tx1"/>
                          </a:solidFill>
                        </a:rPr>
                        <a:t>Ph</a:t>
                      </a:r>
                      <a:r>
                        <a:rPr lang="en-US" sz="1400" baseline="0" dirty="0" smtClean="0">
                          <a:solidFill>
                            <a:schemeClr val="tx1"/>
                          </a:solidFill>
                        </a:rPr>
                        <a:t>-X (in ppm)</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Ortho/Para</a:t>
                      </a:r>
                      <a:r>
                        <a:rPr lang="en-US" sz="1400" baseline="0" dirty="0" smtClean="0">
                          <a:solidFill>
                            <a:schemeClr val="tx1"/>
                          </a:solidFill>
                        </a:rPr>
                        <a:t> carbon</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Ortho/Para</a:t>
                      </a:r>
                      <a:r>
                        <a:rPr lang="en-US" sz="1400" baseline="0" dirty="0" smtClean="0">
                          <a:solidFill>
                            <a:schemeClr val="tx1"/>
                          </a:solidFill>
                        </a:rPr>
                        <a:t> hydrogen</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r>
                        <a:rPr lang="en-US" sz="1400" i="1" dirty="0" smtClean="0">
                          <a:solidFill>
                            <a:schemeClr val="tx1"/>
                          </a:solidFill>
                        </a:rPr>
                        <a:t>F</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35.1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-14.3, -4.4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-0.26, -0.20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solidFill>
                            <a:schemeClr val="tx1"/>
                          </a:solidFill>
                        </a:rPr>
                        <a:t>OH</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26.9</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-12.6, -7.6</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-0.56, -0.45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solidFill>
                            <a:schemeClr val="tx1"/>
                          </a:solidFill>
                        </a:rPr>
                        <a:t>NH</a:t>
                      </a:r>
                      <a:r>
                        <a:rPr lang="en-US" sz="1400" i="1" baseline="-25000" dirty="0" smtClean="0">
                          <a:solidFill>
                            <a:schemeClr val="tx1"/>
                          </a:solidFill>
                        </a:rPr>
                        <a:t>2</a:t>
                      </a:r>
                      <a:endParaRPr lang="en-US" sz="1400" i="1"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19.2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-12.4, -9.5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-0.75, -0.65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err="1" smtClean="0">
                          <a:solidFill>
                            <a:schemeClr val="tx1"/>
                          </a:solidFill>
                        </a:rPr>
                        <a:t>Cl</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6.4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0.2, -2.0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0.03, -0.09</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r>
                        <a:rPr lang="en-US" sz="1400" i="1" dirty="0" smtClean="0">
                          <a:solidFill>
                            <a:schemeClr val="tx1"/>
                          </a:solidFill>
                        </a:rPr>
                        <a:t>SH</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2.2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0.7, -3.1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-0.08, -0.22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solidFill>
                            <a:schemeClr val="tx1"/>
                          </a:solidFill>
                        </a:rPr>
                        <a:t>CH</a:t>
                      </a:r>
                      <a:r>
                        <a:rPr lang="en-US" sz="1400" i="1" baseline="-25000" dirty="0" smtClean="0">
                          <a:solidFill>
                            <a:schemeClr val="tx1"/>
                          </a:solidFill>
                        </a:rPr>
                        <a:t>3</a:t>
                      </a:r>
                      <a:endParaRPr lang="en-US" sz="1400" i="1"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9.3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0.6, -3.1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-0.18, -0.20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9820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Effect transition="in" filter="barn(inVertical)">
                                      <p:cBhvr>
                                        <p:cTn id="14" dur="500"/>
                                        <p:tgtEl>
                                          <p:spTgt spid="2">
                                            <p:txEl>
                                              <p:pRg st="8" end="8"/>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Effect transition="in" filter="barn(inVertical)">
                                      <p:cBhvr>
                                        <p:cTn id="19" dur="500"/>
                                        <p:tgtEl>
                                          <p:spTgt spid="2">
                                            <p:txEl>
                                              <p:pRg st="9" end="9"/>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xEl>
                                              <p:pRg st="10" end="10"/>
                                            </p:txEl>
                                          </p:spTgt>
                                        </p:tgtEl>
                                        <p:attrNameLst>
                                          <p:attrName>style.visibility</p:attrName>
                                        </p:attrNameLst>
                                      </p:cBhvr>
                                      <p:to>
                                        <p:strVal val="visible"/>
                                      </p:to>
                                    </p:set>
                                    <p:animEffect transition="in" filter="barn(inVertical)">
                                      <p:cBhvr>
                                        <p:cTn id="2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NMR Spectroscopy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382000" cy="3810000"/>
          </a:xfrm>
        </p:spPr>
        <p:txBody>
          <a:bodyPr>
            <a:normAutofit fontScale="92500" lnSpcReduction="10000"/>
          </a:bodyPr>
          <a:lstStyle/>
          <a:p>
            <a:r>
              <a:rPr lang="en-US" sz="2200" dirty="0"/>
              <a:t>If two electronegative elements are “attached” to the same hydrogen </a:t>
            </a:r>
            <a:r>
              <a:rPr lang="en-US" sz="2200" dirty="0" smtClean="0"/>
              <a:t/>
            </a:r>
            <a:br>
              <a:rPr lang="en-US" sz="2200" dirty="0" smtClean="0"/>
            </a:br>
            <a:r>
              <a:rPr lang="en-US" sz="2200" dirty="0" smtClean="0"/>
              <a:t>atom (</a:t>
            </a:r>
            <a:r>
              <a:rPr lang="en-US" sz="2200" dirty="0"/>
              <a:t>i.e., hydrogen bonding), the deshielding effect will increase </a:t>
            </a:r>
            <a:r>
              <a:rPr lang="en-US" sz="2200" dirty="0" smtClean="0"/>
              <a:t/>
            </a:r>
            <a:br>
              <a:rPr lang="en-US" sz="2200" dirty="0" smtClean="0"/>
            </a:br>
            <a:r>
              <a:rPr lang="en-US" sz="2200" dirty="0" smtClean="0"/>
              <a:t>(</a:t>
            </a:r>
            <a:r>
              <a:rPr lang="en-US" sz="2200" dirty="0"/>
              <a:t>i.e., carboxylic acids, </a:t>
            </a:r>
            <a:r>
              <a:rPr lang="en-US" sz="2200" dirty="0">
                <a:latin typeface="Symbol" pitchFamily="18" charset="2"/>
              </a:rPr>
              <a:t>d</a:t>
            </a:r>
            <a:r>
              <a:rPr lang="en-US" sz="2200" dirty="0"/>
              <a:t>=10-12 ppm)</a:t>
            </a:r>
          </a:p>
          <a:p>
            <a:r>
              <a:rPr lang="en-US" sz="2200" dirty="0" smtClean="0"/>
              <a:t>Strong intramolecular hydrogen bonds also lead to a significant shift </a:t>
            </a:r>
            <a:br>
              <a:rPr lang="en-US" sz="2200" dirty="0" smtClean="0"/>
            </a:br>
            <a:r>
              <a:rPr lang="en-US" sz="2200" dirty="0" smtClean="0"/>
              <a:t>in the </a:t>
            </a:r>
            <a:r>
              <a:rPr lang="en-US" sz="2200" baseline="30000" dirty="0" smtClean="0"/>
              <a:t>1</a:t>
            </a:r>
            <a:r>
              <a:rPr lang="en-US" sz="2200" dirty="0" smtClean="0"/>
              <a:t>H-NMR spectrum as it is found in ortho substituted phenols </a:t>
            </a:r>
            <a:br>
              <a:rPr lang="en-US" sz="2200" dirty="0" smtClean="0"/>
            </a:br>
            <a:r>
              <a:rPr lang="en-US" sz="2200" dirty="0" smtClean="0"/>
              <a:t>(i.e., </a:t>
            </a:r>
            <a:r>
              <a:rPr lang="en-US" sz="2200" i="1" dirty="0" smtClean="0"/>
              <a:t>o</a:t>
            </a:r>
            <a:r>
              <a:rPr lang="en-US" sz="2200" dirty="0" smtClean="0"/>
              <a:t>-</a:t>
            </a:r>
            <a:r>
              <a:rPr lang="en-US" sz="2200" dirty="0" err="1" smtClean="0"/>
              <a:t>nitrophenol</a:t>
            </a:r>
            <a:r>
              <a:rPr lang="en-US" sz="2200" dirty="0" smtClean="0"/>
              <a:t>: </a:t>
            </a:r>
            <a:r>
              <a:rPr lang="en-US" sz="2200" dirty="0" smtClean="0">
                <a:latin typeface="Symbol" pitchFamily="18" charset="2"/>
              </a:rPr>
              <a:t>d</a:t>
            </a:r>
            <a:r>
              <a:rPr lang="en-US" sz="2200" dirty="0" smtClean="0"/>
              <a:t>=10.6 ppm,  </a:t>
            </a:r>
            <a:r>
              <a:rPr lang="en-US" sz="2200" i="1" dirty="0" smtClean="0"/>
              <a:t>m</a:t>
            </a:r>
            <a:r>
              <a:rPr lang="en-US" sz="2200" dirty="0" smtClean="0"/>
              <a:t>-</a:t>
            </a:r>
            <a:r>
              <a:rPr lang="en-US" sz="2200" dirty="0" err="1" smtClean="0"/>
              <a:t>nitrophenol</a:t>
            </a:r>
            <a:r>
              <a:rPr lang="en-US" sz="2200" dirty="0" smtClean="0"/>
              <a:t>: </a:t>
            </a:r>
            <a:r>
              <a:rPr lang="en-US" sz="2200" dirty="0">
                <a:latin typeface="Symbol" pitchFamily="18" charset="2"/>
              </a:rPr>
              <a:t>d</a:t>
            </a:r>
            <a:r>
              <a:rPr lang="en-US" sz="2200" dirty="0"/>
              <a:t>=6.0 </a:t>
            </a:r>
            <a:r>
              <a:rPr lang="en-US" sz="2200" dirty="0" smtClean="0"/>
              <a:t>ppm, </a:t>
            </a:r>
            <a:br>
              <a:rPr lang="en-US" sz="2200" dirty="0" smtClean="0"/>
            </a:br>
            <a:r>
              <a:rPr lang="en-US" sz="2200" i="1" dirty="0" smtClean="0"/>
              <a:t>p</a:t>
            </a:r>
            <a:r>
              <a:rPr lang="en-US" sz="2200" dirty="0" smtClean="0"/>
              <a:t>-</a:t>
            </a:r>
            <a:r>
              <a:rPr lang="en-US" sz="2200" dirty="0" err="1" smtClean="0"/>
              <a:t>nitrophenol</a:t>
            </a:r>
            <a:r>
              <a:rPr lang="en-US" sz="2200" dirty="0" smtClean="0"/>
              <a:t>: </a:t>
            </a:r>
            <a:r>
              <a:rPr lang="en-US" sz="2200" dirty="0" smtClean="0">
                <a:latin typeface="Symbol" pitchFamily="18" charset="2"/>
              </a:rPr>
              <a:t>d</a:t>
            </a:r>
            <a:r>
              <a:rPr lang="en-US" sz="2200" dirty="0" smtClean="0"/>
              <a:t>=6.5 ppm (all in CDCl</a:t>
            </a:r>
            <a:r>
              <a:rPr lang="en-US" sz="2200" baseline="-25000" dirty="0" smtClean="0"/>
              <a:t>3</a:t>
            </a:r>
            <a:r>
              <a:rPr lang="en-US" sz="2200" dirty="0" smtClean="0"/>
              <a:t>))</a:t>
            </a:r>
          </a:p>
          <a:p>
            <a:r>
              <a:rPr lang="en-US" sz="2200" dirty="0" smtClean="0"/>
              <a:t>The same downfield shift for the phenolic proton will be observed as well </a:t>
            </a:r>
            <a:br>
              <a:rPr lang="en-US" sz="2200" dirty="0" smtClean="0"/>
            </a:br>
            <a:r>
              <a:rPr lang="en-US" sz="2200" dirty="0" smtClean="0"/>
              <a:t>if the </a:t>
            </a:r>
            <a:r>
              <a:rPr lang="en-US" sz="2200" baseline="30000" dirty="0" smtClean="0"/>
              <a:t>1</a:t>
            </a:r>
            <a:r>
              <a:rPr lang="en-US" sz="2200" dirty="0" smtClean="0"/>
              <a:t>H-NMR spectrum is acquired in a more basic solvent like DMSO </a:t>
            </a:r>
            <a:br>
              <a:rPr lang="en-US" sz="2200" dirty="0" smtClean="0"/>
            </a:br>
            <a:r>
              <a:rPr lang="en-US" sz="2200" dirty="0" smtClean="0"/>
              <a:t>(i.e., </a:t>
            </a:r>
            <a:r>
              <a:rPr lang="en-US" sz="2200" i="1" dirty="0"/>
              <a:t>p</a:t>
            </a:r>
            <a:r>
              <a:rPr lang="en-US" sz="2200" dirty="0"/>
              <a:t>-</a:t>
            </a:r>
            <a:r>
              <a:rPr lang="en-US" sz="2200" dirty="0" err="1"/>
              <a:t>nitrophenol</a:t>
            </a:r>
            <a:r>
              <a:rPr lang="en-US" sz="2200" dirty="0"/>
              <a:t>: </a:t>
            </a:r>
            <a:r>
              <a:rPr lang="en-US" sz="2200" dirty="0" smtClean="0">
                <a:latin typeface="Symbol" pitchFamily="18" charset="2"/>
              </a:rPr>
              <a:t>d</a:t>
            </a:r>
            <a:r>
              <a:rPr lang="en-US" sz="2200" dirty="0" smtClean="0"/>
              <a:t>=11.1 ppm) or acetone (i.e.,</a:t>
            </a:r>
            <a:r>
              <a:rPr lang="en-US" sz="2200" i="1" dirty="0"/>
              <a:t> p</a:t>
            </a:r>
            <a:r>
              <a:rPr lang="en-US" sz="2200" dirty="0"/>
              <a:t>-</a:t>
            </a:r>
            <a:r>
              <a:rPr lang="en-US" sz="2200" dirty="0" err="1"/>
              <a:t>nitrophenol</a:t>
            </a:r>
            <a:r>
              <a:rPr lang="en-US" sz="2200" dirty="0"/>
              <a:t>: </a:t>
            </a:r>
            <a:r>
              <a:rPr lang="en-US" sz="2200" dirty="0" smtClean="0">
                <a:latin typeface="Symbol" pitchFamily="18" charset="2"/>
              </a:rPr>
              <a:t>d</a:t>
            </a:r>
            <a:r>
              <a:rPr lang="en-US" sz="2200" dirty="0" smtClean="0"/>
              <a:t>=9.5 ppm) because a hydrogen bond is formed with the oxygen atom in DMSO (or acetone)</a:t>
            </a:r>
          </a:p>
          <a:p>
            <a:endParaRPr lang="en-US" sz="2200" dirty="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195648185"/>
              </p:ext>
            </p:extLst>
          </p:nvPr>
        </p:nvGraphicFramePr>
        <p:xfrm>
          <a:off x="3048000" y="4953000"/>
          <a:ext cx="3011487" cy="1049337"/>
        </p:xfrm>
        <a:graphic>
          <a:graphicData uri="http://schemas.openxmlformats.org/presentationml/2006/ole">
            <mc:AlternateContent xmlns:mc="http://schemas.openxmlformats.org/markup-compatibility/2006">
              <mc:Choice xmlns:v="urn:schemas-microsoft-com:vml" Requires="v">
                <p:oleObj spid="_x0000_s6229" name="CS ChemDraw Drawing" r:id="rId3" imgW="3010981" imgH="1049727" progId="ChemDraw.Document.6.0">
                  <p:embed/>
                </p:oleObj>
              </mc:Choice>
              <mc:Fallback>
                <p:oleObj name="CS ChemDraw Drawing" r:id="rId3" imgW="3010981" imgH="1049727" progId="ChemDraw.Document.6.0">
                  <p:embed/>
                  <p:pic>
                    <p:nvPicPr>
                      <p:cNvPr id="0" name=""/>
                      <p:cNvPicPr/>
                      <p:nvPr/>
                    </p:nvPicPr>
                    <p:blipFill>
                      <a:blip r:embed="rId4"/>
                      <a:stretch>
                        <a:fillRect/>
                      </a:stretch>
                    </p:blipFill>
                    <p:spPr>
                      <a:xfrm>
                        <a:off x="3048000" y="4953000"/>
                        <a:ext cx="3011487" cy="1049337"/>
                      </a:xfrm>
                      <a:prstGeom prst="rect">
                        <a:avLst/>
                      </a:prstGeom>
                      <a:solidFill>
                        <a:schemeClr val="accent2">
                          <a:lumMod val="40000"/>
                          <a:lumOff val="60000"/>
                        </a:schemeClr>
                      </a:solidFill>
                    </p:spPr>
                  </p:pic>
                </p:oleObj>
              </mc:Fallback>
            </mc:AlternateContent>
          </a:graphicData>
        </a:graphic>
      </p:graphicFrame>
    </p:spTree>
    <p:extLst>
      <p:ext uri="{BB962C8B-B14F-4D97-AF65-F5344CB8AC3E}">
        <p14:creationId xmlns:p14="http://schemas.microsoft.com/office/powerpoint/2010/main" val="1249255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Why this discussion?</a:t>
            </a:r>
            <a:endParaRPr lang="en-US" dirty="0">
              <a:solidFill>
                <a:srgbClr val="002060"/>
              </a:solidFill>
            </a:endParaRPr>
          </a:p>
        </p:txBody>
      </p:sp>
      <p:sp>
        <p:nvSpPr>
          <p:cNvPr id="2" name="Content Placeholder 1"/>
          <p:cNvSpPr>
            <a:spLocks noGrp="1"/>
          </p:cNvSpPr>
          <p:nvPr>
            <p:ph idx="1"/>
          </p:nvPr>
        </p:nvSpPr>
        <p:spPr/>
        <p:txBody>
          <a:bodyPr>
            <a:normAutofit fontScale="92500" lnSpcReduction="10000"/>
          </a:bodyPr>
          <a:lstStyle/>
          <a:p>
            <a:r>
              <a:rPr lang="en-US" dirty="0" smtClean="0"/>
              <a:t>Polarity is one of the key concepts to understand the trends observed in many techniques used in </a:t>
            </a:r>
            <a:r>
              <a:rPr lang="en-US" dirty="0" smtClean="0"/>
              <a:t>many laboratory courses</a:t>
            </a:r>
            <a:endParaRPr lang="en-US" dirty="0" smtClean="0"/>
          </a:p>
          <a:p>
            <a:pPr lvl="1">
              <a:buFont typeface="Arial" panose="020B0604020202020204" pitchFamily="34" charset="0"/>
              <a:buChar char="•"/>
            </a:pPr>
            <a:r>
              <a:rPr lang="en-US" b="1" dirty="0" smtClean="0">
                <a:solidFill>
                  <a:srgbClr val="660033"/>
                </a:solidFill>
              </a:rPr>
              <a:t>Physical properties: </a:t>
            </a:r>
            <a:r>
              <a:rPr lang="en-US" dirty="0" smtClean="0">
                <a:solidFill>
                  <a:srgbClr val="660033"/>
                </a:solidFill>
              </a:rPr>
              <a:t>melting point, boiling point, </a:t>
            </a:r>
            <a:br>
              <a:rPr lang="en-US" dirty="0" smtClean="0">
                <a:solidFill>
                  <a:srgbClr val="660033"/>
                </a:solidFill>
              </a:rPr>
            </a:br>
            <a:r>
              <a:rPr lang="en-US" dirty="0" smtClean="0">
                <a:solidFill>
                  <a:srgbClr val="660033"/>
                </a:solidFill>
              </a:rPr>
              <a:t>viscosity, solubility, etc.</a:t>
            </a:r>
          </a:p>
          <a:p>
            <a:pPr lvl="1">
              <a:buFont typeface="Arial" panose="020B0604020202020204" pitchFamily="34" charset="0"/>
              <a:buChar char="•"/>
            </a:pPr>
            <a:r>
              <a:rPr lang="en-US" b="1" dirty="0" smtClean="0">
                <a:solidFill>
                  <a:srgbClr val="003300"/>
                </a:solidFill>
              </a:rPr>
              <a:t>Chromatography:</a:t>
            </a:r>
            <a:r>
              <a:rPr lang="en-US" dirty="0" smtClean="0">
                <a:solidFill>
                  <a:srgbClr val="003300"/>
                </a:solidFill>
              </a:rPr>
              <a:t> thin-layer chromatography,  </a:t>
            </a:r>
            <a:br>
              <a:rPr lang="en-US" dirty="0" smtClean="0">
                <a:solidFill>
                  <a:srgbClr val="003300"/>
                </a:solidFill>
              </a:rPr>
            </a:br>
            <a:r>
              <a:rPr lang="en-US" dirty="0" smtClean="0">
                <a:solidFill>
                  <a:srgbClr val="003300"/>
                </a:solidFill>
              </a:rPr>
              <a:t>column chromatography, HPLC, gas chromatography</a:t>
            </a:r>
          </a:p>
          <a:p>
            <a:pPr lvl="1">
              <a:buFont typeface="Arial" panose="020B0604020202020204" pitchFamily="34" charset="0"/>
              <a:buChar char="•"/>
            </a:pPr>
            <a:r>
              <a:rPr lang="en-US" b="1" dirty="0">
                <a:solidFill>
                  <a:srgbClr val="002060"/>
                </a:solidFill>
              </a:rPr>
              <a:t>Chemical properties: </a:t>
            </a:r>
            <a:r>
              <a:rPr lang="en-US" dirty="0">
                <a:solidFill>
                  <a:srgbClr val="002060"/>
                </a:solidFill>
              </a:rPr>
              <a:t>nucleophile, electrophile, </a:t>
            </a:r>
            <a:r>
              <a:rPr lang="en-US" dirty="0" smtClean="0">
                <a:solidFill>
                  <a:srgbClr val="002060"/>
                </a:solidFill>
              </a:rPr>
              <a:t/>
            </a:r>
            <a:br>
              <a:rPr lang="en-US" dirty="0" smtClean="0">
                <a:solidFill>
                  <a:srgbClr val="002060"/>
                </a:solidFill>
              </a:rPr>
            </a:br>
            <a:r>
              <a:rPr lang="en-US" dirty="0" smtClean="0">
                <a:solidFill>
                  <a:srgbClr val="002060"/>
                </a:solidFill>
              </a:rPr>
              <a:t>acidity</a:t>
            </a:r>
            <a:r>
              <a:rPr lang="en-US" dirty="0">
                <a:solidFill>
                  <a:srgbClr val="002060"/>
                </a:solidFill>
              </a:rPr>
              <a:t>, reactivity</a:t>
            </a:r>
          </a:p>
          <a:p>
            <a:pPr lvl="1">
              <a:buFont typeface="Arial" panose="020B0604020202020204" pitchFamily="34" charset="0"/>
              <a:buChar char="•"/>
            </a:pPr>
            <a:r>
              <a:rPr lang="en-US" b="1" dirty="0" smtClean="0">
                <a:solidFill>
                  <a:srgbClr val="C00000"/>
                </a:solidFill>
              </a:rPr>
              <a:t>Spectroscopy: </a:t>
            </a:r>
            <a:r>
              <a:rPr lang="en-US" dirty="0" smtClean="0">
                <a:solidFill>
                  <a:srgbClr val="C00000"/>
                </a:solidFill>
              </a:rPr>
              <a:t>Infrared, NMR, UV-Vis</a:t>
            </a: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244470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NMR Spectroscopy </a:t>
            </a:r>
            <a:r>
              <a:rPr lang="en-US" dirty="0" smtClean="0">
                <a:solidFill>
                  <a:srgbClr val="002060"/>
                </a:solidFill>
              </a:rPr>
              <a:t>III</a:t>
            </a:r>
            <a:endParaRPr lang="en-US" dirty="0"/>
          </a:p>
        </p:txBody>
      </p:sp>
      <p:sp>
        <p:nvSpPr>
          <p:cNvPr id="2" name="Content Placeholder 1"/>
          <p:cNvSpPr>
            <a:spLocks noGrp="1"/>
          </p:cNvSpPr>
          <p:nvPr>
            <p:ph idx="1"/>
          </p:nvPr>
        </p:nvSpPr>
        <p:spPr/>
        <p:txBody>
          <a:bodyPr>
            <a:normAutofit fontScale="70000" lnSpcReduction="20000"/>
          </a:bodyPr>
          <a:lstStyle/>
          <a:p>
            <a:r>
              <a:rPr lang="en-US" dirty="0" smtClean="0"/>
              <a:t>Similar trends are found in </a:t>
            </a:r>
            <a:r>
              <a:rPr lang="en-US" dirty="0" err="1" smtClean="0"/>
              <a:t>hydroxy</a:t>
            </a:r>
            <a:r>
              <a:rPr lang="en-US" dirty="0" smtClean="0"/>
              <a:t>-substituted benzaldehyde (and </a:t>
            </a:r>
            <a:r>
              <a:rPr lang="en-US" dirty="0" err="1" smtClean="0"/>
              <a:t>acetophenones</a:t>
            </a:r>
            <a:r>
              <a:rPr lang="en-US" dirty="0" smtClean="0"/>
              <a:t>) (shift of the phenolic proton in ppm)</a:t>
            </a:r>
          </a:p>
          <a:p>
            <a:endParaRPr lang="en-US" dirty="0"/>
          </a:p>
          <a:p>
            <a:endParaRPr lang="en-US" dirty="0" smtClean="0"/>
          </a:p>
          <a:p>
            <a:endParaRPr lang="en-US" dirty="0" smtClean="0"/>
          </a:p>
          <a:p>
            <a:endParaRPr lang="en-US" dirty="0"/>
          </a:p>
          <a:p>
            <a:endParaRPr lang="en-US" dirty="0" smtClean="0"/>
          </a:p>
          <a:p>
            <a:r>
              <a:rPr lang="en-US" dirty="0" smtClean="0"/>
              <a:t>The chemical shift in the ortho compound is similar in both solvents because in both cases a hydrogen bonding is observed. </a:t>
            </a:r>
          </a:p>
          <a:p>
            <a:r>
              <a:rPr lang="en-US" dirty="0" smtClean="0"/>
              <a:t>The chemical shifts are vary with the solvent for the meta and the para isomer because in CDCl</a:t>
            </a:r>
            <a:r>
              <a:rPr lang="en-US" baseline="-25000" dirty="0" smtClean="0"/>
              <a:t>3</a:t>
            </a:r>
            <a:r>
              <a:rPr lang="en-US" dirty="0" smtClean="0"/>
              <a:t> no hydrogen bonding is observed with the solvent, while a strong hydrogen bonding is observed with DMSO and CD</a:t>
            </a:r>
            <a:r>
              <a:rPr lang="en-US" baseline="-25000" dirty="0" smtClean="0"/>
              <a:t>3</a:t>
            </a:r>
            <a:r>
              <a:rPr lang="en-US" dirty="0" smtClean="0"/>
              <a:t>CN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87160394"/>
              </p:ext>
            </p:extLst>
          </p:nvPr>
        </p:nvGraphicFramePr>
        <p:xfrm>
          <a:off x="1828800" y="2362200"/>
          <a:ext cx="5394959" cy="1483360"/>
        </p:xfrm>
        <a:graphic>
          <a:graphicData uri="http://schemas.openxmlformats.org/drawingml/2006/table">
            <a:tbl>
              <a:tblPr firstRow="1" bandRow="1">
                <a:tableStyleId>{21E4AEA4-8DFA-4A89-87EB-49C32662AFE0}</a:tableStyleId>
              </a:tblPr>
              <a:tblGrid>
                <a:gridCol w="1567769"/>
                <a:gridCol w="1214250"/>
                <a:gridCol w="1306470"/>
                <a:gridCol w="1306470"/>
              </a:tblGrid>
              <a:tr h="370840">
                <a:tc>
                  <a:txBody>
                    <a:bodyPr/>
                    <a:lstStyle/>
                    <a:p>
                      <a:r>
                        <a:rPr lang="en-US" dirty="0" smtClean="0">
                          <a:solidFill>
                            <a:schemeClr val="tx1"/>
                          </a:solidFill>
                        </a:rPr>
                        <a:t>Substitution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CDCl</a:t>
                      </a:r>
                      <a:r>
                        <a:rPr lang="en-US" baseline="-25000" dirty="0" smtClean="0">
                          <a:solidFill>
                            <a:schemeClr val="tx1"/>
                          </a:solidFill>
                        </a:rPr>
                        <a:t>3</a:t>
                      </a:r>
                      <a:endParaRPr lang="en-US"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DMSO-d</a:t>
                      </a:r>
                      <a:r>
                        <a:rPr lang="en-US" baseline="-25000" dirty="0" smtClean="0">
                          <a:solidFill>
                            <a:schemeClr val="tx1"/>
                          </a:solidFill>
                        </a:rPr>
                        <a:t>6</a:t>
                      </a:r>
                      <a:endParaRPr lang="en-US"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aseline="0" dirty="0" smtClean="0">
                          <a:solidFill>
                            <a:schemeClr val="tx1"/>
                          </a:solidFill>
                        </a:rPr>
                        <a:t>CD</a:t>
                      </a:r>
                      <a:r>
                        <a:rPr lang="en-US" sz="1800" baseline="-25000" dirty="0" smtClean="0">
                          <a:solidFill>
                            <a:schemeClr val="tx1"/>
                          </a:solidFill>
                        </a:rPr>
                        <a:t>3</a:t>
                      </a:r>
                      <a:r>
                        <a:rPr lang="en-US" sz="1800" baseline="0" dirty="0" smtClean="0">
                          <a:solidFill>
                            <a:schemeClr val="tx1"/>
                          </a:solidFill>
                        </a:rPr>
                        <a:t>CN</a:t>
                      </a:r>
                      <a:endParaRPr lang="en-US" sz="18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chemeClr val="tx1"/>
                          </a:solidFill>
                        </a:rPr>
                        <a:t>ortho</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11.0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10.7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9.78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chemeClr val="tx1"/>
                          </a:solidFill>
                        </a:rPr>
                        <a:t>meta</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  6.7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10.0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chemeClr val="tx1"/>
                          </a:solidFill>
                        </a:rPr>
                        <a:t>para</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mtClean="0">
                          <a:solidFill>
                            <a:schemeClr val="tx1"/>
                          </a:solidFill>
                        </a:rPr>
                        <a:t>  6.2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10.6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9.82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0125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arn(inVertical)">
                                      <p:cBhvr>
                                        <p:cTn id="7" dur="500"/>
                                        <p:tgtEl>
                                          <p:spTgt spid="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barn(inVertical)">
                                      <p:cBhvr>
                                        <p:cTn id="1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What determines Polarity?</a:t>
            </a:r>
            <a:endParaRPr lang="en-US" dirty="0">
              <a:solidFill>
                <a:srgbClr val="002060"/>
              </a:solidFill>
            </a:endParaRPr>
          </a:p>
        </p:txBody>
      </p:sp>
      <p:sp>
        <p:nvSpPr>
          <p:cNvPr id="2" name="Content Placeholder 1"/>
          <p:cNvSpPr>
            <a:spLocks noGrp="1"/>
          </p:cNvSpPr>
          <p:nvPr>
            <p:ph idx="1"/>
          </p:nvPr>
        </p:nvSpPr>
        <p:spPr>
          <a:xfrm>
            <a:off x="457200" y="1524000"/>
            <a:ext cx="8382000" cy="4800600"/>
          </a:xfrm>
        </p:spPr>
        <p:txBody>
          <a:bodyPr>
            <a:normAutofit fontScale="70000" lnSpcReduction="20000"/>
          </a:bodyPr>
          <a:lstStyle/>
          <a:p>
            <a:r>
              <a:rPr lang="en-US" b="1" dirty="0" smtClean="0">
                <a:solidFill>
                  <a:srgbClr val="CC0000"/>
                </a:solidFill>
              </a:rPr>
              <a:t>The atoms that are involved in the bonds </a:t>
            </a:r>
          </a:p>
          <a:p>
            <a:pPr lvl="1">
              <a:buFont typeface="Arial" panose="020B0604020202020204" pitchFamily="34" charset="0"/>
              <a:buChar char="•"/>
            </a:pPr>
            <a:r>
              <a:rPr lang="en-US" dirty="0" smtClean="0"/>
              <a:t>Polarity is only observed in bonds formed by two atoms exhibiting </a:t>
            </a:r>
            <a:r>
              <a:rPr lang="en-US" dirty="0" smtClean="0"/>
              <a:t/>
            </a:r>
            <a:br>
              <a:rPr lang="en-US" dirty="0" smtClean="0"/>
            </a:br>
            <a:r>
              <a:rPr lang="en-US" dirty="0" smtClean="0"/>
              <a:t>a </a:t>
            </a:r>
            <a:r>
              <a:rPr lang="en-US" dirty="0" smtClean="0"/>
              <a:t>significant difference in electronegativity (or hybridization)</a:t>
            </a:r>
          </a:p>
          <a:p>
            <a:pPr lvl="1">
              <a:buFont typeface="Arial" panose="020B0604020202020204" pitchFamily="34" charset="0"/>
              <a:buChar char="•"/>
            </a:pPr>
            <a:endParaRPr lang="en-US" dirty="0">
              <a:solidFill>
                <a:schemeClr val="bg1"/>
              </a:solidFill>
            </a:endParaRPr>
          </a:p>
          <a:p>
            <a:pPr lvl="1">
              <a:buFont typeface="Arial" panose="020B0604020202020204" pitchFamily="34" charset="0"/>
              <a:buChar char="•"/>
            </a:pPr>
            <a:endParaRPr lang="en-US" dirty="0" smtClean="0">
              <a:solidFill>
                <a:schemeClr val="bg1"/>
              </a:solidFill>
            </a:endParaRPr>
          </a:p>
          <a:p>
            <a:endParaRPr lang="en-US" dirty="0" smtClean="0">
              <a:solidFill>
                <a:schemeClr val="bg1"/>
              </a:solidFill>
            </a:endParaRPr>
          </a:p>
          <a:p>
            <a:endParaRPr lang="en-US" b="1" dirty="0" smtClean="0">
              <a:solidFill>
                <a:srgbClr val="CC0000"/>
              </a:solidFill>
            </a:endParaRPr>
          </a:p>
          <a:p>
            <a:endParaRPr lang="en-US" sz="3800" b="1" dirty="0">
              <a:solidFill>
                <a:srgbClr val="CC0000"/>
              </a:solidFill>
            </a:endParaRPr>
          </a:p>
          <a:p>
            <a:r>
              <a:rPr lang="en-US" b="1" dirty="0" smtClean="0">
                <a:solidFill>
                  <a:srgbClr val="CC0000"/>
                </a:solidFill>
              </a:rPr>
              <a:t>The structure of the molecule</a:t>
            </a:r>
          </a:p>
          <a:p>
            <a:pPr lvl="1">
              <a:buFont typeface="Arial" panose="020B0604020202020204" pitchFamily="34" charset="0"/>
              <a:buChar char="•"/>
            </a:pPr>
            <a:r>
              <a:rPr lang="en-US" dirty="0" smtClean="0"/>
              <a:t>A molecule can have polar bonds but is non-polar (i.e., CCl</a:t>
            </a:r>
            <a:r>
              <a:rPr lang="en-US" baseline="-25000" dirty="0" smtClean="0"/>
              <a:t>4</a:t>
            </a:r>
            <a:r>
              <a:rPr lang="en-US" dirty="0" smtClean="0"/>
              <a:t>, CF</a:t>
            </a:r>
            <a:r>
              <a:rPr lang="en-US" baseline="-25000" dirty="0" smtClean="0"/>
              <a:t>4</a:t>
            </a:r>
            <a:r>
              <a:rPr lang="en-US" dirty="0" smtClean="0"/>
              <a:t>, </a:t>
            </a:r>
            <a:r>
              <a:rPr lang="en-US" dirty="0" smtClean="0"/>
              <a:t/>
            </a:r>
            <a:br>
              <a:rPr lang="en-US" dirty="0" smtClean="0"/>
            </a:br>
            <a:r>
              <a:rPr lang="en-US" dirty="0" smtClean="0"/>
              <a:t>BF</a:t>
            </a:r>
            <a:r>
              <a:rPr lang="en-US" baseline="-25000" dirty="0" smtClean="0"/>
              <a:t>3</a:t>
            </a:r>
            <a:r>
              <a:rPr lang="en-US" dirty="0" smtClean="0"/>
              <a:t>, CO</a:t>
            </a:r>
            <a:r>
              <a:rPr lang="en-US" baseline="-25000" dirty="0" smtClean="0"/>
              <a:t>2</a:t>
            </a:r>
            <a:r>
              <a:rPr lang="en-US" dirty="0" smtClean="0"/>
              <a:t>) overall because the molecule is symmetric </a:t>
            </a:r>
            <a:r>
              <a:rPr lang="en-US" b="1" dirty="0" smtClean="0">
                <a:sym typeface="Wingdings"/>
              </a:rPr>
              <a:t></a:t>
            </a:r>
            <a:r>
              <a:rPr lang="en-US" dirty="0" smtClean="0">
                <a:sym typeface="Wingdings"/>
              </a:rPr>
              <a:t> </a:t>
            </a:r>
            <a:r>
              <a:rPr lang="en-US" dirty="0" smtClean="0"/>
              <a:t>the individual dipole moments cancel each other in a perfectly symmetric structure </a:t>
            </a:r>
            <a:r>
              <a:rPr lang="en-US" dirty="0" smtClean="0"/>
              <a:t/>
            </a:r>
            <a:br>
              <a:rPr lang="en-US" dirty="0" smtClean="0"/>
            </a:br>
            <a:r>
              <a:rPr lang="en-US" dirty="0" smtClean="0"/>
              <a:t>like </a:t>
            </a:r>
            <a:r>
              <a:rPr lang="en-US" dirty="0" smtClean="0"/>
              <a:t>a tetrahedron, trigonal </a:t>
            </a:r>
            <a:r>
              <a:rPr lang="en-US" dirty="0"/>
              <a:t>planar </a:t>
            </a:r>
            <a:r>
              <a:rPr lang="en-US" dirty="0" smtClean="0"/>
              <a:t>or linear arrangement</a:t>
            </a:r>
          </a:p>
          <a:p>
            <a:pPr lvl="1">
              <a:buFont typeface="Arial" panose="020B0604020202020204" pitchFamily="34" charset="0"/>
              <a:buChar char="•"/>
            </a:pPr>
            <a:r>
              <a:rPr lang="en-US" dirty="0" smtClean="0"/>
              <a:t>An asymmetric molecule with polar bonds will be polar overall </a:t>
            </a:r>
            <a:r>
              <a:rPr lang="en-US" dirty="0" smtClean="0"/>
              <a:t/>
            </a:r>
            <a:br>
              <a:rPr lang="en-US" dirty="0" smtClean="0"/>
            </a:br>
            <a:r>
              <a:rPr lang="en-US" dirty="0" smtClean="0"/>
              <a:t>(</a:t>
            </a:r>
            <a:r>
              <a:rPr lang="en-US" dirty="0" smtClean="0"/>
              <a:t>i.e., CO, H</a:t>
            </a:r>
            <a:r>
              <a:rPr lang="en-US" baseline="-25000" dirty="0" smtClean="0"/>
              <a:t>2</a:t>
            </a:r>
            <a:r>
              <a:rPr lang="en-US" dirty="0" smtClean="0"/>
              <a:t>O, CHCl</a:t>
            </a:r>
            <a:r>
              <a:rPr lang="en-US" baseline="-25000" dirty="0" smtClean="0"/>
              <a:t>3</a:t>
            </a:r>
            <a:r>
              <a:rPr lang="en-US" dirty="0" smtClean="0"/>
              <a:t>) particularly if it contains one or more lone pairs.</a:t>
            </a:r>
            <a:endParaRPr lang="en-US" dirty="0"/>
          </a:p>
        </p:txBody>
      </p:sp>
      <p:sp>
        <p:nvSpPr>
          <p:cNvPr id="4" name="TextBox 3"/>
          <p:cNvSpPr txBox="1"/>
          <p:nvPr/>
        </p:nvSpPr>
        <p:spPr>
          <a:xfrm>
            <a:off x="1905000" y="2438400"/>
            <a:ext cx="5181600" cy="1200329"/>
          </a:xfrm>
          <a:prstGeom prst="rect">
            <a:avLst/>
          </a:prstGeom>
          <a:pattFill prst="trellis">
            <a:fgClr>
              <a:schemeClr val="accent2">
                <a:lumMod val="20000"/>
                <a:lumOff val="80000"/>
              </a:schemeClr>
            </a:fgClr>
            <a:bgClr>
              <a:srgbClr val="0000CC"/>
            </a:bgClr>
          </a:pattFill>
        </p:spPr>
        <p:txBody>
          <a:bodyPr wrap="square" rtlCol="0">
            <a:spAutoFit/>
          </a:bodyPr>
          <a:lstStyle/>
          <a:p>
            <a:r>
              <a:rPr lang="en-US" b="1" dirty="0" smtClean="0">
                <a:solidFill>
                  <a:schemeClr val="bg1"/>
                </a:solidFill>
              </a:rPr>
              <a:t>               </a:t>
            </a:r>
            <a:r>
              <a:rPr lang="en-US" b="1" dirty="0" smtClean="0"/>
              <a:t>C-C            C-H            C-O             C-F </a:t>
            </a:r>
          </a:p>
          <a:p>
            <a:r>
              <a:rPr lang="en-US" b="1" dirty="0" smtClean="0">
                <a:solidFill>
                  <a:srgbClr val="002060"/>
                </a:solidFill>
              </a:rPr>
              <a:t>   EN   2.5  2.5       2.5  2.1         2.5  3.5        2.5  4.0</a:t>
            </a:r>
          </a:p>
          <a:p>
            <a:r>
              <a:rPr lang="en-US" b="1" dirty="0" smtClean="0">
                <a:solidFill>
                  <a:srgbClr val="FF0000"/>
                </a:solidFill>
                <a:latin typeface="Symbol" pitchFamily="18" charset="2"/>
              </a:rPr>
              <a:t>D</a:t>
            </a:r>
            <a:r>
              <a:rPr lang="en-US" b="1" dirty="0" smtClean="0">
                <a:solidFill>
                  <a:srgbClr val="FF0000"/>
                </a:solidFill>
              </a:rPr>
              <a:t>EN         0               0.4                1.0              1.5</a:t>
            </a:r>
          </a:p>
          <a:p>
            <a:r>
              <a:rPr lang="en-US" b="1" dirty="0" smtClean="0">
                <a:solidFill>
                  <a:schemeClr val="tx2">
                    <a:lumMod val="10000"/>
                  </a:schemeClr>
                </a:solidFill>
              </a:rPr>
              <a:t>Polar       no           weakly        medium        very          </a:t>
            </a:r>
            <a:endParaRPr lang="en-US" b="1" dirty="0">
              <a:solidFill>
                <a:schemeClr val="tx2">
                  <a:lumMod val="10000"/>
                </a:schemeClr>
              </a:solidFill>
            </a:endParaRPr>
          </a:p>
        </p:txBody>
      </p:sp>
      <p:sp>
        <p:nvSpPr>
          <p:cNvPr id="5" name="Right Triangle 4"/>
          <p:cNvSpPr/>
          <p:nvPr/>
        </p:nvSpPr>
        <p:spPr>
          <a:xfrm>
            <a:off x="3200400" y="3718561"/>
            <a:ext cx="3124200" cy="243839"/>
          </a:xfrm>
          <a:prstGeom prst="rtTriangle">
            <a:avLst/>
          </a:prstGeom>
          <a:solidFill>
            <a:srgbClr val="FF0000"/>
          </a:solidFill>
          <a:ln>
            <a:solidFill>
              <a:srgbClr val="FF0000"/>
            </a:solidFill>
          </a:ln>
          <a:scene3d>
            <a:camera prst="orthographicFront">
              <a:rot lat="0" lon="10799999"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186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left)">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barn(inVertical)">
                                      <p:cBhvr>
                                        <p:cTn id="29" dur="500"/>
                                        <p:tgtEl>
                                          <p:spTgt spid="2">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barn(inVertical)">
                                      <p:cBhvr>
                                        <p:cTn id="34" dur="500"/>
                                        <p:tgtEl>
                                          <p:spTgt spid="2">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animEffect transition="in" filter="barn(inVertical)">
                                      <p:cBhvr>
                                        <p:cTn id="39"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1676400"/>
            <a:ext cx="8079432" cy="4267200"/>
          </a:xfrm>
          <a:prstGeom prst="rect">
            <a:avLst/>
          </a:prstGeom>
          <a:noFill/>
        </p:spPr>
      </p:sp>
      <p:sp>
        <p:nvSpPr>
          <p:cNvPr id="8" name="Freeform 7"/>
          <p:cNvSpPr/>
          <p:nvPr/>
        </p:nvSpPr>
        <p:spPr>
          <a:xfrm>
            <a:off x="3334586" y="1676400"/>
            <a:ext cx="2019858" cy="1066800"/>
          </a:xfrm>
          <a:custGeom>
            <a:avLst/>
            <a:gdLst>
              <a:gd name="connsiteX0" fmla="*/ 0 w 2019858"/>
              <a:gd name="connsiteY0" fmla="*/ 1066800 h 1066800"/>
              <a:gd name="connsiteX1" fmla="*/ 1009929 w 2019858"/>
              <a:gd name="connsiteY1" fmla="*/ 0 h 1066800"/>
              <a:gd name="connsiteX2" fmla="*/ 1009929 w 2019858"/>
              <a:gd name="connsiteY2" fmla="*/ 0 h 1066800"/>
              <a:gd name="connsiteX3" fmla="*/ 2019858 w 2019858"/>
              <a:gd name="connsiteY3" fmla="*/ 1066800 h 1066800"/>
              <a:gd name="connsiteX4" fmla="*/ 0 w 2019858"/>
              <a:gd name="connsiteY4" fmla="*/ 106680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9858" h="1066800">
                <a:moveTo>
                  <a:pt x="0" y="1066800"/>
                </a:moveTo>
                <a:lnTo>
                  <a:pt x="1009929" y="0"/>
                </a:lnTo>
                <a:lnTo>
                  <a:pt x="1009929" y="0"/>
                </a:lnTo>
                <a:lnTo>
                  <a:pt x="2019858" y="1066800"/>
                </a:lnTo>
                <a:lnTo>
                  <a:pt x="0" y="1066800"/>
                </a:lnTo>
                <a:close/>
              </a:path>
            </a:pathLst>
          </a:custGeom>
          <a:solidFill>
            <a:srgbClr val="0000CC"/>
          </a:solidFill>
          <a:ln>
            <a:noFill/>
          </a:ln>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800" b="1" kern="1200" dirty="0" smtClean="0">
              <a:solidFill>
                <a:schemeClr val="tx1"/>
              </a:solidFill>
            </a:endParaRPr>
          </a:p>
          <a:p>
            <a:pPr lvl="0" algn="ctr" defTabSz="1066800">
              <a:lnSpc>
                <a:spcPct val="90000"/>
              </a:lnSpc>
              <a:spcBef>
                <a:spcPct val="0"/>
              </a:spcBef>
              <a:spcAft>
                <a:spcPct val="35000"/>
              </a:spcAft>
            </a:pPr>
            <a:r>
              <a:rPr lang="en-US" sz="2400" b="1" kern="1200" dirty="0" smtClean="0">
                <a:solidFill>
                  <a:schemeClr val="tx1"/>
                </a:solidFill>
              </a:rPr>
              <a:t> Ion-Dipole</a:t>
            </a:r>
            <a:endParaRPr lang="en-US" sz="2400" b="1" kern="1200" dirty="0">
              <a:solidFill>
                <a:schemeClr val="tx1"/>
              </a:solidFill>
            </a:endParaRPr>
          </a:p>
        </p:txBody>
      </p:sp>
      <p:sp>
        <p:nvSpPr>
          <p:cNvPr id="9" name="Freeform 8"/>
          <p:cNvSpPr/>
          <p:nvPr/>
        </p:nvSpPr>
        <p:spPr>
          <a:xfrm>
            <a:off x="2324658" y="2743200"/>
            <a:ext cx="4039716" cy="1066800"/>
          </a:xfrm>
          <a:custGeom>
            <a:avLst/>
            <a:gdLst>
              <a:gd name="connsiteX0" fmla="*/ 0 w 4039716"/>
              <a:gd name="connsiteY0" fmla="*/ 1066800 h 1066800"/>
              <a:gd name="connsiteX1" fmla="*/ 1009929 w 4039716"/>
              <a:gd name="connsiteY1" fmla="*/ 0 h 1066800"/>
              <a:gd name="connsiteX2" fmla="*/ 3029787 w 4039716"/>
              <a:gd name="connsiteY2" fmla="*/ 0 h 1066800"/>
              <a:gd name="connsiteX3" fmla="*/ 4039716 w 4039716"/>
              <a:gd name="connsiteY3" fmla="*/ 1066800 h 1066800"/>
              <a:gd name="connsiteX4" fmla="*/ 0 w 4039716"/>
              <a:gd name="connsiteY4" fmla="*/ 106680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9716" h="1066800">
                <a:moveTo>
                  <a:pt x="0" y="1066800"/>
                </a:moveTo>
                <a:lnTo>
                  <a:pt x="1009929" y="0"/>
                </a:lnTo>
                <a:lnTo>
                  <a:pt x="3029787" y="0"/>
                </a:lnTo>
                <a:lnTo>
                  <a:pt x="4039716" y="1066800"/>
                </a:lnTo>
                <a:lnTo>
                  <a:pt x="0" y="1066800"/>
                </a:lnTo>
                <a:close/>
              </a:path>
            </a:pathLst>
          </a:custGeom>
          <a:solidFill>
            <a:srgbClr val="0000FF"/>
          </a:solidFill>
          <a:ln>
            <a:noFill/>
          </a:ln>
        </p:spPr>
        <p:style>
          <a:lnRef idx="2">
            <a:schemeClr val="lt1">
              <a:hueOff val="0"/>
              <a:satOff val="0"/>
              <a:lumOff val="0"/>
              <a:alphaOff val="0"/>
            </a:schemeClr>
          </a:lnRef>
          <a:fillRef idx="1">
            <a:schemeClr val="accent5">
              <a:hueOff val="-1013224"/>
              <a:satOff val="1071"/>
              <a:lumOff val="-196"/>
              <a:alphaOff val="0"/>
            </a:schemeClr>
          </a:fillRef>
          <a:effectRef idx="0">
            <a:schemeClr val="accent5">
              <a:hueOff val="-1013224"/>
              <a:satOff val="1071"/>
              <a:lumOff val="-196"/>
              <a:alphaOff val="0"/>
            </a:schemeClr>
          </a:effectRef>
          <a:fontRef idx="minor">
            <a:schemeClr val="lt1"/>
          </a:fontRef>
        </p:style>
        <p:txBody>
          <a:bodyPr spcFirstLastPara="0" vert="horz" wrap="square" lIns="737430" tIns="30480" rIns="737431"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Hydrogen Bonding</a:t>
            </a:r>
            <a:endParaRPr lang="en-US" sz="2400" b="1" kern="1200" dirty="0">
              <a:solidFill>
                <a:schemeClr val="tx1"/>
              </a:solidFill>
            </a:endParaRPr>
          </a:p>
        </p:txBody>
      </p:sp>
      <p:sp>
        <p:nvSpPr>
          <p:cNvPr id="10" name="Freeform 9"/>
          <p:cNvSpPr/>
          <p:nvPr/>
        </p:nvSpPr>
        <p:spPr>
          <a:xfrm>
            <a:off x="1314728" y="3810000"/>
            <a:ext cx="6059574" cy="1066800"/>
          </a:xfrm>
          <a:custGeom>
            <a:avLst/>
            <a:gdLst>
              <a:gd name="connsiteX0" fmla="*/ 0 w 6059574"/>
              <a:gd name="connsiteY0" fmla="*/ 1066800 h 1066800"/>
              <a:gd name="connsiteX1" fmla="*/ 1009929 w 6059574"/>
              <a:gd name="connsiteY1" fmla="*/ 0 h 1066800"/>
              <a:gd name="connsiteX2" fmla="*/ 5049645 w 6059574"/>
              <a:gd name="connsiteY2" fmla="*/ 0 h 1066800"/>
              <a:gd name="connsiteX3" fmla="*/ 6059574 w 6059574"/>
              <a:gd name="connsiteY3" fmla="*/ 1066800 h 1066800"/>
              <a:gd name="connsiteX4" fmla="*/ 0 w 6059574"/>
              <a:gd name="connsiteY4" fmla="*/ 106680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574" h="1066800">
                <a:moveTo>
                  <a:pt x="0" y="1066800"/>
                </a:moveTo>
                <a:lnTo>
                  <a:pt x="1009929" y="0"/>
                </a:lnTo>
                <a:lnTo>
                  <a:pt x="5049645" y="0"/>
                </a:lnTo>
                <a:lnTo>
                  <a:pt x="6059574" y="1066800"/>
                </a:lnTo>
                <a:lnTo>
                  <a:pt x="0" y="1066800"/>
                </a:lnTo>
                <a:close/>
              </a:path>
            </a:pathLst>
          </a:custGeom>
          <a:solidFill>
            <a:srgbClr val="0066FF"/>
          </a:solidFill>
          <a:ln>
            <a:noFill/>
          </a:ln>
        </p:spPr>
        <p:style>
          <a:lnRef idx="2">
            <a:schemeClr val="lt1">
              <a:hueOff val="0"/>
              <a:satOff val="0"/>
              <a:lumOff val="0"/>
              <a:alphaOff val="0"/>
            </a:schemeClr>
          </a:lnRef>
          <a:fillRef idx="1">
            <a:schemeClr val="accent5">
              <a:hueOff val="-2026448"/>
              <a:satOff val="2142"/>
              <a:lumOff val="-393"/>
              <a:alphaOff val="0"/>
            </a:schemeClr>
          </a:fillRef>
          <a:effectRef idx="0">
            <a:schemeClr val="accent5">
              <a:hueOff val="-2026448"/>
              <a:satOff val="2142"/>
              <a:lumOff val="-393"/>
              <a:alphaOff val="0"/>
            </a:schemeClr>
          </a:effectRef>
          <a:fontRef idx="minor">
            <a:schemeClr val="lt1"/>
          </a:fontRef>
        </p:style>
        <p:txBody>
          <a:bodyPr spcFirstLastPara="0" vert="horz" wrap="square" lIns="1090906" tIns="30480" rIns="1090905"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Dipole-Dipole</a:t>
            </a:r>
            <a:endParaRPr lang="en-US" sz="2400" b="1" kern="1200" dirty="0">
              <a:solidFill>
                <a:schemeClr val="tx1"/>
              </a:solidFill>
            </a:endParaRPr>
          </a:p>
        </p:txBody>
      </p:sp>
      <p:sp>
        <p:nvSpPr>
          <p:cNvPr id="11" name="Freeform 10"/>
          <p:cNvSpPr/>
          <p:nvPr/>
        </p:nvSpPr>
        <p:spPr>
          <a:xfrm>
            <a:off x="304800" y="4876800"/>
            <a:ext cx="8079432" cy="1066800"/>
          </a:xfrm>
          <a:custGeom>
            <a:avLst/>
            <a:gdLst>
              <a:gd name="connsiteX0" fmla="*/ 0 w 8079432"/>
              <a:gd name="connsiteY0" fmla="*/ 1066800 h 1066800"/>
              <a:gd name="connsiteX1" fmla="*/ 1009929 w 8079432"/>
              <a:gd name="connsiteY1" fmla="*/ 0 h 1066800"/>
              <a:gd name="connsiteX2" fmla="*/ 7069503 w 8079432"/>
              <a:gd name="connsiteY2" fmla="*/ 0 h 1066800"/>
              <a:gd name="connsiteX3" fmla="*/ 8079432 w 8079432"/>
              <a:gd name="connsiteY3" fmla="*/ 1066800 h 1066800"/>
              <a:gd name="connsiteX4" fmla="*/ 0 w 8079432"/>
              <a:gd name="connsiteY4" fmla="*/ 106680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9432" h="1066800">
                <a:moveTo>
                  <a:pt x="0" y="1066800"/>
                </a:moveTo>
                <a:lnTo>
                  <a:pt x="1009929" y="0"/>
                </a:lnTo>
                <a:lnTo>
                  <a:pt x="7069503" y="0"/>
                </a:lnTo>
                <a:lnTo>
                  <a:pt x="8079432" y="1066800"/>
                </a:lnTo>
                <a:lnTo>
                  <a:pt x="0" y="1066800"/>
                </a:lnTo>
                <a:close/>
              </a:path>
            </a:pathLst>
          </a:custGeom>
          <a:solidFill>
            <a:srgbClr val="3399FF"/>
          </a:solidFill>
          <a:ln>
            <a:noFill/>
          </a:ln>
        </p:spPr>
        <p:style>
          <a:lnRef idx="2">
            <a:schemeClr val="lt1">
              <a:hueOff val="0"/>
              <a:satOff val="0"/>
              <a:lumOff val="0"/>
              <a:alphaOff val="0"/>
            </a:schemeClr>
          </a:lnRef>
          <a:fillRef idx="1">
            <a:schemeClr val="accent5">
              <a:hueOff val="-3039673"/>
              <a:satOff val="3213"/>
              <a:lumOff val="-589"/>
              <a:alphaOff val="0"/>
            </a:schemeClr>
          </a:fillRef>
          <a:effectRef idx="0">
            <a:schemeClr val="accent5">
              <a:hueOff val="-3039673"/>
              <a:satOff val="3213"/>
              <a:lumOff val="-589"/>
              <a:alphaOff val="0"/>
            </a:schemeClr>
          </a:effectRef>
          <a:fontRef idx="minor">
            <a:schemeClr val="lt1"/>
          </a:fontRef>
        </p:style>
        <p:txBody>
          <a:bodyPr spcFirstLastPara="0" vert="horz" wrap="square" lIns="1444380" tIns="30480" rIns="1444382"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London Dispersion</a:t>
            </a:r>
            <a:endParaRPr lang="en-US" sz="2400" b="1" kern="1200" dirty="0">
              <a:solidFill>
                <a:schemeClr val="tx1"/>
              </a:solidFill>
            </a:endParaRPr>
          </a:p>
        </p:txBody>
      </p:sp>
      <p:sp>
        <p:nvSpPr>
          <p:cNvPr id="3" name="Title 2"/>
          <p:cNvSpPr>
            <a:spLocks noGrp="1"/>
          </p:cNvSpPr>
          <p:nvPr>
            <p:ph type="title"/>
          </p:nvPr>
        </p:nvSpPr>
        <p:spPr/>
        <p:txBody>
          <a:bodyPr/>
          <a:lstStyle/>
          <a:p>
            <a:pPr algn="ctr"/>
            <a:r>
              <a:rPr lang="en-US" dirty="0" smtClean="0">
                <a:solidFill>
                  <a:srgbClr val="002060"/>
                </a:solidFill>
              </a:rPr>
              <a:t>Intermolecular Forces</a:t>
            </a:r>
            <a:endParaRPr lang="en-US" dirty="0">
              <a:solidFill>
                <a:srgbClr val="002060"/>
              </a:solidFill>
            </a:endParaRPr>
          </a:p>
        </p:txBody>
      </p:sp>
      <p:sp>
        <p:nvSpPr>
          <p:cNvPr id="5" name="Up Arrow 4"/>
          <p:cNvSpPr/>
          <p:nvPr/>
        </p:nvSpPr>
        <p:spPr>
          <a:xfrm>
            <a:off x="8153400" y="1600200"/>
            <a:ext cx="533400" cy="4038600"/>
          </a:xfrm>
          <a:prstGeom prst="upArrow">
            <a:avLst/>
          </a:prstGeom>
          <a:gradFill>
            <a:gsLst>
              <a:gs pos="0">
                <a:srgbClr val="C00000"/>
              </a:gs>
              <a:gs pos="50000">
                <a:srgbClr val="FF0000"/>
              </a:gs>
              <a:gs pos="100000">
                <a:schemeClr val="accent2">
                  <a:lumMod val="60000"/>
                  <a:lumOff val="40000"/>
                </a:schemeClr>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9FF"/>
              </a:solidFill>
            </a:endParaRPr>
          </a:p>
        </p:txBody>
      </p:sp>
      <p:sp>
        <p:nvSpPr>
          <p:cNvPr id="6" name="TextBox 5"/>
          <p:cNvSpPr txBox="1"/>
          <p:nvPr/>
        </p:nvSpPr>
        <p:spPr>
          <a:xfrm>
            <a:off x="8153400" y="2514600"/>
            <a:ext cx="461665" cy="2603918"/>
          </a:xfrm>
          <a:prstGeom prst="rect">
            <a:avLst/>
          </a:prstGeom>
          <a:noFill/>
        </p:spPr>
        <p:txBody>
          <a:bodyPr vert="vert270" wrap="none" rtlCol="0">
            <a:spAutoFit/>
          </a:bodyPr>
          <a:lstStyle/>
          <a:p>
            <a:r>
              <a:rPr lang="en-US" b="1" dirty="0" smtClean="0"/>
              <a:t>Increase in bond strength</a:t>
            </a:r>
            <a:endParaRPr lang="en-US" b="1" dirty="0"/>
          </a:p>
        </p:txBody>
      </p:sp>
    </p:spTree>
    <p:extLst>
      <p:ext uri="{BB962C8B-B14F-4D97-AF65-F5344CB8AC3E}">
        <p14:creationId xmlns:p14="http://schemas.microsoft.com/office/powerpoint/2010/main" val="322164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down)">
                                      <p:cBhvr>
                                        <p:cTn id="35" dur="500"/>
                                        <p:tgtEl>
                                          <p:spTgt spid="5"/>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down)">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5"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London Dispersion Forces</a:t>
            </a:r>
            <a:endParaRPr lang="en-US" dirty="0">
              <a:solidFill>
                <a:srgbClr val="002060"/>
              </a:solidFill>
            </a:endParaRPr>
          </a:p>
        </p:txBody>
      </p:sp>
      <p:sp>
        <p:nvSpPr>
          <p:cNvPr id="2" name="Content Placeholder 1"/>
          <p:cNvSpPr>
            <a:spLocks noGrp="1"/>
          </p:cNvSpPr>
          <p:nvPr>
            <p:ph idx="1"/>
          </p:nvPr>
        </p:nvSpPr>
        <p:spPr>
          <a:xfrm>
            <a:off x="457200" y="1524000"/>
            <a:ext cx="8458200" cy="5029200"/>
          </a:xfrm>
        </p:spPr>
        <p:txBody>
          <a:bodyPr>
            <a:normAutofit/>
          </a:bodyPr>
          <a:lstStyle/>
          <a:p>
            <a:r>
              <a:rPr lang="en-US" sz="2000" b="1" dirty="0" smtClean="0">
                <a:solidFill>
                  <a:srgbClr val="660033"/>
                </a:solidFill>
              </a:rPr>
              <a:t>London Dispersion Forces</a:t>
            </a:r>
          </a:p>
          <a:p>
            <a:pPr lvl="1">
              <a:buFont typeface="Arial" panose="020B0604020202020204" pitchFamily="34" charset="0"/>
              <a:buChar char="•"/>
            </a:pPr>
            <a:r>
              <a:rPr lang="en-US" sz="2000" dirty="0" smtClean="0"/>
              <a:t>They are found in every molecule independent from its polarity because </a:t>
            </a:r>
            <a:br>
              <a:rPr lang="en-US" sz="2000" dirty="0" smtClean="0"/>
            </a:br>
            <a:r>
              <a:rPr lang="en-US" sz="2000" dirty="0" smtClean="0"/>
              <a:t>a small induced dipole can be formed at any time</a:t>
            </a:r>
          </a:p>
          <a:p>
            <a:pPr lvl="1">
              <a:buFont typeface="Arial" panose="020B0604020202020204" pitchFamily="34" charset="0"/>
              <a:buChar char="•"/>
            </a:pPr>
            <a:r>
              <a:rPr lang="en-US" sz="2000" dirty="0" smtClean="0"/>
              <a:t>The magnitude is about </a:t>
            </a:r>
            <a:r>
              <a:rPr lang="en-US" sz="2000" i="1" dirty="0" smtClean="0"/>
              <a:t>0-4 kJ/mol</a:t>
            </a:r>
          </a:p>
          <a:p>
            <a:pPr lvl="1">
              <a:buFont typeface="Arial" panose="020B0604020202020204" pitchFamily="34" charset="0"/>
              <a:buChar char="•"/>
            </a:pPr>
            <a:r>
              <a:rPr lang="en-US" sz="2000" dirty="0" smtClean="0"/>
              <a:t>They grow with the size/surface area of the molecule (</a:t>
            </a:r>
            <a:r>
              <a:rPr lang="en-US" sz="2000" i="1" dirty="0" smtClean="0"/>
              <a:t>AM1</a:t>
            </a:r>
            <a:r>
              <a:rPr lang="en-US" sz="2000" dirty="0" smtClean="0"/>
              <a:t>)</a:t>
            </a:r>
          </a:p>
          <a:p>
            <a:pPr lvl="2"/>
            <a:r>
              <a:rPr lang="en-US" sz="1800" dirty="0" smtClean="0">
                <a:solidFill>
                  <a:srgbClr val="002060"/>
                </a:solidFill>
              </a:rPr>
              <a:t>Within </a:t>
            </a:r>
            <a:r>
              <a:rPr lang="en-US" sz="1800" dirty="0">
                <a:solidFill>
                  <a:srgbClr val="002060"/>
                </a:solidFill>
              </a:rPr>
              <a:t>a homologous </a:t>
            </a:r>
            <a:r>
              <a:rPr lang="en-US" sz="1800" dirty="0" smtClean="0">
                <a:solidFill>
                  <a:srgbClr val="002060"/>
                </a:solidFill>
              </a:rPr>
              <a:t>series, larger molecules </a:t>
            </a:r>
            <a:br>
              <a:rPr lang="en-US" sz="1800" dirty="0" smtClean="0">
                <a:solidFill>
                  <a:srgbClr val="002060"/>
                </a:solidFill>
              </a:rPr>
            </a:br>
            <a:r>
              <a:rPr lang="en-US" sz="1800" dirty="0" smtClean="0">
                <a:solidFill>
                  <a:srgbClr val="002060"/>
                </a:solidFill>
              </a:rPr>
              <a:t>have higher boiling points than small molecules </a:t>
            </a:r>
            <a:br>
              <a:rPr lang="en-US" sz="1800" dirty="0" smtClean="0">
                <a:solidFill>
                  <a:srgbClr val="002060"/>
                </a:solidFill>
              </a:rPr>
            </a:br>
            <a:r>
              <a:rPr lang="en-US" sz="1800" dirty="0" smtClean="0">
                <a:solidFill>
                  <a:srgbClr val="002060"/>
                </a:solidFill>
              </a:rPr>
              <a:t>i.e., hexane (</a:t>
            </a:r>
            <a:r>
              <a:rPr lang="en-US" sz="1800" dirty="0" err="1" smtClean="0">
                <a:solidFill>
                  <a:srgbClr val="002060"/>
                </a:solidFill>
              </a:rPr>
              <a:t>b.p</a:t>
            </a:r>
            <a:r>
              <a:rPr lang="en-US" sz="1800" dirty="0" smtClean="0">
                <a:solidFill>
                  <a:srgbClr val="002060"/>
                </a:solidFill>
              </a:rPr>
              <a:t>.=69 </a:t>
            </a:r>
            <a:r>
              <a:rPr lang="en-US" sz="1800" baseline="30000" dirty="0" smtClean="0">
                <a:solidFill>
                  <a:srgbClr val="002060"/>
                </a:solidFill>
              </a:rPr>
              <a:t>o</a:t>
            </a:r>
            <a:r>
              <a:rPr lang="en-US" sz="1800" dirty="0" smtClean="0">
                <a:solidFill>
                  <a:srgbClr val="002060"/>
                </a:solidFill>
              </a:rPr>
              <a:t>C, </a:t>
            </a:r>
            <a:r>
              <a:rPr lang="en-US" sz="1800" dirty="0">
                <a:solidFill>
                  <a:srgbClr val="002060"/>
                </a:solidFill>
              </a:rPr>
              <a:t>153.3 Å</a:t>
            </a:r>
            <a:r>
              <a:rPr lang="en-US" sz="1800" baseline="30000" dirty="0">
                <a:solidFill>
                  <a:srgbClr val="002060"/>
                </a:solidFill>
              </a:rPr>
              <a:t>2</a:t>
            </a:r>
            <a:r>
              <a:rPr lang="en-US" sz="1800" dirty="0" smtClean="0">
                <a:solidFill>
                  <a:srgbClr val="002060"/>
                </a:solidFill>
              </a:rPr>
              <a:t>), heptane </a:t>
            </a:r>
            <a:br>
              <a:rPr lang="en-US" sz="1800" dirty="0" smtClean="0">
                <a:solidFill>
                  <a:srgbClr val="002060"/>
                </a:solidFill>
              </a:rPr>
            </a:br>
            <a:r>
              <a:rPr lang="en-US" sz="1800" dirty="0" smtClean="0">
                <a:solidFill>
                  <a:srgbClr val="002060"/>
                </a:solidFill>
              </a:rPr>
              <a:t>(</a:t>
            </a:r>
            <a:r>
              <a:rPr lang="en-US" sz="1800" dirty="0" err="1" smtClean="0">
                <a:solidFill>
                  <a:srgbClr val="002060"/>
                </a:solidFill>
              </a:rPr>
              <a:t>b.p</a:t>
            </a:r>
            <a:r>
              <a:rPr lang="en-US" sz="1800" dirty="0" smtClean="0">
                <a:solidFill>
                  <a:srgbClr val="002060"/>
                </a:solidFill>
              </a:rPr>
              <a:t>.=98 </a:t>
            </a:r>
            <a:r>
              <a:rPr lang="en-US" sz="1800" baseline="30000" dirty="0" smtClean="0">
                <a:solidFill>
                  <a:srgbClr val="002060"/>
                </a:solidFill>
              </a:rPr>
              <a:t>o</a:t>
            </a:r>
            <a:r>
              <a:rPr lang="en-US" sz="1800" dirty="0" smtClean="0">
                <a:solidFill>
                  <a:srgbClr val="002060"/>
                </a:solidFill>
              </a:rPr>
              <a:t>C</a:t>
            </a:r>
            <a:r>
              <a:rPr lang="en-US" sz="1800" dirty="0">
                <a:solidFill>
                  <a:srgbClr val="002060"/>
                </a:solidFill>
              </a:rPr>
              <a:t>, 173.4 Å</a:t>
            </a:r>
            <a:r>
              <a:rPr lang="en-US" sz="1800" baseline="30000" dirty="0">
                <a:solidFill>
                  <a:srgbClr val="002060"/>
                </a:solidFill>
              </a:rPr>
              <a:t>2</a:t>
            </a:r>
            <a:r>
              <a:rPr lang="en-US" sz="1800" dirty="0" smtClean="0">
                <a:solidFill>
                  <a:srgbClr val="002060"/>
                </a:solidFill>
              </a:rPr>
              <a:t>), octane (</a:t>
            </a:r>
            <a:r>
              <a:rPr lang="en-US" sz="1800" dirty="0" err="1" smtClean="0">
                <a:solidFill>
                  <a:srgbClr val="002060"/>
                </a:solidFill>
              </a:rPr>
              <a:t>b.p</a:t>
            </a:r>
            <a:r>
              <a:rPr lang="en-US" sz="1800" dirty="0" smtClean="0">
                <a:solidFill>
                  <a:srgbClr val="002060"/>
                </a:solidFill>
              </a:rPr>
              <a:t>.=126 </a:t>
            </a:r>
            <a:r>
              <a:rPr lang="en-US" sz="1800" baseline="30000" dirty="0" smtClean="0">
                <a:solidFill>
                  <a:srgbClr val="002060"/>
                </a:solidFill>
              </a:rPr>
              <a:t>o</a:t>
            </a:r>
            <a:r>
              <a:rPr lang="en-US" sz="1800" dirty="0" smtClean="0">
                <a:solidFill>
                  <a:srgbClr val="002060"/>
                </a:solidFill>
              </a:rPr>
              <a:t>C, </a:t>
            </a:r>
            <a:br>
              <a:rPr lang="en-US" sz="1800" dirty="0" smtClean="0">
                <a:solidFill>
                  <a:srgbClr val="002060"/>
                </a:solidFill>
              </a:rPr>
            </a:br>
            <a:r>
              <a:rPr lang="en-US" sz="1800" dirty="0" smtClean="0">
                <a:solidFill>
                  <a:srgbClr val="002060"/>
                </a:solidFill>
              </a:rPr>
              <a:t>193.5 </a:t>
            </a:r>
            <a:r>
              <a:rPr lang="en-US" sz="1800" dirty="0">
                <a:solidFill>
                  <a:srgbClr val="002060"/>
                </a:solidFill>
              </a:rPr>
              <a:t>Å</a:t>
            </a:r>
            <a:r>
              <a:rPr lang="en-US" sz="1800" baseline="30000" dirty="0">
                <a:solidFill>
                  <a:srgbClr val="002060"/>
                </a:solidFill>
              </a:rPr>
              <a:t>2</a:t>
            </a:r>
            <a:r>
              <a:rPr lang="en-US" sz="1800" dirty="0" smtClean="0">
                <a:solidFill>
                  <a:srgbClr val="002060"/>
                </a:solidFill>
              </a:rPr>
              <a:t>) (green triangles)</a:t>
            </a:r>
          </a:p>
          <a:p>
            <a:pPr lvl="2"/>
            <a:endParaRPr lang="en-US" dirty="0" smtClean="0">
              <a:solidFill>
                <a:srgbClr val="002060"/>
              </a:solidFill>
            </a:endParaRPr>
          </a:p>
          <a:p>
            <a:pPr lvl="2"/>
            <a:r>
              <a:rPr lang="en-US" sz="1800" dirty="0" smtClean="0">
                <a:solidFill>
                  <a:srgbClr val="002060"/>
                </a:solidFill>
              </a:rPr>
              <a:t>Linear molecules have higher boiling points than branched molecules </a:t>
            </a:r>
            <a:br>
              <a:rPr lang="en-US" sz="1800" dirty="0" smtClean="0">
                <a:solidFill>
                  <a:srgbClr val="002060"/>
                </a:solidFill>
              </a:rPr>
            </a:br>
            <a:r>
              <a:rPr lang="en-US" sz="1800" dirty="0" smtClean="0">
                <a:solidFill>
                  <a:srgbClr val="002060"/>
                </a:solidFill>
              </a:rPr>
              <a:t>i.e., </a:t>
            </a:r>
            <a:r>
              <a:rPr lang="en-US" sz="1800" dirty="0">
                <a:solidFill>
                  <a:srgbClr val="002060"/>
                </a:solidFill>
              </a:rPr>
              <a:t>hexane (</a:t>
            </a:r>
            <a:r>
              <a:rPr lang="en-US" sz="1800" dirty="0" err="1">
                <a:solidFill>
                  <a:srgbClr val="002060"/>
                </a:solidFill>
              </a:rPr>
              <a:t>b.p</a:t>
            </a:r>
            <a:r>
              <a:rPr lang="en-US" sz="1800" dirty="0">
                <a:solidFill>
                  <a:srgbClr val="002060"/>
                </a:solidFill>
              </a:rPr>
              <a:t>.=69 </a:t>
            </a:r>
            <a:r>
              <a:rPr lang="en-US" sz="1800" baseline="30000" dirty="0" smtClean="0">
                <a:solidFill>
                  <a:srgbClr val="002060"/>
                </a:solidFill>
              </a:rPr>
              <a:t>o</a:t>
            </a:r>
            <a:r>
              <a:rPr lang="en-US" sz="1800" dirty="0" smtClean="0">
                <a:solidFill>
                  <a:srgbClr val="002060"/>
                </a:solidFill>
              </a:rPr>
              <a:t>C, 153.3 </a:t>
            </a:r>
            <a:r>
              <a:rPr lang="en-US" sz="1800" dirty="0">
                <a:solidFill>
                  <a:srgbClr val="002060"/>
                </a:solidFill>
              </a:rPr>
              <a:t>Å</a:t>
            </a:r>
            <a:r>
              <a:rPr lang="en-US" sz="1800" baseline="30000" dirty="0">
                <a:solidFill>
                  <a:srgbClr val="002060"/>
                </a:solidFill>
              </a:rPr>
              <a:t>2</a:t>
            </a:r>
            <a:r>
              <a:rPr lang="en-US" sz="1800" dirty="0" smtClean="0">
                <a:solidFill>
                  <a:srgbClr val="002060"/>
                </a:solidFill>
              </a:rPr>
              <a:t>), </a:t>
            </a:r>
            <a:r>
              <a:rPr lang="en-US" sz="1800" i="1" dirty="0" smtClean="0">
                <a:solidFill>
                  <a:srgbClr val="002060"/>
                </a:solidFill>
              </a:rPr>
              <a:t>2</a:t>
            </a:r>
            <a:r>
              <a:rPr lang="en-US" sz="1800" dirty="0" smtClean="0">
                <a:solidFill>
                  <a:srgbClr val="002060"/>
                </a:solidFill>
              </a:rPr>
              <a:t>-methylpentane (</a:t>
            </a:r>
            <a:r>
              <a:rPr lang="en-US" sz="1800" dirty="0" err="1" smtClean="0">
                <a:solidFill>
                  <a:srgbClr val="002060"/>
                </a:solidFill>
              </a:rPr>
              <a:t>b.p</a:t>
            </a:r>
            <a:r>
              <a:rPr lang="en-US" sz="1800" dirty="0">
                <a:solidFill>
                  <a:srgbClr val="002060"/>
                </a:solidFill>
              </a:rPr>
              <a:t>.=</a:t>
            </a:r>
            <a:r>
              <a:rPr lang="en-US" sz="1800" dirty="0" smtClean="0">
                <a:solidFill>
                  <a:srgbClr val="002060"/>
                </a:solidFill>
              </a:rPr>
              <a:t>60 </a:t>
            </a:r>
            <a:r>
              <a:rPr lang="en-US" sz="1800" baseline="30000" dirty="0" smtClean="0">
                <a:solidFill>
                  <a:srgbClr val="002060"/>
                </a:solidFill>
              </a:rPr>
              <a:t>o</a:t>
            </a:r>
            <a:r>
              <a:rPr lang="en-US" sz="1800" dirty="0" smtClean="0">
                <a:solidFill>
                  <a:srgbClr val="002060"/>
                </a:solidFill>
              </a:rPr>
              <a:t>C, 151.0 </a:t>
            </a:r>
            <a:r>
              <a:rPr lang="en-US" sz="1800" dirty="0">
                <a:solidFill>
                  <a:srgbClr val="002060"/>
                </a:solidFill>
              </a:rPr>
              <a:t>Å</a:t>
            </a:r>
            <a:r>
              <a:rPr lang="en-US" sz="1800" baseline="30000" dirty="0">
                <a:solidFill>
                  <a:srgbClr val="002060"/>
                </a:solidFill>
              </a:rPr>
              <a:t>2</a:t>
            </a:r>
            <a:r>
              <a:rPr lang="en-US" sz="1800" dirty="0" smtClean="0">
                <a:solidFill>
                  <a:srgbClr val="002060"/>
                </a:solidFill>
              </a:rPr>
              <a:t>), </a:t>
            </a:r>
            <a:r>
              <a:rPr lang="en-US" sz="1800" i="1" dirty="0" smtClean="0">
                <a:solidFill>
                  <a:srgbClr val="002060"/>
                </a:solidFill>
              </a:rPr>
              <a:t>2,3</a:t>
            </a:r>
            <a:r>
              <a:rPr lang="en-US" sz="1800" dirty="0" smtClean="0">
                <a:solidFill>
                  <a:srgbClr val="002060"/>
                </a:solidFill>
              </a:rPr>
              <a:t>-dimethylbutane </a:t>
            </a:r>
            <a:r>
              <a:rPr lang="en-US" sz="1800" dirty="0">
                <a:solidFill>
                  <a:srgbClr val="002060"/>
                </a:solidFill>
              </a:rPr>
              <a:t>(</a:t>
            </a:r>
            <a:r>
              <a:rPr lang="en-US" sz="1800" dirty="0" err="1">
                <a:solidFill>
                  <a:srgbClr val="002060"/>
                </a:solidFill>
              </a:rPr>
              <a:t>b.p</a:t>
            </a:r>
            <a:r>
              <a:rPr lang="en-US" sz="1800" dirty="0" smtClean="0">
                <a:solidFill>
                  <a:srgbClr val="002060"/>
                </a:solidFill>
              </a:rPr>
              <a:t>.=58 </a:t>
            </a:r>
            <a:r>
              <a:rPr lang="en-US" sz="1800" baseline="30000" dirty="0" smtClean="0">
                <a:solidFill>
                  <a:srgbClr val="002060"/>
                </a:solidFill>
              </a:rPr>
              <a:t>o</a:t>
            </a:r>
            <a:r>
              <a:rPr lang="en-US" sz="1800" dirty="0" smtClean="0">
                <a:solidFill>
                  <a:srgbClr val="002060"/>
                </a:solidFill>
              </a:rPr>
              <a:t>C, 146.9 </a:t>
            </a:r>
            <a:r>
              <a:rPr lang="en-US" sz="1800" dirty="0">
                <a:solidFill>
                  <a:srgbClr val="002060"/>
                </a:solidFill>
              </a:rPr>
              <a:t>Å</a:t>
            </a:r>
            <a:r>
              <a:rPr lang="en-US" sz="1800" baseline="30000" dirty="0">
                <a:solidFill>
                  <a:srgbClr val="002060"/>
                </a:solidFill>
              </a:rPr>
              <a:t>2</a:t>
            </a:r>
            <a:r>
              <a:rPr lang="en-US" sz="1800" dirty="0" smtClean="0">
                <a:solidFill>
                  <a:srgbClr val="002060"/>
                </a:solidFill>
              </a:rPr>
              <a:t>), </a:t>
            </a:r>
            <a:r>
              <a:rPr lang="en-US" sz="1800" i="1" dirty="0" smtClean="0">
                <a:solidFill>
                  <a:srgbClr val="002060"/>
                </a:solidFill>
              </a:rPr>
              <a:t>2,2</a:t>
            </a:r>
            <a:r>
              <a:rPr lang="en-US" sz="1800" dirty="0" smtClean="0">
                <a:solidFill>
                  <a:srgbClr val="002060"/>
                </a:solidFill>
              </a:rPr>
              <a:t>-dimethylbutane </a:t>
            </a:r>
            <a:r>
              <a:rPr lang="en-US" sz="1800" dirty="0">
                <a:solidFill>
                  <a:srgbClr val="002060"/>
                </a:solidFill>
              </a:rPr>
              <a:t>(</a:t>
            </a:r>
            <a:r>
              <a:rPr lang="en-US" sz="1800" dirty="0" err="1">
                <a:solidFill>
                  <a:srgbClr val="002060"/>
                </a:solidFill>
              </a:rPr>
              <a:t>b.p</a:t>
            </a:r>
            <a:r>
              <a:rPr lang="en-US" sz="1800" dirty="0">
                <a:solidFill>
                  <a:srgbClr val="002060"/>
                </a:solidFill>
              </a:rPr>
              <a:t>.=</a:t>
            </a:r>
            <a:r>
              <a:rPr lang="en-US" sz="1800" dirty="0" smtClean="0">
                <a:solidFill>
                  <a:srgbClr val="002060"/>
                </a:solidFill>
              </a:rPr>
              <a:t>50 </a:t>
            </a:r>
            <a:r>
              <a:rPr lang="en-US" sz="1800" baseline="30000" dirty="0" smtClean="0">
                <a:solidFill>
                  <a:srgbClr val="002060"/>
                </a:solidFill>
              </a:rPr>
              <a:t>o</a:t>
            </a:r>
            <a:r>
              <a:rPr lang="en-US" sz="1800" dirty="0" smtClean="0">
                <a:solidFill>
                  <a:srgbClr val="002060"/>
                </a:solidFill>
              </a:rPr>
              <a:t>C, 146.5 </a:t>
            </a:r>
            <a:r>
              <a:rPr lang="en-US" sz="1800" dirty="0">
                <a:solidFill>
                  <a:srgbClr val="002060"/>
                </a:solidFill>
              </a:rPr>
              <a:t>Å</a:t>
            </a:r>
            <a:r>
              <a:rPr lang="en-US" sz="1800" baseline="30000" dirty="0">
                <a:solidFill>
                  <a:srgbClr val="002060"/>
                </a:solidFill>
              </a:rPr>
              <a:t>2</a:t>
            </a:r>
            <a:r>
              <a:rPr lang="en-US" sz="1800" dirty="0" smtClean="0">
                <a:solidFill>
                  <a:srgbClr val="002060"/>
                </a:solidFill>
              </a:rPr>
              <a:t>) (red squares)</a:t>
            </a:r>
            <a:endParaRPr lang="en-US" sz="1800" dirty="0">
              <a:solidFill>
                <a:srgbClr val="002060"/>
              </a:solidFill>
            </a:endParaRPr>
          </a:p>
          <a:p>
            <a:pPr lvl="2"/>
            <a:endParaRPr lang="en-US" sz="1800" dirty="0">
              <a:solidFill>
                <a:schemeClr val="bg1"/>
              </a:solidFill>
            </a:endParaRPr>
          </a:p>
          <a:p>
            <a:pPr lvl="2"/>
            <a:endParaRPr lang="en-US" sz="1800" dirty="0">
              <a:solidFill>
                <a:schemeClr val="bg1"/>
              </a:solidFill>
            </a:endParaRPr>
          </a:p>
        </p:txBody>
      </p:sp>
      <p:graphicFrame>
        <p:nvGraphicFramePr>
          <p:cNvPr id="4" name="Chart 3"/>
          <p:cNvGraphicFramePr>
            <a:graphicFrameLocks/>
          </p:cNvGraphicFramePr>
          <p:nvPr>
            <p:extLst>
              <p:ext uri="{D42A27DB-BD31-4B8C-83A1-F6EECF244321}">
                <p14:modId xmlns:p14="http://schemas.microsoft.com/office/powerpoint/2010/main" val="4185069488"/>
              </p:ext>
            </p:extLst>
          </p:nvPr>
        </p:nvGraphicFramePr>
        <p:xfrm>
          <a:off x="6172200" y="3352800"/>
          <a:ext cx="2743200" cy="1828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4854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Dipole-Dipole Interaction</a:t>
            </a:r>
            <a:endParaRPr lang="en-US" dirty="0">
              <a:solidFill>
                <a:srgbClr val="002060"/>
              </a:solidFill>
            </a:endParaRPr>
          </a:p>
        </p:txBody>
      </p:sp>
      <p:sp>
        <p:nvSpPr>
          <p:cNvPr id="2" name="Content Placeholder 1"/>
          <p:cNvSpPr>
            <a:spLocks noGrp="1"/>
          </p:cNvSpPr>
          <p:nvPr>
            <p:ph idx="1"/>
          </p:nvPr>
        </p:nvSpPr>
        <p:spPr>
          <a:xfrm>
            <a:off x="381000" y="1600200"/>
            <a:ext cx="8382000" cy="4800600"/>
          </a:xfrm>
        </p:spPr>
        <p:txBody>
          <a:bodyPr>
            <a:normAutofit fontScale="62500" lnSpcReduction="20000"/>
          </a:bodyPr>
          <a:lstStyle/>
          <a:p>
            <a:r>
              <a:rPr lang="en-US" dirty="0"/>
              <a:t>A </a:t>
            </a:r>
            <a:r>
              <a:rPr lang="en-US" i="1" dirty="0"/>
              <a:t>dipole</a:t>
            </a:r>
            <a:r>
              <a:rPr lang="en-US" dirty="0"/>
              <a:t> is defined by the </a:t>
            </a:r>
            <a:r>
              <a:rPr lang="en-US" dirty="0" smtClean="0"/>
              <a:t>product of charge being separated and the distance: the larger the charge is being separated and the distance, the larger the dipole moment is for the compound (measured in Debye) i.e., different isomers of disubstituted benzene rings with donor-acceptor substitution</a:t>
            </a:r>
            <a:endParaRPr lang="en-US" dirty="0"/>
          </a:p>
          <a:p>
            <a:r>
              <a:rPr lang="en-US" b="1" dirty="0" smtClean="0">
                <a:solidFill>
                  <a:srgbClr val="660033"/>
                </a:solidFill>
              </a:rPr>
              <a:t>Dipole-dipole interaction </a:t>
            </a:r>
            <a:r>
              <a:rPr lang="en-US" dirty="0" smtClean="0"/>
              <a:t>are only found between molecules that possess </a:t>
            </a:r>
            <a:br>
              <a:rPr lang="en-US" dirty="0" smtClean="0"/>
            </a:br>
            <a:r>
              <a:rPr lang="en-US" dirty="0" smtClean="0"/>
              <a:t>a permanent dipole moment</a:t>
            </a:r>
          </a:p>
          <a:p>
            <a:r>
              <a:rPr lang="en-US" dirty="0" smtClean="0"/>
              <a:t>The strength of this interaction depends on the individual dipoles involved and ranges typically from </a:t>
            </a:r>
            <a:r>
              <a:rPr lang="en-US" i="1" dirty="0" smtClean="0"/>
              <a:t>2-10 kJ/mol</a:t>
            </a:r>
          </a:p>
          <a:p>
            <a:r>
              <a:rPr lang="en-US" dirty="0" smtClean="0"/>
              <a:t>Compounds like acetone (m.p.= -95 </a:t>
            </a:r>
            <a:r>
              <a:rPr lang="en-US" baseline="30000" dirty="0" smtClean="0"/>
              <a:t>o</a:t>
            </a:r>
            <a:r>
              <a:rPr lang="en-US" dirty="0" smtClean="0"/>
              <a:t>C, </a:t>
            </a:r>
            <a:r>
              <a:rPr lang="en-US" dirty="0" err="1" smtClean="0"/>
              <a:t>b.p</a:t>
            </a:r>
            <a:r>
              <a:rPr lang="en-US" dirty="0" smtClean="0"/>
              <a:t>.=56 </a:t>
            </a:r>
            <a:r>
              <a:rPr lang="en-US" baseline="30000" dirty="0" smtClean="0"/>
              <a:t>o</a:t>
            </a:r>
            <a:r>
              <a:rPr lang="en-US" dirty="0" smtClean="0"/>
              <a:t>C,</a:t>
            </a:r>
            <a:r>
              <a:rPr lang="en-US" dirty="0">
                <a:latin typeface="Symbol" pitchFamily="18" charset="2"/>
              </a:rPr>
              <a:t> </a:t>
            </a:r>
            <a:r>
              <a:rPr lang="en-US" dirty="0" smtClean="0">
                <a:latin typeface="Symbol" pitchFamily="18" charset="2"/>
              </a:rPr>
              <a:t>m</a:t>
            </a:r>
            <a:r>
              <a:rPr lang="en-US" dirty="0" smtClean="0"/>
              <a:t>=2.88 </a:t>
            </a:r>
            <a:r>
              <a:rPr lang="en-US" dirty="0"/>
              <a:t>D) or</a:t>
            </a:r>
            <a:r>
              <a:rPr lang="en-US" dirty="0" smtClean="0"/>
              <a:t/>
            </a:r>
            <a:br>
              <a:rPr lang="en-US" dirty="0" smtClean="0"/>
            </a:br>
            <a:r>
              <a:rPr lang="en-US" dirty="0" smtClean="0"/>
              <a:t>tetrahydrofuran </a:t>
            </a:r>
            <a:r>
              <a:rPr lang="en-US" dirty="0"/>
              <a:t>(m.p.= -</a:t>
            </a:r>
            <a:r>
              <a:rPr lang="en-US" dirty="0" smtClean="0"/>
              <a:t>108 </a:t>
            </a:r>
            <a:r>
              <a:rPr lang="en-US" baseline="30000" dirty="0" smtClean="0"/>
              <a:t>o</a:t>
            </a:r>
            <a:r>
              <a:rPr lang="en-US" dirty="0" smtClean="0"/>
              <a:t>C, </a:t>
            </a:r>
            <a:r>
              <a:rPr lang="en-US" dirty="0" err="1"/>
              <a:t>b.p</a:t>
            </a:r>
            <a:r>
              <a:rPr lang="en-US" dirty="0" smtClean="0"/>
              <a:t>.=66 </a:t>
            </a:r>
            <a:r>
              <a:rPr lang="en-US" baseline="30000" dirty="0" smtClean="0"/>
              <a:t>o</a:t>
            </a:r>
            <a:r>
              <a:rPr lang="en-US" dirty="0" smtClean="0"/>
              <a:t>C, </a:t>
            </a:r>
            <a:r>
              <a:rPr lang="en-US" dirty="0" smtClean="0">
                <a:latin typeface="Symbol" pitchFamily="18" charset="2"/>
              </a:rPr>
              <a:t>m</a:t>
            </a:r>
            <a:r>
              <a:rPr lang="en-US" dirty="0" smtClean="0"/>
              <a:t>=1.74 </a:t>
            </a:r>
            <a:r>
              <a:rPr lang="en-US" dirty="0"/>
              <a:t>D) possess</a:t>
            </a:r>
            <a:r>
              <a:rPr lang="en-US" dirty="0" smtClean="0"/>
              <a:t/>
            </a:r>
            <a:br>
              <a:rPr lang="en-US" dirty="0" smtClean="0"/>
            </a:br>
            <a:r>
              <a:rPr lang="en-US" dirty="0" smtClean="0"/>
              <a:t>dipole moments because they contain </a:t>
            </a:r>
            <a:r>
              <a:rPr lang="en-US" dirty="0"/>
              <a:t>an oxygen atom, which leads </a:t>
            </a:r>
            <a:r>
              <a:rPr lang="en-US" dirty="0" smtClean="0"/>
              <a:t/>
            </a:r>
            <a:br>
              <a:rPr lang="en-US" dirty="0" smtClean="0"/>
            </a:br>
            <a:r>
              <a:rPr lang="en-US" dirty="0" smtClean="0"/>
              <a:t>to a charge separation</a:t>
            </a:r>
          </a:p>
          <a:p>
            <a:r>
              <a:rPr lang="en-US" dirty="0" smtClean="0"/>
              <a:t>Compared to the corresponding hydrocarbons of similar mass </a:t>
            </a:r>
            <a:br>
              <a:rPr lang="en-US" dirty="0" smtClean="0"/>
            </a:br>
            <a:r>
              <a:rPr lang="en-US" dirty="0" smtClean="0"/>
              <a:t>(i.e., acetone: </a:t>
            </a:r>
            <a:r>
              <a:rPr lang="en-US" dirty="0" err="1" smtClean="0"/>
              <a:t>iso</a:t>
            </a:r>
            <a:r>
              <a:rPr lang="en-US" dirty="0" smtClean="0"/>
              <a:t>-butane </a:t>
            </a:r>
            <a:r>
              <a:rPr lang="en-US" dirty="0"/>
              <a:t>(m.p.= -</a:t>
            </a:r>
            <a:r>
              <a:rPr lang="en-US" dirty="0" smtClean="0"/>
              <a:t>160 </a:t>
            </a:r>
            <a:r>
              <a:rPr lang="en-US" baseline="30000" dirty="0" smtClean="0"/>
              <a:t>o</a:t>
            </a:r>
            <a:r>
              <a:rPr lang="en-US" dirty="0" smtClean="0"/>
              <a:t>C, </a:t>
            </a:r>
            <a:r>
              <a:rPr lang="en-US" dirty="0" err="1"/>
              <a:t>b.p</a:t>
            </a:r>
            <a:r>
              <a:rPr lang="en-US" dirty="0" smtClean="0"/>
              <a:t>.= -12 </a:t>
            </a:r>
            <a:r>
              <a:rPr lang="en-US" baseline="30000" dirty="0" smtClean="0"/>
              <a:t>o</a:t>
            </a:r>
            <a:r>
              <a:rPr lang="en-US" dirty="0" smtClean="0"/>
              <a:t>C, </a:t>
            </a:r>
            <a:r>
              <a:rPr lang="en-US" dirty="0" smtClean="0">
                <a:latin typeface="Symbol" pitchFamily="18" charset="2"/>
              </a:rPr>
              <a:t>m</a:t>
            </a:r>
            <a:r>
              <a:rPr lang="en-US" dirty="0" smtClean="0"/>
              <a:t>=0.132 </a:t>
            </a:r>
            <a:r>
              <a:rPr lang="en-US" dirty="0"/>
              <a:t>D), </a:t>
            </a:r>
            <a:r>
              <a:rPr lang="en-US" dirty="0" smtClean="0"/>
              <a:t/>
            </a:r>
            <a:br>
              <a:rPr lang="en-US" dirty="0" smtClean="0"/>
            </a:br>
            <a:r>
              <a:rPr lang="en-US" dirty="0" smtClean="0"/>
              <a:t>tetrahydrofuran: </a:t>
            </a:r>
            <a:r>
              <a:rPr lang="en-US" dirty="0" err="1" smtClean="0"/>
              <a:t>cyclopentane</a:t>
            </a:r>
            <a:r>
              <a:rPr lang="en-US" dirty="0" smtClean="0"/>
              <a:t> </a:t>
            </a:r>
            <a:r>
              <a:rPr lang="en-US" dirty="0"/>
              <a:t>(m.p.= </a:t>
            </a:r>
            <a:r>
              <a:rPr lang="en-US" dirty="0" smtClean="0"/>
              <a:t>-94 </a:t>
            </a:r>
            <a:r>
              <a:rPr lang="en-US" baseline="30000" dirty="0" smtClean="0"/>
              <a:t>o</a:t>
            </a:r>
            <a:r>
              <a:rPr lang="en-US" dirty="0" smtClean="0"/>
              <a:t>C, </a:t>
            </a:r>
            <a:r>
              <a:rPr lang="en-US" dirty="0" err="1"/>
              <a:t>b.p</a:t>
            </a:r>
            <a:r>
              <a:rPr lang="en-US" dirty="0" smtClean="0"/>
              <a:t>.=49 </a:t>
            </a:r>
            <a:r>
              <a:rPr lang="en-US" baseline="30000" dirty="0" smtClean="0"/>
              <a:t>o</a:t>
            </a:r>
            <a:r>
              <a:rPr lang="en-US" dirty="0" smtClean="0"/>
              <a:t>C,</a:t>
            </a:r>
            <a:r>
              <a:rPr lang="en-US" dirty="0">
                <a:latin typeface="Symbol" pitchFamily="18" charset="2"/>
              </a:rPr>
              <a:t> </a:t>
            </a:r>
            <a:r>
              <a:rPr lang="en-US" dirty="0" smtClean="0">
                <a:latin typeface="Symbol" pitchFamily="18" charset="2"/>
              </a:rPr>
              <a:t>m</a:t>
            </a:r>
            <a:r>
              <a:rPr lang="en-US" dirty="0" smtClean="0"/>
              <a:t>=0 D), </a:t>
            </a:r>
            <a:br>
              <a:rPr lang="en-US" dirty="0" smtClean="0"/>
            </a:br>
            <a:r>
              <a:rPr lang="en-US" dirty="0" smtClean="0"/>
              <a:t>these compounds exhibit a significantly higher boiling point</a:t>
            </a:r>
          </a:p>
          <a:p>
            <a:r>
              <a:rPr lang="en-US" b="1" dirty="0" smtClean="0">
                <a:solidFill>
                  <a:srgbClr val="FF0000"/>
                </a:solidFill>
              </a:rPr>
              <a:t>Why is the dipole moment larger for acetone than for tetrahydrofuran?</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560000"/>
            <a:ext cx="1099619" cy="10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4648199"/>
            <a:ext cx="1100571" cy="1100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658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par>
                                <p:cTn id="23" presetID="53" presetClass="entr" presetSubtype="16" fill="hold" nodeType="withEffect">
                                  <p:stCondLst>
                                    <p:cond delay="0"/>
                                  </p:stCondLst>
                                  <p:childTnLst>
                                    <p:set>
                                      <p:cBhvr>
                                        <p:cTn id="24" dur="1" fill="hold">
                                          <p:stCondLst>
                                            <p:cond delay="0"/>
                                          </p:stCondLst>
                                        </p:cTn>
                                        <p:tgtEl>
                                          <p:spTgt spid="1026"/>
                                        </p:tgtEl>
                                        <p:attrNameLst>
                                          <p:attrName>style.visibility</p:attrName>
                                        </p:attrNameLst>
                                      </p:cBhvr>
                                      <p:to>
                                        <p:strVal val="visible"/>
                                      </p:to>
                                    </p:set>
                                    <p:anim calcmode="lin" valueType="num">
                                      <p:cBhvr>
                                        <p:cTn id="25" dur="500" fill="hold"/>
                                        <p:tgtEl>
                                          <p:spTgt spid="1026"/>
                                        </p:tgtEl>
                                        <p:attrNameLst>
                                          <p:attrName>ppt_w</p:attrName>
                                        </p:attrNameLst>
                                      </p:cBhvr>
                                      <p:tavLst>
                                        <p:tav tm="0">
                                          <p:val>
                                            <p:fltVal val="0"/>
                                          </p:val>
                                        </p:tav>
                                        <p:tav tm="100000">
                                          <p:val>
                                            <p:strVal val="#ppt_w"/>
                                          </p:val>
                                        </p:tav>
                                      </p:tavLst>
                                    </p:anim>
                                    <p:anim calcmode="lin" valueType="num">
                                      <p:cBhvr>
                                        <p:cTn id="26" dur="500" fill="hold"/>
                                        <p:tgtEl>
                                          <p:spTgt spid="1026"/>
                                        </p:tgtEl>
                                        <p:attrNameLst>
                                          <p:attrName>ppt_h</p:attrName>
                                        </p:attrNameLst>
                                      </p:cBhvr>
                                      <p:tavLst>
                                        <p:tav tm="0">
                                          <p:val>
                                            <p:fltVal val="0"/>
                                          </p:val>
                                        </p:tav>
                                        <p:tav tm="100000">
                                          <p:val>
                                            <p:strVal val="#ppt_h"/>
                                          </p:val>
                                        </p:tav>
                                      </p:tavLst>
                                    </p:anim>
                                    <p:animEffect transition="in" filter="fade">
                                      <p:cBhvr>
                                        <p:cTn id="27" dur="500"/>
                                        <p:tgtEl>
                                          <p:spTgt spid="1026"/>
                                        </p:tgtEl>
                                      </p:cBhvr>
                                    </p:animEffect>
                                  </p:childTnLst>
                                </p:cTn>
                              </p:par>
                              <p:par>
                                <p:cTn id="28" presetID="53" presetClass="entr" presetSubtype="16" fill="hold" nodeType="withEffect">
                                  <p:stCondLst>
                                    <p:cond delay="0"/>
                                  </p:stCondLst>
                                  <p:childTnLst>
                                    <p:set>
                                      <p:cBhvr>
                                        <p:cTn id="29" dur="1" fill="hold">
                                          <p:stCondLst>
                                            <p:cond delay="0"/>
                                          </p:stCondLst>
                                        </p:cTn>
                                        <p:tgtEl>
                                          <p:spTgt spid="1027"/>
                                        </p:tgtEl>
                                        <p:attrNameLst>
                                          <p:attrName>style.visibility</p:attrName>
                                        </p:attrNameLst>
                                      </p:cBhvr>
                                      <p:to>
                                        <p:strVal val="visible"/>
                                      </p:to>
                                    </p:set>
                                    <p:anim calcmode="lin" valueType="num">
                                      <p:cBhvr>
                                        <p:cTn id="30" dur="500" fill="hold"/>
                                        <p:tgtEl>
                                          <p:spTgt spid="1027"/>
                                        </p:tgtEl>
                                        <p:attrNameLst>
                                          <p:attrName>ppt_w</p:attrName>
                                        </p:attrNameLst>
                                      </p:cBhvr>
                                      <p:tavLst>
                                        <p:tav tm="0">
                                          <p:val>
                                            <p:fltVal val="0"/>
                                          </p:val>
                                        </p:tav>
                                        <p:tav tm="100000">
                                          <p:val>
                                            <p:strVal val="#ppt_w"/>
                                          </p:val>
                                        </p:tav>
                                      </p:tavLst>
                                    </p:anim>
                                    <p:anim calcmode="lin" valueType="num">
                                      <p:cBhvr>
                                        <p:cTn id="31" dur="500" fill="hold"/>
                                        <p:tgtEl>
                                          <p:spTgt spid="1027"/>
                                        </p:tgtEl>
                                        <p:attrNameLst>
                                          <p:attrName>ppt_h</p:attrName>
                                        </p:attrNameLst>
                                      </p:cBhvr>
                                      <p:tavLst>
                                        <p:tav tm="0">
                                          <p:val>
                                            <p:fltVal val="0"/>
                                          </p:val>
                                        </p:tav>
                                        <p:tav tm="100000">
                                          <p:val>
                                            <p:strVal val="#ppt_h"/>
                                          </p:val>
                                        </p:tav>
                                      </p:tavLst>
                                    </p:anim>
                                    <p:animEffect transition="in" filter="fade">
                                      <p:cBhvr>
                                        <p:cTn id="32" dur="500"/>
                                        <p:tgtEl>
                                          <p:spTgt spid="102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barn(inVertical)">
                                      <p:cBhvr>
                                        <p:cTn id="37" dur="5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barn(inVertical)">
                                      <p:cBhvr>
                                        <p:cTn id="4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Hydrogen Bonding</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1800" b="1" dirty="0" smtClean="0">
                <a:solidFill>
                  <a:srgbClr val="660033"/>
                </a:solidFill>
              </a:rPr>
              <a:t>Hydrogen bonding</a:t>
            </a:r>
            <a:r>
              <a:rPr lang="en-US" sz="1800" b="1" dirty="0" smtClean="0">
                <a:solidFill>
                  <a:srgbClr val="7030A0"/>
                </a:solidFill>
              </a:rPr>
              <a:t> </a:t>
            </a:r>
            <a:r>
              <a:rPr lang="en-US" sz="1800" dirty="0" smtClean="0"/>
              <a:t>is found in compounds in which the hydrogen atom is directly bonded to nitrogen, oxygen</a:t>
            </a:r>
            <a:r>
              <a:rPr lang="en-US" sz="1800" dirty="0"/>
              <a:t> </a:t>
            </a:r>
            <a:r>
              <a:rPr lang="en-US" sz="1800" dirty="0" smtClean="0"/>
              <a:t>or fluorine</a:t>
            </a:r>
          </a:p>
          <a:p>
            <a:r>
              <a:rPr lang="en-US" sz="1800" dirty="0" smtClean="0"/>
              <a:t>This bond mode is comparably strong (</a:t>
            </a:r>
            <a:r>
              <a:rPr lang="en-US" sz="1800" i="1" dirty="0" smtClean="0"/>
              <a:t>10-40 kJ/mol</a:t>
            </a:r>
            <a:r>
              <a:rPr lang="en-US" sz="1800" dirty="0" smtClean="0"/>
              <a:t>)</a:t>
            </a:r>
          </a:p>
          <a:p>
            <a:pPr lvl="1">
              <a:buFont typeface="Arial" panose="020B0604020202020204" pitchFamily="34" charset="0"/>
              <a:buChar char="•"/>
            </a:pPr>
            <a:r>
              <a:rPr lang="en-US" sz="1600" dirty="0">
                <a:solidFill>
                  <a:srgbClr val="002060"/>
                </a:solidFill>
              </a:rPr>
              <a:t>Many biological systems </a:t>
            </a:r>
            <a:r>
              <a:rPr lang="en-US" sz="1600" dirty="0" smtClean="0">
                <a:solidFill>
                  <a:srgbClr val="002060"/>
                </a:solidFill>
              </a:rPr>
              <a:t>use </a:t>
            </a:r>
            <a:r>
              <a:rPr lang="en-US" sz="1600" dirty="0">
                <a:solidFill>
                  <a:srgbClr val="002060"/>
                </a:solidFill>
              </a:rPr>
              <a:t>this </a:t>
            </a:r>
            <a:r>
              <a:rPr lang="en-US" sz="1600" dirty="0" smtClean="0">
                <a:solidFill>
                  <a:srgbClr val="002060"/>
                </a:solidFill>
              </a:rPr>
              <a:t>bond mode </a:t>
            </a:r>
            <a:r>
              <a:rPr lang="en-US" sz="1600" dirty="0">
                <a:solidFill>
                  <a:srgbClr val="002060"/>
                </a:solidFill>
              </a:rPr>
              <a:t>to stabilize </a:t>
            </a:r>
            <a:r>
              <a:rPr lang="en-US" sz="1600" dirty="0" smtClean="0">
                <a:solidFill>
                  <a:srgbClr val="002060"/>
                </a:solidFill>
              </a:rPr>
              <a:t>a specific structure (i.e., DNA base </a:t>
            </a:r>
            <a:r>
              <a:rPr lang="en-US" sz="1600" dirty="0">
                <a:solidFill>
                  <a:srgbClr val="002060"/>
                </a:solidFill>
              </a:rPr>
              <a:t>pairing)</a:t>
            </a:r>
          </a:p>
          <a:p>
            <a:pPr lvl="1">
              <a:buFont typeface="Arial" panose="020B0604020202020204" pitchFamily="34" charset="0"/>
              <a:buChar char="•"/>
            </a:pPr>
            <a:endParaRPr lang="en-US" sz="1600" dirty="0" smtClean="0">
              <a:solidFill>
                <a:srgbClr val="002060"/>
              </a:solidFill>
            </a:endParaRPr>
          </a:p>
          <a:p>
            <a:pPr lvl="1">
              <a:buFont typeface="Arial" panose="020B0604020202020204" pitchFamily="34" charset="0"/>
              <a:buChar char="•"/>
            </a:pPr>
            <a:endParaRPr lang="en-US" sz="1600" dirty="0">
              <a:solidFill>
                <a:srgbClr val="002060"/>
              </a:solidFill>
            </a:endParaRPr>
          </a:p>
          <a:p>
            <a:pPr lvl="1">
              <a:buFont typeface="Arial" panose="020B0604020202020204" pitchFamily="34" charset="0"/>
              <a:buChar char="•"/>
            </a:pPr>
            <a:endParaRPr lang="en-US" sz="1600" dirty="0" smtClean="0">
              <a:solidFill>
                <a:srgbClr val="002060"/>
              </a:solidFill>
            </a:endParaRPr>
          </a:p>
          <a:p>
            <a:pPr lvl="1">
              <a:buFont typeface="Arial" panose="020B0604020202020204" pitchFamily="34" charset="0"/>
              <a:buChar char="•"/>
            </a:pPr>
            <a:endParaRPr lang="en-US" sz="1600" dirty="0">
              <a:solidFill>
                <a:srgbClr val="002060"/>
              </a:solidFill>
            </a:endParaRPr>
          </a:p>
          <a:p>
            <a:pPr lvl="1">
              <a:buFont typeface="Arial" panose="020B0604020202020204" pitchFamily="34" charset="0"/>
              <a:buChar char="•"/>
            </a:pPr>
            <a:endParaRPr lang="en-US" sz="1600" dirty="0" smtClean="0">
              <a:solidFill>
                <a:srgbClr val="002060"/>
              </a:solidFill>
            </a:endParaRPr>
          </a:p>
          <a:p>
            <a:pPr lvl="1">
              <a:buFont typeface="Arial" panose="020B0604020202020204" pitchFamily="34" charset="0"/>
              <a:buChar char="•"/>
            </a:pPr>
            <a:endParaRPr lang="en-US" sz="1600" dirty="0">
              <a:solidFill>
                <a:srgbClr val="002060"/>
              </a:solidFill>
            </a:endParaRPr>
          </a:p>
          <a:p>
            <a:pPr lvl="1">
              <a:buFont typeface="Arial" panose="020B0604020202020204" pitchFamily="34" charset="0"/>
              <a:buChar char="•"/>
            </a:pPr>
            <a:endParaRPr lang="en-US" sz="1600" dirty="0" smtClean="0">
              <a:solidFill>
                <a:srgbClr val="002060"/>
              </a:solidFill>
            </a:endParaRPr>
          </a:p>
          <a:p>
            <a:pPr lvl="1">
              <a:buFont typeface="Arial" panose="020B0604020202020204" pitchFamily="34" charset="0"/>
              <a:buChar char="•"/>
            </a:pPr>
            <a:r>
              <a:rPr lang="en-US" sz="1600" dirty="0" smtClean="0">
                <a:solidFill>
                  <a:srgbClr val="002060"/>
                </a:solidFill>
              </a:rPr>
              <a:t>The relatively high boiling points of alcohols and carboxylic acids can also be attributed </a:t>
            </a:r>
            <a:br>
              <a:rPr lang="en-US" sz="1600" dirty="0" smtClean="0">
                <a:solidFill>
                  <a:srgbClr val="002060"/>
                </a:solidFill>
              </a:rPr>
            </a:br>
            <a:r>
              <a:rPr lang="en-US" sz="1600" dirty="0" smtClean="0">
                <a:solidFill>
                  <a:srgbClr val="002060"/>
                </a:solidFill>
              </a:rPr>
              <a:t>to this bond mode as well i.e., dimers for benzoic acid</a:t>
            </a:r>
          </a:p>
          <a:p>
            <a:pPr lvl="1">
              <a:buFont typeface="Arial" panose="020B0604020202020204" pitchFamily="34" charset="0"/>
              <a:buChar char="•"/>
            </a:pPr>
            <a:endParaRPr lang="en-US" sz="1600" dirty="0">
              <a:solidFill>
                <a:srgbClr val="002060"/>
              </a:solidFill>
            </a:endParaRPr>
          </a:p>
          <a:p>
            <a:pPr lvl="1">
              <a:buFont typeface="Arial" panose="020B0604020202020204" pitchFamily="34" charset="0"/>
              <a:buChar char="•"/>
            </a:pPr>
            <a:endParaRPr lang="en-US" sz="1600" dirty="0" smtClean="0">
              <a:solidFill>
                <a:srgbClr val="002060"/>
              </a:solidFill>
            </a:endParaRPr>
          </a:p>
          <a:p>
            <a:pPr lvl="1">
              <a:buFont typeface="Arial" panose="020B0604020202020204" pitchFamily="34" charset="0"/>
              <a:buChar char="•"/>
            </a:pPr>
            <a:endParaRPr lang="en-US" sz="1600" dirty="0">
              <a:solidFill>
                <a:srgbClr val="002060"/>
              </a:solidFill>
            </a:endParaRPr>
          </a:p>
          <a:p>
            <a:endParaRPr lang="en-US" sz="1800" dirty="0">
              <a:solidFill>
                <a:schemeClr val="bg1"/>
              </a:solidFill>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7267415"/>
              </p:ext>
            </p:extLst>
          </p:nvPr>
        </p:nvGraphicFramePr>
        <p:xfrm>
          <a:off x="7010400" y="3215640"/>
          <a:ext cx="1761807" cy="1737360"/>
        </p:xfrm>
        <a:graphic>
          <a:graphicData uri="http://schemas.openxmlformats.org/presentationml/2006/ole">
            <mc:AlternateContent xmlns:mc="http://schemas.openxmlformats.org/markup-compatibility/2006">
              <mc:Choice xmlns:v="urn:schemas-microsoft-com:vml" Requires="v">
                <p:oleObj spid="_x0000_s5334" name="CS ChemDraw Drawing" r:id="rId3" imgW="2972881" imgH="2931633" progId="ChemDraw.Document.6.0">
                  <p:embed/>
                </p:oleObj>
              </mc:Choice>
              <mc:Fallback>
                <p:oleObj name="CS ChemDraw Drawing" r:id="rId3" imgW="2972881" imgH="2931633"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3215640"/>
                        <a:ext cx="1761807" cy="1737360"/>
                      </a:xfrm>
                      <a:prstGeom prst="rect">
                        <a:avLst/>
                      </a:prstGeom>
                      <a:solidFill>
                        <a:schemeClr val="accent2">
                          <a:lumMod val="20000"/>
                          <a:lumOff val="80000"/>
                        </a:schemeClr>
                      </a:solid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97368854"/>
              </p:ext>
            </p:extLst>
          </p:nvPr>
        </p:nvGraphicFramePr>
        <p:xfrm>
          <a:off x="2971800" y="5745480"/>
          <a:ext cx="3428905" cy="731520"/>
        </p:xfrm>
        <a:graphic>
          <a:graphicData uri="http://schemas.openxmlformats.org/presentationml/2006/ole">
            <mc:AlternateContent xmlns:mc="http://schemas.openxmlformats.org/markup-compatibility/2006">
              <mc:Choice xmlns:v="urn:schemas-microsoft-com:vml" Requires="v">
                <p:oleObj spid="_x0000_s5335" r:id="rId5" imgW="3713804" imgH="792282" progId="">
                  <p:embed/>
                </p:oleObj>
              </mc:Choice>
              <mc:Fallback>
                <p:oleObj r:id="rId5" imgW="3713804" imgH="792282" progId="">
                  <p:embed/>
                  <p:pic>
                    <p:nvPicPr>
                      <p:cNvPr id="0" name=""/>
                      <p:cNvPicPr/>
                      <p:nvPr/>
                    </p:nvPicPr>
                    <p:blipFill>
                      <a:blip r:embed="rId6"/>
                      <a:stretch>
                        <a:fillRect/>
                      </a:stretch>
                    </p:blipFill>
                    <p:spPr>
                      <a:xfrm>
                        <a:off x="2971800" y="5745480"/>
                        <a:ext cx="3428905" cy="731520"/>
                      </a:xfrm>
                      <a:prstGeom prst="rect">
                        <a:avLst/>
                      </a:prstGeom>
                      <a:solidFill>
                        <a:schemeClr val="accent3">
                          <a:lumMod val="20000"/>
                          <a:lumOff val="80000"/>
                        </a:schemeClr>
                      </a:solidFill>
                    </p:spPr>
                  </p:pic>
                </p:oleObj>
              </mc:Fallback>
            </mc:AlternateContent>
          </a:graphicData>
        </a:graphic>
      </p:graphicFrame>
      <p:graphicFrame>
        <p:nvGraphicFramePr>
          <p:cNvPr id="8" name="Content Placeholder 3"/>
          <p:cNvGraphicFramePr>
            <a:graphicFrameLocks/>
          </p:cNvGraphicFramePr>
          <p:nvPr>
            <p:extLst>
              <p:ext uri="{D42A27DB-BD31-4B8C-83A1-F6EECF244321}">
                <p14:modId xmlns:p14="http://schemas.microsoft.com/office/powerpoint/2010/main" val="1592982083"/>
              </p:ext>
            </p:extLst>
          </p:nvPr>
        </p:nvGraphicFramePr>
        <p:xfrm>
          <a:off x="1143000" y="3215640"/>
          <a:ext cx="5669280" cy="1737360"/>
        </p:xfrm>
        <a:graphic>
          <a:graphicData uri="http://schemas.openxmlformats.org/drawingml/2006/table">
            <a:tbl>
              <a:tblPr firstRow="1" bandRow="1">
                <a:tableStyleId>{21E4AEA4-8DFA-4A89-87EB-49C32662AFE0}</a:tableStyleId>
              </a:tblPr>
              <a:tblGrid>
                <a:gridCol w="1417320"/>
                <a:gridCol w="1417320"/>
                <a:gridCol w="1417320"/>
                <a:gridCol w="1417320"/>
              </a:tblGrid>
              <a:tr h="347472">
                <a:tc>
                  <a:txBody>
                    <a:bodyPr/>
                    <a:lstStyle/>
                    <a:p>
                      <a:r>
                        <a:rPr lang="en-US" sz="1600" dirty="0" smtClean="0">
                          <a:solidFill>
                            <a:schemeClr val="tx1"/>
                          </a:solidFill>
                        </a:rPr>
                        <a:t>Group 14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Group 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Group</a:t>
                      </a:r>
                      <a:r>
                        <a:rPr lang="en-US" sz="1600" baseline="0" dirty="0" smtClean="0">
                          <a:solidFill>
                            <a:schemeClr val="tx1"/>
                          </a:solidFill>
                        </a:rPr>
                        <a:t> 16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Group 17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472">
                <a:tc>
                  <a:txBody>
                    <a:bodyPr/>
                    <a:lstStyle/>
                    <a:p>
                      <a:r>
                        <a:rPr lang="en-US" sz="1600" dirty="0" smtClean="0"/>
                        <a:t>CH</a:t>
                      </a:r>
                      <a:r>
                        <a:rPr lang="en-US" sz="1600" baseline="-25000" dirty="0" smtClean="0"/>
                        <a:t>4</a:t>
                      </a:r>
                      <a:r>
                        <a:rPr lang="en-US" sz="1600" dirty="0" smtClean="0"/>
                        <a:t> (-161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NH</a:t>
                      </a:r>
                      <a:r>
                        <a:rPr lang="en-US" sz="1600" baseline="-25000" dirty="0" smtClean="0"/>
                        <a:t>3</a:t>
                      </a:r>
                      <a:r>
                        <a:rPr lang="en-US" sz="1600" dirty="0" smtClean="0"/>
                        <a:t> (-33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t>
                      </a:r>
                      <a:r>
                        <a:rPr lang="en-US" sz="1600" baseline="-25000" dirty="0" smtClean="0"/>
                        <a:t>2</a:t>
                      </a:r>
                      <a:r>
                        <a:rPr lang="en-US" sz="1600" dirty="0" smtClean="0"/>
                        <a:t>O</a:t>
                      </a:r>
                      <a:r>
                        <a:rPr lang="en-US" sz="1600" baseline="0" dirty="0" smtClean="0"/>
                        <a:t> (100 </a:t>
                      </a:r>
                      <a:r>
                        <a:rPr lang="en-US" sz="1600" baseline="30000" dirty="0" smtClean="0"/>
                        <a:t>o</a:t>
                      </a:r>
                      <a:r>
                        <a:rPr lang="en-US" sz="1600" dirty="0" smtClean="0"/>
                        <a:t>C</a:t>
                      </a:r>
                      <a:r>
                        <a:rPr lang="en-US" sz="1600" baseline="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HF (20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472">
                <a:tc>
                  <a:txBody>
                    <a:bodyPr/>
                    <a:lstStyle/>
                    <a:p>
                      <a:r>
                        <a:rPr lang="en-US" sz="1600" dirty="0" smtClean="0"/>
                        <a:t>SiH</a:t>
                      </a:r>
                      <a:r>
                        <a:rPr lang="en-US" sz="1600" baseline="-25000" dirty="0" smtClean="0"/>
                        <a:t>4</a:t>
                      </a:r>
                      <a:r>
                        <a:rPr lang="en-US" sz="1600" dirty="0" smtClean="0"/>
                        <a:t> (-112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PH</a:t>
                      </a:r>
                      <a:r>
                        <a:rPr lang="en-US" sz="1600" baseline="-25000" dirty="0" smtClean="0"/>
                        <a:t>3</a:t>
                      </a:r>
                      <a:r>
                        <a:rPr lang="en-US" sz="1600" dirty="0" smtClean="0"/>
                        <a:t> (-88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t>
                      </a:r>
                      <a:r>
                        <a:rPr lang="en-US" sz="1600" baseline="-25000" dirty="0" smtClean="0"/>
                        <a:t>2</a:t>
                      </a:r>
                      <a:r>
                        <a:rPr lang="en-US" sz="1600" dirty="0" smtClean="0"/>
                        <a:t>S (-60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HCl</a:t>
                      </a:r>
                      <a:r>
                        <a:rPr lang="en-US" sz="1600" baseline="0" dirty="0" smtClean="0"/>
                        <a:t> (-85 </a:t>
                      </a:r>
                      <a:r>
                        <a:rPr lang="en-US" sz="1600" baseline="30000" dirty="0" smtClean="0"/>
                        <a:t>o</a:t>
                      </a:r>
                      <a:r>
                        <a:rPr lang="en-US" sz="1600" dirty="0" smtClean="0"/>
                        <a:t>C</a:t>
                      </a:r>
                      <a:r>
                        <a:rPr lang="en-US" sz="1600" baseline="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472">
                <a:tc>
                  <a:txBody>
                    <a:bodyPr/>
                    <a:lstStyle/>
                    <a:p>
                      <a:r>
                        <a:rPr lang="en-US" sz="1600" dirty="0" smtClean="0"/>
                        <a:t>GeH</a:t>
                      </a:r>
                      <a:r>
                        <a:rPr lang="en-US" sz="1600" baseline="-25000" dirty="0" smtClean="0"/>
                        <a:t>4 </a:t>
                      </a:r>
                      <a:r>
                        <a:rPr lang="en-US" sz="1600" dirty="0" smtClean="0"/>
                        <a:t>(-88</a:t>
                      </a:r>
                      <a:r>
                        <a:rPr lang="en-US" sz="1600" baseline="0" dirty="0" smtClean="0"/>
                        <a:t>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AsH</a:t>
                      </a:r>
                      <a:r>
                        <a:rPr lang="en-US" sz="1600" baseline="-25000" dirty="0" smtClean="0"/>
                        <a:t>3</a:t>
                      </a:r>
                      <a:r>
                        <a:rPr lang="en-US" sz="1600" dirty="0" smtClean="0"/>
                        <a:t> (-62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t>
                      </a:r>
                      <a:r>
                        <a:rPr lang="en-US" sz="1600" baseline="-25000" dirty="0" smtClean="0"/>
                        <a:t>2</a:t>
                      </a:r>
                      <a:r>
                        <a:rPr lang="en-US" sz="1600" dirty="0" smtClean="0"/>
                        <a:t>Se (-41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err="1" smtClean="0"/>
                        <a:t>HBr</a:t>
                      </a:r>
                      <a:r>
                        <a:rPr lang="en-US" sz="1600" dirty="0" smtClean="0"/>
                        <a:t> (-67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472">
                <a:tc>
                  <a:txBody>
                    <a:bodyPr/>
                    <a:lstStyle/>
                    <a:p>
                      <a:r>
                        <a:rPr lang="en-US" sz="1600" dirty="0" smtClean="0"/>
                        <a:t>Sn</a:t>
                      </a:r>
                      <a:r>
                        <a:rPr lang="en-US" sz="1600" baseline="0" dirty="0" smtClean="0"/>
                        <a:t>H</a:t>
                      </a:r>
                      <a:r>
                        <a:rPr lang="en-US" sz="1600" baseline="-25000" dirty="0" smtClean="0"/>
                        <a:t>4</a:t>
                      </a:r>
                      <a:r>
                        <a:rPr lang="en-US" sz="1600" dirty="0" smtClean="0"/>
                        <a:t> (-52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SbH</a:t>
                      </a:r>
                      <a:r>
                        <a:rPr lang="en-US" sz="1600" baseline="-25000" dirty="0" smtClean="0"/>
                        <a:t>3 </a:t>
                      </a:r>
                      <a:r>
                        <a:rPr lang="en-US" sz="1600" dirty="0" smtClean="0"/>
                        <a:t>(-17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t>
                      </a:r>
                      <a:r>
                        <a:rPr lang="en-US" sz="1600" baseline="-25000" dirty="0" smtClean="0"/>
                        <a:t>2</a:t>
                      </a:r>
                      <a:r>
                        <a:rPr lang="en-US" sz="1600" dirty="0" smtClean="0"/>
                        <a:t>Te (-2</a:t>
                      </a:r>
                      <a:r>
                        <a:rPr lang="en-US" sz="1600" baseline="0" dirty="0" smtClean="0"/>
                        <a:t> </a:t>
                      </a:r>
                      <a:r>
                        <a:rPr lang="en-US" sz="1600" baseline="30000" dirty="0" smtClean="0"/>
                        <a:t>o</a:t>
                      </a:r>
                      <a:r>
                        <a:rPr lang="en-US" sz="1600" dirty="0" smtClean="0"/>
                        <a:t>C</a:t>
                      </a:r>
                      <a:r>
                        <a:rPr lang="en-US" sz="1600" baseline="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HI (-35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31436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10" end="10"/>
                                            </p:txEl>
                                          </p:spTgt>
                                        </p:tgtEl>
                                        <p:attrNameLst>
                                          <p:attrName>style.visibility</p:attrName>
                                        </p:attrNameLst>
                                      </p:cBhvr>
                                      <p:to>
                                        <p:strVal val="visible"/>
                                      </p:to>
                                    </p:set>
                                    <p:animEffect transition="in" filter="barn(inVertical)">
                                      <p:cBhvr>
                                        <p:cTn id="34" dur="500"/>
                                        <p:tgtEl>
                                          <p:spTgt spid="2">
                                            <p:txEl>
                                              <p:pRg st="10" end="10"/>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Effect transition="in" filter="fade">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Ion-Dipole Interaction</a:t>
            </a:r>
            <a:endParaRPr lang="en-US" dirty="0">
              <a:solidFill>
                <a:srgbClr val="002060"/>
              </a:solidFill>
            </a:endParaRPr>
          </a:p>
        </p:txBody>
      </p:sp>
      <p:sp>
        <p:nvSpPr>
          <p:cNvPr id="2" name="Content Placeholder 1"/>
          <p:cNvSpPr>
            <a:spLocks noGrp="1"/>
          </p:cNvSpPr>
          <p:nvPr>
            <p:ph idx="1"/>
          </p:nvPr>
        </p:nvSpPr>
        <p:spPr/>
        <p:txBody>
          <a:bodyPr>
            <a:normAutofit fontScale="77500" lnSpcReduction="20000"/>
          </a:bodyPr>
          <a:lstStyle/>
          <a:p>
            <a:r>
              <a:rPr lang="en-US" dirty="0" smtClean="0"/>
              <a:t>Even though this the strongest of the non-covalent forces that are discussed here (</a:t>
            </a:r>
            <a:r>
              <a:rPr lang="en-US" i="1" dirty="0" smtClean="0"/>
              <a:t>40-80 kJ/mol</a:t>
            </a:r>
            <a:r>
              <a:rPr lang="en-US" dirty="0" smtClean="0"/>
              <a:t>), it is still much weaker than </a:t>
            </a:r>
            <a:r>
              <a:rPr lang="en-US" dirty="0" smtClean="0"/>
              <a:t>most covalent </a:t>
            </a:r>
            <a:r>
              <a:rPr lang="en-US" dirty="0" smtClean="0"/>
              <a:t>bonds (i.e., C-C ~350 kJ/mol)</a:t>
            </a:r>
          </a:p>
          <a:p>
            <a:r>
              <a:rPr lang="en-US" dirty="0" smtClean="0"/>
              <a:t>It is observed when an ionic compound is solvated </a:t>
            </a:r>
            <a:br>
              <a:rPr lang="en-US" dirty="0" smtClean="0"/>
            </a:br>
            <a:r>
              <a:rPr lang="en-US" dirty="0" smtClean="0"/>
              <a:t>i.e., sodium chloride in water </a:t>
            </a:r>
            <a:endParaRPr lang="en-US" dirty="0"/>
          </a:p>
          <a:p>
            <a:pPr lvl="1">
              <a:buFont typeface="Arial" panose="020B0604020202020204" pitchFamily="34" charset="0"/>
              <a:buChar char="•"/>
            </a:pPr>
            <a:r>
              <a:rPr lang="en-US" dirty="0" smtClean="0">
                <a:solidFill>
                  <a:srgbClr val="002060"/>
                </a:solidFill>
              </a:rPr>
              <a:t>The oxygen atom of water interacts with </a:t>
            </a:r>
            <a:br>
              <a:rPr lang="en-US" dirty="0" smtClean="0">
                <a:solidFill>
                  <a:srgbClr val="002060"/>
                </a:solidFill>
              </a:rPr>
            </a:br>
            <a:r>
              <a:rPr lang="en-US" dirty="0" smtClean="0">
                <a:solidFill>
                  <a:srgbClr val="002060"/>
                </a:solidFill>
              </a:rPr>
              <a:t>the Na</a:t>
            </a:r>
            <a:r>
              <a:rPr lang="en-US" baseline="30000" dirty="0" smtClean="0">
                <a:solidFill>
                  <a:srgbClr val="002060"/>
                </a:solidFill>
              </a:rPr>
              <a:t>+</a:t>
            </a:r>
            <a:r>
              <a:rPr lang="en-US" dirty="0" smtClean="0">
                <a:solidFill>
                  <a:srgbClr val="002060"/>
                </a:solidFill>
              </a:rPr>
              <a:t>-ion while the hydrogen atoms </a:t>
            </a:r>
            <a:br>
              <a:rPr lang="en-US" dirty="0" smtClean="0">
                <a:solidFill>
                  <a:srgbClr val="002060"/>
                </a:solidFill>
              </a:rPr>
            </a:br>
            <a:r>
              <a:rPr lang="en-US" dirty="0" smtClean="0">
                <a:solidFill>
                  <a:srgbClr val="002060"/>
                </a:solidFill>
              </a:rPr>
              <a:t>interact with the Cl</a:t>
            </a:r>
            <a:r>
              <a:rPr lang="en-US" baseline="30000" dirty="0" smtClean="0">
                <a:solidFill>
                  <a:srgbClr val="002060"/>
                </a:solidFill>
              </a:rPr>
              <a:t>-</a:t>
            </a:r>
            <a:r>
              <a:rPr lang="en-US" dirty="0" smtClean="0">
                <a:solidFill>
                  <a:srgbClr val="002060"/>
                </a:solidFill>
              </a:rPr>
              <a:t> -ion</a:t>
            </a:r>
          </a:p>
          <a:p>
            <a:pPr lvl="1">
              <a:buFont typeface="Arial" panose="020B0604020202020204" pitchFamily="34" charset="0"/>
              <a:buChar char="•"/>
            </a:pPr>
            <a:endParaRPr lang="en-US" sz="1300" dirty="0">
              <a:solidFill>
                <a:srgbClr val="002060"/>
              </a:solidFill>
            </a:endParaRPr>
          </a:p>
          <a:p>
            <a:pPr lvl="1">
              <a:buFont typeface="Arial" panose="020B0604020202020204" pitchFamily="34" charset="0"/>
              <a:buChar char="•"/>
            </a:pPr>
            <a:r>
              <a:rPr lang="en-US" dirty="0" smtClean="0">
                <a:solidFill>
                  <a:srgbClr val="002060"/>
                </a:solidFill>
              </a:rPr>
              <a:t>This interaction is very important in the explanation why sodium chloride dissolve in water but not in hexane</a:t>
            </a:r>
          </a:p>
          <a:p>
            <a:pPr lvl="1">
              <a:buFont typeface="Arial" panose="020B0604020202020204" pitchFamily="34" charset="0"/>
              <a:buChar char="•"/>
            </a:pPr>
            <a:endParaRPr lang="en-US" sz="1300" dirty="0" smtClean="0">
              <a:solidFill>
                <a:srgbClr val="002060"/>
              </a:solidFill>
            </a:endParaRPr>
          </a:p>
          <a:p>
            <a:pPr lvl="1">
              <a:buFont typeface="Arial" panose="020B0604020202020204" pitchFamily="34" charset="0"/>
              <a:buChar char="•"/>
            </a:pPr>
            <a:r>
              <a:rPr lang="en-US" dirty="0" smtClean="0">
                <a:solidFill>
                  <a:srgbClr val="002060"/>
                </a:solidFill>
              </a:rPr>
              <a:t>The strength of the ion-dipole interaction can also be used </a:t>
            </a:r>
            <a:r>
              <a:rPr lang="en-US" dirty="0">
                <a:solidFill>
                  <a:srgbClr val="002060"/>
                </a:solidFill>
              </a:rPr>
              <a:t>to</a:t>
            </a:r>
            <a:r>
              <a:rPr lang="en-US" dirty="0" smtClean="0">
                <a:solidFill>
                  <a:srgbClr val="002060"/>
                </a:solidFill>
              </a:rPr>
              <a:t/>
            </a:r>
            <a:br>
              <a:rPr lang="en-US" dirty="0" smtClean="0">
                <a:solidFill>
                  <a:srgbClr val="002060"/>
                </a:solidFill>
              </a:rPr>
            </a:br>
            <a:r>
              <a:rPr lang="en-US" dirty="0" smtClean="0">
                <a:solidFill>
                  <a:srgbClr val="002060"/>
                </a:solidFill>
              </a:rPr>
              <a:t>explain why the boiling point increases when salts are dissolved </a:t>
            </a:r>
            <a:br>
              <a:rPr lang="en-US" dirty="0" smtClean="0">
                <a:solidFill>
                  <a:srgbClr val="002060"/>
                </a:solidFill>
              </a:rPr>
            </a:br>
            <a:r>
              <a:rPr lang="en-US" dirty="0" smtClean="0">
                <a:solidFill>
                  <a:srgbClr val="002060"/>
                </a:solidFill>
              </a:rPr>
              <a:t>in water (colligative properties) </a:t>
            </a:r>
            <a:endParaRPr lang="en-US" dirty="0">
              <a:solidFill>
                <a:srgbClr val="002060"/>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2987040"/>
            <a:ext cx="1199779"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2971800"/>
            <a:ext cx="1222658"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968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2050"/>
                                        </p:tgtEl>
                                        <p:attrNameLst>
                                          <p:attrName>style.visibility</p:attrName>
                                        </p:attrNameLst>
                                      </p:cBhvr>
                                      <p:to>
                                        <p:strVal val="visible"/>
                                      </p:to>
                                    </p:set>
                                    <p:anim calcmode="lin" valueType="num">
                                      <p:cBhvr>
                                        <p:cTn id="20" dur="500" fill="hold"/>
                                        <p:tgtEl>
                                          <p:spTgt spid="2050"/>
                                        </p:tgtEl>
                                        <p:attrNameLst>
                                          <p:attrName>ppt_w</p:attrName>
                                        </p:attrNameLst>
                                      </p:cBhvr>
                                      <p:tavLst>
                                        <p:tav tm="0">
                                          <p:val>
                                            <p:fltVal val="0"/>
                                          </p:val>
                                        </p:tav>
                                        <p:tav tm="100000">
                                          <p:val>
                                            <p:strVal val="#ppt_w"/>
                                          </p:val>
                                        </p:tav>
                                      </p:tavLst>
                                    </p:anim>
                                    <p:anim calcmode="lin" valueType="num">
                                      <p:cBhvr>
                                        <p:cTn id="21" dur="500" fill="hold"/>
                                        <p:tgtEl>
                                          <p:spTgt spid="2050"/>
                                        </p:tgtEl>
                                        <p:attrNameLst>
                                          <p:attrName>ppt_h</p:attrName>
                                        </p:attrNameLst>
                                      </p:cBhvr>
                                      <p:tavLst>
                                        <p:tav tm="0">
                                          <p:val>
                                            <p:fltVal val="0"/>
                                          </p:val>
                                        </p:tav>
                                        <p:tav tm="100000">
                                          <p:val>
                                            <p:strVal val="#ppt_h"/>
                                          </p:val>
                                        </p:tav>
                                      </p:tavLst>
                                    </p:anim>
                                    <p:animEffect transition="in" filter="fade">
                                      <p:cBhvr>
                                        <p:cTn id="22" dur="500"/>
                                        <p:tgtEl>
                                          <p:spTgt spid="2050"/>
                                        </p:tgtEl>
                                      </p:cBhvr>
                                    </p:animEffect>
                                  </p:childTnLst>
                                </p:cTn>
                              </p:par>
                              <p:par>
                                <p:cTn id="23" presetID="53" presetClass="entr" presetSubtype="16" fill="hold" nodeType="withEffect">
                                  <p:stCondLst>
                                    <p:cond delay="0"/>
                                  </p:stCondLst>
                                  <p:childTnLst>
                                    <p:set>
                                      <p:cBhvr>
                                        <p:cTn id="24" dur="1" fill="hold">
                                          <p:stCondLst>
                                            <p:cond delay="0"/>
                                          </p:stCondLst>
                                        </p:cTn>
                                        <p:tgtEl>
                                          <p:spTgt spid="2051"/>
                                        </p:tgtEl>
                                        <p:attrNameLst>
                                          <p:attrName>style.visibility</p:attrName>
                                        </p:attrNameLst>
                                      </p:cBhvr>
                                      <p:to>
                                        <p:strVal val="visible"/>
                                      </p:to>
                                    </p:set>
                                    <p:anim calcmode="lin" valueType="num">
                                      <p:cBhvr>
                                        <p:cTn id="25" dur="500" fill="hold"/>
                                        <p:tgtEl>
                                          <p:spTgt spid="2051"/>
                                        </p:tgtEl>
                                        <p:attrNameLst>
                                          <p:attrName>ppt_w</p:attrName>
                                        </p:attrNameLst>
                                      </p:cBhvr>
                                      <p:tavLst>
                                        <p:tav tm="0">
                                          <p:val>
                                            <p:fltVal val="0"/>
                                          </p:val>
                                        </p:tav>
                                        <p:tav tm="100000">
                                          <p:val>
                                            <p:strVal val="#ppt_w"/>
                                          </p:val>
                                        </p:tav>
                                      </p:tavLst>
                                    </p:anim>
                                    <p:anim calcmode="lin" valueType="num">
                                      <p:cBhvr>
                                        <p:cTn id="26" dur="500" fill="hold"/>
                                        <p:tgtEl>
                                          <p:spTgt spid="2051"/>
                                        </p:tgtEl>
                                        <p:attrNameLst>
                                          <p:attrName>ppt_h</p:attrName>
                                        </p:attrNameLst>
                                      </p:cBhvr>
                                      <p:tavLst>
                                        <p:tav tm="0">
                                          <p:val>
                                            <p:fltVal val="0"/>
                                          </p:val>
                                        </p:tav>
                                        <p:tav tm="100000">
                                          <p:val>
                                            <p:strVal val="#ppt_h"/>
                                          </p:val>
                                        </p:tav>
                                      </p:tavLst>
                                    </p:anim>
                                    <p:animEffect transition="in" filter="fade">
                                      <p:cBhvr>
                                        <p:cTn id="27" dur="500"/>
                                        <p:tgtEl>
                                          <p:spTgt spid="205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Physical Properties I</a:t>
            </a:r>
            <a:endParaRPr lang="en-US" dirty="0">
              <a:solidFill>
                <a:srgbClr val="002060"/>
              </a:solidFill>
            </a:endParaRPr>
          </a:p>
        </p:txBody>
      </p:sp>
      <p:sp>
        <p:nvSpPr>
          <p:cNvPr id="2" name="Content Placeholder 1"/>
          <p:cNvSpPr>
            <a:spLocks noGrp="1"/>
          </p:cNvSpPr>
          <p:nvPr>
            <p:ph idx="1"/>
          </p:nvPr>
        </p:nvSpPr>
        <p:spPr>
          <a:xfrm>
            <a:off x="381000" y="1524000"/>
            <a:ext cx="7467600" cy="5029200"/>
          </a:xfrm>
        </p:spPr>
        <p:txBody>
          <a:bodyPr>
            <a:normAutofit fontScale="77500" lnSpcReduction="20000"/>
          </a:bodyPr>
          <a:lstStyle/>
          <a:p>
            <a:pPr marL="445770" lvl="1" indent="-457200">
              <a:spcBef>
                <a:spcPts val="600"/>
              </a:spcBef>
              <a:buClr>
                <a:schemeClr val="accent2"/>
              </a:buClr>
              <a:buFont typeface="Arial" panose="020B0604020202020204" pitchFamily="34" charset="0"/>
              <a:buChar char="•"/>
            </a:pPr>
            <a:r>
              <a:rPr lang="en-US" sz="2600" b="1" dirty="0" smtClean="0">
                <a:solidFill>
                  <a:srgbClr val="003300"/>
                </a:solidFill>
              </a:rPr>
              <a:t>Melting </a:t>
            </a:r>
            <a:r>
              <a:rPr lang="en-US" sz="2600" b="1" dirty="0" smtClean="0">
                <a:solidFill>
                  <a:srgbClr val="003300"/>
                </a:solidFill>
              </a:rPr>
              <a:t>Point </a:t>
            </a:r>
            <a:r>
              <a:rPr lang="en-US" sz="2600" b="1" dirty="0" smtClean="0">
                <a:solidFill>
                  <a:srgbClr val="003300"/>
                </a:solidFill>
              </a:rPr>
              <a:t>(Effect </a:t>
            </a:r>
            <a:r>
              <a:rPr lang="en-US" sz="2600" b="1" dirty="0">
                <a:solidFill>
                  <a:srgbClr val="003300"/>
                </a:solidFill>
              </a:rPr>
              <a:t>of </a:t>
            </a:r>
            <a:r>
              <a:rPr lang="en-US" sz="2600" b="1" dirty="0" smtClean="0">
                <a:solidFill>
                  <a:srgbClr val="003300"/>
                </a:solidFill>
              </a:rPr>
              <a:t>Intermolecular Forces</a:t>
            </a:r>
            <a:r>
              <a:rPr lang="en-US" sz="2600" b="1" dirty="0" smtClean="0">
                <a:solidFill>
                  <a:srgbClr val="003300"/>
                </a:solidFill>
              </a:rPr>
              <a:t>)</a:t>
            </a:r>
            <a:r>
              <a:rPr lang="en-US" sz="2600" b="1" dirty="0" smtClean="0">
                <a:solidFill>
                  <a:srgbClr val="00B050"/>
                </a:solidFill>
              </a:rPr>
              <a:t> </a:t>
            </a:r>
            <a:endParaRPr lang="en-US" sz="2600" b="1" dirty="0">
              <a:solidFill>
                <a:srgbClr val="00B050"/>
              </a:solidFill>
            </a:endParaRPr>
          </a:p>
          <a:p>
            <a:pPr lvl="1">
              <a:buFont typeface="Arial" panose="020B0604020202020204" pitchFamily="34" charset="0"/>
              <a:buChar char="•"/>
            </a:pPr>
            <a:r>
              <a:rPr lang="en-US" dirty="0" smtClean="0"/>
              <a:t>Compounds with</a:t>
            </a:r>
            <a:r>
              <a:rPr lang="en-US" dirty="0" smtClean="0">
                <a:solidFill>
                  <a:schemeClr val="bg1"/>
                </a:solidFill>
              </a:rPr>
              <a:t> </a:t>
            </a:r>
            <a:r>
              <a:rPr lang="en-US" b="1" i="1" dirty="0" smtClean="0">
                <a:solidFill>
                  <a:srgbClr val="003300"/>
                </a:solidFill>
              </a:rPr>
              <a:t>covalent network structures </a:t>
            </a:r>
            <a:r>
              <a:rPr lang="en-US" dirty="0" smtClean="0"/>
              <a:t>have </a:t>
            </a:r>
            <a:br>
              <a:rPr lang="en-US" dirty="0" smtClean="0"/>
            </a:br>
            <a:r>
              <a:rPr lang="en-US" dirty="0" smtClean="0"/>
              <a:t>very high melting points i.e., silicon dioxide (~1700 </a:t>
            </a:r>
            <a:r>
              <a:rPr lang="en-US" baseline="30000" dirty="0"/>
              <a:t>o</a:t>
            </a:r>
            <a:r>
              <a:rPr lang="en-US" dirty="0" smtClean="0"/>
              <a:t>C), aluminum oxide (2072 </a:t>
            </a:r>
            <a:r>
              <a:rPr lang="en-US" baseline="30000" dirty="0"/>
              <a:t>o</a:t>
            </a:r>
            <a:r>
              <a:rPr lang="en-US" dirty="0" smtClean="0"/>
              <a:t>C), tungsten carbide (2870 </a:t>
            </a:r>
            <a:r>
              <a:rPr lang="en-US" baseline="30000" dirty="0"/>
              <a:t>o</a:t>
            </a:r>
            <a:r>
              <a:rPr lang="en-US" dirty="0" smtClean="0"/>
              <a:t>C)</a:t>
            </a:r>
          </a:p>
          <a:p>
            <a:pPr lvl="1">
              <a:buFont typeface="Arial" panose="020B0604020202020204" pitchFamily="34" charset="0"/>
              <a:buChar char="•"/>
            </a:pPr>
            <a:r>
              <a:rPr lang="en-US" b="1" i="1" dirty="0" smtClean="0">
                <a:solidFill>
                  <a:srgbClr val="003300"/>
                </a:solidFill>
              </a:rPr>
              <a:t>Ionic compounds </a:t>
            </a:r>
            <a:r>
              <a:rPr lang="en-US" dirty="0" smtClean="0"/>
              <a:t>also exhibit very high melting points </a:t>
            </a:r>
            <a:br>
              <a:rPr lang="en-US" dirty="0" smtClean="0"/>
            </a:br>
            <a:r>
              <a:rPr lang="en-US" dirty="0" smtClean="0"/>
              <a:t>i.e., sodium chloride (801 </a:t>
            </a:r>
            <a:r>
              <a:rPr lang="en-US" baseline="30000" dirty="0"/>
              <a:t>o</a:t>
            </a:r>
            <a:r>
              <a:rPr lang="en-US" dirty="0" smtClean="0"/>
              <a:t>C), sodium sulfate (884 </a:t>
            </a:r>
            <a:r>
              <a:rPr lang="en-US" baseline="30000" dirty="0" smtClean="0"/>
              <a:t>o</a:t>
            </a:r>
            <a:r>
              <a:rPr lang="en-US" dirty="0" smtClean="0"/>
              <a:t>C), magnesium sulfate (1124 </a:t>
            </a:r>
            <a:r>
              <a:rPr lang="en-US" baseline="30000" dirty="0"/>
              <a:t>o</a:t>
            </a:r>
            <a:r>
              <a:rPr lang="en-US" dirty="0" smtClean="0"/>
              <a:t>C)</a:t>
            </a:r>
          </a:p>
          <a:p>
            <a:pPr lvl="1">
              <a:buFont typeface="Arial" panose="020B0604020202020204" pitchFamily="34" charset="0"/>
              <a:buChar char="•"/>
            </a:pPr>
            <a:r>
              <a:rPr lang="en-US" b="1" i="1" dirty="0" smtClean="0">
                <a:solidFill>
                  <a:srgbClr val="003300"/>
                </a:solidFill>
              </a:rPr>
              <a:t>Covalent compound</a:t>
            </a:r>
            <a:r>
              <a:rPr lang="en-US" i="1" dirty="0" smtClean="0">
                <a:solidFill>
                  <a:srgbClr val="003300"/>
                </a:solidFill>
              </a:rPr>
              <a:t>s</a:t>
            </a:r>
          </a:p>
          <a:p>
            <a:pPr lvl="2"/>
            <a:r>
              <a:rPr lang="en-US" sz="2300" b="1" i="1" dirty="0" smtClean="0">
                <a:solidFill>
                  <a:srgbClr val="002060"/>
                </a:solidFill>
              </a:rPr>
              <a:t>Hydrogen Bonding</a:t>
            </a:r>
            <a:r>
              <a:rPr lang="en-US" sz="2300" dirty="0" smtClean="0"/>
              <a:t>: water (0 </a:t>
            </a:r>
            <a:r>
              <a:rPr lang="en-US" sz="2300" baseline="30000" dirty="0"/>
              <a:t>o</a:t>
            </a:r>
            <a:r>
              <a:rPr lang="en-US" sz="2300" dirty="0" smtClean="0"/>
              <a:t>C), acetic acid (16 </a:t>
            </a:r>
            <a:r>
              <a:rPr lang="en-US" sz="2300" baseline="30000" dirty="0"/>
              <a:t>o</a:t>
            </a:r>
            <a:r>
              <a:rPr lang="en-US" sz="2300" dirty="0" smtClean="0"/>
              <a:t>C), </a:t>
            </a:r>
            <a:br>
              <a:rPr lang="en-US" sz="2300" dirty="0" smtClean="0"/>
            </a:br>
            <a:r>
              <a:rPr lang="en-US" sz="2300" dirty="0" smtClean="0"/>
              <a:t>phenol (41 </a:t>
            </a:r>
            <a:r>
              <a:rPr lang="en-US" sz="2300" baseline="30000" dirty="0"/>
              <a:t>o</a:t>
            </a:r>
            <a:r>
              <a:rPr lang="en-US" sz="2300" dirty="0" smtClean="0"/>
              <a:t>C), benzoin (137 </a:t>
            </a:r>
            <a:r>
              <a:rPr lang="en-US" sz="2300" baseline="30000" dirty="0" smtClean="0"/>
              <a:t>o</a:t>
            </a:r>
            <a:r>
              <a:rPr lang="en-US" sz="2300" dirty="0" smtClean="0"/>
              <a:t>C), benzopinacol (181 </a:t>
            </a:r>
            <a:r>
              <a:rPr lang="en-US" sz="2300" baseline="30000" dirty="0" smtClean="0"/>
              <a:t>o</a:t>
            </a:r>
            <a:r>
              <a:rPr lang="en-US" sz="2300" dirty="0" smtClean="0"/>
              <a:t>C), isoborneol (212 </a:t>
            </a:r>
            <a:r>
              <a:rPr lang="en-US" sz="2300" baseline="30000" dirty="0"/>
              <a:t>o</a:t>
            </a:r>
            <a:r>
              <a:rPr lang="en-US" sz="2300" dirty="0"/>
              <a:t>C</a:t>
            </a:r>
            <a:r>
              <a:rPr lang="en-US" sz="2300" dirty="0" smtClean="0"/>
              <a:t>), phenytoin (296 </a:t>
            </a:r>
            <a:r>
              <a:rPr lang="en-US" sz="2300" baseline="30000" dirty="0" smtClean="0"/>
              <a:t>o</a:t>
            </a:r>
            <a:r>
              <a:rPr lang="en-US" sz="2300" dirty="0" smtClean="0"/>
              <a:t>C)</a:t>
            </a:r>
          </a:p>
          <a:p>
            <a:pPr lvl="2"/>
            <a:r>
              <a:rPr lang="en-US" sz="2300" b="1" i="1" dirty="0" smtClean="0">
                <a:solidFill>
                  <a:srgbClr val="002060"/>
                </a:solidFill>
              </a:rPr>
              <a:t>Dipole-Dipole</a:t>
            </a:r>
            <a:r>
              <a:rPr lang="en-US" sz="2300" dirty="0" smtClean="0"/>
              <a:t>: tetrahydrofuran (-108 </a:t>
            </a:r>
            <a:r>
              <a:rPr lang="en-US" sz="2300" baseline="30000" dirty="0"/>
              <a:t>o</a:t>
            </a:r>
            <a:r>
              <a:rPr lang="en-US" sz="2300" dirty="0" smtClean="0"/>
              <a:t>C), </a:t>
            </a:r>
            <a:r>
              <a:rPr lang="en-US" sz="2300" dirty="0"/>
              <a:t>acetone (-93 </a:t>
            </a:r>
            <a:r>
              <a:rPr lang="en-US" sz="2300" baseline="30000" dirty="0"/>
              <a:t>o</a:t>
            </a:r>
            <a:r>
              <a:rPr lang="en-US" sz="2300" dirty="0"/>
              <a:t>C</a:t>
            </a:r>
            <a:r>
              <a:rPr lang="en-US" sz="2300" dirty="0" smtClean="0"/>
              <a:t>), </a:t>
            </a:r>
            <a:br>
              <a:rPr lang="en-US" sz="2300" dirty="0" smtClean="0"/>
            </a:br>
            <a:r>
              <a:rPr lang="en-US" sz="2300" dirty="0" smtClean="0"/>
              <a:t>ethyl acetate (-84 </a:t>
            </a:r>
            <a:r>
              <a:rPr lang="en-US" sz="2300" baseline="30000" dirty="0" smtClean="0"/>
              <a:t>o</a:t>
            </a:r>
            <a:r>
              <a:rPr lang="en-US" sz="2300" dirty="0" smtClean="0"/>
              <a:t>C), benzophenone (49 </a:t>
            </a:r>
            <a:r>
              <a:rPr lang="en-US" sz="2300" baseline="30000" dirty="0" smtClean="0"/>
              <a:t>o</a:t>
            </a:r>
            <a:r>
              <a:rPr lang="en-US" sz="2300" dirty="0" smtClean="0"/>
              <a:t>C), benzil (95 </a:t>
            </a:r>
            <a:r>
              <a:rPr lang="en-US" sz="2300" baseline="30000" dirty="0" smtClean="0"/>
              <a:t>o</a:t>
            </a:r>
            <a:r>
              <a:rPr lang="en-US" sz="2300" dirty="0" smtClean="0"/>
              <a:t>C), camphor (176 </a:t>
            </a:r>
            <a:r>
              <a:rPr lang="en-US" sz="2300" baseline="30000" dirty="0" smtClean="0"/>
              <a:t>o</a:t>
            </a:r>
            <a:r>
              <a:rPr lang="en-US" sz="2300" dirty="0" smtClean="0"/>
              <a:t>C), tetraphenylcyclopentadienone (218 </a:t>
            </a:r>
            <a:r>
              <a:rPr lang="en-US" sz="2300" baseline="30000" dirty="0"/>
              <a:t>o</a:t>
            </a:r>
            <a:r>
              <a:rPr lang="en-US" sz="2300" dirty="0" smtClean="0"/>
              <a:t>C)</a:t>
            </a:r>
          </a:p>
          <a:p>
            <a:pPr lvl="2"/>
            <a:r>
              <a:rPr lang="en-US" sz="2300" b="1" i="1" dirty="0" smtClean="0">
                <a:solidFill>
                  <a:srgbClr val="002060"/>
                </a:solidFill>
              </a:rPr>
              <a:t>London Dispersion</a:t>
            </a:r>
            <a:r>
              <a:rPr lang="en-US" sz="2300" dirty="0" smtClean="0">
                <a:solidFill>
                  <a:srgbClr val="002060"/>
                </a:solidFill>
              </a:rPr>
              <a:t>:</a:t>
            </a:r>
            <a:r>
              <a:rPr lang="en-US" sz="2300" dirty="0" smtClean="0">
                <a:solidFill>
                  <a:schemeClr val="bg1"/>
                </a:solidFill>
              </a:rPr>
              <a:t> </a:t>
            </a:r>
            <a:r>
              <a:rPr lang="en-US" sz="2300" dirty="0" smtClean="0"/>
              <a:t>pentane (-130 </a:t>
            </a:r>
            <a:r>
              <a:rPr lang="en-US" sz="2300" baseline="30000" dirty="0"/>
              <a:t>o</a:t>
            </a:r>
            <a:r>
              <a:rPr lang="en-US" sz="2300" dirty="0" smtClean="0"/>
              <a:t>C), hexane (-95 </a:t>
            </a:r>
            <a:r>
              <a:rPr lang="en-US" sz="2300" baseline="30000" dirty="0"/>
              <a:t>o</a:t>
            </a:r>
            <a:r>
              <a:rPr lang="en-US" sz="2300" dirty="0" smtClean="0"/>
              <a:t>C), </a:t>
            </a:r>
            <a:br>
              <a:rPr lang="en-US" sz="2300" dirty="0" smtClean="0"/>
            </a:br>
            <a:r>
              <a:rPr lang="en-US" sz="2300" dirty="0" smtClean="0"/>
              <a:t>benzene (5 </a:t>
            </a:r>
            <a:r>
              <a:rPr lang="en-US" sz="2300" baseline="30000" dirty="0" smtClean="0"/>
              <a:t>o</a:t>
            </a:r>
            <a:r>
              <a:rPr lang="en-US" sz="2300" dirty="0" smtClean="0"/>
              <a:t>C), camphene (52 </a:t>
            </a:r>
            <a:r>
              <a:rPr lang="en-US" sz="2300" baseline="30000" dirty="0" smtClean="0"/>
              <a:t>o</a:t>
            </a:r>
            <a:r>
              <a:rPr lang="en-US" sz="2300" dirty="0" smtClean="0"/>
              <a:t>C), naphthalene (80 </a:t>
            </a:r>
            <a:r>
              <a:rPr lang="en-US" sz="2300" baseline="30000" dirty="0" smtClean="0"/>
              <a:t>o</a:t>
            </a:r>
            <a:r>
              <a:rPr lang="en-US" sz="2300" dirty="0" smtClean="0"/>
              <a:t>C), tetraphenylnaphthalene (196 </a:t>
            </a:r>
            <a:r>
              <a:rPr lang="en-US" sz="2300" baseline="30000" dirty="0" smtClean="0"/>
              <a:t>o</a:t>
            </a:r>
            <a:r>
              <a:rPr lang="en-US" sz="2300" dirty="0" smtClean="0"/>
              <a:t>C), </a:t>
            </a:r>
            <a:r>
              <a:rPr lang="en-US" sz="2300" dirty="0" err="1" smtClean="0"/>
              <a:t>anthracene</a:t>
            </a:r>
            <a:r>
              <a:rPr lang="en-US" sz="2300" dirty="0" smtClean="0"/>
              <a:t> (C</a:t>
            </a:r>
            <a:r>
              <a:rPr lang="en-US" sz="2300" baseline="-25000" dirty="0" smtClean="0"/>
              <a:t>14</a:t>
            </a:r>
            <a:r>
              <a:rPr lang="en-US" sz="2300" dirty="0" smtClean="0"/>
              <a:t>H</a:t>
            </a:r>
            <a:r>
              <a:rPr lang="en-US" sz="2300" baseline="-25000" dirty="0" smtClean="0"/>
              <a:t>10</a:t>
            </a:r>
            <a:r>
              <a:rPr lang="en-US" sz="2300" dirty="0" smtClean="0"/>
              <a:t>, 218 </a:t>
            </a:r>
            <a:r>
              <a:rPr lang="en-US" sz="2300" baseline="30000" dirty="0" smtClean="0"/>
              <a:t>o</a:t>
            </a:r>
            <a:r>
              <a:rPr lang="en-US" sz="2300" dirty="0" smtClean="0"/>
              <a:t>C), </a:t>
            </a:r>
            <a:br>
              <a:rPr lang="en-US" sz="2300" dirty="0" smtClean="0"/>
            </a:br>
            <a:r>
              <a:rPr lang="en-US" sz="2300" dirty="0" err="1" smtClean="0"/>
              <a:t>tetracene</a:t>
            </a:r>
            <a:r>
              <a:rPr lang="en-US" sz="2300" dirty="0" smtClean="0"/>
              <a:t> (C</a:t>
            </a:r>
            <a:r>
              <a:rPr lang="en-US" sz="2300" baseline="-25000" dirty="0" smtClean="0"/>
              <a:t>18</a:t>
            </a:r>
            <a:r>
              <a:rPr lang="en-US" sz="2300" dirty="0" smtClean="0"/>
              <a:t>H</a:t>
            </a:r>
            <a:r>
              <a:rPr lang="en-US" sz="2300" baseline="-25000" dirty="0" smtClean="0"/>
              <a:t>12</a:t>
            </a:r>
            <a:r>
              <a:rPr lang="en-US" sz="2300" dirty="0" smtClean="0"/>
              <a:t>, 357 </a:t>
            </a:r>
            <a:r>
              <a:rPr lang="en-US" sz="2300" baseline="30000" dirty="0" smtClean="0"/>
              <a:t>o</a:t>
            </a:r>
            <a:r>
              <a:rPr lang="en-US" sz="2300" dirty="0" smtClean="0"/>
              <a:t>C)</a:t>
            </a:r>
            <a:endParaRPr lang="en-US" sz="2300"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1615722"/>
            <a:ext cx="1371600" cy="1145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2971801"/>
            <a:ext cx="1371600" cy="1229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4320540"/>
            <a:ext cx="1371600" cy="1165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descr="http://volga.eng.yale.edu/sohrab/grouppage/pics/SiO2bulksupercell.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5576" y="-2041525"/>
            <a:ext cx="2778196" cy="181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72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3076"/>
                                        </p:tgtEl>
                                        <p:attrNameLst>
                                          <p:attrName>style.visibility</p:attrName>
                                        </p:attrNameLst>
                                      </p:cBhvr>
                                      <p:to>
                                        <p:strVal val="visible"/>
                                      </p:to>
                                    </p:set>
                                    <p:anim calcmode="lin" valueType="num">
                                      <p:cBhvr>
                                        <p:cTn id="10" dur="500" fill="hold"/>
                                        <p:tgtEl>
                                          <p:spTgt spid="3076"/>
                                        </p:tgtEl>
                                        <p:attrNameLst>
                                          <p:attrName>ppt_w</p:attrName>
                                        </p:attrNameLst>
                                      </p:cBhvr>
                                      <p:tavLst>
                                        <p:tav tm="0">
                                          <p:val>
                                            <p:fltVal val="0"/>
                                          </p:val>
                                        </p:tav>
                                        <p:tav tm="100000">
                                          <p:val>
                                            <p:strVal val="#ppt_w"/>
                                          </p:val>
                                        </p:tav>
                                      </p:tavLst>
                                    </p:anim>
                                    <p:anim calcmode="lin" valueType="num">
                                      <p:cBhvr>
                                        <p:cTn id="11" dur="500" fill="hold"/>
                                        <p:tgtEl>
                                          <p:spTgt spid="3076"/>
                                        </p:tgtEl>
                                        <p:attrNameLst>
                                          <p:attrName>ppt_h</p:attrName>
                                        </p:attrNameLst>
                                      </p:cBhvr>
                                      <p:tavLst>
                                        <p:tav tm="0">
                                          <p:val>
                                            <p:fltVal val="0"/>
                                          </p:val>
                                        </p:tav>
                                        <p:tav tm="100000">
                                          <p:val>
                                            <p:strVal val="#ppt_h"/>
                                          </p:val>
                                        </p:tav>
                                      </p:tavLst>
                                    </p:anim>
                                    <p:animEffect transition="in" filter="fade">
                                      <p:cBhvr>
                                        <p:cTn id="12" dur="500"/>
                                        <p:tgtEl>
                                          <p:spTgt spid="307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3077"/>
                                        </p:tgtEl>
                                        <p:attrNameLst>
                                          <p:attrName>style.visibility</p:attrName>
                                        </p:attrNameLst>
                                      </p:cBhvr>
                                      <p:to>
                                        <p:strVal val="visible"/>
                                      </p:to>
                                    </p:set>
                                    <p:anim calcmode="lin" valueType="num">
                                      <p:cBhvr>
                                        <p:cTn id="20" dur="500" fill="hold"/>
                                        <p:tgtEl>
                                          <p:spTgt spid="3077"/>
                                        </p:tgtEl>
                                        <p:attrNameLst>
                                          <p:attrName>ppt_w</p:attrName>
                                        </p:attrNameLst>
                                      </p:cBhvr>
                                      <p:tavLst>
                                        <p:tav tm="0">
                                          <p:val>
                                            <p:fltVal val="0"/>
                                          </p:val>
                                        </p:tav>
                                        <p:tav tm="100000">
                                          <p:val>
                                            <p:strVal val="#ppt_w"/>
                                          </p:val>
                                        </p:tav>
                                      </p:tavLst>
                                    </p:anim>
                                    <p:anim calcmode="lin" valueType="num">
                                      <p:cBhvr>
                                        <p:cTn id="21" dur="500" fill="hold"/>
                                        <p:tgtEl>
                                          <p:spTgt spid="3077"/>
                                        </p:tgtEl>
                                        <p:attrNameLst>
                                          <p:attrName>ppt_h</p:attrName>
                                        </p:attrNameLst>
                                      </p:cBhvr>
                                      <p:tavLst>
                                        <p:tav tm="0">
                                          <p:val>
                                            <p:fltVal val="0"/>
                                          </p:val>
                                        </p:tav>
                                        <p:tav tm="100000">
                                          <p:val>
                                            <p:strVal val="#ppt_h"/>
                                          </p:val>
                                        </p:tav>
                                      </p:tavLst>
                                    </p:anim>
                                    <p:animEffect transition="in" filter="fade">
                                      <p:cBhvr>
                                        <p:cTn id="22" dur="500"/>
                                        <p:tgtEl>
                                          <p:spTgt spid="307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3078"/>
                                        </p:tgtEl>
                                        <p:attrNameLst>
                                          <p:attrName>style.visibility</p:attrName>
                                        </p:attrNameLst>
                                      </p:cBhvr>
                                      <p:to>
                                        <p:strVal val="visible"/>
                                      </p:to>
                                    </p:set>
                                    <p:anim calcmode="lin" valueType="num">
                                      <p:cBhvr>
                                        <p:cTn id="35" dur="500" fill="hold"/>
                                        <p:tgtEl>
                                          <p:spTgt spid="3078"/>
                                        </p:tgtEl>
                                        <p:attrNameLst>
                                          <p:attrName>ppt_w</p:attrName>
                                        </p:attrNameLst>
                                      </p:cBhvr>
                                      <p:tavLst>
                                        <p:tav tm="0">
                                          <p:val>
                                            <p:fltVal val="0"/>
                                          </p:val>
                                        </p:tav>
                                        <p:tav tm="100000">
                                          <p:val>
                                            <p:strVal val="#ppt_w"/>
                                          </p:val>
                                        </p:tav>
                                      </p:tavLst>
                                    </p:anim>
                                    <p:anim calcmode="lin" valueType="num">
                                      <p:cBhvr>
                                        <p:cTn id="36" dur="500" fill="hold"/>
                                        <p:tgtEl>
                                          <p:spTgt spid="3078"/>
                                        </p:tgtEl>
                                        <p:attrNameLst>
                                          <p:attrName>ppt_h</p:attrName>
                                        </p:attrNameLst>
                                      </p:cBhvr>
                                      <p:tavLst>
                                        <p:tav tm="0">
                                          <p:val>
                                            <p:fltVal val="0"/>
                                          </p:val>
                                        </p:tav>
                                        <p:tav tm="100000">
                                          <p:val>
                                            <p:strVal val="#ppt_h"/>
                                          </p:val>
                                        </p:tav>
                                      </p:tavLst>
                                    </p:anim>
                                    <p:animEffect transition="in" filter="fade">
                                      <p:cBhvr>
                                        <p:cTn id="37" dur="500"/>
                                        <p:tgtEl>
                                          <p:spTgt spid="307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barn(inVertical)">
                                      <p:cBhvr>
                                        <p:cTn id="42" dur="500"/>
                                        <p:tgtEl>
                                          <p:spTgt spid="2">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barn(inVertical)">
                                      <p:cBhvr>
                                        <p:cTn id="4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6406</TotalTime>
  <Words>1703</Words>
  <Application>Microsoft Office PowerPoint</Application>
  <PresentationFormat>On-screen Show (4:3)</PresentationFormat>
  <Paragraphs>501</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Symbol</vt:lpstr>
      <vt:lpstr>Times</vt:lpstr>
      <vt:lpstr>Times New Roman</vt:lpstr>
      <vt:lpstr>Wingdings</vt:lpstr>
      <vt:lpstr>Office Theme</vt:lpstr>
      <vt:lpstr>CS ChemDraw Drawing</vt:lpstr>
      <vt:lpstr>Lecture 9a</vt:lpstr>
      <vt:lpstr>Why this discussion?</vt:lpstr>
      <vt:lpstr>What determines Polarity?</vt:lpstr>
      <vt:lpstr>Intermolecular Forces</vt:lpstr>
      <vt:lpstr>London Dispersion Forces</vt:lpstr>
      <vt:lpstr>Dipole-Dipole Interaction</vt:lpstr>
      <vt:lpstr>Hydrogen Bonding</vt:lpstr>
      <vt:lpstr>Ion-Dipole Interaction</vt:lpstr>
      <vt:lpstr>Physical Properties I</vt:lpstr>
      <vt:lpstr>Physical Properties II</vt:lpstr>
      <vt:lpstr>Physical Properties III</vt:lpstr>
      <vt:lpstr>Physical Properties IV</vt:lpstr>
      <vt:lpstr>Physical Properties V</vt:lpstr>
      <vt:lpstr>Chemical Properties I</vt:lpstr>
      <vt:lpstr>Chemical Properties II</vt:lpstr>
      <vt:lpstr>Chromatography  </vt:lpstr>
      <vt:lpstr>Infrared Spectroscopy</vt:lpstr>
      <vt:lpstr>NMR Spectroscopy I </vt:lpstr>
      <vt:lpstr>NMR Spectroscopy II</vt:lpstr>
      <vt:lpstr>NMR Spectroscopy III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9a</dc:title>
  <dc:creator>A.Bacher</dc:creator>
  <cp:lastModifiedBy>Alf Bacher</cp:lastModifiedBy>
  <cp:revision>241</cp:revision>
  <dcterms:created xsi:type="dcterms:W3CDTF">2011-08-26T16:58:54Z</dcterms:created>
  <dcterms:modified xsi:type="dcterms:W3CDTF">2015-08-23T19:03:08Z</dcterms:modified>
</cp:coreProperties>
</file>