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FF"/>
    <a:srgbClr val="006600"/>
    <a:srgbClr val="3A2204"/>
    <a:srgbClr val="000066"/>
    <a:srgbClr val="FF6699"/>
    <a:srgbClr val="FF9999"/>
    <a:srgbClr val="1C1C1C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0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6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4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0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2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6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0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4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5D11-C59B-480E-9AA8-95E4B2E80C8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1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Zeise's-salt-anion-from-xtal-3D-balls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electronegativity&amp;source=images&amp;cd=&amp;cad=rja&amp;docid=p31I9xaY05wrjM&amp;tbnid=fi5MSmdQQwoXPM:&amp;ved=0CAUQjRw&amp;url=http://webassign.net/info/electronegativity.html&amp;ei=l3-KUb6JM4WtigL0-oCYDQ&amp;bvm=bv.46226182,d.cGE&amp;psig=AFQjCNHqbXMTUNVF4wvAQ4-5TCHIDMkSQA&amp;ust=1368117520187721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Lecture 8a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Grignard reaction</a:t>
            </a:r>
            <a:endParaRPr lang="en-US" sz="3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2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Theory for In-lab experiment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reaction of an asymmetric ketone (R</a:t>
            </a:r>
            <a:r>
              <a:rPr lang="en-US" baseline="30000" dirty="0" smtClean="0"/>
              <a:t>1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C=O) with a Grignard reagent (</a:t>
            </a:r>
            <a:r>
              <a:rPr lang="en-US" dirty="0" err="1" smtClean="0"/>
              <a:t>RMgBr</a:t>
            </a:r>
            <a:r>
              <a:rPr lang="en-US" dirty="0" smtClean="0"/>
              <a:t>) affords a chiral, tertiary alcohol after an acidic workup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product is racemic because the approach of the nucleophile </a:t>
            </a:r>
            <a:br>
              <a:rPr lang="en-US" dirty="0" smtClean="0"/>
            </a:br>
            <a:r>
              <a:rPr lang="en-US" dirty="0" smtClean="0"/>
              <a:t>from either side of the carbonyl group is energetically identical leading to the same rate of reaction for the two pathways </a:t>
            </a:r>
          </a:p>
          <a:p>
            <a:r>
              <a:rPr lang="en-US" dirty="0" smtClean="0">
                <a:sym typeface="Wingdings" pitchFamily="2" charset="2"/>
              </a:rPr>
              <a:t>The </a:t>
            </a:r>
            <a:r>
              <a:rPr lang="en-US" dirty="0">
                <a:sym typeface="Wingdings" pitchFamily="2" charset="2"/>
              </a:rPr>
              <a:t>situation </a:t>
            </a:r>
            <a:r>
              <a:rPr lang="en-US" dirty="0" smtClean="0">
                <a:sym typeface="Wingdings" pitchFamily="2" charset="2"/>
              </a:rPr>
              <a:t>will change if alternate </a:t>
            </a:r>
            <a:r>
              <a:rPr lang="en-US" dirty="0">
                <a:sym typeface="Wingdings" pitchFamily="2" charset="2"/>
              </a:rPr>
              <a:t>pathways </a:t>
            </a:r>
            <a:r>
              <a:rPr lang="en-US" dirty="0" smtClean="0">
                <a:sym typeface="Wingdings" pitchFamily="2" charset="2"/>
              </a:rPr>
              <a:t>involve different </a:t>
            </a:r>
            <a:r>
              <a:rPr lang="en-US" dirty="0">
                <a:sym typeface="Wingdings" pitchFamily="2" charset="2"/>
              </a:rPr>
              <a:t>degrees of steric hindrance as </a:t>
            </a:r>
            <a:r>
              <a:rPr lang="en-US" dirty="0" smtClean="0">
                <a:sym typeface="Wingdings" pitchFamily="2" charset="2"/>
              </a:rPr>
              <a:t>already seen </a:t>
            </a:r>
            <a:r>
              <a:rPr lang="en-US" dirty="0">
                <a:sym typeface="Wingdings" pitchFamily="2" charset="2"/>
              </a:rPr>
              <a:t>in the camphor reduction</a:t>
            </a:r>
          </a:p>
          <a:p>
            <a:r>
              <a:rPr lang="en-US" dirty="0">
                <a:sym typeface="Wingdings" pitchFamily="2" charset="2"/>
              </a:rPr>
              <a:t>Using “</a:t>
            </a:r>
            <a:r>
              <a:rPr lang="en-US" i="1" dirty="0">
                <a:sym typeface="Wingdings" pitchFamily="2" charset="2"/>
              </a:rPr>
              <a:t>Cram’s </a:t>
            </a:r>
            <a:r>
              <a:rPr lang="en-US" i="1" dirty="0" smtClean="0">
                <a:sym typeface="Wingdings" pitchFamily="2" charset="2"/>
              </a:rPr>
              <a:t>chelate </a:t>
            </a:r>
            <a:r>
              <a:rPr lang="en-US" i="1" dirty="0">
                <a:sym typeface="Wingdings" pitchFamily="2" charset="2"/>
              </a:rPr>
              <a:t>model</a:t>
            </a:r>
            <a:r>
              <a:rPr lang="en-US" dirty="0">
                <a:sym typeface="Wingdings" pitchFamily="2" charset="2"/>
              </a:rPr>
              <a:t>” or the “</a:t>
            </a:r>
            <a:r>
              <a:rPr lang="en-US" i="1" dirty="0">
                <a:sym typeface="Wingdings" pitchFamily="2" charset="2"/>
              </a:rPr>
              <a:t>Cram Rule</a:t>
            </a:r>
            <a:r>
              <a:rPr lang="en-US" dirty="0">
                <a:sym typeface="Wingdings" pitchFamily="2" charset="2"/>
              </a:rPr>
              <a:t>”, the </a:t>
            </a:r>
            <a:r>
              <a:rPr lang="en-US" dirty="0" smtClean="0">
                <a:sym typeface="Wingdings" pitchFamily="2" charset="2"/>
              </a:rPr>
              <a:t>outcome </a:t>
            </a:r>
            <a:r>
              <a:rPr lang="en-US" dirty="0">
                <a:sym typeface="Wingdings" pitchFamily="2" charset="2"/>
              </a:rPr>
              <a:t>of these reactions can be predicted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 useBgFill="1">
        <p:nvSpPr>
          <p:cNvPr id="4" name="Rounded Rectangle 3"/>
          <p:cNvSpPr/>
          <p:nvPr/>
        </p:nvSpPr>
        <p:spPr>
          <a:xfrm>
            <a:off x="3657600" y="3124200"/>
            <a:ext cx="609600" cy="2438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089833"/>
              </p:ext>
            </p:extLst>
          </p:nvPr>
        </p:nvGraphicFramePr>
        <p:xfrm>
          <a:off x="1798722" y="2397948"/>
          <a:ext cx="5546556" cy="1335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CS ChemDraw Drawing" r:id="rId3" imgW="6162840" imgH="1484280" progId="ChemDraw.Document.6.0">
                  <p:embed/>
                </p:oleObj>
              </mc:Choice>
              <mc:Fallback>
                <p:oleObj name="CS ChemDraw Drawing" r:id="rId3" imgW="6162840" imgH="148428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722" y="2397948"/>
                        <a:ext cx="5546556" cy="133585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2">
                              <a:lumMod val="60000"/>
                              <a:lumOff val="40000"/>
                            </a:schemeClr>
                          </a:gs>
                          <a:gs pos="50000">
                            <a:schemeClr val="accent2">
                              <a:lumMod val="40000"/>
                              <a:lumOff val="60000"/>
                            </a:schemeClr>
                          </a:gs>
                          <a:gs pos="97000">
                            <a:schemeClr val="accent2">
                              <a:lumMod val="20000"/>
                              <a:lumOff val="8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25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Theory for </a:t>
            </a:r>
            <a:r>
              <a:rPr lang="en-US" dirty="0" smtClean="0">
                <a:solidFill>
                  <a:srgbClr val="002060"/>
                </a:solidFill>
              </a:rPr>
              <a:t>In-lab </a:t>
            </a:r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Cram’s chelate model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i="1" dirty="0">
                <a:solidFill>
                  <a:schemeClr val="tx1"/>
                </a:solidFill>
              </a:rPr>
              <a:t>If chelation between the carbonyl group and one of the substituents of the </a:t>
            </a:r>
            <a:r>
              <a:rPr lang="en-US" b="1" i="1" dirty="0">
                <a:solidFill>
                  <a:srgbClr val="660033"/>
                </a:solidFill>
                <a:latin typeface="Symbol" pitchFamily="18" charset="2"/>
              </a:rPr>
              <a:t>a</a:t>
            </a:r>
            <a:r>
              <a:rPr lang="en-US" b="1" i="1" dirty="0">
                <a:solidFill>
                  <a:srgbClr val="660033"/>
                </a:solidFill>
              </a:rPr>
              <a:t>-</a:t>
            </a:r>
            <a:r>
              <a:rPr lang="en-US" b="1" i="1" dirty="0" err="1">
                <a:solidFill>
                  <a:srgbClr val="660033"/>
                </a:solidFill>
              </a:rPr>
              <a:t>stereocenter</a:t>
            </a:r>
            <a:r>
              <a:rPr lang="en-US" i="1" dirty="0">
                <a:solidFill>
                  <a:srgbClr val="660033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facilitated by a metal cation can occur, the substrate will be </a:t>
            </a:r>
            <a:r>
              <a:rPr lang="en-US" b="1" i="1" dirty="0">
                <a:solidFill>
                  <a:srgbClr val="002060"/>
                </a:solidFill>
              </a:rPr>
              <a:t>locked into conformation</a:t>
            </a:r>
            <a:r>
              <a:rPr lang="en-US" i="1" dirty="0"/>
              <a:t>, </a:t>
            </a:r>
            <a:r>
              <a:rPr lang="en-US" i="1" dirty="0">
                <a:solidFill>
                  <a:schemeClr val="tx1"/>
                </a:solidFill>
              </a:rPr>
              <a:t>where these two substituents are on the </a:t>
            </a:r>
            <a:r>
              <a:rPr lang="en-US" i="1" dirty="0" smtClean="0">
                <a:solidFill>
                  <a:schemeClr val="tx1"/>
                </a:solidFill>
              </a:rPr>
              <a:t>same </a:t>
            </a:r>
            <a:r>
              <a:rPr lang="en-US" i="1" dirty="0">
                <a:solidFill>
                  <a:schemeClr val="tx1"/>
                </a:solidFill>
              </a:rPr>
              <a:t>side. This will place the remaining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006600"/>
                </a:solidFill>
              </a:rPr>
              <a:t>two substituents </a:t>
            </a:r>
            <a:r>
              <a:rPr lang="en-US" b="1" i="1" dirty="0" smtClean="0">
                <a:solidFill>
                  <a:srgbClr val="006600"/>
                </a:solidFill>
              </a:rPr>
              <a:t>on </a:t>
            </a:r>
            <a:r>
              <a:rPr lang="en-US" b="1" i="1" dirty="0">
                <a:solidFill>
                  <a:srgbClr val="006600"/>
                </a:solidFill>
              </a:rPr>
              <a:t>different sides of the carbonyl group</a:t>
            </a:r>
            <a:r>
              <a:rPr lang="en-US" i="1" dirty="0"/>
              <a:t>. </a:t>
            </a:r>
            <a:r>
              <a:rPr lang="en-US" i="1" dirty="0">
                <a:solidFill>
                  <a:schemeClr val="tx1"/>
                </a:solidFill>
              </a:rPr>
              <a:t>A nucleophile </a:t>
            </a:r>
            <a:r>
              <a:rPr lang="en-US" i="1" dirty="0" smtClean="0">
                <a:solidFill>
                  <a:schemeClr val="tx1"/>
                </a:solidFill>
              </a:rPr>
              <a:t>will </a:t>
            </a:r>
            <a:r>
              <a:rPr lang="en-US" i="1" dirty="0">
                <a:solidFill>
                  <a:schemeClr val="tx1"/>
                </a:solidFill>
              </a:rPr>
              <a:t>now </a:t>
            </a:r>
            <a:r>
              <a:rPr lang="en-US" b="1" i="1" dirty="0">
                <a:solidFill>
                  <a:srgbClr val="FF0000"/>
                </a:solidFill>
              </a:rPr>
              <a:t>preferentially attack the carbonyl group from </a:t>
            </a: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the </a:t>
            </a:r>
            <a:r>
              <a:rPr lang="en-US" b="1" i="1" dirty="0">
                <a:solidFill>
                  <a:srgbClr val="FF0000"/>
                </a:solidFill>
              </a:rPr>
              <a:t>side of the smaller substituent</a:t>
            </a:r>
            <a:r>
              <a:rPr lang="en-US" i="1" dirty="0"/>
              <a:t>.</a:t>
            </a:r>
            <a:r>
              <a:rPr lang="en-US" dirty="0"/>
              <a:t>”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Theory for </a:t>
            </a:r>
            <a:r>
              <a:rPr lang="en-US" dirty="0" smtClean="0">
                <a:solidFill>
                  <a:srgbClr val="002060"/>
                </a:solidFill>
              </a:rPr>
              <a:t>In-lab </a:t>
            </a:r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How does this apply to the experiment in the lab?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660033"/>
                </a:solidFill>
              </a:rPr>
              <a:t>Benzoin has a chiral center in the </a:t>
            </a:r>
            <a:r>
              <a:rPr lang="en-US" dirty="0" smtClean="0">
                <a:solidFill>
                  <a:srgbClr val="660033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660033"/>
                </a:solidFill>
              </a:rPr>
              <a:t>-position to the carbonyl group which is the reaction center for the nucleophilic attack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 “metal cation” is present in the reaction which can facilitate the chelation due its Lewis acidity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There is an additional heteroatom present in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-position to the carbonyl group which is also required for chelation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302330"/>
              </p:ext>
            </p:extLst>
          </p:nvPr>
        </p:nvGraphicFramePr>
        <p:xfrm>
          <a:off x="1302464" y="1981200"/>
          <a:ext cx="6317536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CS ChemDraw Drawing" r:id="rId3" imgW="8011287" imgH="2802255" progId="ChemDraw.Document.6.0">
                  <p:embed/>
                </p:oleObj>
              </mc:Choice>
              <mc:Fallback>
                <p:oleObj name="CS ChemDraw Drawing" r:id="rId3" imgW="8011287" imgH="280225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464" y="1981200"/>
                        <a:ext cx="6317536" cy="220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295400" y="2362200"/>
            <a:ext cx="304800" cy="533400"/>
          </a:xfrm>
          <a:prstGeom prst="roundRect">
            <a:avLst/>
          </a:prstGeom>
          <a:noFill/>
          <a:ln w="190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94560" y="2362200"/>
            <a:ext cx="152400" cy="228600"/>
          </a:xfrm>
          <a:prstGeom prst="round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95400" y="2331720"/>
            <a:ext cx="228600" cy="18288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Theory for </a:t>
            </a:r>
            <a:r>
              <a:rPr lang="en-US" dirty="0" smtClean="0">
                <a:solidFill>
                  <a:srgbClr val="002060"/>
                </a:solidFill>
              </a:rPr>
              <a:t>In-lab </a:t>
            </a:r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314" y="1509939"/>
            <a:ext cx="8545286" cy="45720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3A2204"/>
                </a:solidFill>
              </a:rPr>
              <a:t>Once all these requirements are fulfilled, the chelate is formed which places the hydrogen atom and phenyl groups on different sides of the </a:t>
            </a:r>
            <a:br>
              <a:rPr lang="en-US" sz="2200" dirty="0" smtClean="0">
                <a:solidFill>
                  <a:srgbClr val="3A2204"/>
                </a:solidFill>
              </a:rPr>
            </a:br>
            <a:r>
              <a:rPr lang="en-US" sz="2200" dirty="0" smtClean="0">
                <a:solidFill>
                  <a:srgbClr val="3A2204"/>
                </a:solidFill>
              </a:rPr>
              <a:t>five-membered chelate (L=(CH</a:t>
            </a:r>
            <a:r>
              <a:rPr lang="en-US" sz="2200" baseline="-25000" dirty="0" smtClean="0">
                <a:solidFill>
                  <a:srgbClr val="3A2204"/>
                </a:solidFill>
              </a:rPr>
              <a:t>3</a:t>
            </a:r>
            <a:r>
              <a:rPr lang="en-US" sz="2200" dirty="0" smtClean="0">
                <a:solidFill>
                  <a:srgbClr val="3A2204"/>
                </a:solidFill>
              </a:rPr>
              <a:t>CH</a:t>
            </a:r>
            <a:r>
              <a:rPr lang="en-US" sz="2200" baseline="-25000" dirty="0" smtClean="0">
                <a:solidFill>
                  <a:srgbClr val="3A2204"/>
                </a:solidFill>
              </a:rPr>
              <a:t>2</a:t>
            </a:r>
            <a:r>
              <a:rPr lang="en-US" sz="2200" dirty="0" smtClean="0">
                <a:solidFill>
                  <a:srgbClr val="3A2204"/>
                </a:solidFill>
              </a:rPr>
              <a:t>)</a:t>
            </a:r>
            <a:r>
              <a:rPr lang="en-US" sz="2200" baseline="-25000" dirty="0" smtClean="0">
                <a:solidFill>
                  <a:srgbClr val="3A2204"/>
                </a:solidFill>
              </a:rPr>
              <a:t>2</a:t>
            </a:r>
            <a:r>
              <a:rPr lang="en-US" sz="2200" dirty="0" smtClean="0">
                <a:solidFill>
                  <a:srgbClr val="3A2204"/>
                </a:solidFill>
              </a:rPr>
              <a:t>O)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>
                <a:solidFill>
                  <a:srgbClr val="FF0066"/>
                </a:solidFill>
              </a:rPr>
              <a:t>The nucleophile approaches the carbonyl group preferentially from the less hindered side (</a:t>
            </a:r>
            <a:r>
              <a:rPr lang="en-US" sz="2200" i="1" dirty="0" smtClean="0">
                <a:solidFill>
                  <a:srgbClr val="FF0066"/>
                </a:solidFill>
              </a:rPr>
              <a:t>path B</a:t>
            </a:r>
            <a:r>
              <a:rPr lang="en-US" sz="2200" dirty="0" smtClean="0">
                <a:solidFill>
                  <a:srgbClr val="FF0066"/>
                </a:solidFill>
              </a:rPr>
              <a:t>), which is the side of the hydrogen atom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The approach via </a:t>
            </a:r>
            <a:r>
              <a:rPr lang="en-US" sz="2200" i="1" dirty="0" smtClean="0">
                <a:solidFill>
                  <a:srgbClr val="0000FF"/>
                </a:solidFill>
              </a:rPr>
              <a:t>path A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>
                <a:solidFill>
                  <a:srgbClr val="0000FF"/>
                </a:solidFill>
              </a:rPr>
              <a:t>is </a:t>
            </a:r>
            <a:r>
              <a:rPr lang="en-US" sz="2200" dirty="0" smtClean="0">
                <a:solidFill>
                  <a:srgbClr val="0000FF"/>
                </a:solidFill>
              </a:rPr>
              <a:t>sterically more </a:t>
            </a:r>
            <a:r>
              <a:rPr lang="en-US" sz="2200" dirty="0">
                <a:solidFill>
                  <a:srgbClr val="0000FF"/>
                </a:solidFill>
              </a:rPr>
              <a:t>hindered </a:t>
            </a:r>
            <a:r>
              <a:rPr lang="en-US" sz="2200" dirty="0" smtClean="0">
                <a:solidFill>
                  <a:srgbClr val="0000FF"/>
                </a:solidFill>
              </a:rPr>
              <a:t>leading to significantly less of the corresponding product</a:t>
            </a:r>
          </a:p>
          <a:p>
            <a:r>
              <a:rPr lang="en-US" sz="2200" dirty="0" smtClean="0"/>
              <a:t>Due to the large size difference of the groups controlling the approach, the diastereoselectivity is very high for the reaction (97:3, </a:t>
            </a:r>
            <a:r>
              <a:rPr lang="en-US" sz="2200" dirty="0" err="1" smtClean="0"/>
              <a:t>d.e</a:t>
            </a:r>
            <a:r>
              <a:rPr lang="en-US" sz="2200" dirty="0" smtClean="0"/>
              <a:t>.=94 %)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824707"/>
              </p:ext>
            </p:extLst>
          </p:nvPr>
        </p:nvGraphicFramePr>
        <p:xfrm>
          <a:off x="1275603" y="2590802"/>
          <a:ext cx="4806772" cy="168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CS ChemDraw Drawing" r:id="rId3" imgW="8011287" imgH="2802255" progId="ChemDraw.Document.6.0">
                  <p:embed/>
                </p:oleObj>
              </mc:Choice>
              <mc:Fallback>
                <p:oleObj name="CS ChemDraw Drawing" r:id="rId3" imgW="8011287" imgH="2802255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603" y="2590802"/>
                        <a:ext cx="4806772" cy="16813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286000" y="2743200"/>
            <a:ext cx="609600" cy="762000"/>
          </a:xfrm>
          <a:prstGeom prst="round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4419600" y="2846833"/>
            <a:ext cx="796290" cy="625450"/>
          </a:xfrm>
          <a:prstGeom prst="roundRect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>
          <a:xfrm>
            <a:off x="5257800" y="2846833"/>
            <a:ext cx="796290" cy="625450"/>
          </a:xfrm>
          <a:prstGeom prst="round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75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590800"/>
            <a:ext cx="1278022" cy="168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465463" y="3521659"/>
            <a:ext cx="365760" cy="91440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1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00200"/>
            <a:ext cx="6200843" cy="4876800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 smtClean="0">
                <a:solidFill>
                  <a:srgbClr val="C00000"/>
                </a:solidFill>
              </a:rPr>
              <a:t>Setup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002060"/>
                </a:solidFill>
              </a:rPr>
              <a:t>The lab support will pass out two-necked, three-necked or a simple round bottomed flask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b="1" dirty="0" smtClean="0">
                <a:solidFill>
                  <a:srgbClr val="FF0000"/>
                </a:solidFill>
              </a:rPr>
              <a:t>If you receive a two-necked or three-necked flask, you will not have to use the Claisen adapter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002060"/>
                </a:solidFill>
              </a:rPr>
              <a:t>All joints have to be </a:t>
            </a:r>
            <a:r>
              <a:rPr lang="en-US" sz="2900" b="1" i="1" dirty="0" smtClean="0">
                <a:solidFill>
                  <a:srgbClr val="002060"/>
                </a:solidFill>
              </a:rPr>
              <a:t>lightly</a:t>
            </a:r>
            <a:r>
              <a:rPr lang="en-US" sz="2900" b="1" dirty="0" smtClean="0">
                <a:solidFill>
                  <a:srgbClr val="002060"/>
                </a:solidFill>
              </a:rPr>
              <a:t> </a:t>
            </a:r>
            <a:r>
              <a:rPr lang="en-US" sz="2900" dirty="0" smtClean="0">
                <a:solidFill>
                  <a:srgbClr val="002060"/>
                </a:solidFill>
              </a:rPr>
              <a:t>lubricated to provide </a:t>
            </a:r>
            <a:br>
              <a:rPr lang="en-US" sz="2900" dirty="0" smtClean="0">
                <a:solidFill>
                  <a:srgbClr val="002060"/>
                </a:solidFill>
              </a:rPr>
            </a:br>
            <a:r>
              <a:rPr lang="en-US" sz="2900" dirty="0" smtClean="0">
                <a:solidFill>
                  <a:srgbClr val="002060"/>
                </a:solidFill>
              </a:rPr>
              <a:t>a tighter seal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002060"/>
                </a:solidFill>
              </a:rPr>
              <a:t>The air condenser is placed on the side arm of the Claisen adapter (do not forget the wet paper towels)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002060"/>
                </a:solidFill>
              </a:rPr>
              <a:t>The rubber septum is placed on the straight neck and has to be folded over in order to seal properly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002060"/>
                </a:solidFill>
              </a:rPr>
              <a:t>The drying tube is packed as shown (~5 cm </a:t>
            </a:r>
            <a:r>
              <a:rPr lang="en-US" sz="2900" b="1" i="1" dirty="0" smtClean="0">
                <a:solidFill>
                  <a:srgbClr val="002060"/>
                </a:solidFill>
              </a:rPr>
              <a:t>granular </a:t>
            </a:r>
            <a:r>
              <a:rPr lang="en-US" sz="2900" dirty="0" smtClean="0">
                <a:solidFill>
                  <a:srgbClr val="002060"/>
                </a:solidFill>
              </a:rPr>
              <a:t>CaCl</a:t>
            </a:r>
            <a:r>
              <a:rPr lang="en-US" sz="2900" baseline="-25000" dirty="0" smtClean="0">
                <a:solidFill>
                  <a:srgbClr val="002060"/>
                </a:solidFill>
              </a:rPr>
              <a:t>2 </a:t>
            </a:r>
            <a:r>
              <a:rPr lang="en-US" sz="2900" dirty="0" smtClean="0">
                <a:solidFill>
                  <a:srgbClr val="002060"/>
                </a:solidFill>
              </a:rPr>
              <a:t>sandwiched between two cotton balls) and then placed on the top of the air condenser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002060"/>
                </a:solidFill>
              </a:rPr>
              <a:t>The flask has to be clamped at the neck with a proper-sized clamp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002060"/>
                </a:solidFill>
              </a:rPr>
              <a:t>Do not forget to add a stir bar into the flask</a:t>
            </a:r>
            <a:br>
              <a:rPr lang="en-US" sz="2900" dirty="0" smtClean="0">
                <a:solidFill>
                  <a:srgbClr val="002060"/>
                </a:solidFill>
              </a:rPr>
            </a:br>
            <a:endParaRPr lang="en-US" sz="2900" dirty="0" smtClean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43396"/>
            <a:ext cx="1871945" cy="391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27999" r="4428" b="6547"/>
          <a:stretch/>
        </p:blipFill>
        <p:spPr bwMode="auto">
          <a:xfrm>
            <a:off x="6781800" y="5308382"/>
            <a:ext cx="1800158" cy="101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358140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Claisen</a:t>
            </a:r>
            <a:r>
              <a:rPr lang="en-US" b="1" dirty="0" smtClean="0">
                <a:solidFill>
                  <a:schemeClr val="bg1"/>
                </a:solidFill>
              </a:rPr>
              <a:t> adapter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2526268"/>
            <a:ext cx="171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Rubber septum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982715" y="2883932"/>
            <a:ext cx="18285" cy="31646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98" y="5614428"/>
            <a:ext cx="609600" cy="25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99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3434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Prepare the glassware as previously described and immerse the round-bottomed (or two-necked) flask in </a:t>
            </a:r>
            <a:br>
              <a:rPr lang="en-US" dirty="0" smtClean="0"/>
            </a:br>
            <a:r>
              <a:rPr lang="en-US" dirty="0" smtClean="0"/>
              <a:t>the ice-bath</a:t>
            </a:r>
          </a:p>
          <a:p>
            <a:endParaRPr lang="en-US" sz="2900" dirty="0" smtClean="0"/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Ask the TA to dispense the </a:t>
            </a:r>
            <a:r>
              <a:rPr lang="en-US" dirty="0" err="1" smtClean="0"/>
              <a:t>MeMgBr</a:t>
            </a:r>
            <a:r>
              <a:rPr lang="en-US" dirty="0" smtClean="0"/>
              <a:t> solution into the flask</a:t>
            </a:r>
          </a:p>
          <a:p>
            <a:endParaRPr lang="en-US" sz="2600" dirty="0" smtClean="0"/>
          </a:p>
          <a:p>
            <a:r>
              <a:rPr lang="en-US" dirty="0" smtClean="0"/>
              <a:t>Add additional diethyl ether</a:t>
            </a:r>
          </a:p>
          <a:p>
            <a:r>
              <a:rPr lang="en-US" dirty="0" smtClean="0"/>
              <a:t>Prepare a solution of benzoin in tetrahydrofuran</a:t>
            </a:r>
          </a:p>
          <a:p>
            <a:endParaRPr lang="en-US" sz="1800" dirty="0" smtClean="0"/>
          </a:p>
          <a:p>
            <a:endParaRPr lang="en-US" sz="3800" dirty="0" smtClean="0"/>
          </a:p>
          <a:p>
            <a:r>
              <a:rPr lang="en-US" dirty="0" smtClean="0"/>
              <a:t>Add the benzoin solution slowly to the Grignard solution while the flask is placed in an ice-bath and the mixture is stirred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38960"/>
            <a:ext cx="4114800" cy="493804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What is an ice-bath?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flask placed in an ice-bath here?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does the TA dispense the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Grignard reagent?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more diethyl ether added?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Which precautions should be taken here?</a:t>
            </a:r>
          </a:p>
          <a:p>
            <a:endParaRPr lang="en-US" sz="11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45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Which observation should the student make?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5638800"/>
            <a:ext cx="3059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Foaming (methane)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Color change to yellowish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764268"/>
            <a:ext cx="286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Lots of water with some ice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572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Close the container when dissolving the benzoin to keep the water out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581400"/>
            <a:ext cx="331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Because </a:t>
            </a:r>
            <a:r>
              <a:rPr lang="en-US" b="1" dirty="0" err="1" smtClean="0">
                <a:solidFill>
                  <a:srgbClr val="FF0000"/>
                </a:solidFill>
              </a:rPr>
              <a:t>MeMgBr</a:t>
            </a:r>
            <a:r>
              <a:rPr lang="en-US" b="1" dirty="0" smtClean="0">
                <a:solidFill>
                  <a:srgbClr val="FF0000"/>
                </a:solidFill>
              </a:rPr>
              <a:t> is pyrophoric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514600"/>
            <a:ext cx="2807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slow down the reaction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in the beginning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After the benzoin solution is added, reflux the reaction mixture gently</a:t>
            </a:r>
          </a:p>
          <a:p>
            <a:endParaRPr lang="en-US" sz="900" dirty="0" smtClean="0"/>
          </a:p>
          <a:p>
            <a:r>
              <a:rPr lang="en-US" dirty="0" smtClean="0"/>
              <a:t>Place the reaction mixture in </a:t>
            </a:r>
            <a:br>
              <a:rPr lang="en-US" dirty="0" smtClean="0"/>
            </a:br>
            <a:r>
              <a:rPr lang="en-US" dirty="0" smtClean="0"/>
              <a:t>an ice-bath </a:t>
            </a:r>
          </a:p>
          <a:p>
            <a:r>
              <a:rPr lang="en-US" dirty="0" smtClean="0"/>
              <a:t>While stirring, add chilled </a:t>
            </a:r>
            <a:br>
              <a:rPr lang="en-US" dirty="0" smtClean="0"/>
            </a:br>
            <a:r>
              <a:rPr lang="en-US" dirty="0" smtClean="0"/>
              <a:t>10 % sulfuric acid </a:t>
            </a:r>
            <a:r>
              <a:rPr lang="en-US" b="1" i="1" dirty="0" smtClean="0"/>
              <a:t>slowly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is this accomplished?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this necessary here?</a:t>
            </a:r>
          </a:p>
          <a:p>
            <a:endParaRPr lang="en-US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3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diluted sulfuric acid added here?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everything cooled prior to its addition?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important that the addition of the acid is performed slowly?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Does the entire acid have to added slowly?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844220"/>
              </p:ext>
            </p:extLst>
          </p:nvPr>
        </p:nvGraphicFramePr>
        <p:xfrm>
          <a:off x="914400" y="3822700"/>
          <a:ext cx="28987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" name="CS ChemDraw Drawing" r:id="rId3" imgW="3622202" imgH="1360547" progId="ChemDraw.Document.6.0">
                  <p:embed/>
                </p:oleObj>
              </mc:Choice>
              <mc:Fallback>
                <p:oleObj name="CS ChemDraw Drawing" r:id="rId3" imgW="3622202" imgH="13605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3822700"/>
                        <a:ext cx="2898775" cy="10890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963469"/>
              </p:ext>
            </p:extLst>
          </p:nvPr>
        </p:nvGraphicFramePr>
        <p:xfrm>
          <a:off x="2057400" y="4910137"/>
          <a:ext cx="2359025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" name="CS ChemDraw Drawing" r:id="rId5" imgW="2950183" imgH="1767337" progId="ChemDraw.Document.6.0">
                  <p:embed/>
                </p:oleObj>
              </mc:Choice>
              <mc:Fallback>
                <p:oleObj name="CS ChemDraw Drawing" r:id="rId5" imgW="2950183" imgH="176733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7400" y="4910137"/>
                        <a:ext cx="2359025" cy="1414463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057400" y="4901184"/>
            <a:ext cx="2362200" cy="1408176"/>
            <a:chOff x="1371600" y="4981575"/>
            <a:chExt cx="990600" cy="1371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371600" y="4981575"/>
              <a:ext cx="990600" cy="1371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1371600" y="4981575"/>
              <a:ext cx="990600" cy="1371600"/>
              <a:chOff x="2819400" y="4953000"/>
              <a:chExt cx="990600" cy="13716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819400" y="4953000"/>
                <a:ext cx="990600" cy="137160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2819400" y="4953000"/>
                <a:ext cx="990600" cy="13716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5029200" y="5791200"/>
            <a:ext cx="2845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No, only the initial 5 mL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1885890"/>
            <a:ext cx="3105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Warm water-bath (~50 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</a:rPr>
              <a:t>C)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343400" cy="457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Stir the reaction mixture at room temperature</a:t>
            </a:r>
            <a:endParaRPr lang="en-US" sz="2000" baseline="-25000" dirty="0" smtClean="0"/>
          </a:p>
          <a:p>
            <a:r>
              <a:rPr lang="en-US" sz="2000" dirty="0" smtClean="0"/>
              <a:t>Separate the two layers </a:t>
            </a:r>
          </a:p>
          <a:p>
            <a:endParaRPr lang="en-US" sz="2000" dirty="0" smtClean="0"/>
          </a:p>
          <a:p>
            <a:endParaRPr lang="en-US" sz="1600" dirty="0" smtClean="0"/>
          </a:p>
          <a:p>
            <a:r>
              <a:rPr lang="en-US" sz="2000" dirty="0" smtClean="0"/>
              <a:t>Extract the aqueous layer with diethyl ether</a:t>
            </a:r>
            <a:endParaRPr lang="en-US" sz="2000" dirty="0"/>
          </a:p>
          <a:p>
            <a:r>
              <a:rPr lang="en-US" sz="2000" dirty="0" smtClean="0"/>
              <a:t>Wash the organic layer with sodium bicarbonate solution</a:t>
            </a:r>
          </a:p>
          <a:p>
            <a:endParaRPr lang="en-US" sz="1800" dirty="0" smtClean="0"/>
          </a:p>
          <a:p>
            <a:r>
              <a:rPr lang="en-US" sz="2000" dirty="0" smtClean="0"/>
              <a:t>Dry the organic layer over anhydrous magnesium sulfate</a:t>
            </a:r>
          </a:p>
          <a:p>
            <a:r>
              <a:rPr lang="en-US" sz="2000" dirty="0"/>
              <a:t>Remove the solvent using the rotary evaporator</a:t>
            </a:r>
          </a:p>
          <a:p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59936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What should the student observe here?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Which equipment is used here?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Which layer is the organic layer here?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Why is this step performed?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How much ether is used?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Why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is this step performed?</a:t>
            </a: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Which precautions should be taken here?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2895600"/>
            <a:ext cx="2820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Organic layer=top layer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267200"/>
            <a:ext cx="2977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remove any acid from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the organic layer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2816" y="3581400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10 mL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486400"/>
            <a:ext cx="3449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Minimize the amount because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the diol adsorbs strongly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Recrystallize </a:t>
            </a:r>
            <a:r>
              <a:rPr lang="en-US" sz="2400" dirty="0"/>
              <a:t>the residue (</a:t>
            </a:r>
            <a:r>
              <a:rPr lang="en-US" sz="2400" dirty="0" smtClean="0"/>
              <a:t>oil   or solid) from high-boiling </a:t>
            </a:r>
            <a:r>
              <a:rPr lang="en-US" sz="2400" dirty="0"/>
              <a:t>petroleum </a:t>
            </a:r>
            <a:r>
              <a:rPr lang="en-US" sz="2400" dirty="0" smtClean="0"/>
              <a:t>ether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Repeat the recrystallization until the melting point is constant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What is high boiling petroleum ether? </a:t>
            </a: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Which precaution have to be taken here?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What is the melting point for the pure compound?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How many recrystallization are needed usually?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How does the final product look like?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4069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Do not place the solution 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in an ice-bath!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6294" y="501009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2-3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1115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 mixture of hydrocarbons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i.e., octanes, </a:t>
            </a:r>
            <a:r>
              <a:rPr lang="en-US" sz="2000" b="1" dirty="0" err="1" smtClean="0">
                <a:solidFill>
                  <a:srgbClr val="FF0000"/>
                </a:solidFill>
              </a:rPr>
              <a:t>nonanes</a:t>
            </a:r>
            <a:r>
              <a:rPr lang="en-US" sz="2000" b="1" dirty="0" smtClean="0">
                <a:solidFill>
                  <a:srgbClr val="FF0000"/>
                </a:solidFill>
              </a:rPr>
              <a:t>, etc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5943600"/>
            <a:ext cx="142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White solid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Characterization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Melting point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Infrared spectrum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00"/>
                </a:solidFill>
                <a:latin typeface="Symbol" pitchFamily="18" charset="2"/>
              </a:rPr>
              <a:t>n</a:t>
            </a:r>
            <a:r>
              <a:rPr lang="en-US" dirty="0">
                <a:solidFill>
                  <a:srgbClr val="006600"/>
                </a:solidFill>
              </a:rPr>
              <a:t>(OH</a:t>
            </a:r>
            <a:r>
              <a:rPr lang="en-US" dirty="0" smtClean="0">
                <a:solidFill>
                  <a:srgbClr val="006600"/>
                </a:solidFill>
              </a:rPr>
              <a:t>)=3454, 3566 cm</a:t>
            </a:r>
            <a:r>
              <a:rPr lang="en-US" baseline="30000" dirty="0" smtClean="0">
                <a:solidFill>
                  <a:srgbClr val="00660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0033"/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rgbClr val="660033"/>
                </a:solidFill>
              </a:rPr>
              <a:t>(C-O)=1010, 1066 </a:t>
            </a:r>
            <a:r>
              <a:rPr lang="en-US" dirty="0">
                <a:solidFill>
                  <a:srgbClr val="660033"/>
                </a:solidFill>
              </a:rPr>
              <a:t>cm</a:t>
            </a:r>
            <a:r>
              <a:rPr lang="en-US" baseline="30000" dirty="0">
                <a:solidFill>
                  <a:srgbClr val="660033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No n</a:t>
            </a:r>
            <a:r>
              <a:rPr lang="en-US" dirty="0" smtClean="0">
                <a:solidFill>
                  <a:srgbClr val="FF0000"/>
                </a:solidFill>
              </a:rPr>
              <a:t>(C=O)=1679 cm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Many peaks are observed 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due to </a:t>
            </a:r>
            <a:r>
              <a:rPr lang="en-US" dirty="0">
                <a:solidFill>
                  <a:schemeClr val="tx1"/>
                </a:solidFill>
              </a:rPr>
              <a:t>the low </a:t>
            </a:r>
            <a:r>
              <a:rPr lang="en-US" dirty="0" smtClean="0">
                <a:solidFill>
                  <a:schemeClr val="tx1"/>
                </a:solidFill>
              </a:rPr>
              <a:t>symmetry</a:t>
            </a:r>
            <a:endParaRPr lang="en-US" dirty="0" smtClean="0"/>
          </a:p>
          <a:p>
            <a:r>
              <a:rPr lang="en-US" b="1" i="1" baseline="30000" dirty="0" smtClean="0">
                <a:solidFill>
                  <a:srgbClr val="006600"/>
                </a:solidFill>
              </a:rPr>
              <a:t>1</a:t>
            </a:r>
            <a:r>
              <a:rPr lang="en-US" b="1" i="1" dirty="0" smtClean="0">
                <a:solidFill>
                  <a:srgbClr val="006600"/>
                </a:solidFill>
              </a:rPr>
              <a:t>H-NMR spectrum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66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FF0066"/>
                </a:solidFill>
              </a:rPr>
              <a:t>=7-7.5 ppm (10 H, m, 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7030A0"/>
                </a:solidFill>
              </a:rPr>
              <a:t>=4.70 ppm (1 H, s, 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=2.45 ppm (2 H, s, 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=1.63 ppm (3 H, s, D)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50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3" cstate="print">
            <a:lum contrast="20000"/>
          </a:blip>
          <a:srcRect t="16537"/>
          <a:stretch/>
        </p:blipFill>
        <p:spPr bwMode="auto">
          <a:xfrm>
            <a:off x="4572000" y="3874532"/>
            <a:ext cx="4297680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748807"/>
              </p:ext>
            </p:extLst>
          </p:nvPr>
        </p:nvGraphicFramePr>
        <p:xfrm>
          <a:off x="4624388" y="3873500"/>
          <a:ext cx="101758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CS ChemDraw Drawing" r:id="rId4" imgW="1412402" imgH="897147" progId="ChemDraw.Document.6.0">
                  <p:embed/>
                </p:oleObj>
              </mc:Choice>
              <mc:Fallback>
                <p:oleObj name="CS ChemDraw Drawing" r:id="rId4" imgW="1412402" imgH="8971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4388" y="3873500"/>
                        <a:ext cx="1017587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46231" y="507185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</a:rPr>
              <a:t>A</a:t>
            </a:r>
            <a:endParaRPr lang="en-US" sz="1200" dirty="0">
              <a:solidFill>
                <a:srgbClr val="FF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94542" y="5071855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B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4828931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1796" y="3884596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D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3825240"/>
            <a:ext cx="741505" cy="22860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4161595"/>
            <a:ext cx="228600" cy="29610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18888" y="4343400"/>
            <a:ext cx="548640" cy="228600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13248" y="4141715"/>
            <a:ext cx="228600" cy="29610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87"/>
          <a:stretch/>
        </p:blipFill>
        <p:spPr bwMode="auto">
          <a:xfrm>
            <a:off x="4572000" y="1423060"/>
            <a:ext cx="4297680" cy="2377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37919" y="3351311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60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006600"/>
                </a:solidFill>
              </a:rPr>
              <a:t>(OH)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442860" y="1676400"/>
            <a:ext cx="0" cy="533400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825596" y="2619697"/>
            <a:ext cx="457200" cy="627408"/>
          </a:xfrm>
          <a:prstGeom prst="straightConnector1">
            <a:avLst/>
          </a:prstGeom>
          <a:ln w="1905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848600" y="2819401"/>
            <a:ext cx="533400" cy="427704"/>
          </a:xfrm>
          <a:prstGeom prst="straightConnector1">
            <a:avLst/>
          </a:prstGeom>
          <a:ln w="1905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91400" y="3247105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0033"/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rgbClr val="660033"/>
                </a:solidFill>
              </a:rPr>
              <a:t>(C-O)</a:t>
            </a:r>
            <a:endParaRPr lang="en-US" sz="14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3" grpId="0" animBg="1"/>
      <p:bldP spid="7" grpId="0" animBg="1"/>
      <p:bldP spid="16" grpId="0" animBg="1"/>
      <p:bldP spid="17" grpId="0" animBg="1"/>
      <p:bldP spid="8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94460" cy="4800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Metal organic </a:t>
            </a:r>
            <a:r>
              <a:rPr lang="en-US" sz="2000" dirty="0"/>
              <a:t>compounds have carbon in the compound but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i="1" dirty="0" smtClean="0">
                <a:solidFill>
                  <a:srgbClr val="C00000"/>
                </a:solidFill>
              </a:rPr>
              <a:t>no </a:t>
            </a:r>
            <a:r>
              <a:rPr lang="en-US" sz="2000" b="1" i="1" dirty="0">
                <a:solidFill>
                  <a:srgbClr val="C00000"/>
                </a:solidFill>
              </a:rPr>
              <a:t>direct </a:t>
            </a:r>
            <a:r>
              <a:rPr lang="en-US" sz="2000" b="1" i="1" dirty="0" smtClean="0">
                <a:solidFill>
                  <a:srgbClr val="C00000"/>
                </a:solidFill>
              </a:rPr>
              <a:t>metal-carbon </a:t>
            </a:r>
            <a:r>
              <a:rPr lang="en-US" sz="2000" dirty="0"/>
              <a:t>bond i.e</a:t>
            </a:r>
            <a:r>
              <a:rPr lang="en-US" sz="2000" dirty="0" smtClean="0"/>
              <a:t>., </a:t>
            </a:r>
            <a:r>
              <a:rPr lang="en-US" sz="2000" dirty="0"/>
              <a:t>sodium acetate</a:t>
            </a:r>
          </a:p>
          <a:p>
            <a:r>
              <a:rPr lang="en-US" sz="2000" dirty="0"/>
              <a:t>Organometallic compounds have </a:t>
            </a:r>
            <a:r>
              <a:rPr lang="en-US" sz="2000" b="1" i="1" dirty="0">
                <a:solidFill>
                  <a:srgbClr val="C00000"/>
                </a:solidFill>
              </a:rPr>
              <a:t>a direct metal-carbon </a:t>
            </a:r>
            <a:r>
              <a:rPr lang="en-US" sz="2000" dirty="0"/>
              <a:t>bond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i.e., </a:t>
            </a:r>
            <a:r>
              <a:rPr lang="en-US" sz="2000" dirty="0"/>
              <a:t>methyl lithium (LiCH</a:t>
            </a:r>
            <a:r>
              <a:rPr lang="en-US" sz="2000" baseline="-25000" dirty="0"/>
              <a:t>3</a:t>
            </a:r>
            <a:r>
              <a:rPr lang="en-US" sz="2000" dirty="0" smtClean="0"/>
              <a:t>), Grignard reagents (CH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MgBr), </a:t>
            </a:r>
            <a:br>
              <a:rPr lang="en-US" sz="2000" dirty="0" smtClean="0"/>
            </a:br>
            <a:r>
              <a:rPr lang="en-US" sz="2000" dirty="0" smtClean="0"/>
              <a:t>organocuprates ([(CH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Cu]Li), etc.</a:t>
            </a:r>
            <a:endParaRPr lang="en-US" sz="2000" dirty="0"/>
          </a:p>
          <a:p>
            <a:r>
              <a:rPr lang="en-US" sz="2000" dirty="0"/>
              <a:t>Organometallic compounds are known for more than </a:t>
            </a:r>
            <a:r>
              <a:rPr lang="en-US" sz="2000" dirty="0" smtClean="0"/>
              <a:t>250 </a:t>
            </a:r>
            <a:r>
              <a:rPr lang="en-US" sz="2000" dirty="0"/>
              <a:t>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rgbClr val="002060"/>
                </a:solidFill>
              </a:rPr>
              <a:t>Cadet’s fuming liquid </a:t>
            </a:r>
            <a:r>
              <a:rPr lang="en-US" sz="1900" dirty="0">
                <a:solidFill>
                  <a:srgbClr val="002060"/>
                </a:solidFill>
              </a:rPr>
              <a:t>(~1760, </a:t>
            </a:r>
            <a:r>
              <a:rPr lang="en-US" sz="1900" dirty="0" smtClean="0">
                <a:solidFill>
                  <a:srgbClr val="002060"/>
                </a:solidFill>
              </a:rPr>
              <a:t>“((</a:t>
            </a:r>
            <a:r>
              <a:rPr lang="en-US" sz="1900" dirty="0">
                <a:solidFill>
                  <a:srgbClr val="002060"/>
                </a:solidFill>
              </a:rPr>
              <a:t>CH</a:t>
            </a:r>
            <a:r>
              <a:rPr lang="en-US" sz="1900" baseline="-25000" dirty="0">
                <a:solidFill>
                  <a:srgbClr val="002060"/>
                </a:solidFill>
              </a:rPr>
              <a:t>3</a:t>
            </a:r>
            <a:r>
              <a:rPr lang="en-US" sz="1900" dirty="0">
                <a:solidFill>
                  <a:srgbClr val="002060"/>
                </a:solidFill>
              </a:rPr>
              <a:t>)</a:t>
            </a:r>
            <a:r>
              <a:rPr lang="en-US" sz="1900" baseline="-25000" dirty="0">
                <a:solidFill>
                  <a:srgbClr val="002060"/>
                </a:solidFill>
              </a:rPr>
              <a:t>2</a:t>
            </a:r>
            <a:r>
              <a:rPr lang="en-US" sz="1900" dirty="0">
                <a:solidFill>
                  <a:srgbClr val="002060"/>
                </a:solidFill>
              </a:rPr>
              <a:t>As)</a:t>
            </a:r>
            <a:r>
              <a:rPr lang="en-US" sz="1900" baseline="-25000" dirty="0">
                <a:solidFill>
                  <a:srgbClr val="002060"/>
                </a:solidFill>
              </a:rPr>
              <a:t>2</a:t>
            </a:r>
            <a:r>
              <a:rPr lang="en-US" sz="1900" dirty="0">
                <a:solidFill>
                  <a:srgbClr val="002060"/>
                </a:solidFill>
              </a:rPr>
              <a:t>O”) </a:t>
            </a:r>
            <a:r>
              <a:rPr lang="en-US" sz="1900" dirty="0" smtClean="0">
                <a:solidFill>
                  <a:srgbClr val="002060"/>
                </a:solidFill>
              </a:rPr>
              <a:t>is the first </a:t>
            </a:r>
            <a:br>
              <a:rPr lang="en-US" sz="1900" dirty="0" smtClean="0">
                <a:solidFill>
                  <a:srgbClr val="002060"/>
                </a:solidFill>
              </a:rPr>
            </a:br>
            <a:r>
              <a:rPr lang="en-US" sz="1900" dirty="0" smtClean="0">
                <a:solidFill>
                  <a:srgbClr val="002060"/>
                </a:solidFill>
              </a:rPr>
              <a:t>organometallic </a:t>
            </a:r>
            <a:r>
              <a:rPr lang="en-US" sz="1900" dirty="0">
                <a:solidFill>
                  <a:srgbClr val="002060"/>
                </a:solidFill>
              </a:rPr>
              <a:t>compound </a:t>
            </a:r>
            <a:r>
              <a:rPr lang="en-US" sz="1900" dirty="0" smtClean="0">
                <a:solidFill>
                  <a:srgbClr val="002060"/>
                </a:solidFill>
              </a:rPr>
              <a:t>described in the literature</a:t>
            </a:r>
            <a:endParaRPr lang="en-US" sz="19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i="1" dirty="0" err="1">
                <a:solidFill>
                  <a:srgbClr val="002060"/>
                </a:solidFill>
              </a:rPr>
              <a:t>Zeise’s</a:t>
            </a:r>
            <a:r>
              <a:rPr lang="en-US" sz="1900" i="1" dirty="0">
                <a:solidFill>
                  <a:srgbClr val="002060"/>
                </a:solidFill>
              </a:rPr>
              <a:t> Salt </a:t>
            </a:r>
            <a:r>
              <a:rPr lang="en-US" sz="1900" dirty="0">
                <a:solidFill>
                  <a:srgbClr val="002060"/>
                </a:solidFill>
              </a:rPr>
              <a:t>(1827, </a:t>
            </a:r>
            <a:r>
              <a:rPr lang="en-US" sz="1900" dirty="0" smtClean="0">
                <a:solidFill>
                  <a:srgbClr val="002060"/>
                </a:solidFill>
              </a:rPr>
              <a:t>K[PtCl</a:t>
            </a:r>
            <a:r>
              <a:rPr lang="en-US" sz="1900" baseline="-25000" dirty="0" smtClean="0">
                <a:solidFill>
                  <a:srgbClr val="002060"/>
                </a:solidFill>
              </a:rPr>
              <a:t>3</a:t>
            </a:r>
            <a:r>
              <a:rPr lang="en-US" sz="1900" dirty="0" smtClean="0">
                <a:solidFill>
                  <a:srgbClr val="002060"/>
                </a:solidFill>
              </a:rPr>
              <a:t>(CH</a:t>
            </a:r>
            <a:r>
              <a:rPr lang="en-US" sz="1900" baseline="-25000" dirty="0" smtClean="0">
                <a:solidFill>
                  <a:srgbClr val="002060"/>
                </a:solidFill>
              </a:rPr>
              <a:t>2</a:t>
            </a:r>
            <a:r>
              <a:rPr lang="en-US" sz="1900" dirty="0" smtClean="0">
                <a:solidFill>
                  <a:srgbClr val="002060"/>
                </a:solidFill>
              </a:rPr>
              <a:t>=CH</a:t>
            </a:r>
            <a:r>
              <a:rPr lang="en-US" sz="1900" baseline="-25000" dirty="0" smtClean="0">
                <a:solidFill>
                  <a:srgbClr val="002060"/>
                </a:solidFill>
              </a:rPr>
              <a:t>2</a:t>
            </a:r>
            <a:r>
              <a:rPr lang="en-US" sz="1900" dirty="0">
                <a:solidFill>
                  <a:srgbClr val="002060"/>
                </a:solidFill>
              </a:rPr>
              <a:t>)]) </a:t>
            </a:r>
            <a:r>
              <a:rPr lang="en-US" sz="1900" dirty="0" smtClean="0">
                <a:solidFill>
                  <a:srgbClr val="002060"/>
                </a:solidFill>
              </a:rPr>
              <a:t>is used </a:t>
            </a:r>
            <a:r>
              <a:rPr lang="en-US" sz="1900" dirty="0">
                <a:solidFill>
                  <a:srgbClr val="002060"/>
                </a:solidFill>
              </a:rPr>
              <a:t>as starting </a:t>
            </a:r>
            <a:r>
              <a:rPr lang="en-US" sz="1900" dirty="0" smtClean="0">
                <a:solidFill>
                  <a:srgbClr val="002060"/>
                </a:solidFill>
              </a:rPr>
              <a:t/>
            </a:r>
            <a:br>
              <a:rPr lang="en-US" sz="1900" dirty="0" smtClean="0">
                <a:solidFill>
                  <a:srgbClr val="002060"/>
                </a:solidFill>
              </a:rPr>
            </a:br>
            <a:r>
              <a:rPr lang="en-US" sz="1900" dirty="0" smtClean="0">
                <a:solidFill>
                  <a:srgbClr val="002060"/>
                </a:solidFill>
              </a:rPr>
              <a:t>material </a:t>
            </a:r>
            <a:r>
              <a:rPr lang="en-US" sz="1900" dirty="0">
                <a:solidFill>
                  <a:srgbClr val="002060"/>
                </a:solidFill>
              </a:rPr>
              <a:t>for </a:t>
            </a:r>
            <a:r>
              <a:rPr lang="en-US" sz="1900" dirty="0" err="1" smtClean="0">
                <a:solidFill>
                  <a:srgbClr val="002060"/>
                </a:solidFill>
              </a:rPr>
              <a:t>cisplatin</a:t>
            </a:r>
            <a:r>
              <a:rPr lang="en-US" sz="1900" dirty="0" smtClean="0">
                <a:solidFill>
                  <a:srgbClr val="002060"/>
                </a:solidFill>
              </a:rPr>
              <a:t> (</a:t>
            </a:r>
            <a:r>
              <a:rPr lang="en-US" sz="1900" i="1" dirty="0" smtClean="0">
                <a:solidFill>
                  <a:srgbClr val="002060"/>
                </a:solidFill>
              </a:rPr>
              <a:t>cis</a:t>
            </a:r>
            <a:r>
              <a:rPr lang="en-US" sz="1900" dirty="0" smtClean="0">
                <a:solidFill>
                  <a:srgbClr val="002060"/>
                </a:solidFill>
              </a:rPr>
              <a:t>-PtCl</a:t>
            </a:r>
            <a:r>
              <a:rPr lang="en-US" sz="1900" baseline="-25000" dirty="0" smtClean="0">
                <a:solidFill>
                  <a:srgbClr val="002060"/>
                </a:solidFill>
              </a:rPr>
              <a:t>2</a:t>
            </a:r>
            <a:r>
              <a:rPr lang="en-US" sz="1900" dirty="0" smtClean="0">
                <a:solidFill>
                  <a:srgbClr val="002060"/>
                </a:solidFill>
              </a:rPr>
              <a:t>(NH</a:t>
            </a:r>
            <a:r>
              <a:rPr lang="en-US" sz="1900" baseline="-25000" dirty="0" smtClean="0">
                <a:solidFill>
                  <a:srgbClr val="002060"/>
                </a:solidFill>
              </a:rPr>
              <a:t>3</a:t>
            </a:r>
            <a:r>
              <a:rPr lang="en-US" sz="1900" dirty="0" smtClean="0">
                <a:solidFill>
                  <a:srgbClr val="002060"/>
                </a:solidFill>
              </a:rPr>
              <a:t>)</a:t>
            </a:r>
            <a:r>
              <a:rPr lang="en-US" sz="1900" baseline="-25000" dirty="0" smtClean="0">
                <a:solidFill>
                  <a:srgbClr val="002060"/>
                </a:solidFill>
              </a:rPr>
              <a:t>2</a:t>
            </a:r>
            <a:r>
              <a:rPr lang="en-US" sz="1900" dirty="0" smtClean="0">
                <a:solidFill>
                  <a:srgbClr val="002060"/>
                </a:solidFill>
              </a:rPr>
              <a:t>, </a:t>
            </a:r>
            <a:r>
              <a:rPr lang="en-US" sz="1900" dirty="0">
                <a:solidFill>
                  <a:srgbClr val="002060"/>
                </a:solidFill>
              </a:rPr>
              <a:t>anti-cancer drug)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2060"/>
                </a:solidFill>
              </a:rPr>
              <a:t>Nickel </a:t>
            </a:r>
            <a:r>
              <a:rPr lang="en-US" sz="1900" dirty="0">
                <a:solidFill>
                  <a:srgbClr val="002060"/>
                </a:solidFill>
              </a:rPr>
              <a:t>tetracarbonyl (1890, Ni(CO)</a:t>
            </a:r>
            <a:r>
              <a:rPr lang="en-US" sz="1900" baseline="-25000" dirty="0">
                <a:solidFill>
                  <a:srgbClr val="002060"/>
                </a:solidFill>
              </a:rPr>
              <a:t>4</a:t>
            </a:r>
            <a:r>
              <a:rPr lang="en-US" sz="1900" dirty="0" smtClean="0">
                <a:solidFill>
                  <a:srgbClr val="002060"/>
                </a:solidFill>
              </a:rPr>
              <a:t>) is used </a:t>
            </a:r>
            <a:r>
              <a:rPr lang="en-US" sz="1900" dirty="0">
                <a:solidFill>
                  <a:srgbClr val="002060"/>
                </a:solidFill>
              </a:rPr>
              <a:t>to refine </a:t>
            </a:r>
            <a:r>
              <a:rPr lang="en-US" sz="1900" dirty="0" smtClean="0">
                <a:solidFill>
                  <a:srgbClr val="002060"/>
                </a:solidFill>
              </a:rPr>
              <a:t/>
            </a:r>
            <a:br>
              <a:rPr lang="en-US" sz="1900" dirty="0" smtClean="0">
                <a:solidFill>
                  <a:srgbClr val="002060"/>
                </a:solidFill>
              </a:rPr>
            </a:br>
            <a:r>
              <a:rPr lang="en-US" sz="1900" dirty="0" smtClean="0">
                <a:solidFill>
                  <a:srgbClr val="002060"/>
                </a:solidFill>
              </a:rPr>
              <a:t>Ni-metal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2060"/>
                </a:solidFill>
              </a:rPr>
              <a:t>Ferrocene (Fe(C</a:t>
            </a:r>
            <a:r>
              <a:rPr lang="en-US" sz="1900" baseline="-25000" dirty="0" smtClean="0">
                <a:solidFill>
                  <a:srgbClr val="002060"/>
                </a:solidFill>
              </a:rPr>
              <a:t>5</a:t>
            </a:r>
            <a:r>
              <a:rPr lang="en-US" sz="1900" dirty="0" smtClean="0">
                <a:solidFill>
                  <a:srgbClr val="002060"/>
                </a:solidFill>
              </a:rPr>
              <a:t>H</a:t>
            </a:r>
            <a:r>
              <a:rPr lang="en-US" sz="1900" baseline="-25000" dirty="0" smtClean="0">
                <a:solidFill>
                  <a:srgbClr val="002060"/>
                </a:solidFill>
              </a:rPr>
              <a:t>5</a:t>
            </a:r>
            <a:r>
              <a:rPr lang="en-US" sz="1900" dirty="0" smtClean="0">
                <a:solidFill>
                  <a:srgbClr val="002060"/>
                </a:solidFill>
              </a:rPr>
              <a:t>)</a:t>
            </a:r>
            <a:r>
              <a:rPr lang="en-US" sz="1900" baseline="-25000" dirty="0" smtClean="0">
                <a:solidFill>
                  <a:srgbClr val="002060"/>
                </a:solidFill>
              </a:rPr>
              <a:t>2</a:t>
            </a:r>
            <a:r>
              <a:rPr lang="en-US" sz="1900" dirty="0" smtClean="0">
                <a:solidFill>
                  <a:srgbClr val="002060"/>
                </a:solidFill>
              </a:rPr>
              <a:t>) that was discovered in 1951 </a:t>
            </a:r>
            <a:r>
              <a:rPr lang="en-US" sz="1900" dirty="0">
                <a:solidFill>
                  <a:srgbClr val="002060"/>
                </a:solidFill>
              </a:rPr>
              <a:t>by </a:t>
            </a:r>
            <a:r>
              <a:rPr lang="en-US" sz="1900" dirty="0" smtClean="0">
                <a:solidFill>
                  <a:srgbClr val="002060"/>
                </a:solidFill>
              </a:rPr>
              <a:t/>
            </a:r>
            <a:br>
              <a:rPr lang="en-US" sz="1900" dirty="0" smtClean="0">
                <a:solidFill>
                  <a:srgbClr val="002060"/>
                </a:solidFill>
              </a:rPr>
            </a:br>
            <a:r>
              <a:rPr lang="en-US" sz="1900" dirty="0" smtClean="0">
                <a:solidFill>
                  <a:srgbClr val="002060"/>
                </a:solidFill>
              </a:rPr>
              <a:t>P. </a:t>
            </a:r>
            <a:r>
              <a:rPr lang="en-US" sz="1900" dirty="0" err="1" smtClean="0">
                <a:solidFill>
                  <a:srgbClr val="002060"/>
                </a:solidFill>
              </a:rPr>
              <a:t>Pauson</a:t>
            </a:r>
            <a:r>
              <a:rPr lang="en-US" sz="1900" dirty="0" smtClean="0">
                <a:solidFill>
                  <a:srgbClr val="002060"/>
                </a:solidFill>
              </a:rPr>
              <a:t> and S. A. Miller introduced a new bond </a:t>
            </a:r>
            <a:r>
              <a:rPr lang="en-US" sz="1900" dirty="0">
                <a:solidFill>
                  <a:srgbClr val="002060"/>
                </a:solidFill>
              </a:rPr>
              <a:t>model </a:t>
            </a:r>
            <a:r>
              <a:rPr lang="en-US" sz="1900" dirty="0" smtClean="0">
                <a:solidFill>
                  <a:srgbClr val="002060"/>
                </a:solidFill>
              </a:rPr>
              <a:t/>
            </a:r>
            <a:br>
              <a:rPr lang="en-US" sz="1900" dirty="0" smtClean="0">
                <a:solidFill>
                  <a:srgbClr val="002060"/>
                </a:solidFill>
              </a:rPr>
            </a:br>
            <a:r>
              <a:rPr lang="en-US" sz="1900" dirty="0" smtClean="0">
                <a:solidFill>
                  <a:srgbClr val="002060"/>
                </a:solidFill>
              </a:rPr>
              <a:t>(sandwich complexes) for transition metal compounds</a:t>
            </a:r>
            <a:endParaRPr lang="en-US" sz="19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57800"/>
            <a:ext cx="868680" cy="9144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</p:pic>
      <p:pic>
        <p:nvPicPr>
          <p:cNvPr id="5" name="Picture 2" descr="http://upload.wikimedia.org/wikipedia/commons/thumb/c/c7/Zeise%27s-salt-anion-from-xtal-3D-balls.png/200px-Zeise%27s-salt-anion-from-xtal-3D-ball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67200"/>
            <a:ext cx="1375036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1266" name="Picture 2" descr="Ball-and-stick model of cacodyl ox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53" y="3276600"/>
            <a:ext cx="1385453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5890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Characterization 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baseline="30000" dirty="0" smtClean="0"/>
              <a:t>13</a:t>
            </a:r>
            <a:r>
              <a:rPr lang="en-US" sz="2400" b="1" i="1" dirty="0" smtClean="0"/>
              <a:t>C-NMR spectrum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Ipso carbons (not observed in </a:t>
            </a:r>
            <a:b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DEPT spectra)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Ortho/meta/para carbons </a:t>
            </a:r>
            <a:b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(observed in all DEPT spectra)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DMSO-d</a:t>
            </a:r>
            <a:r>
              <a:rPr lang="en-US" sz="2000" baseline="-25000" dirty="0" smtClean="0">
                <a:solidFill>
                  <a:srgbClr val="FF0000"/>
                </a:solidFill>
              </a:rPr>
              <a:t>6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t="16201"/>
          <a:stretch/>
        </p:blipFill>
        <p:spPr bwMode="auto">
          <a:xfrm>
            <a:off x="4928616" y="1584960"/>
            <a:ext cx="3465576" cy="101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lum contrast="20000"/>
          </a:blip>
          <a:srcRect l="2179"/>
          <a:stretch/>
        </p:blipFill>
        <p:spPr bwMode="auto">
          <a:xfrm>
            <a:off x="4953000" y="2575560"/>
            <a:ext cx="342023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953000" y="3566160"/>
            <a:ext cx="342023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 rotWithShape="1">
          <a:blip r:embed="rId6" cstate="print">
            <a:lum contrast="20000"/>
          </a:blip>
          <a:srcRect r="2424"/>
          <a:stretch/>
        </p:blipFill>
        <p:spPr bwMode="auto">
          <a:xfrm>
            <a:off x="4946904" y="4544568"/>
            <a:ext cx="342023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965034" y="1606906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Full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4572" y="2575560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DEPT 135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3602367"/>
            <a:ext cx="784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DEPT 90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4572" y="4610886"/>
            <a:ext cx="784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DEPT 45</a:t>
            </a:r>
            <a:endParaRPr lang="en-US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729491"/>
              </p:ext>
            </p:extLst>
          </p:nvPr>
        </p:nvGraphicFramePr>
        <p:xfrm>
          <a:off x="3657600" y="1600200"/>
          <a:ext cx="1267767" cy="80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CS ChemDraw Drawing" r:id="rId7" imgW="1412402" imgH="897147" progId="ChemDraw.Document.6.0">
                  <p:embed/>
                </p:oleObj>
              </mc:Choice>
              <mc:Fallback>
                <p:oleObj name="CS ChemDraw Drawing" r:id="rId7" imgW="1412402" imgH="897147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600200"/>
                        <a:ext cx="1267767" cy="80496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7696200" y="2090514"/>
            <a:ext cx="228600" cy="347208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663440" y="2057400"/>
            <a:ext cx="274320" cy="18288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839712" y="2057400"/>
            <a:ext cx="114300" cy="3472086"/>
          </a:xfrm>
          <a:prstGeom prst="roundRect">
            <a:avLst/>
          </a:prstGeom>
          <a:noFill/>
          <a:ln w="127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962400" y="1922874"/>
            <a:ext cx="274320" cy="182880"/>
          </a:xfrm>
          <a:prstGeom prst="roundRect">
            <a:avLst/>
          </a:prstGeom>
          <a:noFill/>
          <a:ln w="190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97680" y="1905000"/>
            <a:ext cx="274320" cy="182880"/>
          </a:xfrm>
          <a:prstGeom prst="roundRect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976872" y="2057400"/>
            <a:ext cx="114300" cy="3472086"/>
          </a:xfrm>
          <a:prstGeom prst="roundRect">
            <a:avLst/>
          </a:prstGeom>
          <a:noFill/>
          <a:ln w="127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810506" y="2078322"/>
            <a:ext cx="209294" cy="3472086"/>
          </a:xfrm>
          <a:prstGeom prst="round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077078" y="1921981"/>
            <a:ext cx="247522" cy="3640619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452627"/>
              </p:ext>
            </p:extLst>
          </p:nvPr>
        </p:nvGraphicFramePr>
        <p:xfrm>
          <a:off x="630936" y="4841240"/>
          <a:ext cx="429768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731520"/>
                <a:gridCol w="731520"/>
                <a:gridCol w="731520"/>
                <a:gridCol w="7315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#H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attached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DEPT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135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down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DEPT 90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DEPT 45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7467600" y="1557114"/>
            <a:ext cx="182880" cy="399329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8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In many organic compounds i.e., carbonyl compounds  (i.e., ketones, aldehyde, ester), organohalides (R-X), etc., the carbon atom possesses </a:t>
            </a:r>
            <a:br>
              <a:rPr lang="en-US" sz="2000" dirty="0"/>
            </a:br>
            <a:r>
              <a:rPr lang="en-US" sz="2000" dirty="0"/>
              <a:t>an electrophilic character, which means that these compounds do not </a:t>
            </a:r>
            <a:br>
              <a:rPr lang="en-US" sz="2000" dirty="0"/>
            </a:br>
            <a:r>
              <a:rPr lang="en-US" sz="2000" dirty="0"/>
              <a:t>react with these carbon atoms directly to form C-C bonds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Organometallic </a:t>
            </a:r>
            <a:r>
              <a:rPr lang="en-US" sz="2000" dirty="0"/>
              <a:t>compounds are </a:t>
            </a:r>
            <a:r>
              <a:rPr lang="en-US" sz="2000" dirty="0" smtClean="0"/>
              <a:t>covalent </a:t>
            </a:r>
            <a:r>
              <a:rPr lang="en-US" sz="2000" dirty="0"/>
              <a:t>but the carbon atom </a:t>
            </a:r>
            <a:r>
              <a:rPr lang="en-US" sz="2000" dirty="0" smtClean="0"/>
              <a:t>exhibits </a:t>
            </a:r>
            <a:r>
              <a:rPr lang="en-US" sz="2000" dirty="0"/>
              <a:t>a different bond polarity compared to most organic </a:t>
            </a:r>
            <a:r>
              <a:rPr lang="en-US" sz="2000" dirty="0" smtClean="0"/>
              <a:t>compounds (</a:t>
            </a:r>
            <a:r>
              <a:rPr lang="en-US" sz="2000" i="1" dirty="0" smtClean="0"/>
              <a:t>Umpolung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In </a:t>
            </a:r>
            <a:r>
              <a:rPr lang="en-US" sz="2000" dirty="0"/>
              <a:t>organometallic </a:t>
            </a:r>
            <a:r>
              <a:rPr lang="en-US" sz="2000" dirty="0" smtClean="0"/>
              <a:t>compounds, </a:t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carbon atom </a:t>
            </a:r>
            <a:r>
              <a:rPr lang="en-US" sz="2000" dirty="0" smtClean="0"/>
              <a:t>displays </a:t>
            </a:r>
            <a:r>
              <a:rPr lang="en-US" sz="2000" dirty="0"/>
              <a:t>a higher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electronegativity </a:t>
            </a:r>
            <a:r>
              <a:rPr lang="en-US" sz="2000" dirty="0"/>
              <a:t>(EN: C=2.5)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than </a:t>
            </a:r>
            <a:r>
              <a:rPr lang="en-US" sz="2000" dirty="0"/>
              <a:t>the metal atom (</a:t>
            </a:r>
            <a:r>
              <a:rPr lang="en-US" sz="2000" dirty="0" smtClean="0"/>
              <a:t>EN&lt;2.5), </a:t>
            </a:r>
            <a:br>
              <a:rPr lang="en-US" sz="2000" dirty="0" smtClean="0"/>
            </a:br>
            <a:r>
              <a:rPr lang="en-US" sz="2000" dirty="0" smtClean="0"/>
              <a:t>which </a:t>
            </a:r>
            <a:r>
              <a:rPr lang="en-US" sz="2000" dirty="0"/>
              <a:t>makes the carbon atom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nucleophilic</a:t>
            </a:r>
            <a:endParaRPr lang="en-US" sz="2000" dirty="0"/>
          </a:p>
          <a:p>
            <a:endParaRPr lang="en-US" sz="2000" dirty="0" smtClean="0"/>
          </a:p>
        </p:txBody>
      </p:sp>
      <p:pic>
        <p:nvPicPr>
          <p:cNvPr id="3074" name="Picture 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895600"/>
            <a:ext cx="3886200" cy="77461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9" name="Arc 8"/>
          <p:cNvSpPr/>
          <p:nvPr/>
        </p:nvSpPr>
        <p:spPr>
          <a:xfrm>
            <a:off x="3162300" y="2819400"/>
            <a:ext cx="3048000" cy="527040"/>
          </a:xfrm>
          <a:prstGeom prst="arc">
            <a:avLst>
              <a:gd name="adj1" fmla="val 10798427"/>
              <a:gd name="adj2" fmla="val 0"/>
            </a:avLst>
          </a:prstGeom>
          <a:ln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10611" y="26024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X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webassign.net/graphics/electronegativities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43400"/>
            <a:ext cx="4520545" cy="20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2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Organometallic compounds have been proven to be very good synthetic tools in organic chemistry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Gilman reagents (</a:t>
            </a:r>
            <a:r>
              <a:rPr lang="en-US" sz="2000" dirty="0" err="1" smtClean="0">
                <a:solidFill>
                  <a:srgbClr val="002060"/>
                </a:solidFill>
              </a:rPr>
              <a:t>organocuprates</a:t>
            </a:r>
            <a:r>
              <a:rPr lang="en-US" sz="2000" dirty="0" smtClean="0">
                <a:solidFill>
                  <a:srgbClr val="002060"/>
                </a:solidFill>
              </a:rPr>
              <a:t> compounds)</a:t>
            </a:r>
          </a:p>
          <a:p>
            <a:pPr lvl="2"/>
            <a:r>
              <a:rPr lang="en-US" sz="1800" dirty="0" smtClean="0">
                <a:solidFill>
                  <a:srgbClr val="660033"/>
                </a:solidFill>
              </a:rPr>
              <a:t>They are used to perform substitution reactions on </a:t>
            </a:r>
            <a:r>
              <a:rPr lang="en-US" sz="1800" i="1" dirty="0" smtClean="0">
                <a:solidFill>
                  <a:srgbClr val="660033"/>
                </a:solidFill>
              </a:rPr>
              <a:t>sp</a:t>
            </a:r>
            <a:r>
              <a:rPr lang="en-US" sz="1800" i="1" baseline="30000" dirty="0" smtClean="0">
                <a:solidFill>
                  <a:srgbClr val="660033"/>
                </a:solidFill>
              </a:rPr>
              <a:t>2</a:t>
            </a:r>
            <a:r>
              <a:rPr lang="en-US" sz="1800" dirty="0" smtClean="0">
                <a:solidFill>
                  <a:srgbClr val="660033"/>
                </a:solidFill>
              </a:rPr>
              <a:t>-carbon atoms </a:t>
            </a:r>
            <a:r>
              <a:rPr lang="en-US" sz="1800" dirty="0" smtClean="0">
                <a:solidFill>
                  <a:srgbClr val="660033"/>
                </a:solidFill>
              </a:rPr>
              <a:t>that </a:t>
            </a:r>
            <a:r>
              <a:rPr lang="en-US" sz="1800" dirty="0" smtClean="0">
                <a:solidFill>
                  <a:srgbClr val="660033"/>
                </a:solidFill>
              </a:rPr>
              <a:t>cannot be performed in the same fashion like on </a:t>
            </a:r>
            <a:r>
              <a:rPr lang="en-US" sz="1800" i="1" dirty="0" smtClean="0">
                <a:solidFill>
                  <a:srgbClr val="660033"/>
                </a:solidFill>
              </a:rPr>
              <a:t>sp</a:t>
            </a:r>
            <a:r>
              <a:rPr lang="en-US" sz="1800" i="1" baseline="30000" dirty="0" smtClean="0">
                <a:solidFill>
                  <a:srgbClr val="660033"/>
                </a:solidFill>
              </a:rPr>
              <a:t>3</a:t>
            </a:r>
            <a:r>
              <a:rPr lang="en-US" sz="1800" dirty="0" smtClean="0">
                <a:solidFill>
                  <a:srgbClr val="660033"/>
                </a:solidFill>
              </a:rPr>
              <a:t>-carbon </a:t>
            </a:r>
            <a:r>
              <a:rPr lang="en-US" sz="1800" dirty="0">
                <a:solidFill>
                  <a:srgbClr val="660033"/>
                </a:solidFill>
              </a:rPr>
              <a:t>atoms </a:t>
            </a:r>
            <a:r>
              <a:rPr lang="en-US" sz="1800" dirty="0" smtClean="0">
                <a:solidFill>
                  <a:srgbClr val="660033"/>
                </a:solidFill>
              </a:rPr>
              <a:t>(S</a:t>
            </a:r>
            <a:r>
              <a:rPr lang="en-US" sz="1800" baseline="-25000" dirty="0" smtClean="0">
                <a:solidFill>
                  <a:srgbClr val="660033"/>
                </a:solidFill>
              </a:rPr>
              <a:t>N</a:t>
            </a:r>
            <a:r>
              <a:rPr lang="en-US" sz="1800" dirty="0" smtClean="0">
                <a:solidFill>
                  <a:srgbClr val="660033"/>
                </a:solidFill>
              </a:rPr>
              <a:t>1 </a:t>
            </a:r>
            <a:r>
              <a:rPr lang="en-US" sz="1800" dirty="0" smtClean="0">
                <a:solidFill>
                  <a:srgbClr val="660033"/>
                </a:solidFill>
              </a:rPr>
              <a:t/>
            </a:r>
            <a:br>
              <a:rPr lang="en-US" sz="1800" dirty="0" smtClean="0">
                <a:solidFill>
                  <a:srgbClr val="660033"/>
                </a:solidFill>
              </a:rPr>
            </a:br>
            <a:r>
              <a:rPr lang="en-US" sz="1800" dirty="0" smtClean="0">
                <a:solidFill>
                  <a:srgbClr val="660033"/>
                </a:solidFill>
              </a:rPr>
              <a:t>and </a:t>
            </a:r>
            <a:r>
              <a:rPr lang="en-US" sz="1800" dirty="0" smtClean="0">
                <a:solidFill>
                  <a:srgbClr val="660033"/>
                </a:solidFill>
              </a:rPr>
              <a:t>S</a:t>
            </a:r>
            <a:r>
              <a:rPr lang="en-US" sz="1800" baseline="-25000" dirty="0" smtClean="0">
                <a:solidFill>
                  <a:srgbClr val="660033"/>
                </a:solidFill>
              </a:rPr>
              <a:t>N</a:t>
            </a:r>
            <a:r>
              <a:rPr lang="en-US" sz="1800" dirty="0" smtClean="0">
                <a:solidFill>
                  <a:srgbClr val="660033"/>
                </a:solidFill>
              </a:rPr>
              <a:t>2)</a:t>
            </a:r>
          </a:p>
          <a:p>
            <a:pPr lvl="2"/>
            <a:endParaRPr lang="en-US" sz="1800" dirty="0" smtClean="0">
              <a:solidFill>
                <a:srgbClr val="660033"/>
              </a:solidFill>
            </a:endParaRPr>
          </a:p>
          <a:p>
            <a:pPr lvl="2"/>
            <a:endParaRPr lang="en-US" sz="1800" dirty="0">
              <a:solidFill>
                <a:srgbClr val="660033"/>
              </a:solidFill>
            </a:endParaRPr>
          </a:p>
          <a:p>
            <a:pPr lvl="2"/>
            <a:endParaRPr lang="en-US" sz="1800" dirty="0" smtClean="0">
              <a:solidFill>
                <a:srgbClr val="660033"/>
              </a:solidFill>
            </a:endParaRPr>
          </a:p>
          <a:p>
            <a:pPr lvl="2"/>
            <a:endParaRPr lang="en-US" sz="1800" dirty="0">
              <a:solidFill>
                <a:srgbClr val="660033"/>
              </a:solidFill>
            </a:endParaRPr>
          </a:p>
          <a:p>
            <a:pPr lvl="2"/>
            <a:r>
              <a:rPr lang="en-US" sz="1800" dirty="0" smtClean="0">
                <a:solidFill>
                  <a:srgbClr val="660033"/>
                </a:solidFill>
              </a:rPr>
              <a:t>Organocuprates </a:t>
            </a:r>
            <a:r>
              <a:rPr lang="en-US" sz="1800" dirty="0">
                <a:solidFill>
                  <a:srgbClr val="660033"/>
                </a:solidFill>
              </a:rPr>
              <a:t>are </a:t>
            </a:r>
            <a:r>
              <a:rPr lang="en-US" sz="1800" dirty="0" smtClean="0">
                <a:solidFill>
                  <a:srgbClr val="660033"/>
                </a:solidFill>
              </a:rPr>
              <a:t>considered very </a:t>
            </a:r>
            <a:r>
              <a:rPr lang="en-US" sz="1800" dirty="0">
                <a:solidFill>
                  <a:srgbClr val="660033"/>
                </a:solidFill>
              </a:rPr>
              <a:t>mild nucleophiles due to </a:t>
            </a:r>
            <a:r>
              <a:rPr lang="en-US" sz="1800" dirty="0" smtClean="0">
                <a:solidFill>
                  <a:srgbClr val="660033"/>
                </a:solidFill>
              </a:rPr>
              <a:t>weak </a:t>
            </a:r>
            <a:r>
              <a:rPr lang="en-US" sz="1800" dirty="0">
                <a:solidFill>
                  <a:srgbClr val="660033"/>
                </a:solidFill>
              </a:rPr>
              <a:t>bond polarity </a:t>
            </a:r>
            <a:r>
              <a:rPr lang="en-US" sz="1800" dirty="0" smtClean="0">
                <a:solidFill>
                  <a:srgbClr val="660033"/>
                </a:solidFill>
              </a:rPr>
              <a:t>(</a:t>
            </a:r>
            <a:r>
              <a:rPr lang="en-US" sz="1800" dirty="0">
                <a:solidFill>
                  <a:srgbClr val="660033"/>
                </a:solidFill>
              </a:rPr>
              <a:t>EN: Cu=1.9, C=2.5 </a:t>
            </a:r>
            <a:r>
              <a:rPr lang="en-US" sz="1800" dirty="0">
                <a:solidFill>
                  <a:srgbClr val="660033"/>
                </a:solidFill>
                <a:sym typeface="Wingdings"/>
              </a:rPr>
              <a:t></a:t>
            </a:r>
            <a:r>
              <a:rPr lang="en-US" sz="1800" dirty="0">
                <a:solidFill>
                  <a:srgbClr val="660033"/>
                </a:solidFill>
              </a:rPr>
              <a:t> </a:t>
            </a:r>
            <a:r>
              <a:rPr lang="en-US" sz="1800" dirty="0">
                <a:solidFill>
                  <a:srgbClr val="660033"/>
                </a:solidFill>
                <a:latin typeface="Symbol" pitchFamily="18" charset="2"/>
              </a:rPr>
              <a:t>D</a:t>
            </a:r>
            <a:r>
              <a:rPr lang="en-US" sz="1800" dirty="0">
                <a:solidFill>
                  <a:srgbClr val="660033"/>
                </a:solidFill>
              </a:rPr>
              <a:t>EN=0.6)</a:t>
            </a:r>
          </a:p>
          <a:p>
            <a:pPr lvl="2"/>
            <a:r>
              <a:rPr lang="en-US" sz="1800" dirty="0" smtClean="0">
                <a:solidFill>
                  <a:srgbClr val="660033"/>
                </a:solidFill>
              </a:rPr>
              <a:t>Thus, they </a:t>
            </a:r>
            <a:r>
              <a:rPr lang="en-US" sz="1800" dirty="0">
                <a:solidFill>
                  <a:srgbClr val="660033"/>
                </a:solidFill>
              </a:rPr>
              <a:t>usually </a:t>
            </a:r>
            <a:r>
              <a:rPr lang="en-US" sz="1800" dirty="0" smtClean="0">
                <a:solidFill>
                  <a:srgbClr val="660033"/>
                </a:solidFill>
              </a:rPr>
              <a:t>favor </a:t>
            </a:r>
            <a:r>
              <a:rPr lang="en-US" sz="1800" i="1" dirty="0">
                <a:solidFill>
                  <a:srgbClr val="660033"/>
                </a:solidFill>
              </a:rPr>
              <a:t>1,4</a:t>
            </a:r>
            <a:r>
              <a:rPr lang="en-US" sz="1800" dirty="0">
                <a:solidFill>
                  <a:srgbClr val="660033"/>
                </a:solidFill>
              </a:rPr>
              <a:t>-additions on </a:t>
            </a:r>
            <a:r>
              <a:rPr lang="en-US" sz="1800" i="1" dirty="0" err="1">
                <a:solidFill>
                  <a:srgbClr val="660033"/>
                </a:solidFill>
                <a:latin typeface="Symbol" pitchFamily="18" charset="2"/>
              </a:rPr>
              <a:t>a,b</a:t>
            </a:r>
            <a:r>
              <a:rPr lang="en-US" sz="1800" dirty="0">
                <a:solidFill>
                  <a:srgbClr val="660033"/>
                </a:solidFill>
              </a:rPr>
              <a:t>-unsaturated carbonyl compounds</a:t>
            </a:r>
          </a:p>
          <a:p>
            <a:pPr lvl="2"/>
            <a:endParaRPr lang="en-US" sz="1800" dirty="0"/>
          </a:p>
        </p:txBody>
      </p:sp>
      <p:pic>
        <p:nvPicPr>
          <p:cNvPr id="1027" name="Picture 1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04" y="3276600"/>
            <a:ext cx="5124196" cy="137160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x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417862"/>
              </p:ext>
            </p:extLst>
          </p:nvPr>
        </p:nvGraphicFramePr>
        <p:xfrm>
          <a:off x="3488663" y="5784425"/>
          <a:ext cx="3369337" cy="7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CS ChemDraw Drawing" r:id="rId4" imgW="5615562" imgH="1281292" progId="ChemDraw.Document.6.0">
                  <p:embed/>
                </p:oleObj>
              </mc:Choice>
              <mc:Fallback>
                <p:oleObj name="CS ChemDraw Drawing" r:id="rId4" imgW="5615562" imgH="12812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8663" y="5784425"/>
                        <a:ext cx="3369337" cy="76877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251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Palladium catalyzed substitution reactions on </a:t>
            </a:r>
            <a:r>
              <a:rPr lang="en-US" i="1" dirty="0" smtClean="0">
                <a:solidFill>
                  <a:srgbClr val="002060"/>
                </a:solidFill>
              </a:rPr>
              <a:t>sp</a:t>
            </a:r>
            <a:r>
              <a:rPr lang="en-US" i="1" baseline="30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-carbons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0033"/>
                </a:solidFill>
              </a:rPr>
              <a:t>Heck-reaction, </a:t>
            </a:r>
            <a:r>
              <a:rPr lang="en-US" dirty="0" err="1" smtClean="0">
                <a:solidFill>
                  <a:srgbClr val="660033"/>
                </a:solidFill>
              </a:rPr>
              <a:t>Stille</a:t>
            </a:r>
            <a:r>
              <a:rPr lang="en-US" dirty="0" smtClean="0">
                <a:solidFill>
                  <a:srgbClr val="660033"/>
                </a:solidFill>
              </a:rPr>
              <a:t> reaction, Suzuki coupling, </a:t>
            </a:r>
            <a:r>
              <a:rPr lang="en-US" dirty="0" err="1" smtClean="0">
                <a:solidFill>
                  <a:srgbClr val="660033"/>
                </a:solidFill>
              </a:rPr>
              <a:t>Negishi</a:t>
            </a:r>
            <a:r>
              <a:rPr lang="en-US" dirty="0" smtClean="0">
                <a:solidFill>
                  <a:srgbClr val="660033"/>
                </a:solidFill>
              </a:rPr>
              <a:t> coupling (not shown below)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0033"/>
                </a:solidFill>
              </a:rPr>
              <a:t>Catalysts: </a:t>
            </a:r>
            <a:r>
              <a:rPr lang="en-US" dirty="0" err="1" smtClean="0">
                <a:solidFill>
                  <a:srgbClr val="660033"/>
                </a:solidFill>
              </a:rPr>
              <a:t>Pd</a:t>
            </a:r>
            <a:r>
              <a:rPr lang="en-US" dirty="0" smtClean="0">
                <a:solidFill>
                  <a:srgbClr val="660033"/>
                </a:solidFill>
              </a:rPr>
              <a:t>/C, </a:t>
            </a:r>
            <a:r>
              <a:rPr lang="en-US" dirty="0" err="1" smtClean="0">
                <a:solidFill>
                  <a:srgbClr val="660033"/>
                </a:solidFill>
              </a:rPr>
              <a:t>Pd</a:t>
            </a:r>
            <a:r>
              <a:rPr lang="en-US" dirty="0" smtClean="0">
                <a:solidFill>
                  <a:srgbClr val="660033"/>
                </a:solidFill>
              </a:rPr>
              <a:t>(PPh</a:t>
            </a:r>
            <a:r>
              <a:rPr lang="en-US" baseline="-25000" dirty="0" smtClean="0">
                <a:solidFill>
                  <a:srgbClr val="660033"/>
                </a:solidFill>
              </a:rPr>
              <a:t>3</a:t>
            </a:r>
            <a:r>
              <a:rPr lang="en-US" dirty="0" smtClean="0">
                <a:solidFill>
                  <a:srgbClr val="660033"/>
                </a:solidFill>
              </a:rPr>
              <a:t>)</a:t>
            </a:r>
            <a:r>
              <a:rPr lang="en-US" baseline="-25000" dirty="0" smtClean="0">
                <a:solidFill>
                  <a:srgbClr val="660033"/>
                </a:solidFill>
              </a:rPr>
              <a:t>4</a:t>
            </a:r>
            <a:r>
              <a:rPr lang="en-US" dirty="0">
                <a:solidFill>
                  <a:srgbClr val="660033"/>
                </a:solidFill>
              </a:rPr>
              <a:t>, PdCl</a:t>
            </a:r>
            <a:r>
              <a:rPr lang="en-US" baseline="-25000" dirty="0">
                <a:solidFill>
                  <a:srgbClr val="660033"/>
                </a:solidFill>
              </a:rPr>
              <a:t>2</a:t>
            </a:r>
            <a:r>
              <a:rPr lang="en-US" dirty="0">
                <a:solidFill>
                  <a:srgbClr val="660033"/>
                </a:solidFill>
              </a:rPr>
              <a:t>, </a:t>
            </a:r>
            <a:r>
              <a:rPr lang="en-US" dirty="0" err="1">
                <a:solidFill>
                  <a:srgbClr val="660033"/>
                </a:solidFill>
              </a:rPr>
              <a:t>Pd</a:t>
            </a:r>
            <a:r>
              <a:rPr lang="en-US" dirty="0">
                <a:solidFill>
                  <a:srgbClr val="660033"/>
                </a:solidFill>
              </a:rPr>
              <a:t>(</a:t>
            </a:r>
            <a:r>
              <a:rPr lang="en-US" dirty="0" err="1">
                <a:solidFill>
                  <a:srgbClr val="660033"/>
                </a:solidFill>
              </a:rPr>
              <a:t>OAc</a:t>
            </a:r>
            <a:r>
              <a:rPr lang="en-US" dirty="0">
                <a:solidFill>
                  <a:srgbClr val="660033"/>
                </a:solidFill>
              </a:rPr>
              <a:t>)</a:t>
            </a:r>
            <a:r>
              <a:rPr lang="en-US" baseline="-25000" dirty="0">
                <a:solidFill>
                  <a:srgbClr val="660033"/>
                </a:solidFill>
              </a:rPr>
              <a:t>2</a:t>
            </a:r>
            <a:r>
              <a:rPr lang="en-US" dirty="0">
                <a:solidFill>
                  <a:srgbClr val="660033"/>
                </a:solidFill>
              </a:rPr>
              <a:t>, Pd</a:t>
            </a:r>
            <a:r>
              <a:rPr lang="en-US" baseline="-25000" dirty="0">
                <a:solidFill>
                  <a:srgbClr val="660033"/>
                </a:solidFill>
              </a:rPr>
              <a:t>2</a:t>
            </a:r>
            <a:r>
              <a:rPr lang="en-US" dirty="0">
                <a:solidFill>
                  <a:srgbClr val="660033"/>
                </a:solidFill>
              </a:rPr>
              <a:t>dba</a:t>
            </a:r>
            <a:r>
              <a:rPr lang="en-US" baseline="-25000" dirty="0">
                <a:solidFill>
                  <a:srgbClr val="660033"/>
                </a:solidFill>
              </a:rPr>
              <a:t>3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66003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0033"/>
                </a:solidFill>
              </a:rPr>
              <a:t>Nobel Prize in Chemistry (2010): Heck, </a:t>
            </a:r>
            <a:r>
              <a:rPr lang="en-US" dirty="0" err="1" smtClean="0">
                <a:solidFill>
                  <a:srgbClr val="660033"/>
                </a:solidFill>
              </a:rPr>
              <a:t>Negishi</a:t>
            </a:r>
            <a:r>
              <a:rPr lang="en-US" dirty="0" smtClean="0">
                <a:solidFill>
                  <a:srgbClr val="660033"/>
                </a:solidFill>
              </a:rPr>
              <a:t> and Suzuki</a:t>
            </a:r>
            <a:endParaRPr lang="en-US" dirty="0">
              <a:solidFill>
                <a:srgbClr val="66003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5791200" cy="247372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7075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Grignard </a:t>
            </a:r>
            <a:r>
              <a:rPr lang="en-US" dirty="0" smtClean="0">
                <a:solidFill>
                  <a:srgbClr val="002060"/>
                </a:solidFill>
              </a:rPr>
              <a:t>Reagents 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50413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Grignard reagents were discovered around 1900 </a:t>
            </a:r>
            <a:br>
              <a:rPr lang="en-US" dirty="0" smtClean="0"/>
            </a:br>
            <a:r>
              <a:rPr lang="en-US" dirty="0" smtClean="0"/>
              <a:t>by the French chemist Victor Grignard (NP 1912)  </a:t>
            </a:r>
          </a:p>
          <a:p>
            <a:r>
              <a:rPr lang="en-US" dirty="0" smtClean="0"/>
              <a:t>These reagents are formed by the reaction of </a:t>
            </a:r>
            <a:br>
              <a:rPr lang="en-US" dirty="0" smtClean="0"/>
            </a:br>
            <a:r>
              <a:rPr lang="en-US" dirty="0" smtClean="0"/>
              <a:t>magnesium metal with alkyl or aryl halides</a:t>
            </a:r>
          </a:p>
          <a:p>
            <a:endParaRPr lang="en-US" sz="3000" dirty="0" smtClean="0"/>
          </a:p>
          <a:p>
            <a:endParaRPr lang="en-US" sz="3000" dirty="0"/>
          </a:p>
          <a:p>
            <a:r>
              <a:rPr lang="en-US" dirty="0" smtClean="0"/>
              <a:t>Most of the time these reagents are produced </a:t>
            </a:r>
            <a:r>
              <a:rPr lang="en-US" i="1" dirty="0" smtClean="0"/>
              <a:t>in-situ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Many commonly used Grignard reagents i.e., </a:t>
            </a:r>
            <a:r>
              <a:rPr lang="en-US" dirty="0" err="1" smtClean="0"/>
              <a:t>PhMgBr</a:t>
            </a:r>
            <a:r>
              <a:rPr lang="en-US" dirty="0" smtClean="0"/>
              <a:t>, </a:t>
            </a:r>
            <a:r>
              <a:rPr lang="en-US" dirty="0" err="1"/>
              <a:t>MeMgI</a:t>
            </a:r>
            <a:r>
              <a:rPr lang="en-US" dirty="0" smtClean="0"/>
              <a:t>, </a:t>
            </a:r>
            <a:r>
              <a:rPr lang="en-US" dirty="0" err="1" smtClean="0"/>
              <a:t>MeMgBr</a:t>
            </a:r>
            <a:r>
              <a:rPr lang="en-US" dirty="0" smtClean="0"/>
              <a:t>, </a:t>
            </a:r>
            <a:r>
              <a:rPr lang="en-US" dirty="0" err="1" smtClean="0"/>
              <a:t>EtMgBr</a:t>
            </a:r>
            <a:r>
              <a:rPr lang="en-US" dirty="0" smtClean="0"/>
              <a:t>, </a:t>
            </a:r>
            <a:r>
              <a:rPr lang="en-US" dirty="0" err="1" smtClean="0"/>
              <a:t>AllylMgBr</a:t>
            </a:r>
            <a:r>
              <a:rPr lang="en-US" dirty="0" smtClean="0"/>
              <a:t>, etc. are commercially available as solutions in diethyl ether, tetrahydrofuran or solvent mixtures (i.e., THF/hexane)</a:t>
            </a:r>
          </a:p>
          <a:p>
            <a:r>
              <a:rPr lang="en-US" dirty="0" smtClean="0"/>
              <a:t>These reagents are often handled under inert gas to prevent their hydrolysis and due to their potentially </a:t>
            </a:r>
            <a:r>
              <a:rPr lang="en-US" b="1" i="1" dirty="0" smtClean="0">
                <a:solidFill>
                  <a:srgbClr val="C00000"/>
                </a:solidFill>
              </a:rPr>
              <a:t>pyrophoric </a:t>
            </a:r>
            <a:r>
              <a:rPr lang="en-US" dirty="0" smtClean="0"/>
              <a:t>character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02" y="2937834"/>
            <a:ext cx="6167498" cy="54864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87" y="1584677"/>
            <a:ext cx="1316213" cy="184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Grignard </a:t>
            </a:r>
            <a:r>
              <a:rPr lang="en-US" dirty="0" smtClean="0">
                <a:solidFill>
                  <a:srgbClr val="002060"/>
                </a:solidFill>
              </a:rPr>
              <a:t>Reagents 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preparation of Grignard reagents requires </a:t>
            </a:r>
            <a:r>
              <a:rPr lang="en-US" dirty="0" smtClean="0"/>
              <a:t>certain considerations:</a:t>
            </a:r>
            <a:endParaRPr lang="en-US" dirty="0"/>
          </a:p>
          <a:p>
            <a:r>
              <a:rPr lang="en-US" b="1" i="1" dirty="0" smtClean="0">
                <a:solidFill>
                  <a:srgbClr val="660033"/>
                </a:solidFill>
              </a:rPr>
              <a:t>Nature </a:t>
            </a:r>
            <a:r>
              <a:rPr lang="en-US" b="1" i="1" dirty="0">
                <a:solidFill>
                  <a:srgbClr val="660033"/>
                </a:solidFill>
              </a:rPr>
              <a:t>of the halide substrate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sz="40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Fluorides </a:t>
            </a:r>
            <a:r>
              <a:rPr lang="en-US" dirty="0">
                <a:solidFill>
                  <a:srgbClr val="002060"/>
                </a:solidFill>
              </a:rPr>
              <a:t>are </a:t>
            </a:r>
            <a:r>
              <a:rPr lang="en-US" dirty="0" smtClean="0">
                <a:solidFill>
                  <a:srgbClr val="002060"/>
                </a:solidFill>
              </a:rPr>
              <a:t>usually not </a:t>
            </a:r>
            <a:r>
              <a:rPr lang="en-US" dirty="0">
                <a:solidFill>
                  <a:srgbClr val="002060"/>
                </a:solidFill>
              </a:rPr>
              <a:t>suitable due to </a:t>
            </a:r>
            <a:r>
              <a:rPr lang="en-US" dirty="0" smtClean="0">
                <a:solidFill>
                  <a:srgbClr val="002060"/>
                </a:solidFill>
              </a:rPr>
              <a:t>the high </a:t>
            </a:r>
            <a:r>
              <a:rPr lang="en-US" dirty="0">
                <a:solidFill>
                  <a:srgbClr val="002060"/>
                </a:solidFill>
              </a:rPr>
              <a:t>C-F bond strength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Iodides </a:t>
            </a:r>
            <a:r>
              <a:rPr lang="en-US" dirty="0" smtClean="0">
                <a:solidFill>
                  <a:srgbClr val="002060"/>
                </a:solidFill>
              </a:rPr>
              <a:t>constitute the most reactive class of reagents </a:t>
            </a:r>
            <a:r>
              <a:rPr lang="en-US" dirty="0">
                <a:solidFill>
                  <a:srgbClr val="002060"/>
                </a:solidFill>
              </a:rPr>
              <a:t>but they are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also very </a:t>
            </a:r>
            <a:r>
              <a:rPr lang="en-US" dirty="0">
                <a:solidFill>
                  <a:srgbClr val="002060"/>
                </a:solidFill>
              </a:rPr>
              <a:t>expensive and labile (often they are </a:t>
            </a:r>
            <a:r>
              <a:rPr lang="en-US" dirty="0" smtClean="0">
                <a:solidFill>
                  <a:srgbClr val="002060"/>
                </a:solidFill>
              </a:rPr>
              <a:t>sensitive towards light, decompose at room temperature and upon exposure to air)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Bromides are most commonly used because </a:t>
            </a:r>
            <a:r>
              <a:rPr lang="en-US" dirty="0" smtClean="0">
                <a:solidFill>
                  <a:srgbClr val="002060"/>
                </a:solidFill>
              </a:rPr>
              <a:t>they exhibit only a slightly </a:t>
            </a:r>
            <a:r>
              <a:rPr lang="en-US" dirty="0">
                <a:solidFill>
                  <a:srgbClr val="002060"/>
                </a:solidFill>
              </a:rPr>
              <a:t>lower </a:t>
            </a:r>
            <a:r>
              <a:rPr lang="en-US" dirty="0" smtClean="0">
                <a:solidFill>
                  <a:srgbClr val="002060"/>
                </a:solidFill>
              </a:rPr>
              <a:t>reactivity compared to iodides but come with a significantly </a:t>
            </a:r>
            <a:r>
              <a:rPr lang="en-US" dirty="0">
                <a:solidFill>
                  <a:srgbClr val="002060"/>
                </a:solidFill>
              </a:rPr>
              <a:t>lower price </a:t>
            </a:r>
            <a:r>
              <a:rPr lang="en-US" dirty="0" smtClean="0">
                <a:solidFill>
                  <a:srgbClr val="002060"/>
                </a:solidFill>
              </a:rPr>
              <a:t>tag than iodides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Alkyl halides are more reactive than aryl halides as can be seen by </a:t>
            </a:r>
            <a:r>
              <a:rPr lang="en-US" dirty="0" smtClean="0">
                <a:solidFill>
                  <a:srgbClr val="002060"/>
                </a:solidFill>
              </a:rPr>
              <a:t>comparison of the bond lengths. The higher bond strength found in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aryl halides is due to the higher 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-character in the C-X bond.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219832"/>
              </p:ext>
            </p:extLst>
          </p:nvPr>
        </p:nvGraphicFramePr>
        <p:xfrm>
          <a:off x="1371600" y="2225040"/>
          <a:ext cx="6400799" cy="12801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98599"/>
                <a:gridCol w="2073695"/>
                <a:gridCol w="1105969"/>
                <a:gridCol w="1105969"/>
                <a:gridCol w="1216567"/>
              </a:tblGrid>
              <a:tr h="1714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C-X bond </a:t>
                      </a:r>
                      <a:endParaRPr lang="en-US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Dissociation </a:t>
                      </a:r>
                      <a:r>
                        <a:rPr lang="en-US" sz="1400" b="1" dirty="0" smtClean="0">
                          <a:effectLst/>
                        </a:rPr>
                        <a:t>Energy for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952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 smtClean="0">
                          <a:effectLst/>
                        </a:rPr>
                        <a:t>C-X </a:t>
                      </a:r>
                      <a:r>
                        <a:rPr lang="en-US" sz="1400" b="1" dirty="0">
                          <a:effectLst/>
                        </a:rPr>
                        <a:t>bond in kJ/mol</a:t>
                      </a:r>
                      <a:endParaRPr lang="en-US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d(C-X) in </a:t>
                      </a:r>
                      <a:r>
                        <a:rPr lang="en-US" sz="1400" b="1" dirty="0" err="1" smtClean="0">
                          <a:effectLst/>
                        </a:rPr>
                        <a:t>CyX</a:t>
                      </a:r>
                      <a:r>
                        <a:rPr lang="en-US" sz="1400" b="1" baseline="30000" dirty="0" err="1" smtClean="0">
                          <a:effectLst/>
                        </a:rPr>
                        <a:t>HF</a:t>
                      </a:r>
                      <a:r>
                        <a:rPr lang="en-US" sz="1400" b="1" baseline="30000" dirty="0" smtClean="0">
                          <a:effectLst/>
                        </a:rPr>
                        <a:t>/6-31G*</a:t>
                      </a:r>
                      <a:endParaRPr lang="en-US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4572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  <a:tab pos="457200" algn="l"/>
                        </a:tabLst>
                        <a:defRPr/>
                      </a:pPr>
                      <a:r>
                        <a:rPr lang="en-US" sz="1400" b="1" dirty="0">
                          <a:effectLst/>
                        </a:rPr>
                        <a:t>d(C-X) in </a:t>
                      </a:r>
                      <a:r>
                        <a:rPr lang="en-US" sz="1400" b="1" dirty="0" err="1" smtClean="0">
                          <a:effectLst/>
                        </a:rPr>
                        <a:t>PhX</a:t>
                      </a:r>
                      <a:r>
                        <a:rPr lang="en-US" sz="1400" b="1" baseline="30000" dirty="0" err="1" smtClean="0">
                          <a:effectLst/>
                        </a:rPr>
                        <a:t>HF</a:t>
                      </a:r>
                      <a:r>
                        <a:rPr lang="en-US" sz="1400" b="1" baseline="30000" dirty="0" smtClean="0">
                          <a:effectLst/>
                        </a:rPr>
                        <a:t>/6-31G*</a:t>
                      </a:r>
                      <a:endParaRPr lang="en-US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Cost per mole </a:t>
                      </a:r>
                      <a:br>
                        <a:rPr lang="en-US" sz="1400" b="1" dirty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     of </a:t>
                      </a:r>
                      <a:r>
                        <a:rPr lang="en-US" sz="1400" b="1" dirty="0" err="1">
                          <a:effectLst/>
                        </a:rPr>
                        <a:t>PhX</a:t>
                      </a:r>
                      <a:endParaRPr lang="en-US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marL="45720" marR="3048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C-F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952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460 (Me), 526 (</a:t>
                      </a:r>
                      <a:r>
                        <a:rPr lang="en-US" sz="1400" dirty="0" err="1">
                          <a:effectLst/>
                        </a:rPr>
                        <a:t>Ph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138.5 </a:t>
                      </a:r>
                      <a:r>
                        <a:rPr lang="en-US" sz="1400" dirty="0">
                          <a:effectLst/>
                        </a:rPr>
                        <a:t>pm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133.1 </a:t>
                      </a:r>
                      <a:r>
                        <a:rPr lang="en-US" sz="1400" dirty="0">
                          <a:effectLst/>
                        </a:rPr>
                        <a:t>pm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$12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45720" marR="3048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C-Cl</a:t>
                      </a:r>
                      <a:endParaRPr lang="en-US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952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350 (Me), 400 (Ph)</a:t>
                      </a:r>
                      <a:endParaRPr lang="en-US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181.2 </a:t>
                      </a:r>
                      <a:r>
                        <a:rPr lang="en-US" sz="1400" dirty="0">
                          <a:effectLst/>
                        </a:rPr>
                        <a:t>pm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174.5 </a:t>
                      </a:r>
                      <a:r>
                        <a:rPr lang="en-US" sz="1400" dirty="0">
                          <a:effectLst/>
                        </a:rPr>
                        <a:t>pm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 $5</a:t>
                      </a:r>
                      <a:endParaRPr lang="en-US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45720" marR="3048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C-Br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952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294 (Me), 336 (</a:t>
                      </a:r>
                      <a:r>
                        <a:rPr lang="en-US" sz="1400" dirty="0" err="1">
                          <a:effectLst/>
                        </a:rPr>
                        <a:t>Ph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198.1 </a:t>
                      </a:r>
                      <a:r>
                        <a:rPr lang="en-US" sz="1400" dirty="0">
                          <a:effectLst/>
                        </a:rPr>
                        <a:t>pm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190.5 </a:t>
                      </a:r>
                      <a:r>
                        <a:rPr lang="en-US" sz="1400" dirty="0">
                          <a:effectLst/>
                        </a:rPr>
                        <a:t>pm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 $6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45720" marR="3048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C-I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952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239 (Me), 272 (</a:t>
                      </a:r>
                      <a:r>
                        <a:rPr lang="en-US" sz="1400" dirty="0" err="1">
                          <a:effectLst/>
                        </a:rPr>
                        <a:t>Ph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213.2 </a:t>
                      </a:r>
                      <a:r>
                        <a:rPr lang="en-US" sz="1400" dirty="0">
                          <a:effectLst/>
                        </a:rPr>
                        <a:t>pm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210.8 </a:t>
                      </a:r>
                      <a:r>
                        <a:rPr lang="en-US" sz="1400" dirty="0">
                          <a:effectLst/>
                        </a:rPr>
                        <a:t>pm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$57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60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Grignard </a:t>
            </a:r>
            <a:r>
              <a:rPr lang="en-US" dirty="0" smtClean="0">
                <a:solidFill>
                  <a:srgbClr val="002060"/>
                </a:solidFill>
              </a:rPr>
              <a:t>Reagents 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>
                <a:solidFill>
                  <a:srgbClr val="660033"/>
                </a:solidFill>
              </a:rPr>
              <a:t>Solvent</a:t>
            </a:r>
            <a:endParaRPr lang="en-US" b="1" i="1" dirty="0">
              <a:solidFill>
                <a:srgbClr val="66003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Solvents </a:t>
            </a:r>
            <a:r>
              <a:rPr lang="en-US" sz="2800" dirty="0">
                <a:solidFill>
                  <a:srgbClr val="002060"/>
                </a:solidFill>
              </a:rPr>
              <a:t>that contain acidic protons </a:t>
            </a:r>
            <a:r>
              <a:rPr lang="en-US" sz="2800" dirty="0" smtClean="0">
                <a:solidFill>
                  <a:srgbClr val="002060"/>
                </a:solidFill>
              </a:rPr>
              <a:t>(i.e., </a:t>
            </a:r>
            <a:r>
              <a:rPr lang="en-US" sz="2800" dirty="0">
                <a:solidFill>
                  <a:srgbClr val="002060"/>
                </a:solidFill>
              </a:rPr>
              <a:t>alcohols, </a:t>
            </a:r>
            <a:r>
              <a:rPr lang="en-US" sz="2800" dirty="0" smtClean="0">
                <a:solidFill>
                  <a:srgbClr val="002060"/>
                </a:solidFill>
              </a:rPr>
              <a:t>amine) or/and </a:t>
            </a:r>
            <a:r>
              <a:rPr lang="en-US" sz="2800" dirty="0">
                <a:solidFill>
                  <a:srgbClr val="002060"/>
                </a:solidFill>
              </a:rPr>
              <a:t>electrophilic atoms </a:t>
            </a:r>
            <a:r>
              <a:rPr lang="en-US" sz="2800" dirty="0" smtClean="0">
                <a:solidFill>
                  <a:srgbClr val="002060"/>
                </a:solidFill>
              </a:rPr>
              <a:t>(i.e., </a:t>
            </a:r>
            <a:r>
              <a:rPr lang="en-US" sz="2800" dirty="0">
                <a:solidFill>
                  <a:srgbClr val="002060"/>
                </a:solidFill>
              </a:rPr>
              <a:t>ester, ketone, nitro compounds, </a:t>
            </a:r>
            <a:r>
              <a:rPr lang="en-US" sz="2800" dirty="0" smtClean="0">
                <a:solidFill>
                  <a:srgbClr val="002060"/>
                </a:solidFill>
              </a:rPr>
              <a:t>sulfoxide) are not suitable </a:t>
            </a:r>
            <a:r>
              <a:rPr lang="en-US" sz="2800" b="1" dirty="0" smtClean="0">
                <a:solidFill>
                  <a:srgbClr val="C00000"/>
                </a:solidFill>
                <a:sym typeface="Wingdings"/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Hydrocarbons are </a:t>
            </a:r>
            <a:r>
              <a:rPr lang="en-US" sz="2800" dirty="0" smtClean="0">
                <a:solidFill>
                  <a:srgbClr val="002060"/>
                </a:solidFill>
              </a:rPr>
              <a:t>non-polar (or weakly polar) and </a:t>
            </a:r>
            <a:r>
              <a:rPr lang="en-US" sz="2800" dirty="0">
                <a:solidFill>
                  <a:srgbClr val="002060"/>
                </a:solidFill>
              </a:rPr>
              <a:t>do not dissolve </a:t>
            </a:r>
            <a:r>
              <a:rPr lang="en-US" sz="2800" dirty="0" smtClean="0">
                <a:solidFill>
                  <a:srgbClr val="002060"/>
                </a:solidFill>
              </a:rPr>
              <a:t>the moderately polar Grignard </a:t>
            </a:r>
            <a:r>
              <a:rPr lang="en-US" sz="2800" dirty="0">
                <a:solidFill>
                  <a:srgbClr val="002060"/>
                </a:solidFill>
              </a:rPr>
              <a:t>reagent well </a:t>
            </a:r>
            <a:r>
              <a:rPr lang="en-US" sz="2800" dirty="0" smtClean="0">
                <a:solidFill>
                  <a:srgbClr val="002060"/>
                </a:solidFill>
              </a:rPr>
              <a:t>enough  </a:t>
            </a:r>
            <a:r>
              <a:rPr lang="en-US" sz="2800" b="1" dirty="0" smtClean="0">
                <a:solidFill>
                  <a:srgbClr val="C00000"/>
                </a:solidFill>
                <a:sym typeface="Wingdings"/>
              </a:rPr>
              <a:t>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Ethers are most commonly used as single solvent because they are stable and polar enough to dissolve most Grignard reagents</a:t>
            </a:r>
          </a:p>
          <a:p>
            <a:pPr lvl="2"/>
            <a:r>
              <a:rPr lang="en-US" sz="2400" b="1" i="1" dirty="0" smtClean="0">
                <a:solidFill>
                  <a:srgbClr val="660033"/>
                </a:solidFill>
              </a:rPr>
              <a:t>Diethyl </a:t>
            </a:r>
            <a:r>
              <a:rPr lang="en-US" sz="2400" b="1" i="1" dirty="0">
                <a:solidFill>
                  <a:srgbClr val="660033"/>
                </a:solidFill>
              </a:rPr>
              <a:t>ether</a:t>
            </a:r>
            <a:r>
              <a:rPr lang="en-US" sz="2400" b="1" dirty="0">
                <a:solidFill>
                  <a:srgbClr val="660033"/>
                </a:solidFill>
              </a:rPr>
              <a:t>: </a:t>
            </a:r>
            <a:r>
              <a:rPr lang="en-US" sz="2400" dirty="0">
                <a:solidFill>
                  <a:srgbClr val="660033"/>
                </a:solidFill>
              </a:rPr>
              <a:t>low boiling point, good phase separation with </a:t>
            </a:r>
            <a:r>
              <a:rPr lang="en-US" sz="2400" dirty="0" smtClean="0">
                <a:solidFill>
                  <a:srgbClr val="660033"/>
                </a:solidFill>
              </a:rPr>
              <a:t>most</a:t>
            </a:r>
            <a:br>
              <a:rPr lang="en-US" sz="2400" dirty="0" smtClean="0">
                <a:solidFill>
                  <a:srgbClr val="660033"/>
                </a:solidFill>
              </a:rPr>
            </a:br>
            <a:r>
              <a:rPr lang="en-US" sz="2400" dirty="0" smtClean="0">
                <a:solidFill>
                  <a:srgbClr val="660033"/>
                </a:solidFill>
              </a:rPr>
              <a:t>aqueous </a:t>
            </a:r>
            <a:r>
              <a:rPr lang="en-US" sz="2400" dirty="0">
                <a:solidFill>
                  <a:srgbClr val="660033"/>
                </a:solidFill>
              </a:rPr>
              <a:t>layers, </a:t>
            </a:r>
            <a:r>
              <a:rPr lang="en-US" sz="2400" dirty="0" smtClean="0">
                <a:solidFill>
                  <a:srgbClr val="660033"/>
                </a:solidFill>
              </a:rPr>
              <a:t>the temperature </a:t>
            </a:r>
            <a:r>
              <a:rPr lang="en-US" sz="2400" dirty="0">
                <a:solidFill>
                  <a:srgbClr val="660033"/>
                </a:solidFill>
              </a:rPr>
              <a:t>in the system is </a:t>
            </a:r>
            <a:r>
              <a:rPr lang="en-US" sz="2400" dirty="0" smtClean="0">
                <a:solidFill>
                  <a:srgbClr val="660033"/>
                </a:solidFill>
              </a:rPr>
              <a:t>moderate </a:t>
            </a:r>
            <a:r>
              <a:rPr lang="en-US" sz="2400" b="1" dirty="0" smtClean="0">
                <a:solidFill>
                  <a:srgbClr val="006600"/>
                </a:solidFill>
                <a:sym typeface="Wingdings"/>
              </a:rPr>
              <a:t> </a:t>
            </a:r>
            <a:endParaRPr lang="en-US" sz="2400" b="1" dirty="0">
              <a:solidFill>
                <a:srgbClr val="006600"/>
              </a:solidFill>
            </a:endParaRPr>
          </a:p>
          <a:p>
            <a:pPr lvl="2"/>
            <a:r>
              <a:rPr lang="en-US" sz="2400" b="1" i="1" dirty="0">
                <a:solidFill>
                  <a:srgbClr val="660033"/>
                </a:solidFill>
              </a:rPr>
              <a:t>Tetrahydrofuran</a:t>
            </a:r>
            <a:r>
              <a:rPr lang="en-US" sz="2400" dirty="0">
                <a:solidFill>
                  <a:srgbClr val="660033"/>
                </a:solidFill>
              </a:rPr>
              <a:t>: higher boiling point, poorer separation with </a:t>
            </a:r>
            <a:r>
              <a:rPr lang="en-US" sz="2400" dirty="0" smtClean="0">
                <a:solidFill>
                  <a:srgbClr val="660033"/>
                </a:solidFill>
              </a:rPr>
              <a:t>most </a:t>
            </a:r>
            <a:r>
              <a:rPr lang="en-US" sz="2400" dirty="0">
                <a:solidFill>
                  <a:srgbClr val="660033"/>
                </a:solidFill>
              </a:rPr>
              <a:t>aqueous layers, more difficult to dry than diethyl ether </a:t>
            </a:r>
            <a:r>
              <a:rPr lang="en-US" sz="2400" dirty="0" smtClean="0">
                <a:solidFill>
                  <a:srgbClr val="660033"/>
                </a:solidFill>
              </a:rPr>
              <a:t>because it is </a:t>
            </a:r>
            <a:r>
              <a:rPr lang="en-US" sz="2400" dirty="0">
                <a:solidFill>
                  <a:srgbClr val="660033"/>
                </a:solidFill>
              </a:rPr>
              <a:t>more </a:t>
            </a:r>
            <a:r>
              <a:rPr lang="en-US" sz="2400" dirty="0" smtClean="0">
                <a:solidFill>
                  <a:srgbClr val="660033"/>
                </a:solidFill>
              </a:rPr>
              <a:t>hygroscopic </a:t>
            </a:r>
            <a:r>
              <a:rPr lang="en-US" sz="2400" b="1" dirty="0" smtClean="0">
                <a:solidFill>
                  <a:srgbClr val="006600"/>
                </a:solidFill>
                <a:sym typeface="Wingdings"/>
              </a:rPr>
              <a:t> </a:t>
            </a:r>
          </a:p>
          <a:p>
            <a:pPr lvl="2"/>
            <a:r>
              <a:rPr lang="en-US" sz="2400" dirty="0" smtClean="0">
                <a:solidFill>
                  <a:srgbClr val="660033"/>
                </a:solidFill>
              </a:rPr>
              <a:t>A </a:t>
            </a:r>
            <a:r>
              <a:rPr lang="en-US" sz="2400" dirty="0">
                <a:solidFill>
                  <a:srgbClr val="660033"/>
                </a:solidFill>
              </a:rPr>
              <a:t>comparison of diethyl ether (</a:t>
            </a:r>
            <a:r>
              <a:rPr lang="en-US" sz="2400" dirty="0">
                <a:solidFill>
                  <a:srgbClr val="660033"/>
                </a:solidFill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660033"/>
                </a:solidFill>
              </a:rPr>
              <a:t>=1.15 D) and THF (</a:t>
            </a:r>
            <a:r>
              <a:rPr lang="en-US" sz="2400" dirty="0">
                <a:solidFill>
                  <a:srgbClr val="660033"/>
                </a:solidFill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660033"/>
                </a:solidFill>
              </a:rPr>
              <a:t>=1.75 D) </a:t>
            </a:r>
            <a:r>
              <a:rPr lang="en-US" sz="2400" dirty="0" smtClean="0">
                <a:solidFill>
                  <a:srgbClr val="660033"/>
                </a:solidFill>
              </a:rPr>
              <a:t>shows </a:t>
            </a:r>
            <a:r>
              <a:rPr lang="en-US" sz="2400" dirty="0">
                <a:solidFill>
                  <a:srgbClr val="660033"/>
                </a:solidFill>
              </a:rPr>
              <a:t>that THF is a stronger Lewis Base because of its higher </a:t>
            </a:r>
            <a:r>
              <a:rPr lang="en-US" sz="2400" dirty="0" smtClean="0">
                <a:solidFill>
                  <a:srgbClr val="660033"/>
                </a:solidFill>
              </a:rPr>
              <a:t>dipole </a:t>
            </a:r>
            <a:r>
              <a:rPr lang="en-US" sz="2400" dirty="0">
                <a:solidFill>
                  <a:srgbClr val="660033"/>
                </a:solidFill>
              </a:rPr>
              <a:t>moment compared to diethyl ether (d(Mg-O): 209 pm (THF), 213 pm (Et</a:t>
            </a:r>
            <a:r>
              <a:rPr lang="en-US" sz="2400" baseline="-25000" dirty="0">
                <a:solidFill>
                  <a:srgbClr val="660033"/>
                </a:solidFill>
              </a:rPr>
              <a:t>2</a:t>
            </a:r>
            <a:r>
              <a:rPr lang="en-US" sz="2400" dirty="0">
                <a:solidFill>
                  <a:srgbClr val="660033"/>
                </a:solidFill>
              </a:rPr>
              <a:t>O) (</a:t>
            </a:r>
            <a:r>
              <a:rPr lang="en-US" sz="2400" i="1" dirty="0">
                <a:solidFill>
                  <a:srgbClr val="660033"/>
                </a:solidFill>
              </a:rPr>
              <a:t>HF, 6-31G**</a:t>
            </a:r>
            <a:r>
              <a:rPr lang="en-US" sz="2400" dirty="0">
                <a:solidFill>
                  <a:srgbClr val="660033"/>
                </a:solidFill>
              </a:rPr>
              <a:t>) in </a:t>
            </a:r>
            <a:r>
              <a:rPr lang="en-US" sz="2400" dirty="0" err="1" smtClean="0">
                <a:solidFill>
                  <a:srgbClr val="660033"/>
                </a:solidFill>
              </a:rPr>
              <a:t>MeMgBr</a:t>
            </a:r>
            <a:r>
              <a:rPr lang="en-US" sz="2400" dirty="0" smtClean="0">
                <a:solidFill>
                  <a:srgbClr val="660033"/>
                </a:solidFill>
              </a:rPr>
              <a:t>*2 L</a:t>
            </a:r>
            <a:r>
              <a:rPr lang="en-US" sz="2400" dirty="0">
                <a:solidFill>
                  <a:srgbClr val="660033"/>
                </a:solidFill>
              </a:rPr>
              <a:t>). 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Grignard </a:t>
            </a:r>
            <a:r>
              <a:rPr lang="en-US" dirty="0" smtClean="0">
                <a:solidFill>
                  <a:srgbClr val="002060"/>
                </a:solidFill>
              </a:rPr>
              <a:t>Reagents IV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 i="1" dirty="0" smtClean="0">
                <a:solidFill>
                  <a:srgbClr val="660033"/>
                </a:solidFill>
              </a:rPr>
              <a:t>Activity </a:t>
            </a:r>
            <a:r>
              <a:rPr lang="en-US" sz="3200" b="1" i="1" dirty="0">
                <a:solidFill>
                  <a:srgbClr val="660033"/>
                </a:solidFill>
              </a:rPr>
              <a:t>of the </a:t>
            </a:r>
            <a:r>
              <a:rPr lang="en-US" sz="3200" b="1" i="1" dirty="0" smtClean="0">
                <a:solidFill>
                  <a:srgbClr val="660033"/>
                </a:solidFill>
              </a:rPr>
              <a:t>Metal</a:t>
            </a:r>
            <a:endParaRPr lang="en-US" sz="3200" b="1" i="1" dirty="0">
              <a:solidFill>
                <a:srgbClr val="66003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Magnesium </a:t>
            </a:r>
            <a:r>
              <a:rPr lang="en-US" sz="3000" dirty="0" smtClean="0">
                <a:solidFill>
                  <a:srgbClr val="002060"/>
                </a:solidFill>
              </a:rPr>
              <a:t>is very reactive in air and is therefore covered </a:t>
            </a:r>
            <a:r>
              <a:rPr lang="en-US" sz="3000" dirty="0">
                <a:solidFill>
                  <a:srgbClr val="002060"/>
                </a:solidFill>
              </a:rPr>
              <a:t>with </a:t>
            </a:r>
            <a:r>
              <a:rPr lang="en-US" sz="3000" dirty="0" smtClean="0">
                <a:solidFill>
                  <a:srgbClr val="002060"/>
                </a:solidFill>
              </a:rPr>
              <a:t/>
            </a:r>
            <a:br>
              <a:rPr lang="en-US" sz="3000" dirty="0" smtClean="0">
                <a:solidFill>
                  <a:srgbClr val="002060"/>
                </a:solidFill>
              </a:rPr>
            </a:br>
            <a:r>
              <a:rPr lang="en-US" sz="3000" dirty="0" smtClean="0">
                <a:solidFill>
                  <a:srgbClr val="002060"/>
                </a:solidFill>
              </a:rPr>
              <a:t>an </a:t>
            </a:r>
            <a:r>
              <a:rPr lang="en-US" sz="3000" dirty="0">
                <a:solidFill>
                  <a:srgbClr val="002060"/>
                </a:solidFill>
              </a:rPr>
              <a:t>oxide layer than prevents the electron transfer to occur</a:t>
            </a:r>
            <a:r>
              <a:rPr lang="en-US" sz="3000" dirty="0"/>
              <a:t> </a:t>
            </a:r>
            <a:r>
              <a:rPr lang="en-US" sz="3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en-US" sz="3000" b="1" dirty="0">
              <a:solidFill>
                <a:srgbClr val="FF0000"/>
              </a:solidFill>
              <a:sym typeface="Wingdings" pitchFamily="2" charset="2"/>
            </a:endParaRPr>
          </a:p>
          <a:p>
            <a:pPr lvl="2"/>
            <a:endParaRPr lang="en-US" sz="2600" dirty="0">
              <a:sym typeface="Wingdings" pitchFamily="2" charset="2"/>
            </a:endParaRPr>
          </a:p>
          <a:p>
            <a:pPr lvl="2"/>
            <a:endParaRPr lang="en-US" sz="2600" dirty="0">
              <a:sym typeface="Wingdings" pitchFamily="2" charset="2"/>
            </a:endParaRPr>
          </a:p>
          <a:p>
            <a:pPr lvl="2"/>
            <a:endParaRPr lang="en-US" sz="2600" dirty="0">
              <a:sym typeface="Wingdings" pitchFamily="2" charset="2"/>
            </a:endParaRPr>
          </a:p>
          <a:p>
            <a:pPr lvl="2"/>
            <a:endParaRPr lang="en-US" sz="2600" dirty="0">
              <a:sym typeface="Wingdings" pitchFamily="2" charset="2"/>
            </a:endParaRPr>
          </a:p>
          <a:p>
            <a:pPr lvl="2"/>
            <a:endParaRPr lang="en-US" sz="2600" dirty="0">
              <a:sym typeface="Wingdings" pitchFamily="2" charset="2"/>
            </a:endParaRPr>
          </a:p>
          <a:p>
            <a:pPr lvl="2"/>
            <a:endParaRPr lang="en-US" sz="2600" dirty="0">
              <a:sym typeface="Wingdings" pitchFamily="2" charset="2"/>
            </a:endParaRPr>
          </a:p>
          <a:p>
            <a:pPr lvl="2"/>
            <a:endParaRPr lang="en-US" sz="2600" dirty="0" smtClean="0">
              <a:sym typeface="Wingdings" pitchFamily="2" charset="2"/>
            </a:endParaRPr>
          </a:p>
          <a:p>
            <a:pPr lvl="2"/>
            <a:endParaRPr lang="en-US" sz="2600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sym typeface="Wingdings" pitchFamily="2" charset="2"/>
              </a:rPr>
              <a:t>To remove the oxide layer, the magnesium turnings have to </a:t>
            </a:r>
            <a: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  <a:t>be </a:t>
            </a:r>
            <a:r>
              <a:rPr lang="en-US" sz="3000" dirty="0">
                <a:solidFill>
                  <a:srgbClr val="002060"/>
                </a:solidFill>
                <a:sym typeface="Wingdings" pitchFamily="2" charset="2"/>
              </a:rPr>
              <a:t>crushed or etched </a:t>
            </a:r>
            <a: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  <a:t>using iodine, bromine, CCl</a:t>
            </a:r>
            <a:r>
              <a:rPr lang="en-US" sz="3000" baseline="-25000" dirty="0" smtClean="0">
                <a:solidFill>
                  <a:srgbClr val="002060"/>
                </a:solidFill>
                <a:sym typeface="Wingdings" pitchFamily="2" charset="2"/>
              </a:rPr>
              <a:t>4</a:t>
            </a:r>
            <a: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  <a:t>, etc.</a:t>
            </a:r>
            <a:endParaRPr lang="en-US" sz="3000" dirty="0">
              <a:solidFill>
                <a:srgbClr val="002060"/>
              </a:solidFill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sym typeface="Wingdings" pitchFamily="2" charset="2"/>
              </a:rPr>
              <a:t>Highly reactive magnesium metal can be obtained by the </a:t>
            </a:r>
            <a: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  <a:t>reaction</a:t>
            </a:r>
            <a:b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  <a:t>of </a:t>
            </a:r>
            <a:r>
              <a:rPr lang="en-US" sz="3000" dirty="0">
                <a:solidFill>
                  <a:srgbClr val="002060"/>
                </a:solidFill>
                <a:sym typeface="Wingdings" pitchFamily="2" charset="2"/>
              </a:rPr>
              <a:t>MgCl</a:t>
            </a:r>
            <a:r>
              <a:rPr lang="en-US" sz="3000" baseline="-25000" dirty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z="3000" dirty="0">
                <a:solidFill>
                  <a:srgbClr val="002060"/>
                </a:solidFill>
                <a:sym typeface="Wingdings" pitchFamily="2" charset="2"/>
              </a:rPr>
              <a:t> with potassium metal (</a:t>
            </a:r>
            <a:r>
              <a:rPr lang="en-US" sz="3000" i="1" dirty="0">
                <a:solidFill>
                  <a:srgbClr val="002060"/>
                </a:solidFill>
                <a:sym typeface="Wingdings" pitchFamily="2" charset="2"/>
              </a:rPr>
              <a:t>Rieke magnesium</a:t>
            </a:r>
            <a:r>
              <a:rPr lang="en-US" sz="3000" dirty="0">
                <a:solidFill>
                  <a:srgbClr val="002060"/>
                </a:solidFill>
                <a:sym typeface="Wingdings" pitchFamily="2" charset="2"/>
              </a:rPr>
              <a:t>, </a:t>
            </a:r>
            <a: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  <a:t>fine powder </a:t>
            </a:r>
            <a:b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  <a:t>with a large </a:t>
            </a:r>
            <a:r>
              <a:rPr lang="en-US" sz="3000" dirty="0">
                <a:solidFill>
                  <a:srgbClr val="002060"/>
                </a:solidFill>
                <a:sym typeface="Wingdings" pitchFamily="2" charset="2"/>
              </a:rPr>
              <a:t>surface </a:t>
            </a:r>
            <a: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  <a:t>area</a:t>
            </a:r>
            <a:r>
              <a:rPr lang="en-US" sz="3000" dirty="0">
                <a:solidFill>
                  <a:srgbClr val="002060"/>
                </a:solidFill>
                <a:sym typeface="Wingdings" pitchFamily="2" charset="2"/>
              </a:rPr>
              <a:t>, no oxide </a:t>
            </a:r>
            <a: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  <a:t>layer </a:t>
            </a:r>
            <a:r>
              <a:rPr lang="en-US" sz="3000" dirty="0" smtClean="0">
                <a:solidFill>
                  <a:srgbClr val="002060"/>
                </a:solidFill>
                <a:sym typeface="Wingdings"/>
              </a:rPr>
              <a:t>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i="1" dirty="0">
                <a:solidFill>
                  <a:srgbClr val="FF0000"/>
                </a:solidFill>
                <a:sym typeface="Wingdings" pitchFamily="2" charset="2"/>
              </a:rPr>
              <a:t>pyrophoric</a:t>
            </a:r>
            <a:r>
              <a:rPr lang="en-US" sz="3000" dirty="0">
                <a:sym typeface="Wingdings" pitchFamily="2" charset="2"/>
              </a:rPr>
              <a:t>)</a:t>
            </a:r>
            <a:endParaRPr lang="en-US" sz="3000" dirty="0"/>
          </a:p>
        </p:txBody>
      </p:sp>
      <p:pic>
        <p:nvPicPr>
          <p:cNvPr id="3074" name="Picture 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8400"/>
            <a:ext cx="2885440" cy="2113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465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4381</TotalTime>
  <Words>1056</Words>
  <Application>Microsoft Office PowerPoint</Application>
  <PresentationFormat>On-screen Show (4:3)</PresentationFormat>
  <Paragraphs>307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CS ChemDraw Drawing</vt:lpstr>
      <vt:lpstr>Lecture 8a</vt:lpstr>
      <vt:lpstr>Introduction I</vt:lpstr>
      <vt:lpstr>Introduction II</vt:lpstr>
      <vt:lpstr>Introduction III</vt:lpstr>
      <vt:lpstr>Introduction IV</vt:lpstr>
      <vt:lpstr>Grignard Reagents I</vt:lpstr>
      <vt:lpstr>Grignard Reagents II</vt:lpstr>
      <vt:lpstr>Grignard Reagents III</vt:lpstr>
      <vt:lpstr>Grignard Reagents IV</vt:lpstr>
      <vt:lpstr>Theory for In-lab experiment I</vt:lpstr>
      <vt:lpstr>Theory for In-lab experiment II</vt:lpstr>
      <vt:lpstr>Theory for In-lab experiment III</vt:lpstr>
      <vt:lpstr>Theory for In-lab experiment IV</vt:lpstr>
      <vt:lpstr>Experiment I</vt:lpstr>
      <vt:lpstr>Experiment II</vt:lpstr>
      <vt:lpstr>Experiment III</vt:lpstr>
      <vt:lpstr>Experiment IV</vt:lpstr>
      <vt:lpstr>Experiment V</vt:lpstr>
      <vt:lpstr>Characterization I</vt:lpstr>
      <vt:lpstr>Characterization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8a</dc:title>
  <dc:creator>A. Bacher</dc:creator>
  <cp:lastModifiedBy>Alf Bacher</cp:lastModifiedBy>
  <cp:revision>193</cp:revision>
  <dcterms:created xsi:type="dcterms:W3CDTF">2010-10-20T00:34:52Z</dcterms:created>
  <dcterms:modified xsi:type="dcterms:W3CDTF">2015-02-16T20:14:49Z</dcterms:modified>
</cp:coreProperties>
</file>