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CCFFFF"/>
    <a:srgbClr val="660033"/>
    <a:srgbClr val="0066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5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99CC4-35AC-4EBA-9C42-B2A68CAD8816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4DF6-FD2A-4C8F-98D1-E4AA4BD6D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4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4DF6-FD2A-4C8F-98D1-E4AA4BD6D6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0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2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58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53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4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3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7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11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29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6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8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4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1ABE-7438-4C55-80D8-025B94F8AE9A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4EB5-BB48-48E5-8257-C90575F4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3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D-(+)-Camphor</a:t>
            </a:r>
            <a:endParaRPr lang="en-US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622"/>
          <a:stretch/>
        </p:blipFill>
        <p:spPr bwMode="auto">
          <a:xfrm>
            <a:off x="1676400" y="4724400"/>
            <a:ext cx="593596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92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95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camphor in a small amount of methanol in a 25 mL Erlenmeyer flask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the sodium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borohydride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three portions</a:t>
            </a:r>
          </a:p>
          <a:p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the suspension to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boil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reaction is completed, place the solution in a cold water bath</a:t>
            </a: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to the reaction mixture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vacuum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through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for at least 10 minutes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31336" cy="48006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setup here?</a:t>
            </a: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water added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air sucked through the solid?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28492" t="985" r="32489" b="9386"/>
          <a:stretch/>
        </p:blipFill>
        <p:spPr bwMode="auto">
          <a:xfrm>
            <a:off x="5442857" y="1371600"/>
            <a:ext cx="15675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37760" y="4724400"/>
            <a:ext cx="4044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the hydrolysis and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precipitate the organic compounds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(1.2 mg/mL borneol in water at 25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0" y="3581400"/>
            <a:ext cx="407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better control over the reaction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addition of the water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143" y="1551801"/>
            <a:ext cx="1937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glass with ice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039734"/>
            <a:ext cx="173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Boiling stick of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length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2178234"/>
            <a:ext cx="8381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7760" y="6153912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remove the bulk of the water from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solid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solid in a small amount of diethyl ether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small amount of drying agent (MgSO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drying agent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the drying agent with a small amount of diethyl ether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solvent using the rotary evaporator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343400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solid dissolved again?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student looking for here? 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accomplished?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step necessary?</a:t>
            </a:r>
          </a:p>
          <a:p>
            <a:endParaRPr lang="en-US" sz="11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drying agent removed?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rotary evaporator used? 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this piece of equipment work?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760" y="2630269"/>
            <a:ext cx="35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Some free floating drying agent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transparent solution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4407408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drying process is reversible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product and the drying agents are both white solids which makes it impossible to separate them later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0" y="19050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dry it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626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video for details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3858768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recover some of the adsorbed product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 in melting point capillary)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sample will result in a broader melting point range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spectrum 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Isoborneol (KBr)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(OH)=3398 cm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(broad peak)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(C-OH)=1069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(C=O)=1744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absent!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Borneol (KBr):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)=3352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(broad peak)</a:t>
            </a:r>
          </a:p>
          <a:p>
            <a:pPr lvl="1"/>
            <a:r>
              <a:rPr lang="en-US" dirty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)=1055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38400"/>
            <a:ext cx="4495800" cy="18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73251" y="35814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889177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440" y="319742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34100" y="2632855"/>
            <a:ext cx="0" cy="56754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86" y="4505325"/>
            <a:ext cx="44849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385949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940623"/>
            <a:ext cx="86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815948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5864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t0.gstatic.com/images?q=tbn:ANd9GcRBetcwBykk_QPTDFytdC-2GVFbp8gtZ_QDFi_nTnw2FcqV9Tk&amp;t=1&amp;h=167&amp;w=223&amp;usg=__y7uN8yyv6rV7tmfiqAYOdC_-BeY=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86" r="12435"/>
          <a:stretch/>
        </p:blipFill>
        <p:spPr bwMode="auto">
          <a:xfrm>
            <a:off x="7228114" y="914400"/>
            <a:ext cx="1001486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9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 solution of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in diethyl ether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mg/mL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GC vial to the 1.5 mL mark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vial with a cap and submit into tray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cannot contain any undissolved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solids or water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will cause significant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during the data acquisition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the sample in on the sign-in sheet: student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code on the vial (make sure not to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it).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forget to record the code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notebook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that are not signed in will not be run!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up the printout in YH 3077E during the afternoon </a:t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next day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56" r="14844" b="11979"/>
          <a:stretch/>
        </p:blipFill>
        <p:spPr bwMode="auto">
          <a:xfrm>
            <a:off x="7347098" y="3200400"/>
            <a:ext cx="1382568" cy="16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49766" y="3847867"/>
            <a:ext cx="258366" cy="571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29600" y="3922776"/>
            <a:ext cx="500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59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activity was discovered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(1808)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rotate the plane of polarization of polarized light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 light is polarized by a Nicol prism (polarizer)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plane-polarized light passes through a polarimetry cell in which the plane of the light will be rotated if the cells contains </a:t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chiral compound (or a mixture of chiral compounds)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analyzer rotates the plane of the light back to its original orientation</a:t>
            </a:r>
          </a:p>
          <a:p>
            <a:pPr lvl="1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0444"/>
            <a:ext cx="5172075" cy="66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88920"/>
            <a:ext cx="593180" cy="66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637" y="2871406"/>
            <a:ext cx="142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 flipV="1">
            <a:off x="4846320" y="2651760"/>
            <a:ext cx="139700" cy="958850"/>
          </a:xfrm>
          <a:prstGeom prst="can">
            <a:avLst>
              <a:gd name="adj" fmla="val 13759"/>
            </a:avLst>
          </a:prstGeom>
          <a:solidFill>
            <a:srgbClr val="FFCC00">
              <a:alpha val="6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19628" y="347650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5652" y="347650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776" y="347650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05600" y="2895600"/>
            <a:ext cx="0" cy="4114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318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optical rotation (a) of a sample depends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wavelength (the subscript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“D” refers to 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=589.3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concentration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specific optical rotation for the specific enantiomer and to a lesser degree on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(X)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of the optical rotation is independent from the absolute configuration!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absolute value can depend on the solvent because the observer might look at different compounds i.e., cation, anion or neutral specie for amino acids.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5909738"/>
              </p:ext>
            </p:extLst>
          </p:nvPr>
        </p:nvGraphicFramePr>
        <p:xfrm>
          <a:off x="3657600" y="3429000"/>
          <a:ext cx="1524000" cy="431800"/>
        </p:xfrm>
        <a:graphic>
          <a:graphicData uri="http://schemas.openxmlformats.org/presentationml/2006/ole">
            <p:oleObj spid="_x0000_s8261" name="Equation" r:id="rId3" imgW="761669" imgH="21580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3925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5284025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(located in YH 1096 for Chem 30BL)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Concentration: ~1 % in 95 % ethanol (the exact concentration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g/mL 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known)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that there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bubbles in the path of the light because they will cause problems in the measurement (i.e., dark sample error)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(-)-isoborneol and (+)-borneol can be calculated by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b="1" dirty="0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(-34.6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)+(1-x)(+37.7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=specific optical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the sample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=the mole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isoborneol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+37.7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(+)-borneol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(-)-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lar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357" y="1881599"/>
            <a:ext cx="4537710" cy="17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arc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1905000" cy="14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63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influences the result in the polarimetry measurement?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the sample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wet sample will yield a less negative value because the concentration is less than assumed, which results in a lower reading for the sample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unreacted camphor ([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+44.26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(-)-isoborneol and (+)-borneol i.e., a 80:20 mixture should result in a value of [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 ~ -20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concentration correction</a:t>
            </a:r>
          </a:p>
          <a:p>
            <a:pPr lvl="1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1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Ketones and Aldehydes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516466"/>
              </p:ext>
            </p:extLst>
          </p:nvPr>
        </p:nvGraphicFramePr>
        <p:xfrm>
          <a:off x="533400" y="2362200"/>
          <a:ext cx="8229599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3335"/>
                <a:gridCol w="1697269"/>
                <a:gridCol w="1771071"/>
                <a:gridCol w="3187924"/>
              </a:tblGrid>
              <a:tr h="360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1012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-6858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Clemmensen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Wolff-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Kishner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Raney Nickel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Al(OCH(CH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Meerwein-Ponndorf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LiAlH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Aldehyde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+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Cannizzaro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608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Mg-metal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for aromatic ketones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33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Chem 30BL, sodium borohydride (NaBH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be used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reducing agent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 for reaction is the formation of a very strong    B-O bond vs. the 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-bond of the carbonyl group and the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B-H bond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elements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form compounds that possess a partial double bond character in the E-X bond,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X has one or more lone pairs i.e., N, O, F, etc.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5305662"/>
              </p:ext>
            </p:extLst>
          </p:nvPr>
        </p:nvGraphicFramePr>
        <p:xfrm>
          <a:off x="782198" y="2438400"/>
          <a:ext cx="3763504" cy="1676400"/>
        </p:xfrm>
        <a:graphic>
          <a:graphicData uri="http://schemas.openxmlformats.org/presentationml/2006/ole">
            <p:oleObj spid="_x0000_s1187" name="CS ChemDraw Drawing" r:id="rId3" imgW="3701374" imgH="1648724" progId="ChemDraw.Document.6.0">
              <p:embed/>
            </p:oleObj>
          </a:graphicData>
        </a:graphic>
      </p:graphicFrame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398" y="2662236"/>
            <a:ext cx="4173105" cy="107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5601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two hydrogen atoms are added to the ketone: one originates from the hydride (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forms the C-H function, and the other one from the protic solvent (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that leads to the formation of the hydroxyl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929" y="1371600"/>
            <a:ext cx="5721071" cy="32004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/>
          </p:cNvSpPr>
          <p:nvPr/>
        </p:nvSpPr>
        <p:spPr>
          <a:xfrm>
            <a:off x="3124200" y="1517469"/>
            <a:ext cx="904570" cy="76853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5562600" y="2764928"/>
            <a:ext cx="1219200" cy="10768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1371600" y="3657600"/>
            <a:ext cx="990600" cy="762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7780467"/>
              </p:ext>
            </p:extLst>
          </p:nvPr>
        </p:nvGraphicFramePr>
        <p:xfrm>
          <a:off x="7162800" y="2764928"/>
          <a:ext cx="1315936" cy="1026409"/>
        </p:xfrm>
        <a:graphic>
          <a:graphicData uri="http://schemas.openxmlformats.org/presentationml/2006/ole">
            <p:oleObj spid="_x0000_s7246" name="CS ChemDraw Drawing" r:id="rId4" imgW="1052749" imgH="821127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3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(Stereochemistry 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-pentanone affords a racemic mixture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-pentanol because the activation energies (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the two alternate pathways are identical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D-(+)-camphor affords a mixture of two diastereomeric alcohols.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(=(-)-isoborneol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larger quantity compared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(=(+)-borneol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activation energy for the formation of 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2221979"/>
              </p:ext>
            </p:extLst>
          </p:nvPr>
        </p:nvGraphicFramePr>
        <p:xfrm>
          <a:off x="2057400" y="2438400"/>
          <a:ext cx="5669280" cy="693521"/>
        </p:xfrm>
        <a:graphic>
          <a:graphicData uri="http://schemas.openxmlformats.org/presentationml/2006/ole">
            <p:oleObj spid="_x0000_s2367" name="CS ChemDraw Drawing" r:id="rId3" imgW="5502613" imgH="673130" progId="ChemDraw.Document.6.0">
              <p:embed/>
            </p:oleObj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9273445"/>
              </p:ext>
            </p:extLst>
          </p:nvPr>
        </p:nvGraphicFramePr>
        <p:xfrm>
          <a:off x="1874520" y="4572000"/>
          <a:ext cx="5394960" cy="1697127"/>
        </p:xfrm>
        <a:graphic>
          <a:graphicData uri="http://schemas.openxmlformats.org/presentationml/2006/ole">
            <p:oleObj spid="_x0000_s2368" name="CS ChemDraw Drawing" r:id="rId4" imgW="4785198" imgH="1505309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22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stereochemistry of the reaction can be explained using HOMO-LUMO concept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hydride is the nucleophile in the reaction which provides </a:t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for the newly formed C-H bond 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carbonyl group is the electrophile in the reaction and therefore has to provide an empty orbital for the reaction (</a:t>
            </a:r>
            <a:r>
              <a:rPr lang="en-US" sz="22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*(C=O), LUMO)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16" y="4267200"/>
            <a:ext cx="2842514" cy="23012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87698"/>
            <a:ext cx="2297430" cy="236550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>
          <a:xfrm>
            <a:off x="2896086" y="4879777"/>
            <a:ext cx="1116419" cy="911423"/>
          </a:xfrm>
          <a:prstGeom prst="arc">
            <a:avLst>
              <a:gd name="adj1" fmla="val 16200000"/>
              <a:gd name="adj2" fmla="val 148292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921" y="4645223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100-120</a:t>
            </a:r>
            <a:r>
              <a:rPr lang="en-US" sz="1400" baseline="30000" dirty="0" smtClean="0">
                <a:solidFill>
                  <a:srgbClr val="C00000"/>
                </a:solidFill>
              </a:rPr>
              <a:t>o</a:t>
            </a:r>
            <a:endParaRPr lang="en-US" sz="1400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Exo approach                     Endo approach                       Exo approach 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line: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Camphor: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is sterically more hindered resulting in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activation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and a lower quantity of the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 (=borneol) </a:t>
            </a:r>
          </a:p>
          <a:p>
            <a:pPr lvl="1"/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-norbornanone: 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 is less hindered resulting in 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as major product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2" y="1752600"/>
            <a:ext cx="1945120" cy="1828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000" y="1752600"/>
            <a:ext cx="18422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-12295"/>
          <a:stretch/>
        </p:blipFill>
        <p:spPr bwMode="auto">
          <a:xfrm>
            <a:off x="6019802" y="1752600"/>
            <a:ext cx="19202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2766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276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192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0"/>
            <a:ext cx="304800" cy="99060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4206240"/>
            <a:ext cx="304800" cy="59436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4503420"/>
            <a:ext cx="304800" cy="29718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C:\Users\bacher\AppData\Local\Microsoft\Windows\Temporary Internet Files\Content.IE5\DOBZG70U\MC900391038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426" y="3868217"/>
            <a:ext cx="837590" cy="8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acher\AppData\Local\Microsoft\Windows\Temporary Internet Files\Content.IE5\FS8Q0GUO\MC90038357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569" y="3892143"/>
            <a:ext cx="924458" cy="9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3733800"/>
            <a:ext cx="3352800" cy="1097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3352800" cy="109728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8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4" grpId="0" animBg="1"/>
      <p:bldP spid="11" grpId="0" animBg="1"/>
      <p:bldP spid="12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IV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stereoselectivity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reaction would be higher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-group on the side of the carbonyl function was increased in size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size of the nucleophile was increased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reaction temperature was lowered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039577"/>
              </p:ext>
            </p:extLst>
          </p:nvPr>
        </p:nvGraphicFramePr>
        <p:xfrm>
          <a:off x="1371600" y="3291840"/>
          <a:ext cx="6096000" cy="21945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367700"/>
                <a:gridCol w="2071278"/>
                <a:gridCol w="1657022"/>
              </a:tblGrid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Reducing 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2-Norbornanone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Camphor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(sec-Bu)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99.6 %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-amyl)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&gt;99.5 %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LiAlH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causes a high stereoselectivity,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even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pyrophoric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requires very dry diethyl ether 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dry tetrahydrofuran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solvent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safer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enough of a reducing reagent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ketone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 </a:t>
            </a:r>
            <a:endParaRPr lang="en-US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en-US" sz="18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Choice of Solvent</a:t>
            </a:r>
            <a:endParaRPr lang="en-US" sz="18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lvl="1"/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moderately soluble in water, insoluble in diethyl ether</a:t>
            </a:r>
          </a:p>
          <a:p>
            <a:pPr lvl="1"/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very poorly soluble in water (0.1 g/100 mL), well soluble in diethyl ether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solvent choice is a compromise in terms of polarity: methanol dissolves both </a:t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reasonably well (NaBH</a:t>
            </a:r>
            <a:r>
              <a:rPr lang="en-US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g/100 mL, camphor: 63.1 g/100 mL)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borohydride reacts with protic solvents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excess of the reducing agent is used to ensure the complete reduction of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camphor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 is dissolved in a small amount of methanol before the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added,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takes advantage of the fact the reduction of the camphor is faster than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baseline="-25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7064783"/>
              </p:ext>
            </p:extLst>
          </p:nvPr>
        </p:nvGraphicFramePr>
        <p:xfrm>
          <a:off x="2057399" y="4506377"/>
          <a:ext cx="5394960" cy="294223"/>
        </p:xfrm>
        <a:graphic>
          <a:graphicData uri="http://schemas.openxmlformats.org/presentationml/2006/ole">
            <p:oleObj spid="_x0000_s6303" name="CS ChemDraw Drawing" r:id="rId3" imgW="4097777" imgH="223478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8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6825</TotalTime>
  <Words>1014</Words>
  <Application>Microsoft Office PowerPoint</Application>
  <PresentationFormat>On-screen Show (4:3)</PresentationFormat>
  <Paragraphs>275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CS ChemDraw Drawing</vt:lpstr>
      <vt:lpstr>Equation</vt:lpstr>
      <vt:lpstr>Lecture 3</vt:lpstr>
      <vt:lpstr>Introduction</vt:lpstr>
      <vt:lpstr>Mechanism I</vt:lpstr>
      <vt:lpstr>Mechanism II</vt:lpstr>
      <vt:lpstr>Mechanism (Stereochemistry I)</vt:lpstr>
      <vt:lpstr>Mechanism (Stereochemistry II)</vt:lpstr>
      <vt:lpstr>Mechanism (Stereochemistry III)</vt:lpstr>
      <vt:lpstr>Mechanism (Stereochemistry IV)</vt:lpstr>
      <vt:lpstr>Experimental Design</vt:lpstr>
      <vt:lpstr>Experiment I</vt:lpstr>
      <vt:lpstr>Experiment II</vt:lpstr>
      <vt:lpstr>Characterization I</vt:lpstr>
      <vt:lpstr>Characterization II</vt:lpstr>
      <vt:lpstr>Polarimetry I</vt:lpstr>
      <vt:lpstr>Polarimetry II</vt:lpstr>
      <vt:lpstr>Polarimetry III</vt:lpstr>
      <vt:lpstr>Polarimetry IV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A. Bacher</dc:creator>
  <cp:lastModifiedBy>Alf</cp:lastModifiedBy>
  <cp:revision>196</cp:revision>
  <dcterms:created xsi:type="dcterms:W3CDTF">2010-09-28T18:26:52Z</dcterms:created>
  <dcterms:modified xsi:type="dcterms:W3CDTF">2014-10-12T16:27:00Z</dcterms:modified>
</cp:coreProperties>
</file>