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0" r:id="rId2"/>
    <p:sldId id="272" r:id="rId3"/>
    <p:sldId id="271" r:id="rId4"/>
    <p:sldId id="274" r:id="rId5"/>
    <p:sldId id="275" r:id="rId6"/>
    <p:sldId id="277" r:id="rId7"/>
    <p:sldId id="278" r:id="rId8"/>
    <p:sldId id="279" r:id="rId9"/>
    <p:sldId id="280" r:id="rId10"/>
    <p:sldId id="260" r:id="rId11"/>
    <p:sldId id="261" r:id="rId12"/>
    <p:sldId id="262" r:id="rId13"/>
    <p:sldId id="263" r:id="rId14"/>
    <p:sldId id="264" r:id="rId15"/>
    <p:sldId id="265" r:id="rId16"/>
    <p:sldId id="266" r:id="rId17"/>
    <p:sldId id="267" r:id="rId18"/>
    <p:sldId id="282" r:id="rId19"/>
    <p:sldId id="281" r:id="rId20"/>
    <p:sldId id="283" r:id="rId21"/>
    <p:sldId id="284" r:id="rId22"/>
    <p:sldId id="285" r:id="rId23"/>
    <p:sldId id="286" r:id="rId24"/>
    <p:sldId id="287" r:id="rId25"/>
    <p:sldId id="290" r:id="rId26"/>
    <p:sldId id="289" r:id="rId27"/>
    <p:sldId id="291" r:id="rId28"/>
    <p:sldId id="292" r:id="rId29"/>
    <p:sldId id="293" r:id="rId30"/>
    <p:sldId id="257" r:id="rId31"/>
    <p:sldId id="256" r:id="rId32"/>
    <p:sldId id="268" r:id="rId33"/>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1" d="100"/>
          <a:sy n="91" d="100"/>
        </p:scale>
        <p:origin x="-1290" y="-1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C7F9B1-4C8C-4815-9C51-0D6C6F3A3449}" type="datetimeFigureOut">
              <a:rPr lang="en-US" smtClean="0"/>
              <a:t>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E98A15-8D3D-491E-BA98-D39E536F3CE9}" type="slidenum">
              <a:rPr lang="en-US" smtClean="0"/>
              <a:t>‹#›</a:t>
            </a:fld>
            <a:endParaRPr lang="en-US"/>
          </a:p>
        </p:txBody>
      </p:sp>
    </p:spTree>
    <p:extLst>
      <p:ext uri="{BB962C8B-B14F-4D97-AF65-F5344CB8AC3E}">
        <p14:creationId xmlns:p14="http://schemas.microsoft.com/office/powerpoint/2010/main" val="3942635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C7F9B1-4C8C-4815-9C51-0D6C6F3A3449}" type="datetimeFigureOut">
              <a:rPr lang="en-US" smtClean="0"/>
              <a:t>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E98A15-8D3D-491E-BA98-D39E536F3CE9}" type="slidenum">
              <a:rPr lang="en-US" smtClean="0"/>
              <a:t>‹#›</a:t>
            </a:fld>
            <a:endParaRPr lang="en-US"/>
          </a:p>
        </p:txBody>
      </p:sp>
    </p:spTree>
    <p:extLst>
      <p:ext uri="{BB962C8B-B14F-4D97-AF65-F5344CB8AC3E}">
        <p14:creationId xmlns:p14="http://schemas.microsoft.com/office/powerpoint/2010/main" val="3630031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C7F9B1-4C8C-4815-9C51-0D6C6F3A3449}" type="datetimeFigureOut">
              <a:rPr lang="en-US" smtClean="0"/>
              <a:t>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E98A15-8D3D-491E-BA98-D39E536F3CE9}" type="slidenum">
              <a:rPr lang="en-US" smtClean="0"/>
              <a:t>‹#›</a:t>
            </a:fld>
            <a:endParaRPr lang="en-US"/>
          </a:p>
        </p:txBody>
      </p:sp>
    </p:spTree>
    <p:extLst>
      <p:ext uri="{BB962C8B-B14F-4D97-AF65-F5344CB8AC3E}">
        <p14:creationId xmlns:p14="http://schemas.microsoft.com/office/powerpoint/2010/main" val="3216099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C7F9B1-4C8C-4815-9C51-0D6C6F3A3449}" type="datetimeFigureOut">
              <a:rPr lang="en-US" smtClean="0"/>
              <a:t>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E98A15-8D3D-491E-BA98-D39E536F3CE9}" type="slidenum">
              <a:rPr lang="en-US" smtClean="0"/>
              <a:t>‹#›</a:t>
            </a:fld>
            <a:endParaRPr lang="en-US"/>
          </a:p>
        </p:txBody>
      </p:sp>
    </p:spTree>
    <p:extLst>
      <p:ext uri="{BB962C8B-B14F-4D97-AF65-F5344CB8AC3E}">
        <p14:creationId xmlns:p14="http://schemas.microsoft.com/office/powerpoint/2010/main" val="362400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C7F9B1-4C8C-4815-9C51-0D6C6F3A3449}" type="datetimeFigureOut">
              <a:rPr lang="en-US" smtClean="0"/>
              <a:t>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E98A15-8D3D-491E-BA98-D39E536F3CE9}" type="slidenum">
              <a:rPr lang="en-US" smtClean="0"/>
              <a:t>‹#›</a:t>
            </a:fld>
            <a:endParaRPr lang="en-US"/>
          </a:p>
        </p:txBody>
      </p:sp>
    </p:spTree>
    <p:extLst>
      <p:ext uri="{BB962C8B-B14F-4D97-AF65-F5344CB8AC3E}">
        <p14:creationId xmlns:p14="http://schemas.microsoft.com/office/powerpoint/2010/main" val="95802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1C7F9B1-4C8C-4815-9C51-0D6C6F3A3449}" type="datetimeFigureOut">
              <a:rPr lang="en-US" smtClean="0"/>
              <a:t>1/20/2015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E98A15-8D3D-491E-BA98-D39E536F3CE9}" type="slidenum">
              <a:rPr lang="en-US" smtClean="0"/>
              <a:t>‹#›</a:t>
            </a:fld>
            <a:endParaRPr lang="en-US"/>
          </a:p>
        </p:txBody>
      </p:sp>
    </p:spTree>
    <p:extLst>
      <p:ext uri="{BB962C8B-B14F-4D97-AF65-F5344CB8AC3E}">
        <p14:creationId xmlns:p14="http://schemas.microsoft.com/office/powerpoint/2010/main" val="4126898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1C7F9B1-4C8C-4815-9C51-0D6C6F3A3449}" type="datetimeFigureOut">
              <a:rPr lang="en-US" smtClean="0"/>
              <a:t>1/20/2015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E98A15-8D3D-491E-BA98-D39E536F3CE9}" type="slidenum">
              <a:rPr lang="en-US" smtClean="0"/>
              <a:t>‹#›</a:t>
            </a:fld>
            <a:endParaRPr lang="en-US"/>
          </a:p>
        </p:txBody>
      </p:sp>
    </p:spTree>
    <p:extLst>
      <p:ext uri="{BB962C8B-B14F-4D97-AF65-F5344CB8AC3E}">
        <p14:creationId xmlns:p14="http://schemas.microsoft.com/office/powerpoint/2010/main" val="710885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1C7F9B1-4C8C-4815-9C51-0D6C6F3A3449}" type="datetimeFigureOut">
              <a:rPr lang="en-US" smtClean="0"/>
              <a:t>1/20/2015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E98A15-8D3D-491E-BA98-D39E536F3CE9}" type="slidenum">
              <a:rPr lang="en-US" smtClean="0"/>
              <a:t>‹#›</a:t>
            </a:fld>
            <a:endParaRPr lang="en-US"/>
          </a:p>
        </p:txBody>
      </p:sp>
    </p:spTree>
    <p:extLst>
      <p:ext uri="{BB962C8B-B14F-4D97-AF65-F5344CB8AC3E}">
        <p14:creationId xmlns:p14="http://schemas.microsoft.com/office/powerpoint/2010/main" val="2556088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C7F9B1-4C8C-4815-9C51-0D6C6F3A3449}" type="datetimeFigureOut">
              <a:rPr lang="en-US" smtClean="0"/>
              <a:t>1/20/2015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E98A15-8D3D-491E-BA98-D39E536F3CE9}" type="slidenum">
              <a:rPr lang="en-US" smtClean="0"/>
              <a:t>‹#›</a:t>
            </a:fld>
            <a:endParaRPr lang="en-US"/>
          </a:p>
        </p:txBody>
      </p:sp>
    </p:spTree>
    <p:extLst>
      <p:ext uri="{BB962C8B-B14F-4D97-AF65-F5344CB8AC3E}">
        <p14:creationId xmlns:p14="http://schemas.microsoft.com/office/powerpoint/2010/main" val="339047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C7F9B1-4C8C-4815-9C51-0D6C6F3A3449}" type="datetimeFigureOut">
              <a:rPr lang="en-US" smtClean="0"/>
              <a:t>1/20/2015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E98A15-8D3D-491E-BA98-D39E536F3CE9}" type="slidenum">
              <a:rPr lang="en-US" smtClean="0"/>
              <a:t>‹#›</a:t>
            </a:fld>
            <a:endParaRPr lang="en-US"/>
          </a:p>
        </p:txBody>
      </p:sp>
    </p:spTree>
    <p:extLst>
      <p:ext uri="{BB962C8B-B14F-4D97-AF65-F5344CB8AC3E}">
        <p14:creationId xmlns:p14="http://schemas.microsoft.com/office/powerpoint/2010/main" val="1980261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C7F9B1-4C8C-4815-9C51-0D6C6F3A3449}" type="datetimeFigureOut">
              <a:rPr lang="en-US" smtClean="0"/>
              <a:t>1/20/2015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E98A15-8D3D-491E-BA98-D39E536F3CE9}" type="slidenum">
              <a:rPr lang="en-US" smtClean="0"/>
              <a:t>‹#›</a:t>
            </a:fld>
            <a:endParaRPr lang="en-US"/>
          </a:p>
        </p:txBody>
      </p:sp>
    </p:spTree>
    <p:extLst>
      <p:ext uri="{BB962C8B-B14F-4D97-AF65-F5344CB8AC3E}">
        <p14:creationId xmlns:p14="http://schemas.microsoft.com/office/powerpoint/2010/main" val="2684736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C7F9B1-4C8C-4815-9C51-0D6C6F3A3449}" type="datetimeFigureOut">
              <a:rPr lang="en-US" smtClean="0"/>
              <a:t>1/20/2015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E98A15-8D3D-491E-BA98-D39E536F3CE9}" type="slidenum">
              <a:rPr lang="en-US" smtClean="0"/>
              <a:t>‹#›</a:t>
            </a:fld>
            <a:endParaRPr lang="en-US"/>
          </a:p>
        </p:txBody>
      </p:sp>
    </p:spTree>
    <p:extLst>
      <p:ext uri="{BB962C8B-B14F-4D97-AF65-F5344CB8AC3E}">
        <p14:creationId xmlns:p14="http://schemas.microsoft.com/office/powerpoint/2010/main" val="690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4.wmf"/><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30.e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31.emf"/></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itunes.apple.com/us/app/almanac/id367770786?mt=8" TargetMode="External"/><Relationship Id="rId2" Type="http://schemas.openxmlformats.org/officeDocument/2006/relationships/hyperlink" Target="http://www.bruker.com/fileadmin/user_upload/6-AboutUs/almanac.html"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8229600" cy="639762"/>
          </a:xfrm>
        </p:spPr>
        <p:txBody>
          <a:bodyPr>
            <a:normAutofit fontScale="90000"/>
          </a:bodyPr>
          <a:lstStyle/>
          <a:p>
            <a:r>
              <a:rPr lang="en-US" dirty="0"/>
              <a:t>Theory of </a:t>
            </a:r>
            <a:r>
              <a:rPr lang="en-US" dirty="0" smtClean="0"/>
              <a:t>NMR</a:t>
            </a:r>
            <a:endParaRPr lang="en-US" dirty="0"/>
          </a:p>
        </p:txBody>
      </p:sp>
      <p:sp>
        <p:nvSpPr>
          <p:cNvPr id="3" name="TextBox 2"/>
          <p:cNvSpPr txBox="1"/>
          <p:nvPr/>
        </p:nvSpPr>
        <p:spPr>
          <a:xfrm>
            <a:off x="762000" y="1600200"/>
            <a:ext cx="7924800" cy="1015663"/>
          </a:xfrm>
          <a:prstGeom prst="rect">
            <a:avLst/>
          </a:prstGeom>
          <a:noFill/>
          <a:ln>
            <a:solidFill>
              <a:schemeClr val="tx1"/>
            </a:solidFill>
            <a:prstDash val="sysDash"/>
          </a:ln>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Different theoretical approaches that are consistent but use different degrees of approximation to give simple pictures that are correct within the limits of their validity</a:t>
            </a:r>
          </a:p>
        </p:txBody>
      </p:sp>
      <p:sp>
        <p:nvSpPr>
          <p:cNvPr id="5" name="TextBox 4"/>
          <p:cNvSpPr txBox="1"/>
          <p:nvPr/>
        </p:nvSpPr>
        <p:spPr>
          <a:xfrm>
            <a:off x="762000" y="3048000"/>
            <a:ext cx="7924800" cy="2862322"/>
          </a:xfrm>
          <a:prstGeom prst="rect">
            <a:avLst/>
          </a:prstGeom>
          <a:noFill/>
        </p:spPr>
        <p:txBody>
          <a:bodyPr wrap="square" rtlCol="0">
            <a:spAutoFit/>
          </a:bodyPr>
          <a:lstStyle/>
          <a:p>
            <a:r>
              <a:rPr lang="en-US" b="1" u="sng" dirty="0">
                <a:latin typeface="Arial" panose="020B0604020202020204" pitchFamily="34" charset="0"/>
                <a:cs typeface="Arial" panose="020B0604020202020204" pitchFamily="34" charset="0"/>
              </a:rPr>
              <a:t>Transitions Between Stationary State Energy Levels</a:t>
            </a:r>
            <a:endParaRPr lang="en-US"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p>
          <a:p>
            <a:pPr lvl="0"/>
            <a:r>
              <a:rPr lang="en-US" dirty="0">
                <a:latin typeface="Arial" panose="020B0604020202020204" pitchFamily="34" charset="0"/>
                <a:cs typeface="Arial" panose="020B0604020202020204" pitchFamily="34" charset="0"/>
              </a:rPr>
              <a:t>Find the eigenvalues of the Hamiltonian operator, then use time-dependent perturbation theory to predict transition probabilities.</a:t>
            </a:r>
          </a:p>
          <a:p>
            <a:r>
              <a:rPr lang="en-US" dirty="0">
                <a:latin typeface="Arial" panose="020B0604020202020204" pitchFamily="34" charset="0"/>
                <a:cs typeface="Arial" panose="020B0604020202020204" pitchFamily="34" charset="0"/>
              </a:rPr>
              <a:t> </a:t>
            </a:r>
          </a:p>
          <a:p>
            <a:pPr lvl="0"/>
            <a:r>
              <a:rPr lang="en-US" dirty="0">
                <a:latin typeface="Arial" panose="020B0604020202020204" pitchFamily="34" charset="0"/>
                <a:cs typeface="Arial" panose="020B0604020202020204" pitchFamily="34" charset="0"/>
              </a:rPr>
              <a:t>Predicts frequencies and relative intensities of NMR spectra.  </a:t>
            </a:r>
          </a:p>
          <a:p>
            <a:r>
              <a:rPr lang="en-US" dirty="0">
                <a:latin typeface="Arial" panose="020B0604020202020204" pitchFamily="34" charset="0"/>
                <a:cs typeface="Arial" panose="020B0604020202020204" pitchFamily="34" charset="0"/>
              </a:rPr>
              <a:t> </a:t>
            </a:r>
          </a:p>
          <a:p>
            <a:pPr lvl="0"/>
            <a:r>
              <a:rPr lang="en-US" dirty="0">
                <a:latin typeface="Arial" panose="020B0604020202020204" pitchFamily="34" charset="0"/>
                <a:cs typeface="Arial" panose="020B0604020202020204" pitchFamily="34" charset="0"/>
              </a:rPr>
              <a:t>Because this approach is based on the time-independent Schrödinger equation, it cannot account for time-dependent phenomena due to the application of short radio frequency pulses.</a:t>
            </a:r>
          </a:p>
        </p:txBody>
      </p:sp>
    </p:spTree>
    <p:extLst>
      <p:ext uri="{BB962C8B-B14F-4D97-AF65-F5344CB8AC3E}">
        <p14:creationId xmlns:p14="http://schemas.microsoft.com/office/powerpoint/2010/main" val="33980838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528" y="0"/>
            <a:ext cx="8798943" cy="6858000"/>
          </a:xfrm>
          <a:prstGeom prst="rect">
            <a:avLst/>
          </a:prstGeom>
        </p:spPr>
      </p:pic>
    </p:spTree>
    <p:extLst>
      <p:ext uri="{BB962C8B-B14F-4D97-AF65-F5344CB8AC3E}">
        <p14:creationId xmlns:p14="http://schemas.microsoft.com/office/powerpoint/2010/main" val="2882716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528" y="0"/>
            <a:ext cx="8798943" cy="6858000"/>
          </a:xfrm>
          <a:prstGeom prst="rect">
            <a:avLst/>
          </a:prstGeom>
        </p:spPr>
      </p:pic>
    </p:spTree>
    <p:extLst>
      <p:ext uri="{BB962C8B-B14F-4D97-AF65-F5344CB8AC3E}">
        <p14:creationId xmlns:p14="http://schemas.microsoft.com/office/powerpoint/2010/main" val="31355829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528" y="0"/>
            <a:ext cx="8798943" cy="6858000"/>
          </a:xfrm>
          <a:prstGeom prst="rect">
            <a:avLst/>
          </a:prstGeom>
        </p:spPr>
      </p:pic>
    </p:spTree>
    <p:extLst>
      <p:ext uri="{BB962C8B-B14F-4D97-AF65-F5344CB8AC3E}">
        <p14:creationId xmlns:p14="http://schemas.microsoft.com/office/powerpoint/2010/main" val="21005467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528" y="0"/>
            <a:ext cx="8798943" cy="6858000"/>
          </a:xfrm>
          <a:prstGeom prst="rect">
            <a:avLst/>
          </a:prstGeom>
        </p:spPr>
      </p:pic>
    </p:spTree>
    <p:extLst>
      <p:ext uri="{BB962C8B-B14F-4D97-AF65-F5344CB8AC3E}">
        <p14:creationId xmlns:p14="http://schemas.microsoft.com/office/powerpoint/2010/main" val="35412814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6200" y="8467"/>
            <a:ext cx="5345206"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33867"/>
            <a:ext cx="3505200" cy="3689861"/>
          </a:xfrm>
          <a:prstGeom prst="rect">
            <a:avLst/>
          </a:prstGeom>
        </p:spPr>
      </p:pic>
      <p:sp>
        <p:nvSpPr>
          <p:cNvPr id="4" name="TextBox 3"/>
          <p:cNvSpPr txBox="1"/>
          <p:nvPr/>
        </p:nvSpPr>
        <p:spPr>
          <a:xfrm>
            <a:off x="2514600" y="1278632"/>
            <a:ext cx="2133600" cy="1200329"/>
          </a:xfrm>
          <a:prstGeom prst="rect">
            <a:avLst/>
          </a:prstGeom>
          <a:noFill/>
        </p:spPr>
        <p:txBody>
          <a:bodyPr wrap="square" rtlCol="0">
            <a:spAutoFit/>
          </a:bodyPr>
          <a:lstStyle/>
          <a:p>
            <a:pPr algn="ctr"/>
            <a:r>
              <a:rPr lang="en-US" b="1" dirty="0" smtClean="0">
                <a:latin typeface="Arial" panose="020B0604020202020204" pitchFamily="34" charset="0"/>
                <a:cs typeface="Arial" panose="020B0604020202020204" pitchFamily="34" charset="0"/>
              </a:rPr>
              <a:t>AV400</a:t>
            </a:r>
            <a:r>
              <a:rPr lang="en-US" dirty="0" smtClean="0">
                <a:latin typeface="Arial" panose="020B0604020202020204" pitchFamily="34" charset="0"/>
                <a:cs typeface="Arial" panose="020B0604020202020204" pitchFamily="34" charset="0"/>
              </a:rPr>
              <a:t> </a:t>
            </a:r>
          </a:p>
          <a:p>
            <a:pPr algn="ctr"/>
            <a:r>
              <a:rPr lang="en-US" baseline="30000" dirty="0" smtClean="0">
                <a:latin typeface="Arial" panose="020B0604020202020204" pitchFamily="34" charset="0"/>
                <a:cs typeface="Arial" panose="020B0604020202020204" pitchFamily="34" charset="0"/>
              </a:rPr>
              <a:t>11</a:t>
            </a:r>
            <a:r>
              <a:rPr lang="en-US" dirty="0" smtClean="0">
                <a:latin typeface="Arial" panose="020B0604020202020204" pitchFamily="34" charset="0"/>
                <a:cs typeface="Arial" panose="020B0604020202020204" pitchFamily="34" charset="0"/>
              </a:rPr>
              <a:t>B spectrum of BF</a:t>
            </a:r>
            <a:r>
              <a:rPr lang="en-US" baseline="-25000" dirty="0" smtClean="0">
                <a:latin typeface="Arial" panose="020B0604020202020204" pitchFamily="34" charset="0"/>
                <a:cs typeface="Arial" panose="020B0604020202020204" pitchFamily="34" charset="0"/>
              </a:rPr>
              <a:t>3</a:t>
            </a:r>
            <a:r>
              <a:rPr lang="en-US" dirty="0" smtClean="0">
                <a:latin typeface="Arial" panose="020B0604020202020204" pitchFamily="34" charset="0"/>
                <a:cs typeface="Arial" panose="020B0604020202020204" pitchFamily="34" charset="0"/>
              </a:rPr>
              <a:t>-etherate</a:t>
            </a:r>
          </a:p>
          <a:p>
            <a:r>
              <a:rPr lang="en-US" dirty="0" smtClean="0"/>
              <a:t> </a:t>
            </a:r>
            <a:endParaRPr lang="en-US" dirty="0"/>
          </a:p>
        </p:txBody>
      </p:sp>
    </p:spTree>
    <p:extLst>
      <p:ext uri="{BB962C8B-B14F-4D97-AF65-F5344CB8AC3E}">
        <p14:creationId xmlns:p14="http://schemas.microsoft.com/office/powerpoint/2010/main" val="36861596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8600" y="228600"/>
            <a:ext cx="5345206"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3124199"/>
            <a:ext cx="3962400" cy="2851661"/>
          </a:xfrm>
          <a:prstGeom prst="rect">
            <a:avLst/>
          </a:prstGeom>
        </p:spPr>
      </p:pic>
      <p:sp>
        <p:nvSpPr>
          <p:cNvPr id="4" name="TextBox 3"/>
          <p:cNvSpPr txBox="1"/>
          <p:nvPr/>
        </p:nvSpPr>
        <p:spPr>
          <a:xfrm>
            <a:off x="2514600" y="3962400"/>
            <a:ext cx="2133600" cy="923330"/>
          </a:xfrm>
          <a:prstGeom prst="rect">
            <a:avLst/>
          </a:prstGeom>
          <a:noFill/>
        </p:spPr>
        <p:txBody>
          <a:bodyPr wrap="square" rtlCol="0">
            <a:spAutoFit/>
          </a:bodyPr>
          <a:lstStyle/>
          <a:p>
            <a:pPr algn="ctr"/>
            <a:r>
              <a:rPr lang="en-US" b="1" dirty="0" smtClean="0">
                <a:latin typeface="Arial" panose="020B0604020202020204" pitchFamily="34" charset="0"/>
                <a:cs typeface="Arial" panose="020B0604020202020204" pitchFamily="34" charset="0"/>
              </a:rPr>
              <a:t>AV400</a:t>
            </a:r>
          </a:p>
          <a:p>
            <a:pPr algn="ctr"/>
            <a:r>
              <a:rPr lang="en-US" baseline="30000" dirty="0" smtClean="0">
                <a:latin typeface="Arial" panose="020B0604020202020204" pitchFamily="34" charset="0"/>
                <a:cs typeface="Arial" panose="020B0604020202020204" pitchFamily="34" charset="0"/>
              </a:rPr>
              <a:t>19</a:t>
            </a:r>
            <a:r>
              <a:rPr lang="en-US" dirty="0" smtClean="0">
                <a:latin typeface="Arial" panose="020B0604020202020204" pitchFamily="34" charset="0"/>
                <a:cs typeface="Arial" panose="020B0604020202020204" pitchFamily="34" charset="0"/>
              </a:rPr>
              <a:t>F spectrum of CF</a:t>
            </a:r>
            <a:r>
              <a:rPr lang="en-US" baseline="-25000" dirty="0" smtClean="0">
                <a:latin typeface="Arial" panose="020B0604020202020204" pitchFamily="34" charset="0"/>
                <a:cs typeface="Arial" panose="020B0604020202020204" pitchFamily="34" charset="0"/>
              </a:rPr>
              <a:t>2</a:t>
            </a:r>
            <a:r>
              <a:rPr lang="en-US" dirty="0" smtClean="0">
                <a:latin typeface="Arial" panose="020B0604020202020204" pitchFamily="34" charset="0"/>
                <a:cs typeface="Arial" panose="020B0604020202020204" pitchFamily="34" charset="0"/>
              </a:rPr>
              <a:t>Cl-CFCl</a:t>
            </a:r>
            <a:r>
              <a:rPr lang="en-US" baseline="-25000" dirty="0" smtClean="0">
                <a:latin typeface="Arial" panose="020B0604020202020204" pitchFamily="34" charset="0"/>
                <a:cs typeface="Arial" panose="020B0604020202020204" pitchFamily="34" charset="0"/>
              </a:rPr>
              <a:t>2</a:t>
            </a:r>
            <a:endParaRPr lang="en-US" baseline="-25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63416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4800" y="5644"/>
            <a:ext cx="5345206"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76200"/>
            <a:ext cx="3835400" cy="6465323"/>
          </a:xfrm>
          <a:prstGeom prst="rect">
            <a:avLst/>
          </a:prstGeom>
        </p:spPr>
      </p:pic>
      <p:sp>
        <p:nvSpPr>
          <p:cNvPr id="4" name="TextBox 3"/>
          <p:cNvSpPr txBox="1"/>
          <p:nvPr/>
        </p:nvSpPr>
        <p:spPr>
          <a:xfrm>
            <a:off x="1981200" y="3962400"/>
            <a:ext cx="2667000" cy="923330"/>
          </a:xfrm>
          <a:prstGeom prst="rect">
            <a:avLst/>
          </a:prstGeom>
          <a:noFill/>
        </p:spPr>
        <p:txBody>
          <a:bodyPr wrap="square" rtlCol="0">
            <a:spAutoFit/>
          </a:bodyPr>
          <a:lstStyle/>
          <a:p>
            <a:pPr algn="ctr"/>
            <a:r>
              <a:rPr lang="en-US" b="1" dirty="0" smtClean="0">
                <a:latin typeface="Arial" panose="020B0604020202020204" pitchFamily="34" charset="0"/>
                <a:cs typeface="Arial" panose="020B0604020202020204" pitchFamily="34" charset="0"/>
              </a:rPr>
              <a:t>AV400</a:t>
            </a:r>
          </a:p>
          <a:p>
            <a:pPr algn="ctr"/>
            <a:r>
              <a:rPr lang="en-US" baseline="30000" dirty="0" smtClean="0">
                <a:latin typeface="Arial" panose="020B0604020202020204" pitchFamily="34" charset="0"/>
                <a:cs typeface="Arial" panose="020B0604020202020204" pitchFamily="34" charset="0"/>
              </a:rPr>
              <a:t>29</a:t>
            </a:r>
            <a:r>
              <a:rPr lang="en-US" dirty="0" smtClean="0">
                <a:latin typeface="Arial" panose="020B0604020202020204" pitchFamily="34" charset="0"/>
                <a:cs typeface="Arial" panose="020B0604020202020204" pitchFamily="34" charset="0"/>
              </a:rPr>
              <a:t>Si spectrum of TMS</a:t>
            </a:r>
          </a:p>
          <a:p>
            <a:r>
              <a:rPr lang="en-US" dirty="0" smtClean="0"/>
              <a:t> </a:t>
            </a:r>
            <a:endParaRPr lang="en-US" dirty="0"/>
          </a:p>
        </p:txBody>
      </p:sp>
    </p:spTree>
    <p:extLst>
      <p:ext uri="{BB962C8B-B14F-4D97-AF65-F5344CB8AC3E}">
        <p14:creationId xmlns:p14="http://schemas.microsoft.com/office/powerpoint/2010/main" val="30422161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9260" y="623711"/>
            <a:ext cx="4979096"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400" y="2362200"/>
            <a:ext cx="4114800" cy="3706795"/>
          </a:xfrm>
          <a:prstGeom prst="rect">
            <a:avLst/>
          </a:prstGeom>
        </p:spPr>
      </p:pic>
      <p:sp>
        <p:nvSpPr>
          <p:cNvPr id="4" name="TextBox 3"/>
          <p:cNvSpPr txBox="1"/>
          <p:nvPr/>
        </p:nvSpPr>
        <p:spPr>
          <a:xfrm>
            <a:off x="2667000" y="4348242"/>
            <a:ext cx="1752600" cy="923330"/>
          </a:xfrm>
          <a:prstGeom prst="rect">
            <a:avLst/>
          </a:prstGeom>
          <a:noFill/>
        </p:spPr>
        <p:txBody>
          <a:bodyPr wrap="square" rtlCol="0">
            <a:spAutoFit/>
          </a:bodyPr>
          <a:lstStyle/>
          <a:p>
            <a:pPr algn="ctr"/>
            <a:r>
              <a:rPr lang="en-US" b="1" dirty="0" smtClean="0">
                <a:latin typeface="Arial" panose="020B0604020202020204" pitchFamily="34" charset="0"/>
                <a:cs typeface="Arial" panose="020B0604020202020204" pitchFamily="34" charset="0"/>
              </a:rPr>
              <a:t>AV400</a:t>
            </a:r>
          </a:p>
          <a:p>
            <a:pPr algn="ctr"/>
            <a:r>
              <a:rPr lang="en-US" baseline="30000" dirty="0" smtClean="0">
                <a:latin typeface="Arial" panose="020B0604020202020204" pitchFamily="34" charset="0"/>
                <a:cs typeface="Arial" panose="020B0604020202020204" pitchFamily="34" charset="0"/>
              </a:rPr>
              <a:t>195</a:t>
            </a:r>
            <a:r>
              <a:rPr lang="en-US" dirty="0" smtClean="0">
                <a:latin typeface="Arial" panose="020B0604020202020204" pitchFamily="34" charset="0"/>
                <a:cs typeface="Arial" panose="020B0604020202020204" pitchFamily="34" charset="0"/>
              </a:rPr>
              <a:t>Pt Spectrum</a:t>
            </a:r>
          </a:p>
          <a:p>
            <a:pPr algn="ctr"/>
            <a:r>
              <a:rPr lang="en-US" dirty="0" smtClean="0">
                <a:latin typeface="Arial" panose="020B0604020202020204" pitchFamily="34" charset="0"/>
                <a:cs typeface="Arial" panose="020B0604020202020204" pitchFamily="34" charset="0"/>
              </a:rPr>
              <a:t>of K</a:t>
            </a:r>
            <a:r>
              <a:rPr lang="en-US" baseline="-25000" dirty="0" smtClean="0">
                <a:latin typeface="Arial" panose="020B0604020202020204" pitchFamily="34" charset="0"/>
                <a:cs typeface="Arial" panose="020B0604020202020204" pitchFamily="34" charset="0"/>
              </a:rPr>
              <a:t>2</a:t>
            </a:r>
            <a:r>
              <a:rPr lang="en-US" dirty="0" smtClean="0">
                <a:latin typeface="Arial" panose="020B0604020202020204" pitchFamily="34" charset="0"/>
                <a:cs typeface="Arial" panose="020B0604020202020204" pitchFamily="34" charset="0"/>
              </a:rPr>
              <a:t>PtCl</a:t>
            </a:r>
            <a:r>
              <a:rPr lang="en-US" baseline="-25000" dirty="0" smtClean="0">
                <a:latin typeface="Arial" panose="020B0604020202020204" pitchFamily="34" charset="0"/>
                <a:cs typeface="Arial" panose="020B0604020202020204" pitchFamily="34" charset="0"/>
              </a:rPr>
              <a:t>4</a:t>
            </a:r>
            <a:endParaRPr lang="en-US" baseline="-25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08069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88861" y="685800"/>
            <a:ext cx="3007555" cy="461665"/>
          </a:xfrm>
          <a:prstGeom prst="rect">
            <a:avLst/>
          </a:prstGeom>
        </p:spPr>
        <p:txBody>
          <a:bodyPr wrap="none">
            <a:spAutoFit/>
          </a:bodyPr>
          <a:lstStyle/>
          <a:p>
            <a:pPr algn="ctr"/>
            <a:r>
              <a:rPr lang="en-US" sz="2400" b="1" dirty="0" err="1">
                <a:latin typeface="Arial" panose="020B0604020202020204" pitchFamily="34" charset="0"/>
                <a:cs typeface="Arial" panose="020B0604020202020204" pitchFamily="34" charset="0"/>
              </a:rPr>
              <a:t>Heteronuclear</a:t>
            </a:r>
            <a:r>
              <a:rPr lang="en-US" sz="2400" b="1" dirty="0">
                <a:latin typeface="Arial" panose="020B0604020202020204" pitchFamily="34" charset="0"/>
                <a:cs typeface="Arial" panose="020B0604020202020204" pitchFamily="34" charset="0"/>
              </a:rPr>
              <a:t> NOE</a:t>
            </a:r>
            <a:endParaRPr lang="en-US" sz="2400" dirty="0">
              <a:latin typeface="Arial" panose="020B0604020202020204" pitchFamily="34" charset="0"/>
              <a:cs typeface="Arial" panose="020B0604020202020204" pitchFamily="34" charset="0"/>
            </a:endParaRPr>
          </a:p>
        </p:txBody>
      </p:sp>
      <p:sp>
        <p:nvSpPr>
          <p:cNvPr id="10" name="Rectangle 9"/>
          <p:cNvSpPr/>
          <p:nvPr/>
        </p:nvSpPr>
        <p:spPr>
          <a:xfrm>
            <a:off x="2247401" y="2500488"/>
            <a:ext cx="4690473" cy="2585323"/>
          </a:xfrm>
          <a:prstGeom prst="rect">
            <a:avLst/>
          </a:prstGeom>
        </p:spPr>
        <p:txBody>
          <a:bodyPr wrap="square">
            <a:spAutoFit/>
          </a:bodyPr>
          <a:lstStyle/>
          <a:p>
            <a:r>
              <a:rPr lang="en-US" b="1" dirty="0" smtClean="0">
                <a:latin typeface="Times New Roman" panose="02020603050405020304" pitchFamily="18" charset="0"/>
                <a:cs typeface="Times New Roman" panose="02020603050405020304" pitchFamily="18" charset="0"/>
              </a:rPr>
              <a:t>For </a:t>
            </a:r>
            <a:r>
              <a:rPr lang="en-US" b="1" dirty="0">
                <a:latin typeface="Times New Roman" panose="02020603050405020304" pitchFamily="18" charset="0"/>
                <a:cs typeface="Times New Roman" panose="02020603050405020304" pitchFamily="18" charset="0"/>
              </a:rPr>
              <a:t>X-nucleus observe with </a:t>
            </a:r>
            <a:r>
              <a:rPr lang="en-US" b="1" baseline="30000" dirty="0">
                <a:latin typeface="Times New Roman" panose="02020603050405020304" pitchFamily="18" charset="0"/>
                <a:cs typeface="Times New Roman" panose="02020603050405020304" pitchFamily="18" charset="0"/>
              </a:rPr>
              <a:t>1</a:t>
            </a:r>
            <a:r>
              <a:rPr lang="en-US" b="1" dirty="0">
                <a:latin typeface="Times New Roman" panose="02020603050405020304" pitchFamily="18" charset="0"/>
                <a:cs typeface="Times New Roman" panose="02020603050405020304" pitchFamily="18" charset="0"/>
              </a:rPr>
              <a:t>H decoupling:</a:t>
            </a:r>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  </a:t>
            </a:r>
            <a:r>
              <a:rPr lang="en-US" b="1" u="sng" dirty="0" smtClean="0">
                <a:latin typeface="Times New Roman" panose="02020603050405020304" pitchFamily="18" charset="0"/>
                <a:cs typeface="Times New Roman" panose="02020603050405020304" pitchFamily="18" charset="0"/>
              </a:rPr>
              <a:t>X</a:t>
            </a:r>
            <a:r>
              <a:rPr lang="en-US" b="1" dirty="0">
                <a:latin typeface="Times New Roman" panose="02020603050405020304" pitchFamily="18" charset="0"/>
                <a:cs typeface="Times New Roman" panose="02020603050405020304" pitchFamily="18" charset="0"/>
              </a:rPr>
              <a:t>	</a:t>
            </a:r>
            <a:r>
              <a:rPr lang="en-US" b="1" u="sng" dirty="0" smtClean="0">
                <a:latin typeface="Times New Roman" panose="02020603050405020304" pitchFamily="18" charset="0"/>
                <a:cs typeface="Times New Roman" panose="02020603050405020304" pitchFamily="18" charset="0"/>
                <a:sym typeface="Symbol"/>
              </a:rPr>
              <a:t></a:t>
            </a:r>
            <a:r>
              <a:rPr lang="en-US" b="1" u="sng" baseline="-25000" dirty="0">
                <a:latin typeface="Times New Roman" panose="02020603050405020304" pitchFamily="18" charset="0"/>
                <a:cs typeface="Times New Roman" panose="02020603050405020304" pitchFamily="18" charset="0"/>
              </a:rPr>
              <a:t>S</a:t>
            </a:r>
            <a:r>
              <a:rPr lang="en-US" b="1" u="sng" dirty="0">
                <a:latin typeface="Times New Roman" panose="02020603050405020304" pitchFamily="18" charset="0"/>
                <a:cs typeface="Times New Roman" panose="02020603050405020304" pitchFamily="18" charset="0"/>
              </a:rPr>
              <a:t>/2</a:t>
            </a:r>
            <a:r>
              <a:rPr lang="en-US" b="1" u="sng" dirty="0">
                <a:latin typeface="Times New Roman" panose="02020603050405020304" pitchFamily="18" charset="0"/>
                <a:cs typeface="Times New Roman" panose="02020603050405020304" pitchFamily="18" charset="0"/>
                <a:sym typeface="Symbol"/>
              </a:rPr>
              <a:t></a:t>
            </a:r>
            <a:r>
              <a:rPr lang="en-US" b="1" u="sng" baseline="-25000" dirty="0">
                <a:latin typeface="Times New Roman" panose="02020603050405020304" pitchFamily="18" charset="0"/>
                <a:cs typeface="Times New Roman" panose="02020603050405020304" pitchFamily="18" charset="0"/>
              </a:rPr>
              <a:t>o</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a:t>
            </a:r>
            <a:r>
              <a:rPr lang="en-US" b="1" u="sng" dirty="0" smtClean="0">
                <a:latin typeface="Times New Roman" panose="02020603050405020304" pitchFamily="18" charset="0"/>
                <a:cs typeface="Times New Roman" panose="02020603050405020304" pitchFamily="18" charset="0"/>
              </a:rPr>
              <a:t>Max</a:t>
            </a:r>
            <a:r>
              <a:rPr lang="en-US" b="1" u="sng" dirty="0">
                <a:latin typeface="Times New Roman" panose="02020603050405020304" pitchFamily="18" charset="0"/>
                <a:cs typeface="Times New Roman" panose="02020603050405020304" pitchFamily="18" charset="0"/>
              </a:rPr>
              <a:t>. intensity vs. no NOE</a:t>
            </a:r>
          </a:p>
          <a:p>
            <a:r>
              <a:rPr lang="en-US" b="1"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r>
              <a:rPr lang="en-US" b="1" baseline="30000" dirty="0" smtClean="0">
                <a:latin typeface="Times New Roman" panose="02020603050405020304" pitchFamily="18" charset="0"/>
                <a:cs typeface="Times New Roman" panose="02020603050405020304" pitchFamily="18" charset="0"/>
              </a:rPr>
              <a:t>13</a:t>
            </a:r>
            <a:r>
              <a:rPr lang="en-US" b="1" dirty="0" smtClean="0">
                <a:latin typeface="Times New Roman" panose="02020603050405020304" pitchFamily="18" charset="0"/>
                <a:cs typeface="Times New Roman" panose="02020603050405020304" pitchFamily="18" charset="0"/>
              </a:rPr>
              <a:t>C</a:t>
            </a:r>
            <a:r>
              <a:rPr lang="en-US" b="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2		</a:t>
            </a:r>
            <a:r>
              <a:rPr lang="en-US" b="1" dirty="0" smtClean="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3</a:t>
            </a:r>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r>
              <a:rPr lang="en-US" b="1" baseline="30000" dirty="0" smtClean="0">
                <a:latin typeface="Times New Roman" panose="02020603050405020304" pitchFamily="18" charset="0"/>
                <a:cs typeface="Times New Roman" panose="02020603050405020304" pitchFamily="18" charset="0"/>
              </a:rPr>
              <a:t>15</a:t>
            </a:r>
            <a:r>
              <a:rPr lang="en-US" b="1" dirty="0" smtClean="0">
                <a:latin typeface="Times New Roman" panose="02020603050405020304" pitchFamily="18" charset="0"/>
                <a:cs typeface="Times New Roman" panose="02020603050405020304" pitchFamily="18" charset="0"/>
              </a:rPr>
              <a:t>N</a:t>
            </a:r>
            <a:r>
              <a:rPr lang="en-US" b="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-5		</a:t>
            </a:r>
            <a:r>
              <a:rPr lang="en-US" b="1" dirty="0" smtClean="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4</a:t>
            </a:r>
            <a:r>
              <a:rPr lang="en-US" b="1" baseline="30000"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r>
              <a:rPr lang="en-US" b="1" baseline="30000" dirty="0" smtClean="0">
                <a:latin typeface="Times New Roman" panose="02020603050405020304" pitchFamily="18" charset="0"/>
                <a:cs typeface="Times New Roman" panose="02020603050405020304" pitchFamily="18" charset="0"/>
              </a:rPr>
              <a:t>29</a:t>
            </a:r>
            <a:r>
              <a:rPr lang="en-US" b="1" dirty="0" smtClean="0">
                <a:latin typeface="Times New Roman" panose="02020603050405020304" pitchFamily="18" charset="0"/>
                <a:cs typeface="Times New Roman" panose="02020603050405020304" pitchFamily="18" charset="0"/>
              </a:rPr>
              <a:t>Si</a:t>
            </a:r>
            <a:r>
              <a:rPr lang="en-US" b="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-2.5		</a:t>
            </a:r>
            <a:r>
              <a:rPr lang="en-US" b="1" dirty="0" smtClean="0">
                <a:latin typeface="Times New Roman" panose="02020603050405020304" pitchFamily="18" charset="0"/>
                <a:cs typeface="Times New Roman" panose="02020603050405020304" pitchFamily="18" charset="0"/>
              </a:rPr>
              <a:t>-</a:t>
            </a:r>
            <a:r>
              <a:rPr lang="en-US" b="1" dirty="0">
                <a:latin typeface="Times New Roman" panose="02020603050405020304" pitchFamily="18" charset="0"/>
                <a:cs typeface="Times New Roman" panose="02020603050405020304" pitchFamily="18" charset="0"/>
              </a:rPr>
              <a:t>1.5</a:t>
            </a:r>
            <a:r>
              <a:rPr lang="en-US" b="1" baseline="30000"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1392238" y="5410200"/>
            <a:ext cx="6400800" cy="923330"/>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To the extent that relaxation mechanisms other than the dipolar mechanism contribute to the relaxation, the observed NOE will be reduced.</a:t>
            </a:r>
            <a:endParaRPr lang="en-US" dirty="0">
              <a:latin typeface="Times New Roman" panose="02020603050405020304" pitchFamily="18" charset="0"/>
              <a:cs typeface="Times New Roman" panose="02020603050405020304" pitchFamily="18" charset="0"/>
            </a:endParaRPr>
          </a:p>
        </p:txBody>
      </p:sp>
      <p:grpSp>
        <p:nvGrpSpPr>
          <p:cNvPr id="29" name="Group 28"/>
          <p:cNvGrpSpPr/>
          <p:nvPr/>
        </p:nvGrpSpPr>
        <p:grpSpPr>
          <a:xfrm>
            <a:off x="2243727" y="1350113"/>
            <a:ext cx="4553179" cy="828201"/>
            <a:chOff x="446388" y="1178843"/>
            <a:chExt cx="4553179" cy="828201"/>
          </a:xfrm>
        </p:grpSpPr>
        <p:grpSp>
          <p:nvGrpSpPr>
            <p:cNvPr id="12" name="Group 8"/>
            <p:cNvGrpSpPr>
              <a:grpSpLocks/>
            </p:cNvGrpSpPr>
            <p:nvPr/>
          </p:nvGrpSpPr>
          <p:grpSpPr bwMode="auto">
            <a:xfrm>
              <a:off x="446388" y="1308544"/>
              <a:ext cx="3629379" cy="698500"/>
              <a:chOff x="1218" y="1914"/>
              <a:chExt cx="4118" cy="1102"/>
            </a:xfrm>
          </p:grpSpPr>
          <p:sp>
            <p:nvSpPr>
              <p:cNvPr id="13" name="Text Box 9"/>
              <p:cNvSpPr txBox="1">
                <a:spLocks noChangeArrowheads="1"/>
              </p:cNvSpPr>
              <p:nvPr/>
            </p:nvSpPr>
            <p:spPr bwMode="auto">
              <a:xfrm>
                <a:off x="4408" y="2552"/>
                <a:ext cx="928" cy="4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max</a:t>
                </a:r>
                <a:endParaRPr kumimoji="0" lang="en-US" alt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grpSp>
            <p:nvGrpSpPr>
              <p:cNvPr id="14" name="Group 10"/>
              <p:cNvGrpSpPr>
                <a:grpSpLocks/>
              </p:cNvGrpSpPr>
              <p:nvPr/>
            </p:nvGrpSpPr>
            <p:grpSpPr bwMode="auto">
              <a:xfrm flipH="1">
                <a:off x="1218" y="1914"/>
                <a:ext cx="174" cy="870"/>
                <a:chOff x="3886" y="2726"/>
                <a:chExt cx="174" cy="870"/>
              </a:xfrm>
            </p:grpSpPr>
            <p:sp>
              <p:nvSpPr>
                <p:cNvPr id="20" name="Arc 11"/>
                <p:cNvSpPr>
                  <a:spLocks/>
                </p:cNvSpPr>
                <p:nvPr/>
              </p:nvSpPr>
              <p:spPr bwMode="auto">
                <a:xfrm>
                  <a:off x="3886" y="2726"/>
                  <a:ext cx="174" cy="46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Arc 12"/>
                <p:cNvSpPr>
                  <a:spLocks/>
                </p:cNvSpPr>
                <p:nvPr/>
              </p:nvSpPr>
              <p:spPr bwMode="auto">
                <a:xfrm rot="10800000" flipH="1">
                  <a:off x="3886" y="3132"/>
                  <a:ext cx="174" cy="46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5" name="Text Box 13"/>
              <p:cNvSpPr txBox="1">
                <a:spLocks noChangeArrowheads="1"/>
              </p:cNvSpPr>
              <p:nvPr/>
            </p:nvSpPr>
            <p:spPr bwMode="auto">
              <a:xfrm>
                <a:off x="1334" y="2320"/>
                <a:ext cx="3190" cy="5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en-US"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Intensity without NOE</a:t>
                </a:r>
                <a:endParaRPr kumimoji="0" lang="en-US" altLang="en-US"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grpSp>
            <p:nvGrpSpPr>
              <p:cNvPr id="16" name="Group 14"/>
              <p:cNvGrpSpPr>
                <a:grpSpLocks/>
              </p:cNvGrpSpPr>
              <p:nvPr/>
            </p:nvGrpSpPr>
            <p:grpSpPr bwMode="auto">
              <a:xfrm>
                <a:off x="4234" y="1914"/>
                <a:ext cx="174" cy="870"/>
                <a:chOff x="3886" y="2726"/>
                <a:chExt cx="174" cy="870"/>
              </a:xfrm>
            </p:grpSpPr>
            <p:sp>
              <p:nvSpPr>
                <p:cNvPr id="18" name="Arc 15"/>
                <p:cNvSpPr>
                  <a:spLocks/>
                </p:cNvSpPr>
                <p:nvPr/>
              </p:nvSpPr>
              <p:spPr bwMode="auto">
                <a:xfrm>
                  <a:off x="3886" y="2726"/>
                  <a:ext cx="174" cy="46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rc 16"/>
                <p:cNvSpPr>
                  <a:spLocks/>
                </p:cNvSpPr>
                <p:nvPr/>
              </p:nvSpPr>
              <p:spPr bwMode="auto">
                <a:xfrm rot="10800000" flipH="1">
                  <a:off x="3886" y="3132"/>
                  <a:ext cx="174" cy="46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7" name="Text Box 17"/>
              <p:cNvSpPr txBox="1">
                <a:spLocks noChangeArrowheads="1"/>
              </p:cNvSpPr>
              <p:nvPr/>
            </p:nvSpPr>
            <p:spPr bwMode="auto">
              <a:xfrm>
                <a:off x="1392" y="1972"/>
                <a:ext cx="3132" cy="522"/>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FF"/>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en-US" b="1" i="0" u="sng"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Intensity with NOE</a:t>
                </a:r>
                <a:endParaRPr kumimoji="0" lang="en-US" altLang="en-US"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grpSp>
        <p:sp>
          <p:nvSpPr>
            <p:cNvPr id="23" name="Text Box 19"/>
            <p:cNvSpPr txBox="1">
              <a:spLocks noChangeArrowheads="1"/>
            </p:cNvSpPr>
            <p:nvPr/>
          </p:nvSpPr>
          <p:spPr bwMode="auto">
            <a:xfrm>
              <a:off x="3629379" y="1382407"/>
              <a:ext cx="762000" cy="368300"/>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en-US"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1 +</a:t>
              </a:r>
            </a:p>
          </p:txBody>
        </p:sp>
        <p:grpSp>
          <p:nvGrpSpPr>
            <p:cNvPr id="28" name="Group 27"/>
            <p:cNvGrpSpPr/>
            <p:nvPr/>
          </p:nvGrpSpPr>
          <p:grpSpPr>
            <a:xfrm>
              <a:off x="4466167" y="1178843"/>
              <a:ext cx="533400" cy="809625"/>
              <a:chOff x="4466167" y="1178843"/>
              <a:chExt cx="533400" cy="809625"/>
            </a:xfrm>
          </p:grpSpPr>
          <p:sp>
            <p:nvSpPr>
              <p:cNvPr id="24" name="Text Box 20"/>
              <p:cNvSpPr txBox="1">
                <a:spLocks noChangeArrowheads="1"/>
              </p:cNvSpPr>
              <p:nvPr/>
            </p:nvSpPr>
            <p:spPr bwMode="auto">
              <a:xfrm>
                <a:off x="4466167" y="1178843"/>
                <a:ext cx="533400" cy="809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en-US" b="1" i="0"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sym typeface="Symbol" pitchFamily="18" charset="2"/>
                  </a:rPr>
                  <a:t></a:t>
                </a:r>
                <a:r>
                  <a:rPr kumimoji="0" lang="en-US" altLang="en-US" b="1" i="0" strike="noStrike" cap="none" normalizeH="0" baseline="-25000" dirty="0" smtClean="0">
                    <a:ln>
                      <a:noFill/>
                    </a:ln>
                    <a:solidFill>
                      <a:schemeClr val="tx1"/>
                    </a:solidFill>
                    <a:effectLst/>
                    <a:latin typeface="Times New Roman" panose="02020603050405020304" pitchFamily="18" charset="0"/>
                    <a:cs typeface="Times New Roman" panose="02020603050405020304" pitchFamily="18" charset="0"/>
                  </a:rPr>
                  <a:t>S</a:t>
                </a:r>
              </a:p>
              <a:p>
                <a:pPr lvl="0" fontAlgn="base">
                  <a:spcBef>
                    <a:spcPct val="0"/>
                  </a:spcBef>
                  <a:spcAft>
                    <a:spcPts val="1000"/>
                  </a:spcAft>
                </a:pPr>
                <a:r>
                  <a:rPr lang="en-US" b="1" dirty="0" smtClean="0">
                    <a:latin typeface="Times New Roman" panose="02020603050405020304" pitchFamily="18" charset="0"/>
                    <a:cs typeface="Times New Roman" panose="02020603050405020304" pitchFamily="18" charset="0"/>
                  </a:rPr>
                  <a:t>2</a:t>
                </a:r>
                <a:r>
                  <a:rPr lang="en-US" b="1" dirty="0">
                    <a:latin typeface="Times New Roman" panose="02020603050405020304" pitchFamily="18" charset="0"/>
                    <a:cs typeface="Times New Roman" panose="02020603050405020304" pitchFamily="18" charset="0"/>
                    <a:sym typeface="Symbol"/>
                  </a:rPr>
                  <a:t></a:t>
                </a:r>
                <a:r>
                  <a:rPr lang="en-US" b="1" baseline="-25000" dirty="0">
                    <a:latin typeface="Times New Roman" panose="02020603050405020304" pitchFamily="18" charset="0"/>
                    <a:cs typeface="Times New Roman" panose="02020603050405020304" pitchFamily="18" charset="0"/>
                  </a:rPr>
                  <a:t>o</a:t>
                </a:r>
                <a:endParaRPr kumimoji="0" lang="en-US" altLang="en-US" sz="1800" b="0" i="0" u="sng"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cxnSp>
            <p:nvCxnSpPr>
              <p:cNvPr id="27" name="Straight Connector 26"/>
              <p:cNvCxnSpPr/>
              <p:nvPr/>
            </p:nvCxnSpPr>
            <p:spPr>
              <a:xfrm flipV="1">
                <a:off x="4494389" y="1583655"/>
                <a:ext cx="284162" cy="1"/>
              </a:xfrm>
              <a:prstGeom prst="line">
                <a:avLst/>
              </a:prstGeom>
            </p:spPr>
            <p:style>
              <a:lnRef idx="2">
                <a:schemeClr val="dk1"/>
              </a:lnRef>
              <a:fillRef idx="0">
                <a:schemeClr val="dk1"/>
              </a:fillRef>
              <a:effectRef idx="1">
                <a:schemeClr val="dk1"/>
              </a:effectRef>
              <a:fontRef idx="minor">
                <a:schemeClr val="tx1"/>
              </a:fontRef>
            </p:style>
          </p:cxnSp>
        </p:grpSp>
      </p:grpSp>
    </p:spTree>
    <p:extLst>
      <p:ext uri="{BB962C8B-B14F-4D97-AF65-F5344CB8AC3E}">
        <p14:creationId xmlns:p14="http://schemas.microsoft.com/office/powerpoint/2010/main" val="14991720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78933" y="457200"/>
            <a:ext cx="7620000" cy="1631216"/>
          </a:xfrm>
          <a:prstGeom prst="rect">
            <a:avLst/>
          </a:prstGeom>
        </p:spPr>
        <p:txBody>
          <a:bodyPr wrap="square">
            <a:spAutoFit/>
          </a:bodyPr>
          <a:lstStyle/>
          <a:p>
            <a:pPr algn="ctr"/>
            <a:r>
              <a:rPr lang="en-US" sz="2000" dirty="0">
                <a:latin typeface="Times New Roman" panose="02020603050405020304" pitchFamily="18" charset="0"/>
                <a:cs typeface="Times New Roman" panose="02020603050405020304" pitchFamily="18" charset="0"/>
              </a:rPr>
              <a:t>*For nuclei with a negative γ, when less than the maximum possible NOE is observed (i.e. relaxation mechanisms other than dipolar have significant contributions), the signal to noise ratio observed can be worse than with no NOE.  Use "inverse gated" decoupling to avoid the NOE yet have a decoupled spectrum.</a:t>
            </a:r>
          </a:p>
        </p:txBody>
      </p:sp>
      <p:sp>
        <p:nvSpPr>
          <p:cNvPr id="19" name="Rectangle 16"/>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7200"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45720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itchFamily="34" charset="0"/>
                <a:cs typeface="Arial" pitchFamily="34" charset="0"/>
              </a:rPr>
              <a:t/>
            </a:r>
            <a:br>
              <a:rPr kumimoji="0" lang="en-US" altLang="en-US" sz="1800" b="0" i="0" u="none" strike="noStrike" cap="none" normalizeH="0" baseline="0" smtClean="0">
                <a:ln>
                  <a:noFill/>
                </a:ln>
                <a:solidFill>
                  <a:schemeClr val="tx1"/>
                </a:solidFill>
                <a:effectLst/>
                <a:latin typeface="Arial" pitchFamily="34"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22" name="Group 21"/>
          <p:cNvGrpSpPr/>
          <p:nvPr/>
        </p:nvGrpSpPr>
        <p:grpSpPr>
          <a:xfrm>
            <a:off x="1160865" y="2667000"/>
            <a:ext cx="6822269" cy="3307379"/>
            <a:chOff x="1160865" y="2841009"/>
            <a:chExt cx="6822269" cy="3307379"/>
          </a:xfrm>
        </p:grpSpPr>
        <p:sp>
          <p:nvSpPr>
            <p:cNvPr id="11" name="Rectangle 10"/>
            <p:cNvSpPr/>
            <p:nvPr/>
          </p:nvSpPr>
          <p:spPr>
            <a:xfrm>
              <a:off x="2871053" y="2841009"/>
              <a:ext cx="3401893" cy="400110"/>
            </a:xfrm>
            <a:prstGeom prst="rect">
              <a:avLst/>
            </a:prstGeom>
          </p:spPr>
          <p:txBody>
            <a:bodyPr wrap="none">
              <a:spAutoFit/>
            </a:bodyPr>
            <a:lstStyle/>
            <a:p>
              <a:r>
                <a:rPr lang="en-US" sz="2000" b="1" dirty="0">
                  <a:latin typeface="Times New Roman" panose="02020603050405020304" pitchFamily="18" charset="0"/>
                  <a:cs typeface="Times New Roman" panose="02020603050405020304" pitchFamily="18" charset="0"/>
                </a:rPr>
                <a:t>"Inverse Gated Decoupling":</a:t>
              </a:r>
              <a:endParaRPr lang="en-US" sz="2000" dirty="0">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1160865" y="3657600"/>
              <a:ext cx="6822269" cy="2490788"/>
              <a:chOff x="1093006" y="3657600"/>
              <a:chExt cx="6822269" cy="2490788"/>
            </a:xfrm>
          </p:grpSpPr>
          <p:grpSp>
            <p:nvGrpSpPr>
              <p:cNvPr id="8" name="Group 7"/>
              <p:cNvGrpSpPr/>
              <p:nvPr/>
            </p:nvGrpSpPr>
            <p:grpSpPr>
              <a:xfrm>
                <a:off x="2895600" y="3657600"/>
                <a:ext cx="5019675" cy="2490788"/>
                <a:chOff x="1752600" y="3938587"/>
                <a:chExt cx="5019675" cy="2490788"/>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4724400"/>
                  <a:ext cx="5019675"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1752600" y="3938587"/>
                  <a:ext cx="4876800" cy="328613"/>
                  <a:chOff x="5916" y="12915"/>
                  <a:chExt cx="3654" cy="406"/>
                </a:xfrm>
              </p:grpSpPr>
              <p:sp>
                <p:nvSpPr>
                  <p:cNvPr id="3" name="Line 4"/>
                  <p:cNvSpPr>
                    <a:spLocks noChangeShapeType="1"/>
                  </p:cNvSpPr>
                  <p:nvPr/>
                </p:nvSpPr>
                <p:spPr bwMode="auto">
                  <a:xfrm>
                    <a:off x="5916" y="13321"/>
                    <a:ext cx="156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Line 5"/>
                  <p:cNvSpPr>
                    <a:spLocks noChangeShapeType="1"/>
                  </p:cNvSpPr>
                  <p:nvPr/>
                </p:nvSpPr>
                <p:spPr bwMode="auto">
                  <a:xfrm flipV="1">
                    <a:off x="7482" y="12915"/>
                    <a:ext cx="0" cy="40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Line 6"/>
                  <p:cNvSpPr>
                    <a:spLocks noChangeShapeType="1"/>
                  </p:cNvSpPr>
                  <p:nvPr/>
                </p:nvSpPr>
                <p:spPr bwMode="auto">
                  <a:xfrm>
                    <a:off x="7482" y="12915"/>
                    <a:ext cx="174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Line 7"/>
                  <p:cNvSpPr>
                    <a:spLocks noChangeShapeType="1"/>
                  </p:cNvSpPr>
                  <p:nvPr/>
                </p:nvSpPr>
                <p:spPr bwMode="auto">
                  <a:xfrm>
                    <a:off x="9227" y="12915"/>
                    <a:ext cx="0" cy="40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Line 8"/>
                  <p:cNvSpPr>
                    <a:spLocks noChangeShapeType="1"/>
                  </p:cNvSpPr>
                  <p:nvPr/>
                </p:nvSpPr>
                <p:spPr bwMode="auto">
                  <a:xfrm>
                    <a:off x="9227" y="13321"/>
                    <a:ext cx="34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sp>
            <p:nvSpPr>
              <p:cNvPr id="18" name="Rectangle 15"/>
              <p:cNvSpPr>
                <a:spLocks noChangeArrowheads="1"/>
              </p:cNvSpPr>
              <p:nvPr/>
            </p:nvSpPr>
            <p:spPr bwMode="auto">
              <a:xfrm>
                <a:off x="1093006" y="3800563"/>
                <a:ext cx="1752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algn="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3000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kumimoji="0" lang="en-US" altLang="en-US" sz="18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 channel</a:t>
                </a:r>
                <a:endParaRPr kumimoji="0" lang="en-US" altLang="en-US" sz="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20" name="Rectangle 17"/>
              <p:cNvSpPr>
                <a:spLocks noChangeArrowheads="1"/>
              </p:cNvSpPr>
              <p:nvPr/>
            </p:nvSpPr>
            <p:spPr bwMode="auto">
              <a:xfrm>
                <a:off x="1121228" y="5111234"/>
                <a:ext cx="17243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algn="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 channel</a:t>
                </a:r>
                <a:endParaRPr kumimoji="0" lang="en-US" altLang="en-US" sz="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5213277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457200"/>
            <a:ext cx="7772400" cy="461665"/>
          </a:xfrm>
          <a:prstGeom prst="rect">
            <a:avLst/>
          </a:prstGeom>
          <a:noFill/>
        </p:spPr>
        <p:txBody>
          <a:bodyPr wrap="square" rtlCol="0">
            <a:spAutoFit/>
          </a:bodyPr>
          <a:lstStyle/>
          <a:p>
            <a:pPr algn="ctr"/>
            <a:r>
              <a:rPr lang="en-US" sz="2400" b="1" u="sng" dirty="0">
                <a:latin typeface="Arial"/>
                <a:ea typeface="Times New Roman"/>
              </a:rPr>
              <a:t>Transitions Between Stationary State Energy Levels</a:t>
            </a:r>
            <a:endParaRPr lang="en-US" sz="2400" b="1" dirty="0"/>
          </a:p>
        </p:txBody>
      </p:sp>
      <p:sp>
        <p:nvSpPr>
          <p:cNvPr id="3" name="TextBox 2"/>
          <p:cNvSpPr txBox="1"/>
          <p:nvPr/>
        </p:nvSpPr>
        <p:spPr>
          <a:xfrm>
            <a:off x="457200" y="918865"/>
            <a:ext cx="8153400" cy="4801314"/>
          </a:xfrm>
          <a:prstGeom prst="rect">
            <a:avLst/>
          </a:prstGeom>
          <a:noFill/>
        </p:spPr>
        <p:txBody>
          <a:bodyPr wrap="square" rtlCol="0">
            <a:spAutoFit/>
          </a:bodyPr>
          <a:lstStyle/>
          <a:p>
            <a:r>
              <a:rPr lang="en-US" u="sng" dirty="0">
                <a:latin typeface="Times New Roman" panose="02020603050405020304" pitchFamily="18" charset="0"/>
                <a:cs typeface="Times New Roman" panose="02020603050405020304" pitchFamily="18" charset="0"/>
              </a:rPr>
              <a:t>Zeeman Interaction Hamiltonian:</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p>
          <a:p>
            <a:r>
              <a:rPr lang="en-US" b="1" dirty="0" smtClean="0">
                <a:latin typeface="Times New Roman" panose="02020603050405020304" pitchFamily="18" charset="0"/>
                <a:cs typeface="Times New Roman" panose="02020603050405020304" pitchFamily="18" charset="0"/>
              </a:rPr>
              <a:t>H </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μ</a:t>
            </a:r>
            <a:r>
              <a:rPr lang="en-US" dirty="0">
                <a:latin typeface="Times New Roman" panose="02020603050405020304" pitchFamily="18" charset="0"/>
                <a:cs typeface="Times New Roman" panose="02020603050405020304" pitchFamily="18" charset="0"/>
              </a:rPr>
              <a:t>·</a:t>
            </a:r>
            <a:r>
              <a:rPr lang="en-US" b="1" dirty="0">
                <a:latin typeface="Times New Roman" panose="02020603050405020304" pitchFamily="18" charset="0"/>
                <a:cs typeface="Times New Roman" panose="02020603050405020304" pitchFamily="18" charset="0"/>
              </a:rPr>
              <a:t>B</a:t>
            </a:r>
            <a:r>
              <a:rPr lang="en-US" b="1" baseline="-25000" dirty="0">
                <a:latin typeface="Times New Roman" panose="02020603050405020304" pitchFamily="18" charset="0"/>
                <a:cs typeface="Times New Roman" panose="02020603050405020304" pitchFamily="18" charset="0"/>
              </a:rPr>
              <a:t>0</a:t>
            </a:r>
            <a:endParaRPr lang="en-US" dirty="0">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		μ</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magnetic dipole </a:t>
            </a:r>
            <a:r>
              <a:rPr lang="en-US" dirty="0" smtClean="0">
                <a:latin typeface="Times New Roman" panose="02020603050405020304" pitchFamily="18" charset="0"/>
                <a:cs typeface="Times New Roman" panose="02020603050405020304" pitchFamily="18" charset="0"/>
              </a:rPr>
              <a:t>moment; </a:t>
            </a:r>
            <a:r>
              <a:rPr lang="en-US" b="1" dirty="0">
                <a:latin typeface="Times New Roman" panose="02020603050405020304" pitchFamily="18" charset="0"/>
                <a:cs typeface="Times New Roman" panose="02020603050405020304" pitchFamily="18" charset="0"/>
              </a:rPr>
              <a:t>B</a:t>
            </a:r>
            <a:r>
              <a:rPr lang="en-US" b="1"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 = magnetic field strength (Tesla)</a:t>
            </a:r>
          </a:p>
          <a:p>
            <a:r>
              <a:rPr lang="en-US" b="1"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μ</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γħ</a:t>
            </a:r>
            <a:r>
              <a:rPr lang="en-US" b="1" dirty="0" err="1">
                <a:latin typeface="Times New Roman" panose="02020603050405020304" pitchFamily="18" charset="0"/>
                <a:cs typeface="Times New Roman" panose="02020603050405020304" pitchFamily="18" charset="0"/>
              </a:rPr>
              <a:t>I</a:t>
            </a:r>
            <a:endParaRPr lang="en-US" b="1"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		γ </a:t>
            </a:r>
            <a:r>
              <a:rPr lang="en-US" dirty="0">
                <a:latin typeface="Times New Roman" panose="02020603050405020304" pitchFamily="18" charset="0"/>
                <a:cs typeface="Times New Roman" panose="02020603050405020304" pitchFamily="18" charset="0"/>
              </a:rPr>
              <a:t>= gyromagnetic </a:t>
            </a:r>
            <a:r>
              <a:rPr lang="en-US" dirty="0" smtClean="0">
                <a:latin typeface="Times New Roman" panose="02020603050405020304" pitchFamily="18" charset="0"/>
                <a:cs typeface="Times New Roman" panose="02020603050405020304" pitchFamily="18" charset="0"/>
              </a:rPr>
              <a:t>ratio; </a:t>
            </a:r>
            <a:r>
              <a:rPr lang="en-US" dirty="0">
                <a:latin typeface="Times New Roman" panose="02020603050405020304" pitchFamily="18" charset="0"/>
                <a:cs typeface="Times New Roman" panose="02020603050405020304" pitchFamily="18" charset="0"/>
              </a:rPr>
              <a:t>ħ = </a:t>
            </a:r>
            <a:r>
              <a:rPr lang="en-US" dirty="0" smtClean="0">
                <a:latin typeface="Times New Roman" panose="02020603050405020304" pitchFamily="18" charset="0"/>
                <a:cs typeface="Times New Roman" panose="02020603050405020304" pitchFamily="18" charset="0"/>
              </a:rPr>
              <a:t>h/2π; </a:t>
            </a:r>
            <a:r>
              <a:rPr lang="en-US" b="1" dirty="0">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 = nuclear spin </a:t>
            </a:r>
            <a:r>
              <a:rPr lang="en-US" dirty="0" smtClean="0">
                <a:latin typeface="Times New Roman" panose="02020603050405020304" pitchFamily="18" charset="0"/>
                <a:cs typeface="Times New Roman" panose="02020603050405020304" pitchFamily="18" charset="0"/>
              </a:rPr>
              <a:t>operator		</a:t>
            </a:r>
            <a:r>
              <a:rPr lang="en-US" b="1"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r>
              <a:rPr lang="en-US" u="sng" dirty="0">
                <a:latin typeface="Times New Roman" panose="02020603050405020304" pitchFamily="18" charset="0"/>
                <a:cs typeface="Times New Roman" panose="02020603050405020304" pitchFamily="18" charset="0"/>
              </a:rPr>
              <a:t>Eigenvalues:</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p>
          <a:p>
            <a:r>
              <a:rPr lang="en-US" dirty="0" err="1" smtClean="0">
                <a:latin typeface="Times New Roman" panose="02020603050405020304" pitchFamily="18" charset="0"/>
                <a:cs typeface="Times New Roman" panose="02020603050405020304" pitchFamily="18" charset="0"/>
              </a:rPr>
              <a:t>E</a:t>
            </a:r>
            <a:r>
              <a:rPr lang="en-US" baseline="-25000" dirty="0" err="1" smtClean="0">
                <a:latin typeface="Times New Roman" panose="02020603050405020304" pitchFamily="18" charset="0"/>
                <a:cs typeface="Times New Roman" panose="02020603050405020304" pitchFamily="18" charset="0"/>
              </a:rPr>
              <a:t>m</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-γħmB</a:t>
            </a:r>
            <a:r>
              <a:rPr lang="en-US" baseline="-25000" dirty="0">
                <a:latin typeface="Times New Roman" panose="02020603050405020304" pitchFamily="18" charset="0"/>
                <a:cs typeface="Times New Roman" panose="02020603050405020304" pitchFamily="18" charset="0"/>
              </a:rPr>
              <a:t>0</a:t>
            </a:r>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		m </a:t>
            </a:r>
            <a:r>
              <a:rPr lang="en-US" dirty="0">
                <a:latin typeface="Times New Roman" panose="02020603050405020304" pitchFamily="18" charset="0"/>
                <a:cs typeface="Times New Roman" panose="02020603050405020304" pitchFamily="18" charset="0"/>
              </a:rPr>
              <a:t>= -I,-I+1,…,I-1,I (i.e. 2I+1 allowed values</a:t>
            </a:r>
            <a:r>
              <a:rPr lang="en-US" dirty="0" smtClean="0">
                <a:latin typeface="Times New Roman" panose="02020603050405020304" pitchFamily="18" charset="0"/>
                <a:cs typeface="Times New Roman" panose="02020603050405020304" pitchFamily="18" charset="0"/>
              </a:rPr>
              <a:t>)</a:t>
            </a:r>
          </a:p>
          <a:p>
            <a:endParaRPr lang="en-US" dirty="0" smtClean="0">
              <a:latin typeface="Times New Roman" panose="02020603050405020304" pitchFamily="18" charset="0"/>
              <a:cs typeface="Times New Roman" panose="02020603050405020304" pitchFamily="18" charset="0"/>
            </a:endParaRPr>
          </a:p>
          <a:p>
            <a:r>
              <a:rPr lang="en-US" u="sng" dirty="0">
                <a:latin typeface="Times New Roman" panose="02020603050405020304" pitchFamily="18" charset="0"/>
                <a:cs typeface="Times New Roman" panose="02020603050405020304" pitchFamily="18" charset="0"/>
              </a:rPr>
              <a:t>For I = ½  (e.g., </a:t>
            </a:r>
            <a:r>
              <a:rPr lang="en-US" u="sng" baseline="30000" dirty="0">
                <a:latin typeface="Times New Roman" panose="02020603050405020304" pitchFamily="18" charset="0"/>
                <a:cs typeface="Times New Roman" panose="02020603050405020304" pitchFamily="18" charset="0"/>
              </a:rPr>
              <a:t>1</a:t>
            </a:r>
            <a:r>
              <a:rPr lang="en-US" u="sng" dirty="0">
                <a:latin typeface="Times New Roman" panose="02020603050405020304" pitchFamily="18" charset="0"/>
                <a:cs typeface="Times New Roman" panose="02020603050405020304" pitchFamily="18" charset="0"/>
              </a:rPr>
              <a:t>H, </a:t>
            </a:r>
            <a:r>
              <a:rPr lang="en-US" u="sng" baseline="30000" dirty="0">
                <a:latin typeface="Times New Roman" panose="02020603050405020304" pitchFamily="18" charset="0"/>
                <a:cs typeface="Times New Roman" panose="02020603050405020304" pitchFamily="18" charset="0"/>
              </a:rPr>
              <a:t>13</a:t>
            </a:r>
            <a:r>
              <a:rPr lang="en-US" u="sng" dirty="0">
                <a:latin typeface="Times New Roman" panose="02020603050405020304" pitchFamily="18" charset="0"/>
                <a:cs typeface="Times New Roman" panose="02020603050405020304" pitchFamily="18" charset="0"/>
              </a:rPr>
              <a:t>C, </a:t>
            </a:r>
            <a:r>
              <a:rPr lang="en-US" u="sng" baseline="30000" dirty="0">
                <a:latin typeface="Times New Roman" panose="02020603050405020304" pitchFamily="18" charset="0"/>
                <a:cs typeface="Times New Roman" panose="02020603050405020304" pitchFamily="18" charset="0"/>
              </a:rPr>
              <a:t>15</a:t>
            </a:r>
            <a:r>
              <a:rPr lang="en-US" u="sng" dirty="0">
                <a:latin typeface="Times New Roman" panose="02020603050405020304" pitchFamily="18" charset="0"/>
                <a:cs typeface="Times New Roman" panose="02020603050405020304" pitchFamily="18" charset="0"/>
              </a:rPr>
              <a:t>N, </a:t>
            </a:r>
            <a:r>
              <a:rPr lang="en-US" u="sng" baseline="30000" dirty="0">
                <a:latin typeface="Times New Roman" panose="02020603050405020304" pitchFamily="18" charset="0"/>
                <a:cs typeface="Times New Roman" panose="02020603050405020304" pitchFamily="18" charset="0"/>
              </a:rPr>
              <a:t>31</a:t>
            </a:r>
            <a:r>
              <a:rPr lang="en-US" u="sng" dirty="0">
                <a:latin typeface="Times New Roman" panose="02020603050405020304" pitchFamily="18" charset="0"/>
                <a:cs typeface="Times New Roman" panose="02020603050405020304" pitchFamily="18" charset="0"/>
              </a:rPr>
              <a:t>P, </a:t>
            </a:r>
            <a:r>
              <a:rPr lang="en-US" u="sng" baseline="30000" dirty="0">
                <a:latin typeface="Times New Roman" panose="02020603050405020304" pitchFamily="18" charset="0"/>
                <a:cs typeface="Times New Roman" panose="02020603050405020304" pitchFamily="18" charset="0"/>
              </a:rPr>
              <a:t>19</a:t>
            </a:r>
            <a:r>
              <a:rPr lang="en-US" u="sng" dirty="0">
                <a:latin typeface="Times New Roman" panose="02020603050405020304" pitchFamily="18" charset="0"/>
                <a:cs typeface="Times New Roman" panose="02020603050405020304" pitchFamily="18" charset="0"/>
              </a:rPr>
              <a:t>F)</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ΔE = </a:t>
            </a:r>
            <a:r>
              <a:rPr lang="en-US" dirty="0" err="1">
                <a:latin typeface="Times New Roman" panose="02020603050405020304" pitchFamily="18" charset="0"/>
                <a:cs typeface="Times New Roman" panose="02020603050405020304" pitchFamily="18" charset="0"/>
              </a:rPr>
              <a:t>hν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γħ</a:t>
            </a:r>
            <a:r>
              <a:rPr lang="en-US" dirty="0">
                <a:latin typeface="Times New Roman" panose="02020603050405020304" pitchFamily="18" charset="0"/>
                <a:cs typeface="Times New Roman" panose="02020603050405020304" pitchFamily="18" charset="0"/>
              </a:rPr>
              <a:t> B</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	ν = frequency in </a:t>
            </a:r>
            <a:r>
              <a:rPr lang="en-US" dirty="0" smtClean="0">
                <a:latin typeface="Times New Roman" panose="02020603050405020304" pitchFamily="18" charset="0"/>
                <a:cs typeface="Times New Roman" panose="02020603050405020304" pitchFamily="18" charset="0"/>
              </a:rPr>
              <a:t>Hz; </a:t>
            </a:r>
            <a:r>
              <a:rPr lang="en-US" dirty="0">
                <a:latin typeface="Times New Roman" panose="02020603050405020304" pitchFamily="18" charset="0"/>
                <a:cs typeface="Times New Roman" panose="02020603050405020304" pitchFamily="18" charset="0"/>
              </a:rPr>
              <a:t>ω = 2πν = frequency in radians/sec </a:t>
            </a:r>
          </a:p>
          <a:p>
            <a:r>
              <a:rPr lang="en-US" dirty="0"/>
              <a:t>	</a:t>
            </a:r>
          </a:p>
        </p:txBody>
      </p:sp>
      <p:sp>
        <p:nvSpPr>
          <p:cNvPr id="5" name="TextBox 4"/>
          <p:cNvSpPr txBox="1"/>
          <p:nvPr/>
        </p:nvSpPr>
        <p:spPr>
          <a:xfrm>
            <a:off x="609600" y="5737957"/>
            <a:ext cx="7696200" cy="523220"/>
          </a:xfrm>
          <a:prstGeom prst="rect">
            <a:avLst/>
          </a:prstGeom>
          <a:solidFill>
            <a:srgbClr val="00B050"/>
          </a:solidFill>
          <a:ln w="28575">
            <a:solidFill>
              <a:schemeClr val="tx1"/>
            </a:solidFill>
          </a:ln>
        </p:spPr>
        <p:txBody>
          <a:bodyPr wrap="square" rtlCol="0">
            <a:spAutoFit/>
          </a:bodyPr>
          <a:lstStyle/>
          <a:p>
            <a:pPr algn="ctr"/>
            <a:r>
              <a:rPr lang="en-US" sz="2800" dirty="0">
                <a:latin typeface="Times New Roman" panose="02020603050405020304" pitchFamily="18" charset="0"/>
                <a:ea typeface="Times New Roman"/>
                <a:cs typeface="Times New Roman" panose="02020603050405020304" pitchFamily="18" charset="0"/>
              </a:rPr>
              <a:t>ω</a:t>
            </a:r>
            <a:r>
              <a:rPr lang="en-US" sz="2800" baseline="-25000" dirty="0">
                <a:latin typeface="Times New Roman" panose="02020603050405020304" pitchFamily="18" charset="0"/>
                <a:ea typeface="Times New Roman"/>
                <a:cs typeface="Times New Roman" panose="02020603050405020304" pitchFamily="18" charset="0"/>
              </a:rPr>
              <a:t>0</a:t>
            </a:r>
            <a:r>
              <a:rPr lang="en-US" sz="2800" dirty="0">
                <a:latin typeface="Times New Roman" panose="02020603050405020304" pitchFamily="18" charset="0"/>
                <a:ea typeface="Times New Roman"/>
                <a:cs typeface="Times New Roman" panose="02020603050405020304" pitchFamily="18" charset="0"/>
              </a:rPr>
              <a:t> = γ B</a:t>
            </a:r>
            <a:r>
              <a:rPr lang="en-US" sz="2800" baseline="-25000" dirty="0">
                <a:latin typeface="Times New Roman" panose="02020603050405020304" pitchFamily="18" charset="0"/>
                <a:ea typeface="Times New Roman"/>
                <a:cs typeface="Times New Roman" panose="02020603050405020304" pitchFamily="18" charset="0"/>
              </a:rPr>
              <a:t>0	</a:t>
            </a:r>
            <a:r>
              <a:rPr lang="en-US" sz="2800" b="1" dirty="0" err="1" smtClean="0">
                <a:latin typeface="Times New Roman" panose="02020603050405020304" pitchFamily="18" charset="0"/>
                <a:ea typeface="Times New Roman"/>
                <a:cs typeface="Times New Roman" panose="02020603050405020304" pitchFamily="18" charset="0"/>
              </a:rPr>
              <a:t>Larmor</a:t>
            </a:r>
            <a:r>
              <a:rPr lang="en-US" sz="2800" b="1" dirty="0" smtClean="0">
                <a:latin typeface="Times New Roman" panose="02020603050405020304" pitchFamily="18" charset="0"/>
                <a:ea typeface="Times New Roman"/>
                <a:cs typeface="Times New Roman" panose="02020603050405020304" pitchFamily="18" charset="0"/>
              </a:rPr>
              <a:t> </a:t>
            </a:r>
            <a:r>
              <a:rPr lang="en-US" sz="2800" b="1" dirty="0">
                <a:latin typeface="Times New Roman" panose="02020603050405020304" pitchFamily="18" charset="0"/>
                <a:ea typeface="Times New Roman"/>
                <a:cs typeface="Times New Roman" panose="02020603050405020304" pitchFamily="18" charset="0"/>
              </a:rPr>
              <a:t>Precession Frequency</a:t>
            </a:r>
            <a:endParaRPr lang="en-US" sz="2800" dirty="0">
              <a:effectLst/>
              <a:latin typeface="Times New Roman" panose="02020603050405020304" pitchFamily="18" charset="0"/>
              <a:ea typeface="Times New Roman"/>
              <a:cs typeface="Times New Roman" panose="02020603050405020304" pitchFamily="18" charset="0"/>
            </a:endParaRPr>
          </a:p>
        </p:txBody>
      </p:sp>
    </p:spTree>
    <p:extLst>
      <p:ext uri="{BB962C8B-B14F-4D97-AF65-F5344CB8AC3E}">
        <p14:creationId xmlns:p14="http://schemas.microsoft.com/office/powerpoint/2010/main" val="41342089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528" y="0"/>
            <a:ext cx="8798943" cy="6858000"/>
          </a:xfrm>
          <a:prstGeom prst="rect">
            <a:avLst/>
          </a:prstGeom>
        </p:spPr>
      </p:pic>
    </p:spTree>
    <p:extLst>
      <p:ext uri="{BB962C8B-B14F-4D97-AF65-F5344CB8AC3E}">
        <p14:creationId xmlns:p14="http://schemas.microsoft.com/office/powerpoint/2010/main" val="20618979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528" y="0"/>
            <a:ext cx="8798943" cy="6858000"/>
          </a:xfrm>
          <a:prstGeom prst="rect">
            <a:avLst/>
          </a:prstGeom>
        </p:spPr>
      </p:pic>
    </p:spTree>
    <p:extLst>
      <p:ext uri="{BB962C8B-B14F-4D97-AF65-F5344CB8AC3E}">
        <p14:creationId xmlns:p14="http://schemas.microsoft.com/office/powerpoint/2010/main" val="17197639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528" y="0"/>
            <a:ext cx="8798943" cy="6858000"/>
          </a:xfrm>
          <a:prstGeom prst="rect">
            <a:avLst/>
          </a:prstGeom>
        </p:spPr>
      </p:pic>
    </p:spTree>
    <p:extLst>
      <p:ext uri="{BB962C8B-B14F-4D97-AF65-F5344CB8AC3E}">
        <p14:creationId xmlns:p14="http://schemas.microsoft.com/office/powerpoint/2010/main" val="355482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528" y="0"/>
            <a:ext cx="8798943" cy="6858000"/>
          </a:xfrm>
          <a:prstGeom prst="rect">
            <a:avLst/>
          </a:prstGeom>
        </p:spPr>
      </p:pic>
    </p:spTree>
    <p:extLst>
      <p:ext uri="{BB962C8B-B14F-4D97-AF65-F5344CB8AC3E}">
        <p14:creationId xmlns:p14="http://schemas.microsoft.com/office/powerpoint/2010/main" val="33454685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22578"/>
            <a:ext cx="5345206"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800" y="-36689"/>
            <a:ext cx="5345206" cy="6858000"/>
          </a:xfrm>
          <a:prstGeom prst="rect">
            <a:avLst/>
          </a:prstGeom>
        </p:spPr>
      </p:pic>
    </p:spTree>
    <p:extLst>
      <p:ext uri="{BB962C8B-B14F-4D97-AF65-F5344CB8AC3E}">
        <p14:creationId xmlns:p14="http://schemas.microsoft.com/office/powerpoint/2010/main" val="40475679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2"/>
          </a:xfrm>
        </p:spPr>
        <p:txBody>
          <a:bodyPr/>
          <a:lstStyle/>
          <a:p>
            <a:r>
              <a:rPr lang="en-US" dirty="0" smtClean="0"/>
              <a:t>Sucrose </a:t>
            </a:r>
            <a:r>
              <a:rPr lang="en-US" baseline="30000" dirty="0" smtClean="0"/>
              <a:t>1</a:t>
            </a:r>
            <a:r>
              <a:rPr lang="en-US" dirty="0"/>
              <a:t>H</a:t>
            </a:r>
            <a:r>
              <a:rPr lang="en-US" dirty="0" smtClean="0"/>
              <a:t> spectrum</a:t>
            </a:r>
            <a:endParaRPr lang="en-US" dirty="0"/>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143000"/>
            <a:ext cx="9144000" cy="5715000"/>
          </a:xfrm>
        </p:spPr>
      </p:pic>
      <p:graphicFrame>
        <p:nvGraphicFramePr>
          <p:cNvPr id="5" name="Object 4"/>
          <p:cNvGraphicFramePr>
            <a:graphicFrameLocks noChangeAspect="1"/>
          </p:cNvGraphicFramePr>
          <p:nvPr>
            <p:extLst>
              <p:ext uri="{D42A27DB-BD31-4B8C-83A1-F6EECF244321}">
                <p14:modId xmlns:p14="http://schemas.microsoft.com/office/powerpoint/2010/main" val="3429423980"/>
              </p:ext>
            </p:extLst>
          </p:nvPr>
        </p:nvGraphicFramePr>
        <p:xfrm>
          <a:off x="838200" y="1295400"/>
          <a:ext cx="1600200" cy="1689534"/>
        </p:xfrm>
        <a:graphic>
          <a:graphicData uri="http://schemas.openxmlformats.org/presentationml/2006/ole">
            <mc:AlternateContent xmlns:mc="http://schemas.openxmlformats.org/markup-compatibility/2006">
              <mc:Choice xmlns:v="urn:schemas-microsoft-com:vml" Requires="v">
                <p:oleObj spid="_x0000_s8213" name="CS ChemDraw Drawing" r:id="rId4" imgW="2275560" imgH="2402280" progId="ChemDraw.Document.6.0">
                  <p:embed/>
                </p:oleObj>
              </mc:Choice>
              <mc:Fallback>
                <p:oleObj name="CS ChemDraw Drawing" r:id="rId4" imgW="2275560" imgH="2402280" progId="ChemDraw.Document.6.0">
                  <p:embed/>
                  <p:pic>
                    <p:nvPicPr>
                      <p:cNvPr id="0" name=""/>
                      <p:cNvPicPr/>
                      <p:nvPr/>
                    </p:nvPicPr>
                    <p:blipFill>
                      <a:blip r:embed="rId5"/>
                      <a:stretch>
                        <a:fillRect/>
                      </a:stretch>
                    </p:blipFill>
                    <p:spPr>
                      <a:xfrm>
                        <a:off x="838200" y="1295400"/>
                        <a:ext cx="1600200" cy="1689534"/>
                      </a:xfrm>
                      <a:prstGeom prst="rect">
                        <a:avLst/>
                      </a:prstGeom>
                    </p:spPr>
                  </p:pic>
                </p:oleObj>
              </mc:Fallback>
            </mc:AlternateContent>
          </a:graphicData>
        </a:graphic>
      </p:graphicFrame>
    </p:spTree>
    <p:extLst>
      <p:ext uri="{BB962C8B-B14F-4D97-AF65-F5344CB8AC3E}">
        <p14:creationId xmlns:p14="http://schemas.microsoft.com/office/powerpoint/2010/main" val="27337449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533" y="0"/>
            <a:ext cx="8579223" cy="6629400"/>
          </a:xfrm>
          <a:prstGeom prst="rect">
            <a:avLst/>
          </a:prstGeom>
        </p:spPr>
      </p:pic>
    </p:spTree>
    <p:extLst>
      <p:ext uri="{BB962C8B-B14F-4D97-AF65-F5344CB8AC3E}">
        <p14:creationId xmlns:p14="http://schemas.microsoft.com/office/powerpoint/2010/main" val="32537877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9397" y="0"/>
            <a:ext cx="5345206" cy="6858000"/>
          </a:xfrm>
          <a:prstGeom prst="rect">
            <a:avLst/>
          </a:prstGeom>
        </p:spPr>
      </p:pic>
      <p:sp>
        <p:nvSpPr>
          <p:cNvPr id="3" name="TextBox 2"/>
          <p:cNvSpPr txBox="1"/>
          <p:nvPr/>
        </p:nvSpPr>
        <p:spPr>
          <a:xfrm>
            <a:off x="381000" y="1657108"/>
            <a:ext cx="2667000" cy="461665"/>
          </a:xfrm>
          <a:prstGeom prst="rect">
            <a:avLst/>
          </a:prstGeom>
          <a:noFill/>
        </p:spPr>
        <p:txBody>
          <a:bodyPr wrap="square" rtlCol="0">
            <a:spAutoFit/>
          </a:bodyPr>
          <a:lstStyle/>
          <a:p>
            <a:r>
              <a:rPr lang="en-US" sz="2400" baseline="30000" dirty="0" smtClean="0">
                <a:latin typeface="Arial" panose="020B0604020202020204" pitchFamily="34" charset="0"/>
                <a:cs typeface="Arial" panose="020B0604020202020204" pitchFamily="34" charset="0"/>
              </a:rPr>
              <a:t>11</a:t>
            </a:r>
            <a:r>
              <a:rPr lang="en-US" sz="2400" dirty="0" smtClean="0">
                <a:latin typeface="Arial" panose="020B0604020202020204" pitchFamily="34" charset="0"/>
                <a:cs typeface="Arial" panose="020B0604020202020204" pitchFamily="34" charset="0"/>
              </a:rPr>
              <a:t>B-</a:t>
            </a:r>
            <a:r>
              <a:rPr lang="en-US" sz="2400" baseline="30000" dirty="0" smtClean="0">
                <a:latin typeface="Arial" panose="020B0604020202020204" pitchFamily="34" charset="0"/>
                <a:cs typeface="Arial" panose="020B0604020202020204" pitchFamily="34" charset="0"/>
              </a:rPr>
              <a:t>11</a:t>
            </a:r>
            <a:r>
              <a:rPr lang="en-US" sz="2400" dirty="0" smtClean="0">
                <a:latin typeface="Arial" panose="020B0604020202020204" pitchFamily="34" charset="0"/>
                <a:cs typeface="Arial" panose="020B0604020202020204" pitchFamily="34" charset="0"/>
              </a:rPr>
              <a:t>B COSY</a:t>
            </a:r>
          </a:p>
        </p:txBody>
      </p:sp>
    </p:spTree>
    <p:extLst>
      <p:ext uri="{BB962C8B-B14F-4D97-AF65-F5344CB8AC3E}">
        <p14:creationId xmlns:p14="http://schemas.microsoft.com/office/powerpoint/2010/main" val="13101127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528" y="0"/>
            <a:ext cx="8798943" cy="6858000"/>
          </a:xfrm>
          <a:prstGeom prst="rect">
            <a:avLst/>
          </a:prstGeom>
        </p:spPr>
      </p:pic>
    </p:spTree>
    <p:extLst>
      <p:ext uri="{BB962C8B-B14F-4D97-AF65-F5344CB8AC3E}">
        <p14:creationId xmlns:p14="http://schemas.microsoft.com/office/powerpoint/2010/main" val="40325492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00" y="0"/>
            <a:ext cx="5345206" cy="6858000"/>
          </a:xfrm>
          <a:prstGeom prst="rect">
            <a:avLst/>
          </a:prstGeom>
        </p:spPr>
      </p:pic>
      <p:sp>
        <p:nvSpPr>
          <p:cNvPr id="3" name="TextBox 2"/>
          <p:cNvSpPr txBox="1"/>
          <p:nvPr/>
        </p:nvSpPr>
        <p:spPr>
          <a:xfrm>
            <a:off x="533400" y="1732844"/>
            <a:ext cx="3810000" cy="646331"/>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Default data acquisition region</a:t>
            </a:r>
          </a:p>
          <a:p>
            <a:r>
              <a:rPr lang="en-US" dirty="0" smtClean="0">
                <a:latin typeface="Arial" panose="020B0604020202020204" pitchFamily="34" charset="0"/>
                <a:cs typeface="Arial" panose="020B0604020202020204" pitchFamily="34" charset="0"/>
              </a:rPr>
              <a:t>       -4 ppm to + 16 ppm</a:t>
            </a:r>
            <a:endParaRPr lang="en-US" dirty="0">
              <a:latin typeface="Arial" panose="020B0604020202020204" pitchFamily="34" charset="0"/>
              <a:cs typeface="Arial" panose="020B0604020202020204" pitchFamily="34" charset="0"/>
            </a:endParaRPr>
          </a:p>
        </p:txBody>
      </p:sp>
      <p:sp>
        <p:nvSpPr>
          <p:cNvPr id="4" name="TextBox 3"/>
          <p:cNvSpPr txBox="1"/>
          <p:nvPr/>
        </p:nvSpPr>
        <p:spPr>
          <a:xfrm>
            <a:off x="685800" y="4193822"/>
            <a:ext cx="2743200"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+200 ppm to +220 ppm</a:t>
            </a:r>
            <a:endParaRPr lang="en-US" dirty="0">
              <a:latin typeface="Arial" panose="020B0604020202020204" pitchFamily="34" charset="0"/>
              <a:cs typeface="Arial" panose="020B0604020202020204" pitchFamily="34" charset="0"/>
            </a:endParaRPr>
          </a:p>
        </p:txBody>
      </p:sp>
      <p:sp>
        <p:nvSpPr>
          <p:cNvPr id="5" name="TextBox 4"/>
          <p:cNvSpPr txBox="1"/>
          <p:nvPr/>
        </p:nvSpPr>
        <p:spPr>
          <a:xfrm>
            <a:off x="685800" y="5791200"/>
            <a:ext cx="2971800"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-245 ppm to -265 ppm</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58787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6155" y="366889"/>
            <a:ext cx="8229601" cy="2631490"/>
          </a:xfrm>
          <a:prstGeom prst="rect">
            <a:avLst/>
          </a:prstGeom>
          <a:noFill/>
        </p:spPr>
        <p:txBody>
          <a:bodyPr wrap="square" rtlCol="0">
            <a:spAutoFit/>
          </a:bodyPr>
          <a:lstStyle/>
          <a:p>
            <a:pPr algn="ctr">
              <a:spcAft>
                <a:spcPts val="600"/>
              </a:spcAft>
            </a:pPr>
            <a:r>
              <a:rPr lang="en-US" sz="2400" b="1" u="sng" dirty="0">
                <a:latin typeface="Arial" panose="020B0604020202020204" pitchFamily="34" charset="0"/>
                <a:cs typeface="Arial" panose="020B0604020202020204" pitchFamily="34" charset="0"/>
              </a:rPr>
              <a:t>Classical Mechanical </a:t>
            </a:r>
            <a:r>
              <a:rPr lang="en-US" sz="2400" b="1" u="sng" dirty="0" smtClean="0">
                <a:latin typeface="Arial" panose="020B0604020202020204" pitchFamily="34" charset="0"/>
                <a:cs typeface="Arial" panose="020B0604020202020204" pitchFamily="34" charset="0"/>
              </a:rPr>
              <a:t>Picture</a:t>
            </a:r>
            <a:endParaRPr lang="en-US" dirty="0">
              <a:latin typeface="Arial" panose="020B0604020202020204" pitchFamily="34" charset="0"/>
              <a:cs typeface="Arial" panose="020B0604020202020204" pitchFamily="34" charset="0"/>
            </a:endParaRPr>
          </a:p>
          <a:p>
            <a:pPr lvl="0">
              <a:spcAft>
                <a:spcPts val="600"/>
              </a:spcAft>
            </a:pPr>
            <a:r>
              <a:rPr lang="en-US" dirty="0">
                <a:latin typeface="Arial" panose="020B0604020202020204" pitchFamily="34" charset="0"/>
                <a:cs typeface="Arial" panose="020B0604020202020204" pitchFamily="34" charset="0"/>
              </a:rPr>
              <a:t>Solution of the time-dependent Schrödinger equation for a nuclear spin in an applied magnetic field produces results consistent with a simple vector description</a:t>
            </a:r>
            <a:r>
              <a:rPr lang="en-US" dirty="0" smtClean="0">
                <a:latin typeface="Arial" panose="020B0604020202020204" pitchFamily="34" charset="0"/>
                <a:cs typeface="Arial" panose="020B0604020202020204" pitchFamily="34" charset="0"/>
              </a:rPr>
              <a:t>.</a:t>
            </a:r>
          </a:p>
          <a:p>
            <a:pPr lvl="0">
              <a:spcAft>
                <a:spcPts val="600"/>
              </a:spcAft>
            </a:pPr>
            <a:r>
              <a:rPr lang="en-US" dirty="0" smtClean="0">
                <a:latin typeface="Arial" panose="020B0604020202020204" pitchFamily="34" charset="0"/>
                <a:cs typeface="Arial" panose="020B0604020202020204" pitchFamily="34" charset="0"/>
              </a:rPr>
              <a:t>Summation of the nuclear moments over the entire ensemble of molecules of a real sample yields macroscopic magnetization that can be treated according to classical mechanics.</a:t>
            </a:r>
            <a:endParaRPr lang="en-US" dirty="0">
              <a:latin typeface="Arial" panose="020B0604020202020204" pitchFamily="34" charset="0"/>
              <a:cs typeface="Arial" panose="020B0604020202020204" pitchFamily="34" charset="0"/>
            </a:endParaRPr>
          </a:p>
          <a:p>
            <a:pPr lvl="0"/>
            <a:r>
              <a:rPr lang="en-US" dirty="0">
                <a:latin typeface="Arial" panose="020B0604020202020204" pitchFamily="34" charset="0"/>
                <a:cs typeface="Arial" panose="020B0604020202020204" pitchFamily="34" charset="0"/>
              </a:rPr>
              <a:t>Ignores quantum effects.</a:t>
            </a:r>
          </a:p>
        </p:txBody>
      </p:sp>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9778" y="2998379"/>
            <a:ext cx="1334605" cy="141961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3959" y="2743200"/>
            <a:ext cx="1253681" cy="132554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400800" y="4572000"/>
            <a:ext cx="2133600" cy="369332"/>
          </a:xfrm>
          <a:prstGeom prst="rect">
            <a:avLst/>
          </a:prstGeom>
          <a:noFill/>
        </p:spPr>
        <p:txBody>
          <a:bodyPr wrap="square" rtlCol="0">
            <a:spAutoFit/>
          </a:bodyPr>
          <a:lstStyle/>
          <a:p>
            <a:endParaRPr lang="en-US" dirty="0"/>
          </a:p>
        </p:txBody>
      </p:sp>
      <p:pic>
        <p:nvPicPr>
          <p:cNvPr id="410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3796" y="4287714"/>
            <a:ext cx="768086" cy="85209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733800" y="5324475"/>
            <a:ext cx="1219200" cy="369332"/>
          </a:xfrm>
          <a:prstGeom prst="rect">
            <a:avLst/>
          </a:prstGeom>
          <a:noFill/>
        </p:spPr>
        <p:txBody>
          <a:bodyPr wrap="square" rtlCol="0">
            <a:spAutoFit/>
          </a:bodyPr>
          <a:lstStyle/>
          <a:p>
            <a:endParaRPr lang="en-US" dirty="0"/>
          </a:p>
        </p:txBody>
      </p:sp>
      <p:pic>
        <p:nvPicPr>
          <p:cNvPr id="4109"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2161" y="3908403"/>
            <a:ext cx="1057275"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351539" y="5139809"/>
            <a:ext cx="1752600" cy="369332"/>
          </a:xfrm>
          <a:prstGeom prst="rect">
            <a:avLst/>
          </a:prstGeom>
          <a:noFill/>
        </p:spPr>
        <p:txBody>
          <a:bodyPr wrap="square" rtlCol="0">
            <a:spAutoFit/>
          </a:bodyPr>
          <a:lstStyle/>
          <a:p>
            <a:pPr algn="ctr"/>
            <a:r>
              <a:rPr lang="en-US" dirty="0" smtClean="0"/>
              <a:t>At equilibrium</a:t>
            </a:r>
          </a:p>
        </p:txBody>
      </p:sp>
      <p:sp>
        <p:nvSpPr>
          <p:cNvPr id="17" name="TextBox 16"/>
          <p:cNvSpPr txBox="1"/>
          <p:nvPr/>
        </p:nvSpPr>
        <p:spPr>
          <a:xfrm>
            <a:off x="5448300" y="4924377"/>
            <a:ext cx="1905000" cy="646331"/>
          </a:xfrm>
          <a:prstGeom prst="rect">
            <a:avLst/>
          </a:prstGeom>
          <a:noFill/>
        </p:spPr>
        <p:txBody>
          <a:bodyPr wrap="square" rtlCol="0">
            <a:spAutoFit/>
          </a:bodyPr>
          <a:lstStyle/>
          <a:p>
            <a:pPr algn="ctr"/>
            <a:r>
              <a:rPr lang="en-US" dirty="0" smtClean="0"/>
              <a:t>immediately</a:t>
            </a:r>
          </a:p>
          <a:p>
            <a:pPr algn="ctr"/>
            <a:r>
              <a:rPr lang="en-US" dirty="0" smtClean="0"/>
              <a:t> after 90° pulse</a:t>
            </a:r>
            <a:endParaRPr lang="en-US" dirty="0"/>
          </a:p>
        </p:txBody>
      </p:sp>
      <p:sp>
        <p:nvSpPr>
          <p:cNvPr id="18" name="TextBox 17"/>
          <p:cNvSpPr txBox="1"/>
          <p:nvPr/>
        </p:nvSpPr>
        <p:spPr>
          <a:xfrm>
            <a:off x="838199" y="5566895"/>
            <a:ext cx="3688645" cy="738664"/>
          </a:xfrm>
          <a:prstGeom prst="rect">
            <a:avLst/>
          </a:prstGeom>
          <a:noFill/>
        </p:spPr>
        <p:txBody>
          <a:bodyPr wrap="square" rtlCol="0">
            <a:spAutoFit/>
          </a:bodyPr>
          <a:lstStyle/>
          <a:p>
            <a:r>
              <a:rPr lang="en-US" sz="1400" dirty="0" smtClean="0"/>
              <a:t>1) B</a:t>
            </a:r>
            <a:r>
              <a:rPr lang="en-US" sz="1400" baseline="-25000" dirty="0" smtClean="0"/>
              <a:t>0</a:t>
            </a:r>
            <a:r>
              <a:rPr lang="en-US" sz="1400" dirty="0" smtClean="0"/>
              <a:t> </a:t>
            </a:r>
            <a:r>
              <a:rPr lang="en-US" sz="1400" dirty="0"/>
              <a:t>aligned along z axis by definition.</a:t>
            </a:r>
          </a:p>
          <a:p>
            <a:r>
              <a:rPr lang="en-US" sz="1400" dirty="0" smtClean="0"/>
              <a:t>2) Net </a:t>
            </a:r>
            <a:r>
              <a:rPr lang="en-US" sz="1400" dirty="0"/>
              <a:t>magnetization (M</a:t>
            </a:r>
            <a:r>
              <a:rPr lang="en-US" sz="1400" baseline="-25000" dirty="0"/>
              <a:t>0</a:t>
            </a:r>
            <a:r>
              <a:rPr lang="en-US" sz="1400" dirty="0"/>
              <a:t>) aligned along z axis.</a:t>
            </a:r>
          </a:p>
          <a:p>
            <a:r>
              <a:rPr lang="en-US" sz="1400" dirty="0" smtClean="0"/>
              <a:t>3) No </a:t>
            </a:r>
            <a:r>
              <a:rPr lang="en-US" sz="1400" dirty="0"/>
              <a:t>observable NMR </a:t>
            </a:r>
            <a:r>
              <a:rPr lang="en-US" sz="1400" dirty="0" smtClean="0"/>
              <a:t>signal</a:t>
            </a:r>
            <a:endParaRPr lang="en-US" sz="1400" dirty="0"/>
          </a:p>
        </p:txBody>
      </p:sp>
      <p:sp>
        <p:nvSpPr>
          <p:cNvPr id="19" name="TextBox 18"/>
          <p:cNvSpPr txBox="1"/>
          <p:nvPr/>
        </p:nvSpPr>
        <p:spPr>
          <a:xfrm>
            <a:off x="5448300" y="5570708"/>
            <a:ext cx="2221616" cy="738664"/>
          </a:xfrm>
          <a:prstGeom prst="rect">
            <a:avLst/>
          </a:prstGeom>
          <a:noFill/>
        </p:spPr>
        <p:txBody>
          <a:bodyPr wrap="square" rtlCol="0">
            <a:spAutoFit/>
          </a:bodyPr>
          <a:lstStyle/>
          <a:p>
            <a:r>
              <a:rPr lang="en-US" sz="1400" dirty="0" smtClean="0"/>
              <a:t>1) M</a:t>
            </a:r>
            <a:r>
              <a:rPr lang="en-US" sz="1400" baseline="-25000" dirty="0" smtClean="0"/>
              <a:t>0</a:t>
            </a:r>
            <a:r>
              <a:rPr lang="en-US" sz="1400" dirty="0" smtClean="0"/>
              <a:t> </a:t>
            </a:r>
            <a:r>
              <a:rPr lang="en-US" sz="1400" dirty="0" err="1"/>
              <a:t>precesses</a:t>
            </a:r>
            <a:r>
              <a:rPr lang="en-US" sz="1400" dirty="0"/>
              <a:t> in </a:t>
            </a:r>
            <a:r>
              <a:rPr lang="en-US" sz="1400" dirty="0" err="1"/>
              <a:t>xy</a:t>
            </a:r>
            <a:r>
              <a:rPr lang="en-US" sz="1400" dirty="0"/>
              <a:t> plane.</a:t>
            </a:r>
          </a:p>
          <a:p>
            <a:r>
              <a:rPr lang="en-US" sz="1400" dirty="0" smtClean="0"/>
              <a:t>2)Observable </a:t>
            </a:r>
            <a:r>
              <a:rPr lang="en-US" sz="1400" dirty="0"/>
              <a:t>NMR signal.</a:t>
            </a:r>
          </a:p>
          <a:p>
            <a:r>
              <a:rPr lang="en-US" sz="1400" dirty="0" smtClean="0"/>
              <a:t>3)Coherence </a:t>
            </a:r>
            <a:r>
              <a:rPr lang="en-US" sz="1400" dirty="0"/>
              <a:t>in </a:t>
            </a:r>
            <a:r>
              <a:rPr lang="en-US" sz="1400" dirty="0" err="1"/>
              <a:t>xy</a:t>
            </a:r>
            <a:r>
              <a:rPr lang="en-US" sz="1400" dirty="0"/>
              <a:t> plane</a:t>
            </a:r>
            <a:r>
              <a:rPr lang="en-US" sz="1400" dirty="0" smtClean="0"/>
              <a:t>.</a:t>
            </a:r>
            <a:endParaRPr lang="en-US" sz="1400" dirty="0"/>
          </a:p>
        </p:txBody>
      </p:sp>
    </p:spTree>
    <p:extLst>
      <p:ext uri="{BB962C8B-B14F-4D97-AF65-F5344CB8AC3E}">
        <p14:creationId xmlns:p14="http://schemas.microsoft.com/office/powerpoint/2010/main" val="3194276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829259404"/>
              </p:ext>
            </p:extLst>
          </p:nvPr>
        </p:nvGraphicFramePr>
        <p:xfrm>
          <a:off x="838200" y="762000"/>
          <a:ext cx="7543800" cy="5829300"/>
        </p:xfrm>
        <a:graphic>
          <a:graphicData uri="http://schemas.openxmlformats.org/presentationml/2006/ole">
            <mc:AlternateContent xmlns:mc="http://schemas.openxmlformats.org/markup-compatibility/2006">
              <mc:Choice xmlns:v="urn:schemas-microsoft-com:vml" Requires="v">
                <p:oleObj spid="_x0000_s2113" name="Acrobat Document" r:id="rId3" imgW="7543800" imgH="5829300" progId="AcroExch.Document.7">
                  <p:embed/>
                </p:oleObj>
              </mc:Choice>
              <mc:Fallback>
                <p:oleObj name="Acrobat Document" r:id="rId3" imgW="7543800" imgH="5829300" progId="AcroExch.Document.7">
                  <p:embed/>
                  <p:pic>
                    <p:nvPicPr>
                      <p:cNvPr id="0" name=""/>
                      <p:cNvPicPr/>
                      <p:nvPr/>
                    </p:nvPicPr>
                    <p:blipFill>
                      <a:blip r:embed="rId4"/>
                      <a:stretch>
                        <a:fillRect/>
                      </a:stretch>
                    </p:blipFill>
                    <p:spPr>
                      <a:xfrm>
                        <a:off x="838200" y="762000"/>
                        <a:ext cx="7543800" cy="5829300"/>
                      </a:xfrm>
                      <a:prstGeom prst="rect">
                        <a:avLst/>
                      </a:prstGeom>
                    </p:spPr>
                  </p:pic>
                </p:oleObj>
              </mc:Fallback>
            </mc:AlternateContent>
          </a:graphicData>
        </a:graphic>
      </p:graphicFrame>
    </p:spTree>
    <p:extLst>
      <p:ext uri="{BB962C8B-B14F-4D97-AF65-F5344CB8AC3E}">
        <p14:creationId xmlns:p14="http://schemas.microsoft.com/office/powerpoint/2010/main" val="12704589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647908445"/>
              </p:ext>
            </p:extLst>
          </p:nvPr>
        </p:nvGraphicFramePr>
        <p:xfrm>
          <a:off x="2514600" y="609600"/>
          <a:ext cx="4313237" cy="5582349"/>
        </p:xfrm>
        <a:graphic>
          <a:graphicData uri="http://schemas.openxmlformats.org/presentationml/2006/ole">
            <mc:AlternateContent xmlns:mc="http://schemas.openxmlformats.org/markup-compatibility/2006">
              <mc:Choice xmlns:v="urn:schemas-microsoft-com:vml" Requires="v">
                <p:oleObj spid="_x0000_s1089" name="Acrobat Document" r:id="rId3" imgW="5829300" imgH="7543800" progId="AcroExch.Document.7">
                  <p:embed/>
                </p:oleObj>
              </mc:Choice>
              <mc:Fallback>
                <p:oleObj name="Acrobat Document" r:id="rId3" imgW="5829300" imgH="7543800" progId="AcroExch.Document.7">
                  <p:embed/>
                  <p:pic>
                    <p:nvPicPr>
                      <p:cNvPr id="0" name=""/>
                      <p:cNvPicPr/>
                      <p:nvPr/>
                    </p:nvPicPr>
                    <p:blipFill>
                      <a:blip r:embed="rId4"/>
                      <a:stretch>
                        <a:fillRect/>
                      </a:stretch>
                    </p:blipFill>
                    <p:spPr>
                      <a:xfrm>
                        <a:off x="2514600" y="609600"/>
                        <a:ext cx="4313237" cy="5582349"/>
                      </a:xfrm>
                      <a:prstGeom prst="rect">
                        <a:avLst/>
                      </a:prstGeom>
                    </p:spPr>
                  </p:pic>
                </p:oleObj>
              </mc:Fallback>
            </mc:AlternateContent>
          </a:graphicData>
        </a:graphic>
      </p:graphicFrame>
    </p:spTree>
    <p:extLst>
      <p:ext uri="{BB962C8B-B14F-4D97-AF65-F5344CB8AC3E}">
        <p14:creationId xmlns:p14="http://schemas.microsoft.com/office/powerpoint/2010/main" val="18231294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9397" y="0"/>
            <a:ext cx="5345206" cy="6858000"/>
          </a:xfrm>
          <a:prstGeom prst="rect">
            <a:avLst/>
          </a:prstGeom>
        </p:spPr>
      </p:pic>
    </p:spTree>
    <p:extLst>
      <p:ext uri="{BB962C8B-B14F-4D97-AF65-F5344CB8AC3E}">
        <p14:creationId xmlns:p14="http://schemas.microsoft.com/office/powerpoint/2010/main" val="37263585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474132"/>
            <a:ext cx="7848600" cy="2954655"/>
          </a:xfrm>
          <a:prstGeom prst="rect">
            <a:avLst/>
          </a:prstGeom>
        </p:spPr>
        <p:txBody>
          <a:bodyPr wrap="square">
            <a:spAutoFit/>
          </a:bodyPr>
          <a:lstStyle/>
          <a:p>
            <a:r>
              <a:rPr lang="en-US" sz="2400" b="1" u="sng" dirty="0">
                <a:latin typeface="Arial" panose="020B0604020202020204" pitchFamily="34" charset="0"/>
                <a:cs typeface="Arial" panose="020B0604020202020204" pitchFamily="34" charset="0"/>
              </a:rPr>
              <a:t>Density Matrix</a:t>
            </a:r>
            <a:endParaRPr lang="en-US" sz="2400" b="1" dirty="0">
              <a:latin typeface="Arial" panose="020B0604020202020204" pitchFamily="34" charset="0"/>
              <a:cs typeface="Arial" panose="020B0604020202020204" pitchFamily="34" charset="0"/>
            </a:endParaRPr>
          </a:p>
          <a:p>
            <a:r>
              <a:rPr lang="en-US" dirty="0"/>
              <a:t> </a:t>
            </a:r>
          </a:p>
          <a:p>
            <a:pPr lvl="0"/>
            <a:r>
              <a:rPr lang="en-US" dirty="0">
                <a:latin typeface="Arial" panose="020B0604020202020204" pitchFamily="34" charset="0"/>
                <a:cs typeface="Arial" panose="020B0604020202020204" pitchFamily="34" charset="0"/>
              </a:rPr>
              <a:t>Time-dependent Schrödinger equation in the density operator form is used to follow the development of quantum system with time.</a:t>
            </a:r>
          </a:p>
          <a:p>
            <a:r>
              <a:rPr lang="en-US" dirty="0">
                <a:latin typeface="Arial" panose="020B0604020202020204" pitchFamily="34" charset="0"/>
                <a:cs typeface="Arial" panose="020B0604020202020204" pitchFamily="34" charset="0"/>
              </a:rPr>
              <a:t> </a:t>
            </a:r>
          </a:p>
          <a:p>
            <a:pPr lvl="0"/>
            <a:r>
              <a:rPr lang="en-US" dirty="0">
                <a:latin typeface="Arial" panose="020B0604020202020204" pitchFamily="34" charset="0"/>
                <a:cs typeface="Arial" panose="020B0604020202020204" pitchFamily="34" charset="0"/>
              </a:rPr>
              <a:t>For NMR, theory is easily expressed as a density matrix and simple matrix manipulations are used to follow the nuclear spin system with time.</a:t>
            </a:r>
          </a:p>
          <a:p>
            <a:r>
              <a:rPr lang="en-US" dirty="0">
                <a:latin typeface="Arial" panose="020B0604020202020204" pitchFamily="34" charset="0"/>
                <a:cs typeface="Arial" panose="020B0604020202020204" pitchFamily="34" charset="0"/>
              </a:rPr>
              <a:t> </a:t>
            </a:r>
          </a:p>
          <a:p>
            <a:pPr lvl="0"/>
            <a:r>
              <a:rPr lang="en-US" dirty="0">
                <a:latin typeface="Arial" panose="020B0604020202020204" pitchFamily="34" charset="0"/>
                <a:cs typeface="Arial" panose="020B0604020202020204" pitchFamily="34" charset="0"/>
              </a:rPr>
              <a:t>Manipulations are very tedious and do not yield a model with good physical insight.</a:t>
            </a:r>
          </a:p>
        </p:txBody>
      </p:sp>
      <p:sp>
        <p:nvSpPr>
          <p:cNvPr id="4" name="Rectangle 3"/>
          <p:cNvSpPr/>
          <p:nvPr/>
        </p:nvSpPr>
        <p:spPr>
          <a:xfrm>
            <a:off x="609600" y="4038599"/>
            <a:ext cx="7848600" cy="1846659"/>
          </a:xfrm>
          <a:prstGeom prst="rect">
            <a:avLst/>
          </a:prstGeom>
        </p:spPr>
        <p:txBody>
          <a:bodyPr wrap="square">
            <a:spAutoFit/>
          </a:bodyPr>
          <a:lstStyle/>
          <a:p>
            <a:r>
              <a:rPr lang="en-US" sz="2400" b="1" u="sng" dirty="0">
                <a:latin typeface="Arial" panose="020B0604020202020204" pitchFamily="34" charset="0"/>
                <a:cs typeface="Arial" panose="020B0604020202020204" pitchFamily="34" charset="0"/>
              </a:rPr>
              <a:t>Product Operator Formalism</a:t>
            </a:r>
            <a:endParaRPr lang="en-US" sz="2400" b="1" dirty="0">
              <a:latin typeface="Arial" panose="020B0604020202020204" pitchFamily="34" charset="0"/>
              <a:cs typeface="Arial" panose="020B0604020202020204" pitchFamily="34" charset="0"/>
            </a:endParaRPr>
          </a:p>
          <a:p>
            <a:r>
              <a:rPr lang="en-US" dirty="0"/>
              <a:t> </a:t>
            </a:r>
          </a:p>
          <a:p>
            <a:pPr lvl="0"/>
            <a:r>
              <a:rPr lang="en-US" dirty="0">
                <a:latin typeface="Arial" panose="020B0604020202020204" pitchFamily="34" charset="0"/>
                <a:cs typeface="Arial" panose="020B0604020202020204" pitchFamily="34" charset="0"/>
              </a:rPr>
              <a:t>Basic ideas of density matrix are expressed in a simpler algebraic form.</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General approach used to described modern multi-dimensional NMR experiments.</a:t>
            </a:r>
          </a:p>
        </p:txBody>
      </p:sp>
    </p:spTree>
    <p:extLst>
      <p:ext uri="{BB962C8B-B14F-4D97-AF65-F5344CB8AC3E}">
        <p14:creationId xmlns:p14="http://schemas.microsoft.com/office/powerpoint/2010/main" val="38883987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304800"/>
            <a:ext cx="8001000" cy="461665"/>
          </a:xfrm>
          <a:prstGeom prst="rect">
            <a:avLst/>
          </a:prstGeom>
          <a:noFill/>
        </p:spPr>
        <p:txBody>
          <a:bodyPr wrap="square" rtlCol="0">
            <a:spAutoFit/>
          </a:bodyPr>
          <a:lstStyle/>
          <a:p>
            <a:pPr algn="ctr"/>
            <a:r>
              <a:rPr lang="en-US" sz="2400" b="1" dirty="0" smtClean="0">
                <a:latin typeface="Arial" panose="020B0604020202020204" pitchFamily="34" charset="0"/>
                <a:cs typeface="Arial" panose="020B0604020202020204" pitchFamily="34" charset="0"/>
              </a:rPr>
              <a:t>Chemical Shifts and Spin-Spin Coupling Constants</a:t>
            </a:r>
            <a:endParaRPr lang="en-US" sz="2400" b="1" dirty="0">
              <a:latin typeface="Arial" panose="020B0604020202020204" pitchFamily="34" charset="0"/>
              <a:cs typeface="Arial" panose="020B0604020202020204" pitchFamily="34" charset="0"/>
            </a:endParaRPr>
          </a:p>
        </p:txBody>
      </p:sp>
      <p:sp>
        <p:nvSpPr>
          <p:cNvPr id="3" name="TextBox 2"/>
          <p:cNvSpPr txBox="1"/>
          <p:nvPr/>
        </p:nvSpPr>
        <p:spPr>
          <a:xfrm>
            <a:off x="457200" y="914400"/>
            <a:ext cx="8153400" cy="3754874"/>
          </a:xfrm>
          <a:prstGeom prst="rect">
            <a:avLst/>
          </a:prstGeom>
          <a:noFill/>
        </p:spPr>
        <p:txBody>
          <a:bodyPr wrap="square" rtlCol="0">
            <a:spAutoFit/>
          </a:bodyPr>
          <a:lstStyle/>
          <a:p>
            <a:pPr marL="342900" indent="-342900">
              <a:spcAft>
                <a:spcPts val="600"/>
              </a:spcAft>
              <a:buFont typeface="+mj-lt"/>
              <a:buAutoNum type="arabicPeriod"/>
            </a:pPr>
            <a:r>
              <a:rPr lang="en-US" sz="1900" dirty="0" smtClean="0">
                <a:latin typeface="Arial" panose="020B0604020202020204" pitchFamily="34" charset="0"/>
                <a:cs typeface="Arial" panose="020B0604020202020204" pitchFamily="34" charset="0"/>
              </a:rPr>
              <a:t>Chemical shifts depend on the magnetic field strength so they are always referenced to  some sort of standard and given in ppm shifts from the reference.  In this way the chemical (</a:t>
            </a:r>
            <a:r>
              <a:rPr lang="el-GR" sz="1900" dirty="0" smtClean="0">
                <a:latin typeface="Arial" panose="020B0604020202020204" pitchFamily="34" charset="0"/>
                <a:cs typeface="Arial" panose="020B0604020202020204" pitchFamily="34" charset="0"/>
              </a:rPr>
              <a:t>δ</a:t>
            </a:r>
            <a:r>
              <a:rPr lang="en-US" sz="1900" dirty="0" smtClean="0">
                <a:latin typeface="Arial" panose="020B0604020202020204" pitchFamily="34" charset="0"/>
                <a:cs typeface="Arial" panose="020B0604020202020204" pitchFamily="34" charset="0"/>
              </a:rPr>
              <a:t>) becomes independent of the spectrometer used.</a:t>
            </a:r>
          </a:p>
          <a:p>
            <a:pPr marL="342900" indent="-342900">
              <a:spcAft>
                <a:spcPts val="600"/>
              </a:spcAft>
              <a:buFont typeface="+mj-lt"/>
              <a:buAutoNum type="arabicPeriod"/>
            </a:pPr>
            <a:r>
              <a:rPr lang="en-US" sz="1900" dirty="0" smtClean="0">
                <a:latin typeface="Arial" panose="020B0604020202020204" pitchFamily="34" charset="0"/>
                <a:cs typeface="Arial" panose="020B0604020202020204" pitchFamily="34" charset="0"/>
              </a:rPr>
              <a:t> Spin-spin coupling is a through –bond interaction between neighboring nuclear dipoles.  It is independent of the magnetic field strength.  The coupling constant (J) is always expressed in Hz.  The splitting patterns and intensity distributions can </a:t>
            </a:r>
            <a:r>
              <a:rPr lang="en-US" sz="1900" dirty="0">
                <a:latin typeface="Arial" panose="020B0604020202020204" pitchFamily="34" charset="0"/>
                <a:cs typeface="Arial" panose="020B0604020202020204" pitchFamily="34" charset="0"/>
              </a:rPr>
              <a:t>be predicted using “simple” </a:t>
            </a:r>
            <a:r>
              <a:rPr lang="en-US" sz="1900" dirty="0" smtClean="0">
                <a:latin typeface="Arial" panose="020B0604020202020204" pitchFamily="34" charset="0"/>
                <a:cs typeface="Arial" panose="020B0604020202020204" pitchFamily="34" charset="0"/>
              </a:rPr>
              <a:t>rules.</a:t>
            </a:r>
            <a:endParaRPr lang="en-US" sz="1900" dirty="0">
              <a:latin typeface="Arial" panose="020B0604020202020204" pitchFamily="34" charset="0"/>
              <a:cs typeface="Arial" panose="020B0604020202020204" pitchFamily="34" charset="0"/>
            </a:endParaRPr>
          </a:p>
          <a:p>
            <a:pPr marL="342900" indent="-342900">
              <a:spcAft>
                <a:spcPts val="600"/>
              </a:spcAft>
              <a:buFont typeface="+mj-lt"/>
              <a:buAutoNum type="arabicPeriod"/>
            </a:pPr>
            <a:r>
              <a:rPr lang="en-US" sz="1900" dirty="0" smtClean="0">
                <a:latin typeface="Arial" panose="020B0604020202020204" pitchFamily="34" charset="0"/>
                <a:cs typeface="Arial" panose="020B0604020202020204" pitchFamily="34" charset="0"/>
              </a:rPr>
              <a:t>Signal intensities (especially when integrated) can be indicative of the relative number of nuclei with the same chemical shift.  Some experimental parameters must be set carefully to obtain meaningful values for the integrated intensities.</a:t>
            </a:r>
            <a:endParaRPr lang="en-US" sz="1900" dirty="0">
              <a:latin typeface="Arial" panose="020B0604020202020204" pitchFamily="34" charset="0"/>
              <a:cs typeface="Arial" panose="020B0604020202020204" pitchFamily="34" charset="0"/>
            </a:endParaRPr>
          </a:p>
        </p:txBody>
      </p:sp>
      <p:sp>
        <p:nvSpPr>
          <p:cNvPr id="7" name="Rectangle 3"/>
          <p:cNvSpPr>
            <a:spLocks noChangeArrowheads="1"/>
          </p:cNvSpPr>
          <p:nvPr/>
        </p:nvSpPr>
        <p:spPr bwMode="auto">
          <a:xfrm>
            <a:off x="1080911" y="5334000"/>
            <a:ext cx="6781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“Basic One- and Two-Dimensional NMR Spectroscopy”, 3</a:t>
            </a:r>
            <a:r>
              <a:rPr kumimoji="0" lang="en-US" altLang="en-US" sz="1600" b="1"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rd</a:t>
            </a:r>
            <a:r>
              <a:rPr kumimoji="0" lang="en-US" altLang="en-US"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Revised Edition, by Horst </a:t>
            </a:r>
            <a:r>
              <a:rPr kumimoji="0" lang="en-US" altLang="en-US" sz="16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Friebolin</a:t>
            </a:r>
            <a:r>
              <a:rPr kumimoji="0" lang="en-US" altLang="en-US"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Wiley-VCH, New York, pages 22-41.</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TextBox 7"/>
          <p:cNvSpPr txBox="1"/>
          <p:nvPr/>
        </p:nvSpPr>
        <p:spPr>
          <a:xfrm>
            <a:off x="1562100" y="5026223"/>
            <a:ext cx="6096000" cy="307777"/>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A good introductory reference for chemical shifts and spin-spin coupling is:</a:t>
            </a:r>
            <a:endParaRPr lang="en-US" sz="1400" dirty="0">
              <a:latin typeface="Arial" panose="020B0604020202020204" pitchFamily="34" charset="0"/>
              <a:cs typeface="Arial" panose="020B0604020202020204" pitchFamily="34" charset="0"/>
            </a:endParaRPr>
          </a:p>
        </p:txBody>
      </p:sp>
      <p:sp>
        <p:nvSpPr>
          <p:cNvPr id="9" name="TextBox 8"/>
          <p:cNvSpPr txBox="1"/>
          <p:nvPr/>
        </p:nvSpPr>
        <p:spPr>
          <a:xfrm>
            <a:off x="1524000" y="5925569"/>
            <a:ext cx="6019800" cy="523220"/>
          </a:xfrm>
          <a:prstGeom prst="rect">
            <a:avLst/>
          </a:prstGeom>
          <a:noFill/>
        </p:spPr>
        <p:txBody>
          <a:bodyPr wrap="square" rtlCol="0">
            <a:spAutoFit/>
          </a:bodyPr>
          <a:lstStyle/>
          <a:p>
            <a:pPr algn="ctr"/>
            <a:r>
              <a:rPr lang="en-US" sz="1400" dirty="0" smtClean="0">
                <a:latin typeface="Arial" panose="020B0604020202020204" pitchFamily="34" charset="0"/>
                <a:cs typeface="Arial" panose="020B0604020202020204" pitchFamily="34" charset="0"/>
              </a:rPr>
              <a:t>For a discussion in somewhat greater length, but not overwhelming continue to Chapters 2, 3, and 4 of the same book.</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80262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09700" y="1924756"/>
            <a:ext cx="6324600" cy="4093428"/>
          </a:xfrm>
          <a:prstGeom prst="rect">
            <a:avLst/>
          </a:prstGeom>
        </p:spPr>
        <p:txBody>
          <a:bodyPr wrap="square">
            <a:spAutoFit/>
          </a:bodyPr>
          <a:lstStyle/>
          <a:p>
            <a:r>
              <a:rPr lang="en-US" sz="2000" dirty="0" smtClean="0">
                <a:latin typeface="Times New Roman" panose="02020603050405020304" pitchFamily="18" charset="0"/>
                <a:cs typeface="Times New Roman" panose="02020603050405020304" pitchFamily="18" charset="0"/>
              </a:rPr>
              <a:t>2πν</a:t>
            </a:r>
            <a:r>
              <a:rPr lang="en-US" sz="2000" baseline="-25000" dirty="0" smtClean="0">
                <a:latin typeface="Times New Roman" panose="02020603050405020304" pitchFamily="18" charset="0"/>
                <a:cs typeface="Times New Roman" panose="02020603050405020304" pitchFamily="18" charset="0"/>
              </a:rPr>
              <a:t>0</a:t>
            </a: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 γB</a:t>
            </a:r>
            <a:r>
              <a:rPr lang="en-US" sz="2000" baseline="-25000" dirty="0">
                <a:latin typeface="Times New Roman" panose="02020603050405020304" pitchFamily="18" charset="0"/>
                <a:cs typeface="Times New Roman" panose="02020603050405020304" pitchFamily="18" charset="0"/>
              </a:rPr>
              <a:t>0</a:t>
            </a:r>
            <a:r>
              <a:rPr lang="en-US" sz="2000" dirty="0">
                <a:latin typeface="Times New Roman" panose="02020603050405020304" pitchFamily="18" charset="0"/>
                <a:cs typeface="Times New Roman" panose="02020603050405020304" pitchFamily="18" charset="0"/>
              </a:rPr>
              <a:t>(1-σ)</a:t>
            </a:r>
            <a:r>
              <a:rPr lang="en-US" sz="2000" b="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σ = magnetic shielding;</a:t>
            </a:r>
          </a:p>
          <a:p>
            <a:r>
              <a:rPr lang="en-US" sz="2000" b="1"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p>
            <a:r>
              <a:rPr lang="en-US" sz="2000" b="1" u="sng" dirty="0">
                <a:latin typeface="Times New Roman" panose="02020603050405020304" pitchFamily="18" charset="0"/>
                <a:cs typeface="Times New Roman" panose="02020603050405020304" pitchFamily="18" charset="0"/>
              </a:rPr>
              <a:t>Chemical Shifts (δ)</a:t>
            </a:r>
            <a:endParaRPr lang="en-US" sz="2000"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δ = </a:t>
            </a:r>
            <a:r>
              <a:rPr lang="en-US" sz="2000" u="sng" dirty="0" err="1">
                <a:solidFill>
                  <a:srgbClr val="FF0000"/>
                </a:solidFill>
                <a:latin typeface="Times New Roman" panose="02020603050405020304" pitchFamily="18" charset="0"/>
                <a:cs typeface="Times New Roman" panose="02020603050405020304" pitchFamily="18" charset="0"/>
              </a:rPr>
              <a:t>ν</a:t>
            </a:r>
            <a:r>
              <a:rPr lang="en-US" sz="2000" u="sng" baseline="-25000" dirty="0" err="1">
                <a:solidFill>
                  <a:srgbClr val="FF0000"/>
                </a:solidFill>
                <a:latin typeface="Times New Roman" panose="02020603050405020304" pitchFamily="18" charset="0"/>
                <a:cs typeface="Times New Roman" panose="02020603050405020304" pitchFamily="18" charset="0"/>
              </a:rPr>
              <a:t>s</a:t>
            </a:r>
            <a:r>
              <a:rPr lang="en-US" sz="2000" u="sng" dirty="0">
                <a:solidFill>
                  <a:srgbClr val="FF0000"/>
                </a:solidFill>
                <a:latin typeface="Times New Roman" panose="02020603050405020304" pitchFamily="18" charset="0"/>
                <a:cs typeface="Times New Roman" panose="02020603050405020304" pitchFamily="18" charset="0"/>
              </a:rPr>
              <a:t> - </a:t>
            </a:r>
            <a:r>
              <a:rPr lang="en-US" sz="2000" u="sng" dirty="0" err="1">
                <a:solidFill>
                  <a:srgbClr val="FF0000"/>
                </a:solidFill>
                <a:latin typeface="Times New Roman" panose="02020603050405020304" pitchFamily="18" charset="0"/>
                <a:cs typeface="Times New Roman" panose="02020603050405020304" pitchFamily="18" charset="0"/>
              </a:rPr>
              <a:t>ν</a:t>
            </a:r>
            <a:r>
              <a:rPr lang="en-US" sz="2000" u="sng" baseline="-25000" dirty="0" err="1">
                <a:solidFill>
                  <a:srgbClr val="FF0000"/>
                </a:solidFill>
                <a:latin typeface="Times New Roman" panose="02020603050405020304" pitchFamily="18" charset="0"/>
                <a:cs typeface="Times New Roman" panose="02020603050405020304" pitchFamily="18" charset="0"/>
              </a:rPr>
              <a:t>r</a:t>
            </a:r>
            <a:r>
              <a:rPr lang="en-US" sz="2000" u="sng" baseline="-25000" dirty="0">
                <a:solidFill>
                  <a:srgbClr val="FF0000"/>
                </a:solidFill>
                <a:latin typeface="Times New Roman" panose="02020603050405020304" pitchFamily="18" charset="0"/>
                <a:cs typeface="Times New Roman" panose="02020603050405020304" pitchFamily="18" charset="0"/>
              </a:rPr>
              <a:t> </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x 10</a:t>
            </a:r>
            <a:r>
              <a:rPr lang="en-US" sz="2000" baseline="30000" dirty="0">
                <a:latin typeface="Times New Roman" panose="02020603050405020304" pitchFamily="18" charset="0"/>
                <a:cs typeface="Times New Roman" panose="02020603050405020304" pitchFamily="18" charset="0"/>
              </a:rPr>
              <a:t>6</a:t>
            </a:r>
            <a:r>
              <a:rPr lang="en-US" sz="2000" b="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s = sample; r = reference</a:t>
            </a:r>
          </a:p>
          <a:p>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ν</a:t>
            </a:r>
            <a:r>
              <a:rPr lang="en-US" sz="2000" b="1" baseline="-25000" dirty="0" err="1">
                <a:latin typeface="Times New Roman" panose="02020603050405020304" pitchFamily="18" charset="0"/>
                <a:cs typeface="Times New Roman" panose="02020603050405020304" pitchFamily="18" charset="0"/>
              </a:rPr>
              <a:t>r</a:t>
            </a:r>
            <a:endParaRPr lang="en-US" sz="2000"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To obtain δ based on the magnetic shielding, σ: </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ν</a:t>
            </a:r>
            <a:r>
              <a:rPr lang="en-US" sz="2000" baseline="-25000" dirty="0">
                <a:latin typeface="Times New Roman" panose="02020603050405020304" pitchFamily="18" charset="0"/>
                <a:cs typeface="Times New Roman" panose="02020603050405020304" pitchFamily="18" charset="0"/>
              </a:rPr>
              <a:t>0</a:t>
            </a:r>
            <a:r>
              <a:rPr lang="en-US" sz="2000" dirty="0">
                <a:latin typeface="Times New Roman" panose="02020603050405020304" pitchFamily="18" charset="0"/>
                <a:cs typeface="Times New Roman" panose="02020603050405020304" pitchFamily="18" charset="0"/>
              </a:rPr>
              <a:t> = </a:t>
            </a:r>
            <a:r>
              <a:rPr lang="en-US" sz="2000" u="sng" dirty="0">
                <a:latin typeface="Times New Roman" panose="02020603050405020304" pitchFamily="18" charset="0"/>
                <a:cs typeface="Times New Roman" panose="02020603050405020304" pitchFamily="18" charset="0"/>
              </a:rPr>
              <a:t>γB</a:t>
            </a:r>
            <a:r>
              <a:rPr lang="en-US" sz="2000" u="sng" baseline="-25000" dirty="0">
                <a:latin typeface="Times New Roman" panose="02020603050405020304" pitchFamily="18" charset="0"/>
                <a:cs typeface="Times New Roman" panose="02020603050405020304" pitchFamily="18" charset="0"/>
              </a:rPr>
              <a:t>0</a:t>
            </a:r>
            <a:r>
              <a:rPr lang="en-US" sz="2000" u="sng" dirty="0">
                <a:latin typeface="Times New Roman" panose="02020603050405020304" pitchFamily="18" charset="0"/>
                <a:cs typeface="Times New Roman" panose="02020603050405020304" pitchFamily="18" charset="0"/>
              </a:rPr>
              <a:t>(1-σ)</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2π</a:t>
            </a:r>
          </a:p>
          <a:p>
            <a:r>
              <a:rPr lang="en-US" sz="2000" b="1"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δ = </a:t>
            </a:r>
            <a:r>
              <a:rPr lang="en-US" sz="2000" u="sng" dirty="0">
                <a:latin typeface="Times New Roman" panose="02020603050405020304" pitchFamily="18" charset="0"/>
                <a:cs typeface="Times New Roman" panose="02020603050405020304" pitchFamily="18" charset="0"/>
              </a:rPr>
              <a:t>(1- </a:t>
            </a:r>
            <a:r>
              <a:rPr lang="en-US" sz="2000" u="sng" dirty="0" err="1">
                <a:latin typeface="Times New Roman" panose="02020603050405020304" pitchFamily="18" charset="0"/>
                <a:cs typeface="Times New Roman" panose="02020603050405020304" pitchFamily="18" charset="0"/>
              </a:rPr>
              <a:t>σ</a:t>
            </a:r>
            <a:r>
              <a:rPr lang="en-US" sz="2000" u="sng" baseline="-25000" dirty="0" err="1">
                <a:latin typeface="Times New Roman" panose="02020603050405020304" pitchFamily="18" charset="0"/>
                <a:cs typeface="Times New Roman" panose="02020603050405020304" pitchFamily="18" charset="0"/>
              </a:rPr>
              <a:t>s</a:t>
            </a:r>
            <a:r>
              <a:rPr lang="en-US" sz="2000" u="sng" dirty="0">
                <a:latin typeface="Times New Roman" panose="02020603050405020304" pitchFamily="18" charset="0"/>
                <a:cs typeface="Times New Roman" panose="02020603050405020304" pitchFamily="18" charset="0"/>
              </a:rPr>
              <a:t>) – (1- </a:t>
            </a:r>
            <a:r>
              <a:rPr lang="en-US" sz="2000" u="sng" dirty="0" err="1">
                <a:latin typeface="Times New Roman" panose="02020603050405020304" pitchFamily="18" charset="0"/>
                <a:cs typeface="Times New Roman" panose="02020603050405020304" pitchFamily="18" charset="0"/>
              </a:rPr>
              <a:t>σ</a:t>
            </a:r>
            <a:r>
              <a:rPr lang="en-US" sz="2000" u="sng" baseline="-25000" dirty="0" err="1">
                <a:latin typeface="Times New Roman" panose="02020603050405020304" pitchFamily="18" charset="0"/>
                <a:cs typeface="Times New Roman" panose="02020603050405020304" pitchFamily="18" charset="0"/>
              </a:rPr>
              <a:t>r</a:t>
            </a:r>
            <a:r>
              <a:rPr lang="en-US" sz="2000" u="sng"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x 10</a:t>
            </a:r>
            <a:r>
              <a:rPr lang="en-US" sz="2000" baseline="30000" dirty="0">
                <a:latin typeface="Times New Roman" panose="02020603050405020304" pitchFamily="18" charset="0"/>
                <a:cs typeface="Times New Roman" panose="02020603050405020304" pitchFamily="18" charset="0"/>
              </a:rPr>
              <a:t>6</a:t>
            </a:r>
            <a:r>
              <a:rPr lang="en-US" sz="2000" dirty="0">
                <a:latin typeface="Times New Roman" panose="02020603050405020304" pitchFamily="18" charset="0"/>
                <a:cs typeface="Times New Roman" panose="02020603050405020304" pitchFamily="18" charset="0"/>
              </a:rPr>
              <a:t>  = </a:t>
            </a:r>
            <a:r>
              <a:rPr lang="en-US" sz="2000" u="sng" dirty="0">
                <a:latin typeface="Times New Roman" panose="02020603050405020304" pitchFamily="18" charset="0"/>
                <a:cs typeface="Times New Roman" panose="02020603050405020304" pitchFamily="18" charset="0"/>
              </a:rPr>
              <a:t>(</a:t>
            </a:r>
            <a:r>
              <a:rPr lang="en-US" sz="2000" u="sng" dirty="0" err="1">
                <a:latin typeface="Times New Roman" panose="02020603050405020304" pitchFamily="18" charset="0"/>
                <a:cs typeface="Times New Roman" panose="02020603050405020304" pitchFamily="18" charset="0"/>
              </a:rPr>
              <a:t>σ</a:t>
            </a:r>
            <a:r>
              <a:rPr lang="en-US" sz="2000" u="sng" baseline="-25000" dirty="0" err="1">
                <a:latin typeface="Times New Roman" panose="02020603050405020304" pitchFamily="18" charset="0"/>
                <a:cs typeface="Times New Roman" panose="02020603050405020304" pitchFamily="18" charset="0"/>
              </a:rPr>
              <a:t>r</a:t>
            </a:r>
            <a:r>
              <a:rPr lang="en-US" sz="2000" u="sng" dirty="0">
                <a:latin typeface="Times New Roman" panose="02020603050405020304" pitchFamily="18" charset="0"/>
                <a:cs typeface="Times New Roman" panose="02020603050405020304" pitchFamily="18" charset="0"/>
              </a:rPr>
              <a:t> – </a:t>
            </a:r>
            <a:r>
              <a:rPr lang="en-US" sz="2000" u="sng" dirty="0" err="1">
                <a:latin typeface="Times New Roman" panose="02020603050405020304" pitchFamily="18" charset="0"/>
                <a:cs typeface="Times New Roman" panose="02020603050405020304" pitchFamily="18" charset="0"/>
              </a:rPr>
              <a:t>σ</a:t>
            </a:r>
            <a:r>
              <a:rPr lang="en-US" sz="2000" u="sng" baseline="-25000" dirty="0" err="1">
                <a:latin typeface="Times New Roman" panose="02020603050405020304" pitchFamily="18" charset="0"/>
                <a:cs typeface="Times New Roman" panose="02020603050405020304" pitchFamily="18" charset="0"/>
              </a:rPr>
              <a:t>s</a:t>
            </a:r>
            <a:r>
              <a:rPr lang="en-US" sz="2000" u="sng"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x 10</a:t>
            </a:r>
            <a:r>
              <a:rPr lang="en-US" sz="2000" baseline="30000" dirty="0">
                <a:latin typeface="Times New Roman" panose="02020603050405020304" pitchFamily="18" charset="0"/>
                <a:cs typeface="Times New Roman" panose="02020603050405020304" pitchFamily="18" charset="0"/>
              </a:rPr>
              <a:t>6</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σ</a:t>
            </a:r>
            <a:r>
              <a:rPr lang="en-US" sz="2000" baseline="-25000" dirty="0" err="1">
                <a:latin typeface="Times New Roman" panose="02020603050405020304" pitchFamily="18" charset="0"/>
                <a:cs typeface="Times New Roman" panose="02020603050405020304" pitchFamily="18" charset="0"/>
              </a:rPr>
              <a:t>r</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σ</a:t>
            </a:r>
            <a:r>
              <a:rPr lang="en-US" sz="2000" baseline="-25000" dirty="0" err="1">
                <a:latin typeface="Times New Roman" panose="02020603050405020304" pitchFamily="18" charset="0"/>
                <a:cs typeface="Times New Roman" panose="02020603050405020304" pitchFamily="18" charset="0"/>
              </a:rPr>
              <a:t>s</a:t>
            </a:r>
            <a:r>
              <a:rPr lang="en-US" sz="2000" dirty="0">
                <a:latin typeface="Times New Roman" panose="02020603050405020304" pitchFamily="18" charset="0"/>
                <a:cs typeface="Times New Roman" panose="02020603050405020304" pitchFamily="18" charset="0"/>
              </a:rPr>
              <a:t>) x 10</a:t>
            </a:r>
            <a:r>
              <a:rPr lang="en-US" sz="2000" baseline="30000" dirty="0">
                <a:latin typeface="Times New Roman" panose="02020603050405020304" pitchFamily="18" charset="0"/>
                <a:cs typeface="Times New Roman" panose="02020603050405020304" pitchFamily="18" charset="0"/>
              </a:rPr>
              <a:t>6</a:t>
            </a:r>
            <a:r>
              <a:rPr lang="en-US" sz="2000" dirty="0">
                <a:latin typeface="Times New Roman" panose="02020603050405020304" pitchFamily="18" charset="0"/>
                <a:cs typeface="Times New Roman" panose="02020603050405020304" pitchFamily="18" charset="0"/>
              </a:rPr>
              <a:t>  </a:t>
            </a:r>
          </a:p>
          <a:p>
            <a:r>
              <a:rPr lang="en-US" sz="2000" dirty="0">
                <a:latin typeface="Times New Roman" panose="02020603050405020304" pitchFamily="18" charset="0"/>
                <a:cs typeface="Times New Roman" panose="02020603050405020304" pitchFamily="18" charset="0"/>
              </a:rPr>
              <a:t>            (1- </a:t>
            </a:r>
            <a:r>
              <a:rPr lang="en-US" sz="2000" dirty="0" err="1">
                <a:latin typeface="Times New Roman" panose="02020603050405020304" pitchFamily="18" charset="0"/>
                <a:cs typeface="Times New Roman" panose="02020603050405020304" pitchFamily="18" charset="0"/>
              </a:rPr>
              <a:t>σ</a:t>
            </a:r>
            <a:r>
              <a:rPr lang="en-US" sz="2000" baseline="-25000" dirty="0" err="1">
                <a:latin typeface="Times New Roman" panose="02020603050405020304" pitchFamily="18" charset="0"/>
                <a:cs typeface="Times New Roman" panose="02020603050405020304" pitchFamily="18" charset="0"/>
              </a:rPr>
              <a:t>r</a:t>
            </a:r>
            <a:r>
              <a:rPr lang="en-US" sz="2000" dirty="0">
                <a:latin typeface="Times New Roman" panose="02020603050405020304" pitchFamily="18" charset="0"/>
                <a:cs typeface="Times New Roman" panose="02020603050405020304" pitchFamily="18" charset="0"/>
              </a:rPr>
              <a:t>)     		      (1- </a:t>
            </a:r>
            <a:r>
              <a:rPr lang="en-US" sz="2000" dirty="0" err="1">
                <a:latin typeface="Times New Roman" panose="02020603050405020304" pitchFamily="18" charset="0"/>
                <a:cs typeface="Times New Roman" panose="02020603050405020304" pitchFamily="18" charset="0"/>
              </a:rPr>
              <a:t>σ</a:t>
            </a:r>
            <a:r>
              <a:rPr lang="en-US" sz="2000" baseline="-25000" dirty="0" err="1">
                <a:latin typeface="Times New Roman" panose="02020603050405020304" pitchFamily="18" charset="0"/>
                <a:cs typeface="Times New Roman" panose="02020603050405020304" pitchFamily="18" charset="0"/>
              </a:rPr>
              <a:t>r</a:t>
            </a:r>
            <a:r>
              <a:rPr lang="en-US" sz="2000" dirty="0">
                <a:latin typeface="Times New Roman" panose="02020603050405020304" pitchFamily="18" charset="0"/>
                <a:cs typeface="Times New Roman" panose="02020603050405020304" pitchFamily="18" charset="0"/>
              </a:rPr>
              <a:t>)</a:t>
            </a:r>
          </a:p>
        </p:txBody>
      </p:sp>
      <p:sp>
        <p:nvSpPr>
          <p:cNvPr id="4" name="Rectangle 3"/>
          <p:cNvSpPr/>
          <p:nvPr/>
        </p:nvSpPr>
        <p:spPr>
          <a:xfrm>
            <a:off x="457200" y="304800"/>
            <a:ext cx="8229600" cy="461665"/>
          </a:xfrm>
          <a:prstGeom prst="rect">
            <a:avLst/>
          </a:prstGeom>
          <a:ln w="12700">
            <a:solidFill>
              <a:schemeClr val="tx1"/>
            </a:solidFill>
          </a:ln>
        </p:spPr>
        <p:txBody>
          <a:bodyPr wrap="square">
            <a:spAutoFit/>
          </a:bodyPr>
          <a:lstStyle/>
          <a:p>
            <a:pPr algn="ctr"/>
            <a:r>
              <a:rPr lang="en-US" sz="2400" b="1" u="sng" dirty="0" err="1">
                <a:latin typeface="Times New Roman" panose="02020603050405020304" pitchFamily="18" charset="0"/>
                <a:cs typeface="Times New Roman" panose="02020603050405020304" pitchFamily="18" charset="0"/>
              </a:rPr>
              <a:t>Larmor</a:t>
            </a:r>
            <a:r>
              <a:rPr lang="en-US" sz="2400" b="1" u="sng" dirty="0">
                <a:latin typeface="Times New Roman" panose="02020603050405020304" pitchFamily="18" charset="0"/>
                <a:cs typeface="Times New Roman" panose="02020603050405020304" pitchFamily="18" charset="0"/>
              </a:rPr>
              <a:t> Frequency (including local magnetic environment</a:t>
            </a:r>
            <a:r>
              <a:rPr lang="en-US" sz="2400" b="1" u="sng" dirty="0" smtClean="0">
                <a:latin typeface="Times New Roman" panose="02020603050405020304" pitchFamily="18" charset="0"/>
                <a:cs typeface="Times New Roman" panose="02020603050405020304" pitchFamily="18" charset="0"/>
              </a:rPr>
              <a:t>)</a:t>
            </a:r>
            <a:r>
              <a:rPr lang="en-US" b="1"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5" name="TextBox 4"/>
          <p:cNvSpPr txBox="1"/>
          <p:nvPr/>
        </p:nvSpPr>
        <p:spPr>
          <a:xfrm>
            <a:off x="533400" y="1219200"/>
            <a:ext cx="8077200"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For Pulse Fourier Transform spectrometers (all  modern instruments)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99353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3499" y="1230489"/>
            <a:ext cx="6477000" cy="3785652"/>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δ = </a:t>
            </a:r>
            <a:r>
              <a:rPr lang="en-US" sz="2000" u="sng" dirty="0">
                <a:solidFill>
                  <a:srgbClr val="FF0000"/>
                </a:solidFill>
                <a:latin typeface="Times New Roman" panose="02020603050405020304" pitchFamily="18" charset="0"/>
                <a:cs typeface="Times New Roman" panose="02020603050405020304" pitchFamily="18" charset="0"/>
              </a:rPr>
              <a:t>B</a:t>
            </a:r>
            <a:r>
              <a:rPr lang="en-US" sz="2000" u="sng" baseline="-25000" dirty="0">
                <a:solidFill>
                  <a:srgbClr val="FF0000"/>
                </a:solidFill>
                <a:latin typeface="Times New Roman" panose="02020603050405020304" pitchFamily="18" charset="0"/>
                <a:cs typeface="Times New Roman" panose="02020603050405020304" pitchFamily="18" charset="0"/>
              </a:rPr>
              <a:t>r</a:t>
            </a:r>
            <a:r>
              <a:rPr lang="en-US" sz="2000" u="sng" dirty="0">
                <a:solidFill>
                  <a:srgbClr val="FF0000"/>
                </a:solidFill>
                <a:latin typeface="Times New Roman" panose="02020603050405020304" pitchFamily="18" charset="0"/>
                <a:cs typeface="Times New Roman" panose="02020603050405020304" pitchFamily="18" charset="0"/>
              </a:rPr>
              <a:t> – </a:t>
            </a:r>
            <a:r>
              <a:rPr lang="en-US" sz="2000" u="sng" dirty="0" err="1">
                <a:solidFill>
                  <a:srgbClr val="FF0000"/>
                </a:solidFill>
                <a:latin typeface="Times New Roman" panose="02020603050405020304" pitchFamily="18" charset="0"/>
                <a:cs typeface="Times New Roman" panose="02020603050405020304" pitchFamily="18" charset="0"/>
              </a:rPr>
              <a:t>B</a:t>
            </a:r>
            <a:r>
              <a:rPr lang="en-US" sz="2000" u="sng" baseline="-25000" dirty="0" err="1">
                <a:solidFill>
                  <a:srgbClr val="FF0000"/>
                </a:solidFill>
                <a:latin typeface="Times New Roman" panose="02020603050405020304" pitchFamily="18" charset="0"/>
                <a:cs typeface="Times New Roman" panose="02020603050405020304" pitchFamily="18" charset="0"/>
              </a:rPr>
              <a:t>s</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x 10</a:t>
            </a:r>
            <a:r>
              <a:rPr lang="en-US" sz="2000" baseline="30000" dirty="0">
                <a:latin typeface="Times New Roman" panose="02020603050405020304" pitchFamily="18" charset="0"/>
                <a:cs typeface="Times New Roman" panose="02020603050405020304" pitchFamily="18" charset="0"/>
              </a:rPr>
              <a:t>6</a:t>
            </a:r>
            <a:r>
              <a:rPr lang="en-US" sz="2000" dirty="0">
                <a:latin typeface="Times New Roman" panose="02020603050405020304" pitchFamily="18" charset="0"/>
                <a:cs typeface="Times New Roman" panose="02020603050405020304" pitchFamily="18" charset="0"/>
              </a:rPr>
              <a:t>  </a:t>
            </a:r>
          </a:p>
          <a:p>
            <a:r>
              <a:rPr lang="en-US" sz="2000" dirty="0">
                <a:latin typeface="Times New Roman" panose="02020603050405020304" pitchFamily="18" charset="0"/>
                <a:cs typeface="Times New Roman" panose="02020603050405020304" pitchFamily="18" charset="0"/>
              </a:rPr>
              <a:t>          B</a:t>
            </a:r>
            <a:r>
              <a:rPr lang="en-US" sz="2000" baseline="-25000" dirty="0">
                <a:latin typeface="Times New Roman" panose="02020603050405020304" pitchFamily="18" charset="0"/>
                <a:cs typeface="Times New Roman" panose="02020603050405020304" pitchFamily="18" charset="0"/>
              </a:rPr>
              <a:t>r</a:t>
            </a:r>
            <a:endParaRPr lang="en-US" sz="2000"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To obtain δ based on the magnetic shielding, σ: </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B</a:t>
            </a:r>
            <a:r>
              <a:rPr lang="en-US" sz="2000" baseline="-25000" dirty="0">
                <a:latin typeface="Times New Roman" panose="02020603050405020304" pitchFamily="18" charset="0"/>
                <a:cs typeface="Times New Roman" panose="02020603050405020304" pitchFamily="18" charset="0"/>
              </a:rPr>
              <a:t>0</a:t>
            </a:r>
            <a:r>
              <a:rPr lang="en-US" sz="2000" dirty="0">
                <a:latin typeface="Times New Roman" panose="02020603050405020304" pitchFamily="18" charset="0"/>
                <a:cs typeface="Times New Roman" panose="02020603050405020304" pitchFamily="18" charset="0"/>
              </a:rPr>
              <a:t> = </a:t>
            </a:r>
            <a:r>
              <a:rPr lang="en-US" sz="2000" u="sng" dirty="0">
                <a:latin typeface="Times New Roman" panose="02020603050405020304" pitchFamily="18" charset="0"/>
                <a:cs typeface="Times New Roman" panose="02020603050405020304" pitchFamily="18" charset="0"/>
              </a:rPr>
              <a:t>2πν</a:t>
            </a:r>
            <a:r>
              <a:rPr lang="en-US" sz="2000" u="sng" baseline="-25000" dirty="0">
                <a:latin typeface="Times New Roman" panose="02020603050405020304" pitchFamily="18" charset="0"/>
                <a:cs typeface="Times New Roman" panose="02020603050405020304" pitchFamily="18" charset="0"/>
              </a:rPr>
              <a:t>0</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γ(1-σ)</a:t>
            </a:r>
          </a:p>
          <a:p>
            <a:r>
              <a:rPr lang="en-US" sz="2000" dirty="0">
                <a:latin typeface="Times New Roman" panose="02020603050405020304" pitchFamily="18" charset="0"/>
                <a:cs typeface="Times New Roman" panose="02020603050405020304" pitchFamily="18" charset="0"/>
              </a:rPr>
              <a:t> </a:t>
            </a:r>
          </a:p>
          <a:p>
            <a:r>
              <a:rPr lang="en-US" sz="2000" dirty="0">
                <a:latin typeface="Times New Roman" panose="02020603050405020304" pitchFamily="18" charset="0"/>
                <a:cs typeface="Times New Roman" panose="02020603050405020304" pitchFamily="18" charset="0"/>
              </a:rPr>
              <a:t>      </a:t>
            </a:r>
            <a:r>
              <a:rPr lang="en-US" sz="2000" u="sng" dirty="0">
                <a:latin typeface="Times New Roman" panose="02020603050405020304" pitchFamily="18" charset="0"/>
                <a:cs typeface="Times New Roman" panose="02020603050405020304" pitchFamily="18" charset="0"/>
              </a:rPr>
              <a:t>    1</a:t>
            </a:r>
            <a:r>
              <a:rPr lang="en-US" sz="2000" dirty="0">
                <a:latin typeface="Times New Roman" panose="02020603050405020304" pitchFamily="18" charset="0"/>
                <a:cs typeface="Times New Roman" panose="02020603050405020304" pitchFamily="18" charset="0"/>
              </a:rPr>
              <a:t>__   _   </a:t>
            </a:r>
            <a:r>
              <a:rPr lang="en-US" sz="2000" u="sng" dirty="0">
                <a:latin typeface="Times New Roman" panose="02020603050405020304" pitchFamily="18" charset="0"/>
                <a:cs typeface="Times New Roman" panose="02020603050405020304" pitchFamily="18" charset="0"/>
              </a:rPr>
              <a:t>    1</a:t>
            </a:r>
            <a:r>
              <a:rPr lang="en-US" sz="2000" dirty="0">
                <a:latin typeface="Times New Roman" panose="02020603050405020304" pitchFamily="18" charset="0"/>
                <a:cs typeface="Times New Roman" panose="02020603050405020304" pitchFamily="18" charset="0"/>
              </a:rPr>
              <a:t>__</a:t>
            </a:r>
          </a:p>
          <a:p>
            <a:r>
              <a:rPr lang="en-US" sz="2000" dirty="0">
                <a:latin typeface="Times New Roman" panose="02020603050405020304" pitchFamily="18" charset="0"/>
                <a:cs typeface="Times New Roman" panose="02020603050405020304" pitchFamily="18" charset="0"/>
              </a:rPr>
              <a:t>      (1- </a:t>
            </a:r>
            <a:r>
              <a:rPr lang="en-US" sz="2000" dirty="0" err="1">
                <a:latin typeface="Times New Roman" panose="02020603050405020304" pitchFamily="18" charset="0"/>
                <a:cs typeface="Times New Roman" panose="02020603050405020304" pitchFamily="18" charset="0"/>
              </a:rPr>
              <a:t>σ</a:t>
            </a:r>
            <a:r>
              <a:rPr lang="en-US" sz="2000" baseline="-25000" dirty="0" err="1">
                <a:latin typeface="Times New Roman" panose="02020603050405020304" pitchFamily="18" charset="0"/>
                <a:cs typeface="Times New Roman" panose="02020603050405020304" pitchFamily="18" charset="0"/>
              </a:rPr>
              <a:t>r</a:t>
            </a:r>
            <a:r>
              <a:rPr lang="en-US" sz="2000" dirty="0">
                <a:latin typeface="Times New Roman" panose="02020603050405020304" pitchFamily="18" charset="0"/>
                <a:cs typeface="Times New Roman" panose="02020603050405020304" pitchFamily="18" charset="0"/>
              </a:rPr>
              <a:t>)        (1- </a:t>
            </a:r>
            <a:r>
              <a:rPr lang="en-US" sz="2000" dirty="0" err="1">
                <a:latin typeface="Times New Roman" panose="02020603050405020304" pitchFamily="18" charset="0"/>
                <a:cs typeface="Times New Roman" panose="02020603050405020304" pitchFamily="18" charset="0"/>
              </a:rPr>
              <a:t>σ</a:t>
            </a:r>
            <a:r>
              <a:rPr lang="en-US" sz="2000" baseline="-25000" dirty="0" err="1">
                <a:latin typeface="Times New Roman" panose="02020603050405020304" pitchFamily="18" charset="0"/>
                <a:cs typeface="Times New Roman" panose="02020603050405020304" pitchFamily="18" charset="0"/>
              </a:rPr>
              <a:t>s</a:t>
            </a:r>
            <a:r>
              <a:rPr lang="en-US" sz="2000" dirty="0">
                <a:latin typeface="Times New Roman" panose="02020603050405020304" pitchFamily="18" charset="0"/>
                <a:cs typeface="Times New Roman" panose="02020603050405020304" pitchFamily="18" charset="0"/>
              </a:rPr>
              <a:t>)</a:t>
            </a:r>
          </a:p>
          <a:p>
            <a:r>
              <a:rPr lang="en-US" sz="2000" dirty="0">
                <a:latin typeface="Times New Roman" panose="02020603050405020304" pitchFamily="18" charset="0"/>
                <a:cs typeface="Times New Roman" panose="02020603050405020304" pitchFamily="18" charset="0"/>
              </a:rPr>
              <a:t>δ = ────────── x 10</a:t>
            </a:r>
            <a:r>
              <a:rPr lang="en-US" sz="2000" baseline="30000" dirty="0">
                <a:latin typeface="Times New Roman" panose="02020603050405020304" pitchFamily="18" charset="0"/>
                <a:cs typeface="Times New Roman" panose="02020603050405020304" pitchFamily="18" charset="0"/>
              </a:rPr>
              <a:t>6</a:t>
            </a:r>
            <a:r>
              <a:rPr lang="en-US" sz="2000" dirty="0">
                <a:latin typeface="Times New Roman" panose="02020603050405020304" pitchFamily="18" charset="0"/>
                <a:cs typeface="Times New Roman" panose="02020603050405020304" pitchFamily="18" charset="0"/>
              </a:rPr>
              <a:t>  = </a:t>
            </a:r>
            <a:r>
              <a:rPr lang="en-US" sz="2000" u="sng" dirty="0">
                <a:latin typeface="Times New Roman" panose="02020603050405020304" pitchFamily="18" charset="0"/>
                <a:cs typeface="Times New Roman" panose="02020603050405020304" pitchFamily="18" charset="0"/>
              </a:rPr>
              <a:t>(</a:t>
            </a:r>
            <a:r>
              <a:rPr lang="en-US" sz="2000" u="sng" dirty="0" err="1">
                <a:latin typeface="Times New Roman" panose="02020603050405020304" pitchFamily="18" charset="0"/>
                <a:cs typeface="Times New Roman" panose="02020603050405020304" pitchFamily="18" charset="0"/>
              </a:rPr>
              <a:t>σ</a:t>
            </a:r>
            <a:r>
              <a:rPr lang="en-US" sz="2000" u="sng" baseline="-25000" dirty="0" err="1">
                <a:latin typeface="Times New Roman" panose="02020603050405020304" pitchFamily="18" charset="0"/>
                <a:cs typeface="Times New Roman" panose="02020603050405020304" pitchFamily="18" charset="0"/>
              </a:rPr>
              <a:t>r</a:t>
            </a:r>
            <a:r>
              <a:rPr lang="en-US" sz="2000" u="sng" dirty="0">
                <a:latin typeface="Times New Roman" panose="02020603050405020304" pitchFamily="18" charset="0"/>
                <a:cs typeface="Times New Roman" panose="02020603050405020304" pitchFamily="18" charset="0"/>
              </a:rPr>
              <a:t> – </a:t>
            </a:r>
            <a:r>
              <a:rPr lang="en-US" sz="2000" u="sng" dirty="0" err="1">
                <a:latin typeface="Times New Roman" panose="02020603050405020304" pitchFamily="18" charset="0"/>
                <a:cs typeface="Times New Roman" panose="02020603050405020304" pitchFamily="18" charset="0"/>
              </a:rPr>
              <a:t>σ</a:t>
            </a:r>
            <a:r>
              <a:rPr lang="en-US" sz="2000" u="sng" baseline="-25000" dirty="0" err="1">
                <a:latin typeface="Times New Roman" panose="02020603050405020304" pitchFamily="18" charset="0"/>
                <a:cs typeface="Times New Roman" panose="02020603050405020304" pitchFamily="18" charset="0"/>
              </a:rPr>
              <a:t>s</a:t>
            </a:r>
            <a:r>
              <a:rPr lang="en-US" sz="2000" u="sng"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x 10</a:t>
            </a:r>
            <a:r>
              <a:rPr lang="en-US" sz="2000" baseline="30000" dirty="0">
                <a:latin typeface="Times New Roman" panose="02020603050405020304" pitchFamily="18" charset="0"/>
                <a:cs typeface="Times New Roman" panose="02020603050405020304" pitchFamily="18" charset="0"/>
              </a:rPr>
              <a:t>6</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σ</a:t>
            </a:r>
            <a:r>
              <a:rPr lang="en-US" sz="2000" baseline="-25000" dirty="0" err="1">
                <a:latin typeface="Times New Roman" panose="02020603050405020304" pitchFamily="18" charset="0"/>
                <a:cs typeface="Times New Roman" panose="02020603050405020304" pitchFamily="18" charset="0"/>
              </a:rPr>
              <a:t>r</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σ</a:t>
            </a:r>
            <a:r>
              <a:rPr lang="en-US" sz="2000" baseline="-25000" dirty="0" err="1">
                <a:latin typeface="Times New Roman" panose="02020603050405020304" pitchFamily="18" charset="0"/>
                <a:cs typeface="Times New Roman" panose="02020603050405020304" pitchFamily="18" charset="0"/>
              </a:rPr>
              <a:t>s</a:t>
            </a:r>
            <a:r>
              <a:rPr lang="en-US" sz="2000" dirty="0">
                <a:latin typeface="Times New Roman" panose="02020603050405020304" pitchFamily="18" charset="0"/>
                <a:cs typeface="Times New Roman" panose="02020603050405020304" pitchFamily="18" charset="0"/>
              </a:rPr>
              <a:t>) x 10</a:t>
            </a:r>
            <a:r>
              <a:rPr lang="en-US" sz="2000" baseline="30000" dirty="0">
                <a:latin typeface="Times New Roman" panose="02020603050405020304" pitchFamily="18" charset="0"/>
                <a:cs typeface="Times New Roman" panose="02020603050405020304" pitchFamily="18" charset="0"/>
              </a:rPr>
              <a:t>6</a:t>
            </a:r>
            <a:r>
              <a:rPr lang="en-US" sz="2000" dirty="0">
                <a:latin typeface="Times New Roman" panose="02020603050405020304" pitchFamily="18" charset="0"/>
                <a:cs typeface="Times New Roman" panose="02020603050405020304" pitchFamily="18" charset="0"/>
              </a:rPr>
              <a:t> </a:t>
            </a:r>
          </a:p>
          <a:p>
            <a:r>
              <a:rPr lang="en-US" sz="2000" dirty="0">
                <a:latin typeface="Times New Roman" panose="02020603050405020304" pitchFamily="18" charset="0"/>
                <a:cs typeface="Times New Roman" panose="02020603050405020304" pitchFamily="18" charset="0"/>
              </a:rPr>
              <a:t>             </a:t>
            </a:r>
            <a:r>
              <a:rPr lang="en-US" sz="2000" u="sng" dirty="0">
                <a:latin typeface="Times New Roman" panose="02020603050405020304" pitchFamily="18" charset="0"/>
                <a:cs typeface="Times New Roman" panose="02020603050405020304" pitchFamily="18" charset="0"/>
              </a:rPr>
              <a:t>    1</a:t>
            </a:r>
            <a:r>
              <a:rPr lang="en-US" sz="2000" dirty="0">
                <a:latin typeface="Times New Roman" panose="02020603050405020304" pitchFamily="18" charset="0"/>
                <a:cs typeface="Times New Roman" panose="02020603050405020304" pitchFamily="18" charset="0"/>
              </a:rPr>
              <a:t>__                            (1- </a:t>
            </a:r>
            <a:r>
              <a:rPr lang="en-US" sz="2000" dirty="0" err="1">
                <a:latin typeface="Times New Roman" panose="02020603050405020304" pitchFamily="18" charset="0"/>
                <a:cs typeface="Times New Roman" panose="02020603050405020304" pitchFamily="18" charset="0"/>
              </a:rPr>
              <a:t>σ</a:t>
            </a:r>
            <a:r>
              <a:rPr lang="en-US" sz="2000" baseline="-25000" dirty="0" err="1">
                <a:latin typeface="Times New Roman" panose="02020603050405020304" pitchFamily="18" charset="0"/>
                <a:cs typeface="Times New Roman" panose="02020603050405020304" pitchFamily="18" charset="0"/>
              </a:rPr>
              <a:t>s</a:t>
            </a:r>
            <a:r>
              <a:rPr lang="en-US" sz="2000" dirty="0">
                <a:latin typeface="Times New Roman" panose="02020603050405020304" pitchFamily="18" charset="0"/>
                <a:cs typeface="Times New Roman" panose="02020603050405020304" pitchFamily="18" charset="0"/>
              </a:rPr>
              <a:t>)</a:t>
            </a:r>
          </a:p>
          <a:p>
            <a:r>
              <a:rPr lang="en-US" sz="2000" dirty="0">
                <a:latin typeface="Times New Roman" panose="02020603050405020304" pitchFamily="18" charset="0"/>
                <a:cs typeface="Times New Roman" panose="02020603050405020304" pitchFamily="18" charset="0"/>
              </a:rPr>
              <a:t>             (1- </a:t>
            </a:r>
            <a:r>
              <a:rPr lang="en-US" sz="2000" dirty="0" err="1">
                <a:latin typeface="Times New Roman" panose="02020603050405020304" pitchFamily="18" charset="0"/>
                <a:cs typeface="Times New Roman" panose="02020603050405020304" pitchFamily="18" charset="0"/>
              </a:rPr>
              <a:t>σ</a:t>
            </a:r>
            <a:r>
              <a:rPr lang="en-US" sz="2000" baseline="-25000" dirty="0" err="1">
                <a:latin typeface="Times New Roman" panose="02020603050405020304" pitchFamily="18" charset="0"/>
                <a:cs typeface="Times New Roman" panose="02020603050405020304" pitchFamily="18" charset="0"/>
              </a:rPr>
              <a:t>r</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533399" y="619035"/>
            <a:ext cx="8077200"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For continuous wave spectrometers (essentially never used today)</a:t>
            </a:r>
            <a:endParaRPr lang="en-US" sz="2000" dirty="0">
              <a:latin typeface="Arial" panose="020B0604020202020204" pitchFamily="34" charset="0"/>
              <a:cs typeface="Arial" panose="020B0604020202020204" pitchFamily="34" charset="0"/>
            </a:endParaRPr>
          </a:p>
        </p:txBody>
      </p:sp>
      <p:sp>
        <p:nvSpPr>
          <p:cNvPr id="3" name="Rectangle 2"/>
          <p:cNvSpPr/>
          <p:nvPr/>
        </p:nvSpPr>
        <p:spPr>
          <a:xfrm>
            <a:off x="791632" y="5228413"/>
            <a:ext cx="7560733" cy="707886"/>
          </a:xfrm>
          <a:prstGeom prst="rect">
            <a:avLst/>
          </a:prstGeom>
          <a:ln w="38100">
            <a:solidFill>
              <a:schemeClr val="tx1"/>
            </a:solidFill>
          </a:ln>
        </p:spPr>
        <p:txBody>
          <a:bodyPr wrap="square">
            <a:spAutoFit/>
          </a:bodyPr>
          <a:lstStyle/>
          <a:p>
            <a:pPr algn="ctr"/>
            <a:r>
              <a:rPr lang="en-US" sz="2000" b="1" dirty="0">
                <a:latin typeface="Times New Roman" panose="02020603050405020304" pitchFamily="18" charset="0"/>
                <a:cs typeface="Times New Roman" panose="02020603050405020304" pitchFamily="18" charset="0"/>
              </a:rPr>
              <a:t>δ expressed as the magnetic shielding is exactly the same for pulsed Fourier transform NMR as it is for continuous wave NMR.</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84896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9540" y="305657"/>
            <a:ext cx="6034024" cy="523220"/>
          </a:xfrm>
          <a:prstGeom prst="rect">
            <a:avLst/>
          </a:prstGeom>
        </p:spPr>
        <p:txBody>
          <a:bodyPr wrap="none">
            <a:spAutoFit/>
          </a:bodyPr>
          <a:lstStyle/>
          <a:p>
            <a:r>
              <a:rPr lang="en-US" sz="2800" b="1" dirty="0">
                <a:latin typeface="Arial" panose="020B0604020202020204" pitchFamily="34" charset="0"/>
                <a:cs typeface="Arial" panose="020B0604020202020204" pitchFamily="34" charset="0"/>
              </a:rPr>
              <a:t>So, why do we care about all this?</a:t>
            </a:r>
            <a:endParaRPr lang="en-US" sz="2800" dirty="0">
              <a:latin typeface="Arial" panose="020B0604020202020204" pitchFamily="34" charset="0"/>
              <a:cs typeface="Arial" panose="020B0604020202020204" pitchFamily="34" charset="0"/>
            </a:endParaRPr>
          </a:p>
        </p:txBody>
      </p:sp>
      <p:sp>
        <p:nvSpPr>
          <p:cNvPr id="3" name="Rectangle 2"/>
          <p:cNvSpPr/>
          <p:nvPr/>
        </p:nvSpPr>
        <p:spPr>
          <a:xfrm>
            <a:off x="429978" y="838200"/>
            <a:ext cx="8273148" cy="3600986"/>
          </a:xfrm>
          <a:prstGeom prst="rect">
            <a:avLst/>
          </a:prstGeom>
        </p:spPr>
        <p:txBody>
          <a:bodyPr wrap="square">
            <a:spAutoFit/>
          </a:bodyPr>
          <a:lstStyle/>
          <a:p>
            <a:r>
              <a:rPr lang="en-US" sz="2000" b="1" dirty="0" smtClean="0">
                <a:latin typeface="Times New Roman" panose="02020603050405020304" pitchFamily="18" charset="0"/>
                <a:cs typeface="Times New Roman" panose="02020603050405020304" pitchFamily="18" charset="0"/>
              </a:rPr>
              <a:t>I.  </a:t>
            </a:r>
            <a:r>
              <a:rPr lang="en-US" sz="2000" b="1" u="sng" dirty="0" smtClean="0">
                <a:latin typeface="Times New Roman" panose="02020603050405020304" pitchFamily="18" charset="0"/>
                <a:cs typeface="Times New Roman" panose="02020603050405020304" pitchFamily="18" charset="0"/>
              </a:rPr>
              <a:t>To </a:t>
            </a:r>
            <a:r>
              <a:rPr lang="en-US" sz="2000" b="1" u="sng" dirty="0">
                <a:latin typeface="Times New Roman" panose="02020603050405020304" pitchFamily="18" charset="0"/>
                <a:cs typeface="Times New Roman" panose="02020603050405020304" pitchFamily="18" charset="0"/>
              </a:rPr>
              <a:t>understand nomenclature</a:t>
            </a:r>
            <a:r>
              <a:rPr lang="en-US" sz="2000" b="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A </a:t>
            </a:r>
            <a:r>
              <a:rPr lang="en-US" sz="1600" i="1" dirty="0">
                <a:latin typeface="Times New Roman" panose="02020603050405020304" pitchFamily="18" charset="0"/>
                <a:cs typeface="Times New Roman" panose="02020603050405020304" pitchFamily="18" charset="0"/>
              </a:rPr>
              <a:t>larger</a:t>
            </a:r>
            <a:r>
              <a:rPr lang="en-US" sz="1600" dirty="0">
                <a:latin typeface="Times New Roman" panose="02020603050405020304" pitchFamily="18" charset="0"/>
                <a:cs typeface="Times New Roman" panose="02020603050405020304" pitchFamily="18" charset="0"/>
              </a:rPr>
              <a:t> value for the magnetic </a:t>
            </a:r>
            <a:r>
              <a:rPr lang="en-US" sz="1600" i="1" dirty="0">
                <a:latin typeface="Times New Roman" panose="02020603050405020304" pitchFamily="18" charset="0"/>
                <a:cs typeface="Times New Roman" panose="02020603050405020304" pitchFamily="18" charset="0"/>
              </a:rPr>
              <a:t>shielding</a:t>
            </a:r>
            <a:r>
              <a:rPr lang="en-US" sz="1600" dirty="0">
                <a:latin typeface="Times New Roman" panose="02020603050405020304" pitchFamily="18" charset="0"/>
                <a:cs typeface="Times New Roman" panose="02020603050405020304" pitchFamily="18" charset="0"/>
              </a:rPr>
              <a:t>, σ, will come into resonance at a </a:t>
            </a:r>
            <a:r>
              <a:rPr lang="en-US" sz="1600" i="1" dirty="0">
                <a:latin typeface="Times New Roman" panose="02020603050405020304" pitchFamily="18" charset="0"/>
                <a:cs typeface="Times New Roman" panose="02020603050405020304" pitchFamily="18" charset="0"/>
              </a:rPr>
              <a:t>higher</a:t>
            </a:r>
            <a:r>
              <a:rPr lang="en-US" sz="1600" dirty="0">
                <a:latin typeface="Times New Roman" panose="02020603050405020304" pitchFamily="18" charset="0"/>
                <a:cs typeface="Times New Roman" panose="02020603050405020304" pitchFamily="18" charset="0"/>
              </a:rPr>
              <a:t> value of the magnetic </a:t>
            </a:r>
            <a:r>
              <a:rPr lang="en-US" sz="1600" i="1" dirty="0">
                <a:latin typeface="Times New Roman" panose="02020603050405020304" pitchFamily="18" charset="0"/>
                <a:cs typeface="Times New Roman" panose="02020603050405020304" pitchFamily="18" charset="0"/>
              </a:rPr>
              <a:t>field</a:t>
            </a:r>
            <a:r>
              <a:rPr lang="en-US" sz="1600" dirty="0">
                <a:latin typeface="Times New Roman" panose="02020603050405020304" pitchFamily="18" charset="0"/>
                <a:cs typeface="Times New Roman" panose="02020603050405020304" pitchFamily="18" charset="0"/>
              </a:rPr>
              <a:t> when the field is swept and the frequency of the applied radiation is kept constant.</a:t>
            </a:r>
          </a:p>
          <a:p>
            <a:r>
              <a:rPr lang="en-US" sz="1600" dirty="0" smtClean="0">
                <a:latin typeface="Times New Roman" panose="02020603050405020304" pitchFamily="18" charset="0"/>
                <a:cs typeface="Times New Roman" panose="02020603050405020304" pitchFamily="18" charset="0"/>
              </a:rPr>
              <a:t>                       B</a:t>
            </a:r>
            <a:r>
              <a:rPr lang="en-US" sz="1600" baseline="-25000" dirty="0" smtClean="0">
                <a:latin typeface="Times New Roman" panose="02020603050405020304" pitchFamily="18" charset="0"/>
                <a:cs typeface="Times New Roman" panose="02020603050405020304" pitchFamily="18" charset="0"/>
              </a:rPr>
              <a:t>0</a:t>
            </a:r>
            <a:r>
              <a:rPr lang="en-US" sz="1600" dirty="0" smtClean="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 </a:t>
            </a:r>
            <a:r>
              <a:rPr lang="en-US" sz="1600" u="sng" dirty="0">
                <a:latin typeface="Times New Roman" panose="02020603050405020304" pitchFamily="18" charset="0"/>
                <a:cs typeface="Times New Roman" panose="02020603050405020304" pitchFamily="18" charset="0"/>
              </a:rPr>
              <a:t>2πν</a:t>
            </a:r>
            <a:r>
              <a:rPr lang="en-US" sz="1600" u="sng" baseline="-25000" dirty="0">
                <a:latin typeface="Times New Roman" panose="02020603050405020304" pitchFamily="18" charset="0"/>
                <a:cs typeface="Times New Roman" panose="02020603050405020304" pitchFamily="18" charset="0"/>
              </a:rPr>
              <a:t>0</a:t>
            </a:r>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                       γ(1-σ</a:t>
            </a:r>
            <a:r>
              <a:rPr lang="en-US" sz="1600" dirty="0">
                <a:latin typeface="Times New Roman" panose="02020603050405020304" pitchFamily="18" charset="0"/>
                <a:cs typeface="Times New Roman" panose="02020603050405020304" pitchFamily="18" charset="0"/>
              </a:rPr>
              <a:t>)</a:t>
            </a:r>
          </a:p>
          <a:p>
            <a:pPr marL="342900" indent="-342900">
              <a:buFont typeface="+mj-lt"/>
              <a:buAutoNum type="alphaLcParenR" startAt="2"/>
            </a:pPr>
            <a:r>
              <a:rPr lang="en-US" sz="1600" dirty="0" smtClean="0">
                <a:latin typeface="Times New Roman" panose="02020603050405020304" pitchFamily="18" charset="0"/>
                <a:cs typeface="Times New Roman" panose="02020603050405020304" pitchFamily="18" charset="0"/>
              </a:rPr>
              <a:t>A </a:t>
            </a:r>
            <a:r>
              <a:rPr lang="en-US" sz="1600" i="1" dirty="0">
                <a:latin typeface="Times New Roman" panose="02020603050405020304" pitchFamily="18" charset="0"/>
                <a:cs typeface="Times New Roman" panose="02020603050405020304" pitchFamily="18" charset="0"/>
              </a:rPr>
              <a:t>larger</a:t>
            </a:r>
            <a:r>
              <a:rPr lang="en-US" sz="1600" dirty="0">
                <a:latin typeface="Times New Roman" panose="02020603050405020304" pitchFamily="18" charset="0"/>
                <a:cs typeface="Times New Roman" panose="02020603050405020304" pitchFamily="18" charset="0"/>
              </a:rPr>
              <a:t> value for the magnetic </a:t>
            </a:r>
            <a:r>
              <a:rPr lang="en-US" sz="1600" i="1" dirty="0">
                <a:latin typeface="Times New Roman" panose="02020603050405020304" pitchFamily="18" charset="0"/>
                <a:cs typeface="Times New Roman" panose="02020603050405020304" pitchFamily="18" charset="0"/>
              </a:rPr>
              <a:t>shielding</a:t>
            </a:r>
            <a:r>
              <a:rPr lang="en-US" sz="1600" dirty="0">
                <a:latin typeface="Times New Roman" panose="02020603050405020304" pitchFamily="18" charset="0"/>
                <a:cs typeface="Times New Roman" panose="02020603050405020304" pitchFamily="18" charset="0"/>
              </a:rPr>
              <a:t>, σ, will come into resonance at a </a:t>
            </a:r>
            <a:r>
              <a:rPr lang="en-US" sz="1600" i="1" dirty="0">
                <a:latin typeface="Times New Roman" panose="02020603050405020304" pitchFamily="18" charset="0"/>
                <a:cs typeface="Times New Roman" panose="02020603050405020304" pitchFamily="18" charset="0"/>
              </a:rPr>
              <a:t>lower</a:t>
            </a:r>
            <a:r>
              <a:rPr lang="en-US" sz="1600" dirty="0">
                <a:latin typeface="Times New Roman" panose="02020603050405020304" pitchFamily="18" charset="0"/>
                <a:cs typeface="Times New Roman" panose="02020603050405020304" pitchFamily="18" charset="0"/>
              </a:rPr>
              <a:t> value when the </a:t>
            </a:r>
            <a:r>
              <a:rPr lang="en-US" sz="1600" i="1" dirty="0">
                <a:latin typeface="Times New Roman" panose="02020603050405020304" pitchFamily="18" charset="0"/>
                <a:cs typeface="Times New Roman" panose="02020603050405020304" pitchFamily="18" charset="0"/>
              </a:rPr>
              <a:t>frequency</a:t>
            </a:r>
            <a:r>
              <a:rPr lang="en-US" sz="1600" dirty="0">
                <a:latin typeface="Times New Roman" panose="02020603050405020304" pitchFamily="18" charset="0"/>
                <a:cs typeface="Times New Roman" panose="02020603050405020304" pitchFamily="18" charset="0"/>
              </a:rPr>
              <a:t> is either swept or pulsed and the magnetic field is kept constant.</a:t>
            </a:r>
          </a:p>
          <a:p>
            <a:r>
              <a:rPr lang="en-US" sz="1600" dirty="0" smtClean="0">
                <a:latin typeface="Times New Roman" panose="02020603050405020304" pitchFamily="18" charset="0"/>
                <a:cs typeface="Times New Roman" panose="02020603050405020304" pitchFamily="18" charset="0"/>
              </a:rPr>
              <a:t>                        ν</a:t>
            </a:r>
            <a:r>
              <a:rPr lang="en-US" sz="1600" baseline="-25000" dirty="0" smtClean="0">
                <a:latin typeface="Times New Roman" panose="02020603050405020304" pitchFamily="18" charset="0"/>
                <a:cs typeface="Times New Roman" panose="02020603050405020304" pitchFamily="18" charset="0"/>
              </a:rPr>
              <a:t>0</a:t>
            </a:r>
            <a:r>
              <a:rPr lang="en-US" sz="1600" dirty="0" smtClean="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 </a:t>
            </a:r>
            <a:r>
              <a:rPr lang="en-US" sz="1600" u="sng" dirty="0">
                <a:latin typeface="Times New Roman" panose="02020603050405020304" pitchFamily="18" charset="0"/>
                <a:cs typeface="Times New Roman" panose="02020603050405020304" pitchFamily="18" charset="0"/>
              </a:rPr>
              <a:t>γB</a:t>
            </a:r>
            <a:r>
              <a:rPr lang="en-US" sz="1600" u="sng" baseline="-25000" dirty="0">
                <a:latin typeface="Times New Roman" panose="02020603050405020304" pitchFamily="18" charset="0"/>
                <a:cs typeface="Times New Roman" panose="02020603050405020304" pitchFamily="18" charset="0"/>
              </a:rPr>
              <a:t>0</a:t>
            </a:r>
            <a:r>
              <a:rPr lang="en-US" sz="1600" u="sng" dirty="0">
                <a:latin typeface="Times New Roman" panose="02020603050405020304" pitchFamily="18" charset="0"/>
                <a:cs typeface="Times New Roman" panose="02020603050405020304" pitchFamily="18" charset="0"/>
              </a:rPr>
              <a:t>(1-σ)</a:t>
            </a:r>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                          2π</a:t>
            </a:r>
            <a:endParaRPr lang="en-US" sz="1600" dirty="0">
              <a:latin typeface="Times New Roman" panose="02020603050405020304" pitchFamily="18" charset="0"/>
              <a:cs typeface="Times New Roman" panose="02020603050405020304" pitchFamily="18" charset="0"/>
            </a:endParaRPr>
          </a:p>
          <a:p>
            <a:pPr marL="342900" indent="-342900">
              <a:buFont typeface="+mj-lt"/>
              <a:buAutoNum type="alphaLcParenR" startAt="3"/>
            </a:pPr>
            <a:r>
              <a:rPr lang="en-US" sz="1600" dirty="0" smtClean="0">
                <a:latin typeface="Times New Roman" panose="02020603050405020304" pitchFamily="18" charset="0"/>
                <a:cs typeface="Times New Roman" panose="02020603050405020304" pitchFamily="18" charset="0"/>
              </a:rPr>
              <a:t>The </a:t>
            </a:r>
            <a:r>
              <a:rPr lang="en-US" sz="1600" dirty="0">
                <a:latin typeface="Times New Roman" panose="02020603050405020304" pitchFamily="18" charset="0"/>
                <a:cs typeface="Times New Roman" panose="02020603050405020304" pitchFamily="18" charset="0"/>
              </a:rPr>
              <a:t>customary presentation for NMR spectra is for the frequency (often presented as ppm rather than Hz) to increase from right to left.  It is standard nomenclature for peaks on the left to be referred to as “downfield” and peaks on the right to be referred to as “</a:t>
            </a:r>
            <a:r>
              <a:rPr lang="en-US" sz="1600" dirty="0" err="1">
                <a:latin typeface="Times New Roman" panose="02020603050405020304" pitchFamily="18" charset="0"/>
                <a:cs typeface="Times New Roman" panose="02020603050405020304" pitchFamily="18" charset="0"/>
              </a:rPr>
              <a:t>upfield</a:t>
            </a:r>
            <a:r>
              <a:rPr lang="en-US" sz="1600" dirty="0">
                <a:latin typeface="Times New Roman" panose="02020603050405020304" pitchFamily="18" charset="0"/>
                <a:cs typeface="Times New Roman" panose="02020603050405020304" pitchFamily="18" charset="0"/>
              </a:rPr>
              <a:t>”.  These are historical terms left over from continuous wave, field swept NMR, but are very commonly used.</a:t>
            </a:r>
          </a:p>
        </p:txBody>
      </p:sp>
      <p:sp>
        <p:nvSpPr>
          <p:cNvPr id="4" name="Rectangle 3"/>
          <p:cNvSpPr/>
          <p:nvPr/>
        </p:nvSpPr>
        <p:spPr>
          <a:xfrm>
            <a:off x="429978" y="4648200"/>
            <a:ext cx="8273148" cy="1554272"/>
          </a:xfrm>
          <a:prstGeom prst="rect">
            <a:avLst/>
          </a:prstGeom>
        </p:spPr>
        <p:txBody>
          <a:bodyPr wrap="square">
            <a:spAutoFit/>
          </a:bodyPr>
          <a:lstStyle/>
          <a:p>
            <a:r>
              <a:rPr lang="en-US" b="1" dirty="0" smtClean="0">
                <a:latin typeface="Times New Roman" panose="02020603050405020304" pitchFamily="18" charset="0"/>
                <a:cs typeface="Times New Roman" panose="02020603050405020304" pitchFamily="18" charset="0"/>
              </a:rPr>
              <a:t>II.  </a:t>
            </a:r>
            <a:r>
              <a:rPr lang="en-US" b="1" u="sng" dirty="0" smtClean="0">
                <a:latin typeface="Times New Roman" panose="02020603050405020304" pitchFamily="18" charset="0"/>
                <a:cs typeface="Times New Roman" panose="02020603050405020304" pitchFamily="18" charset="0"/>
              </a:rPr>
              <a:t>For an </a:t>
            </a:r>
            <a:r>
              <a:rPr lang="en-US" b="1" u="sng" dirty="0">
                <a:latin typeface="Times New Roman" panose="02020603050405020304" pitchFamily="18" charset="0"/>
                <a:cs typeface="Times New Roman" panose="02020603050405020304" pitchFamily="18" charset="0"/>
              </a:rPr>
              <a:t>awareness of the uncertainty of chemical shift values in older literature</a:t>
            </a:r>
            <a:r>
              <a:rPr lang="en-US" b="1"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pPr marL="342900" indent="-342900">
              <a:spcAft>
                <a:spcPts val="600"/>
              </a:spcAft>
              <a:buFont typeface="+mj-lt"/>
              <a:buAutoNum type="alphaLcParenR"/>
            </a:pPr>
            <a:r>
              <a:rPr lang="en-US" dirty="0" smtClean="0">
                <a:latin typeface="Times New Roman" panose="02020603050405020304" pitchFamily="18" charset="0"/>
                <a:cs typeface="Times New Roman" panose="02020603050405020304" pitchFamily="18" charset="0"/>
              </a:rPr>
              <a:t>Early </a:t>
            </a:r>
            <a:r>
              <a:rPr lang="en-US" dirty="0">
                <a:latin typeface="Times New Roman" panose="02020603050405020304" pitchFamily="18" charset="0"/>
                <a:cs typeface="Times New Roman" panose="02020603050405020304" pitchFamily="18" charset="0"/>
              </a:rPr>
              <a:t>literature on </a:t>
            </a:r>
            <a:r>
              <a:rPr lang="en-US" baseline="30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H chemical shifts sometimes used the τ scale.  τ = (10 – δ</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marL="342900" indent="-342900">
              <a:buFont typeface="+mj-lt"/>
              <a:buAutoNum type="alphaLcParenR"/>
            </a:pPr>
            <a:r>
              <a:rPr lang="en-US" dirty="0" smtClean="0">
                <a:latin typeface="Times New Roman" panose="02020603050405020304" pitchFamily="18" charset="0"/>
                <a:cs typeface="Times New Roman" panose="02020603050405020304" pitchFamily="18" charset="0"/>
              </a:rPr>
              <a:t>Older </a:t>
            </a:r>
            <a:r>
              <a:rPr lang="en-US" dirty="0">
                <a:latin typeface="Times New Roman" panose="02020603050405020304" pitchFamily="18" charset="0"/>
                <a:cs typeface="Times New Roman" panose="02020603050405020304" pitchFamily="18" charset="0"/>
              </a:rPr>
              <a:t>literature, especially for nuclei other than </a:t>
            </a:r>
            <a:r>
              <a:rPr lang="en-US" baseline="30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H and </a:t>
            </a:r>
            <a:r>
              <a:rPr lang="en-US" baseline="30000" dirty="0">
                <a:latin typeface="Times New Roman" panose="02020603050405020304" pitchFamily="18" charset="0"/>
                <a:cs typeface="Times New Roman" panose="02020603050405020304" pitchFamily="18" charset="0"/>
              </a:rPr>
              <a:t>13</a:t>
            </a:r>
            <a:r>
              <a:rPr lang="en-US" dirty="0">
                <a:latin typeface="Times New Roman" panose="02020603050405020304" pitchFamily="18" charset="0"/>
                <a:cs typeface="Times New Roman" panose="02020603050405020304" pitchFamily="18" charset="0"/>
              </a:rPr>
              <a:t>C, sometimes used a definition where the sign of δ is reversed.  Compilations of chemical shifts for less common nuclei </a:t>
            </a:r>
            <a:r>
              <a:rPr lang="en-US" u="sng" dirty="0">
                <a:latin typeface="Times New Roman" panose="02020603050405020304" pitchFamily="18" charset="0"/>
                <a:cs typeface="Times New Roman" panose="02020603050405020304" pitchFamily="18" charset="0"/>
              </a:rPr>
              <a:t>must</a:t>
            </a:r>
            <a:r>
              <a:rPr lang="en-US" dirty="0">
                <a:latin typeface="Times New Roman" panose="02020603050405020304" pitchFamily="18" charset="0"/>
                <a:cs typeface="Times New Roman" panose="02020603050405020304" pitchFamily="18" charset="0"/>
              </a:rPr>
              <a:t> be carefully checked to determine the definition of δ.</a:t>
            </a:r>
          </a:p>
        </p:txBody>
      </p:sp>
    </p:spTree>
    <p:extLst>
      <p:ext uri="{BB962C8B-B14F-4D97-AF65-F5344CB8AC3E}">
        <p14:creationId xmlns:p14="http://schemas.microsoft.com/office/powerpoint/2010/main" val="20365867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00" y="1447800"/>
            <a:ext cx="5334000" cy="1846659"/>
          </a:xfrm>
          <a:prstGeom prst="rect">
            <a:avLst/>
          </a:prstGeom>
          <a:noFill/>
        </p:spPr>
        <p:txBody>
          <a:bodyPr wrap="square" rtlCol="0">
            <a:spAutoFit/>
          </a:bodyPr>
          <a:lstStyle/>
          <a:p>
            <a:pPr algn="ctr"/>
            <a:r>
              <a:rPr lang="en-US" sz="4800" b="1" dirty="0" smtClean="0">
                <a:latin typeface="Arial Rounded MT Bold" panose="020F0704030504030204" pitchFamily="34" charset="0"/>
              </a:rPr>
              <a:t>The Bruker Almanac</a:t>
            </a:r>
          </a:p>
          <a:p>
            <a:endParaRPr lang="en-US" dirty="0"/>
          </a:p>
        </p:txBody>
      </p:sp>
      <p:sp>
        <p:nvSpPr>
          <p:cNvPr id="3" name="TextBox 2"/>
          <p:cNvSpPr txBox="1"/>
          <p:nvPr/>
        </p:nvSpPr>
        <p:spPr>
          <a:xfrm>
            <a:off x="609600" y="3886200"/>
            <a:ext cx="7924800" cy="400110"/>
          </a:xfrm>
          <a:prstGeom prst="rect">
            <a:avLst/>
          </a:prstGeom>
          <a:noFill/>
        </p:spPr>
        <p:txBody>
          <a:bodyPr wrap="square" rtlCol="0">
            <a:spAutoFit/>
          </a:bodyPr>
          <a:lstStyle/>
          <a:p>
            <a:pPr algn="ctr"/>
            <a:r>
              <a:rPr lang="en-US" sz="2000" u="sng" dirty="0">
                <a:solidFill>
                  <a:srgbClr val="00B0F0"/>
                </a:solidFill>
                <a:hlinkClick r:id="rId2"/>
              </a:rPr>
              <a:t>http://www.bruker.com/fileadmin/user_upload/6-AboutUs/almanac.html</a:t>
            </a:r>
            <a:endParaRPr lang="en-US" sz="2000" dirty="0">
              <a:solidFill>
                <a:srgbClr val="00B0F0"/>
              </a:solidFill>
            </a:endParaRPr>
          </a:p>
        </p:txBody>
      </p:sp>
      <p:sp>
        <p:nvSpPr>
          <p:cNvPr id="4" name="TextBox 3"/>
          <p:cNvSpPr txBox="1"/>
          <p:nvPr/>
        </p:nvSpPr>
        <p:spPr>
          <a:xfrm>
            <a:off x="1181100" y="4916269"/>
            <a:ext cx="6781800" cy="677108"/>
          </a:xfrm>
          <a:prstGeom prst="rect">
            <a:avLst/>
          </a:prstGeom>
          <a:noFill/>
        </p:spPr>
        <p:txBody>
          <a:bodyPr wrap="square" rtlCol="0">
            <a:spAutoFit/>
          </a:bodyPr>
          <a:lstStyle/>
          <a:p>
            <a:pPr algn="ctr"/>
            <a:r>
              <a:rPr lang="en-US" sz="2000" b="1" dirty="0">
                <a:solidFill>
                  <a:srgbClr val="0070C0"/>
                </a:solidFill>
                <a:hlinkClick r:id="rId3"/>
              </a:rPr>
              <a:t>http://itunes.apple.com/us/app/almanac/id367770786?mt=8</a:t>
            </a:r>
            <a:endParaRPr lang="en-US" sz="2000" dirty="0">
              <a:solidFill>
                <a:srgbClr val="0070C0"/>
              </a:solidFill>
            </a:endParaRPr>
          </a:p>
          <a:p>
            <a:endParaRPr lang="en-US" dirty="0"/>
          </a:p>
        </p:txBody>
      </p:sp>
    </p:spTree>
    <p:extLst>
      <p:ext uri="{BB962C8B-B14F-4D97-AF65-F5344CB8AC3E}">
        <p14:creationId xmlns:p14="http://schemas.microsoft.com/office/powerpoint/2010/main" val="221709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783</TotalTime>
  <Words>696</Words>
  <Application>Microsoft Office PowerPoint</Application>
  <PresentationFormat>On-screen Show (4:3)</PresentationFormat>
  <Paragraphs>142</Paragraphs>
  <Slides>32</Slides>
  <Notes>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32</vt:i4>
      </vt:variant>
    </vt:vector>
  </HeadingPairs>
  <TitlesOfParts>
    <vt:vector size="35" baseType="lpstr">
      <vt:lpstr>Office Theme</vt:lpstr>
      <vt:lpstr>CS ChemDraw Drawing</vt:lpstr>
      <vt:lpstr>Acrobat Document</vt:lpstr>
      <vt:lpstr>Theory of NMR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Sucrose 1H spectrum</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strousej</dc:creator>
  <cp:lastModifiedBy>Alf Bacher</cp:lastModifiedBy>
  <cp:revision>69</cp:revision>
  <cp:lastPrinted>2015-01-18T22:22:16Z</cp:lastPrinted>
  <dcterms:created xsi:type="dcterms:W3CDTF">2015-01-18T18:16:08Z</dcterms:created>
  <dcterms:modified xsi:type="dcterms:W3CDTF">2015-01-20T21:03:30Z</dcterms:modified>
</cp:coreProperties>
</file>