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35" autoAdjust="0"/>
  </p:normalViewPr>
  <p:slideViewPr>
    <p:cSldViewPr>
      <p:cViewPr varScale="1">
        <p:scale>
          <a:sx n="85" d="100"/>
          <a:sy n="85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1AC5E-219C-40ED-9C02-09DE0546E548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8659A-3BD2-43ED-A3DB-D3B1AA615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8659A-3BD2-43ED-A3DB-D3B1AA615A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173964-CF81-45E4-A9C3-316F23677E27}" type="datetimeFigureOut">
              <a:rPr lang="en-US" smtClean="0"/>
              <a:t>2/14/2012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869413E-8A30-43D8-B4FE-16D9FBE7616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en.wikipedia.org/wiki/File:Vaska%27s-complex-sampl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hyperlink" Target="http://upload.wikimedia.org/wikipedia/commons/e/ec/Hexadecacarbonylhexarhodium.svg" TargetMode="Externa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00B050"/>
                </a:solidFill>
              </a:rPr>
              <a:t>Metal carbonyl compounds</a:t>
            </a:r>
            <a:endParaRPr lang="en-US" sz="3600" b="1" i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16a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3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Second generation catalyst are homogeneous i.e. </a:t>
            </a:r>
            <a:r>
              <a:rPr lang="en-US" dirty="0"/>
              <a:t>[</a:t>
            </a:r>
            <a:r>
              <a:rPr lang="en-US" dirty="0" smtClean="0"/>
              <a:t>Rh</a:t>
            </a:r>
            <a:r>
              <a:rPr lang="en-US" baseline="-25000" dirty="0" smtClean="0"/>
              <a:t>6</a:t>
            </a:r>
            <a:r>
              <a:rPr lang="en-US" dirty="0" smtClean="0"/>
              <a:t>(CO)</a:t>
            </a:r>
            <a:r>
              <a:rPr lang="en-US" baseline="-25000" dirty="0" smtClean="0"/>
              <a:t>34</a:t>
            </a:r>
            <a:r>
              <a:rPr lang="en-US" dirty="0" smtClean="0"/>
              <a:t>]</a:t>
            </a:r>
            <a:r>
              <a:rPr lang="en-US" baseline="30000" dirty="0" smtClean="0"/>
              <a:t>2-</a:t>
            </a:r>
          </a:p>
          <a:p>
            <a:r>
              <a:rPr lang="en-US" dirty="0" smtClean="0"/>
              <a:t>Union Carbide: ethylene </a:t>
            </a:r>
            <a:r>
              <a:rPr lang="en-US" dirty="0"/>
              <a:t>glycol (</a:t>
            </a:r>
            <a:r>
              <a:rPr lang="en-US" dirty="0" smtClean="0"/>
              <a:t>antifreeze) </a:t>
            </a:r>
            <a:r>
              <a:rPr lang="en-US" dirty="0"/>
              <a:t>is obtain at high pressures (3000 </a:t>
            </a:r>
            <a:r>
              <a:rPr lang="en-US" dirty="0" smtClean="0"/>
              <a:t>atm, </a:t>
            </a:r>
            <a:r>
              <a:rPr lang="en-US" dirty="0"/>
              <a:t>250 </a:t>
            </a:r>
            <a:r>
              <a:rPr lang="en-US" baseline="30000" dirty="0"/>
              <a:t>o</a:t>
            </a:r>
            <a:r>
              <a:rPr lang="en-US" dirty="0"/>
              <a:t>C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Production </a:t>
            </a:r>
            <a:r>
              <a:rPr lang="en-US" dirty="0"/>
              <a:t>of long-chain </a:t>
            </a:r>
            <a:r>
              <a:rPr lang="en-US" dirty="0" smtClean="0"/>
              <a:t>alkanes </a:t>
            </a:r>
            <a:r>
              <a:rPr lang="en-US" dirty="0"/>
              <a:t>is favored at </a:t>
            </a:r>
            <a:r>
              <a:rPr lang="en-US" dirty="0" smtClean="0"/>
              <a:t>a temperature </a:t>
            </a:r>
            <a:r>
              <a:rPr lang="en-US" dirty="0"/>
              <a:t>around 220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 and pressures </a:t>
            </a:r>
            <a:r>
              <a:rPr lang="en-US" dirty="0" smtClean="0"/>
              <a:t>of 1-30 </a:t>
            </a:r>
            <a:r>
              <a:rPr lang="en-US" dirty="0" err="1" smtClean="0"/>
              <a:t>atm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88318"/>
              </p:ext>
            </p:extLst>
          </p:nvPr>
        </p:nvGraphicFramePr>
        <p:xfrm>
          <a:off x="2085975" y="2743200"/>
          <a:ext cx="497205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CS ChemDraw Drawing" r:id="rId3" imgW="5395320" imgH="2557080" progId="ChemDraw.Document.6.0">
                  <p:embed/>
                </p:oleObj>
              </mc:Choice>
              <mc:Fallback>
                <p:oleObj name="CS ChemDraw Drawing" r:id="rId3" imgW="5395320" imgH="255708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2743200"/>
                        <a:ext cx="4972050" cy="235267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582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Monsanto </a:t>
            </a:r>
            <a:r>
              <a:rPr lang="en-US" b="1" i="1" dirty="0" smtClean="0">
                <a:solidFill>
                  <a:srgbClr val="C00000"/>
                </a:solidFill>
              </a:rPr>
              <a:t>Process (Acetic Acid)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This process uses </a:t>
            </a:r>
            <a:r>
              <a:rPr lang="en-US" i="1" dirty="0">
                <a:solidFill>
                  <a:srgbClr val="002060"/>
                </a:solidFill>
              </a:rPr>
              <a:t>cis</a:t>
            </a:r>
            <a:r>
              <a:rPr lang="en-US" dirty="0">
                <a:solidFill>
                  <a:srgbClr val="002060"/>
                </a:solidFill>
              </a:rPr>
              <a:t>-[(CO)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RhI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]</a:t>
            </a:r>
            <a:r>
              <a:rPr lang="en-US" baseline="30000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as catalyst to convert methanol and carbon dioxide to acetic acid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The reaction is carried out at 180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and 30 </a:t>
            </a:r>
            <a:r>
              <a:rPr lang="en-US" dirty="0" smtClean="0">
                <a:solidFill>
                  <a:srgbClr val="002060"/>
                </a:solidFill>
              </a:rPr>
              <a:t>atm pressure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Two separate cycles that are combined with each other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11574"/>
              </p:ext>
            </p:extLst>
          </p:nvPr>
        </p:nvGraphicFramePr>
        <p:xfrm>
          <a:off x="1981200" y="2895600"/>
          <a:ext cx="4777740" cy="274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CS ChemDraw Drawing" r:id="rId3" imgW="5972175" imgH="3427095" progId="ChemDraw.Document.6.0">
                  <p:embed/>
                </p:oleObj>
              </mc:Choice>
              <mc:Fallback>
                <p:oleObj name="CS ChemDraw Drawing" r:id="rId3" imgW="5972175" imgH="3427095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95600"/>
                        <a:ext cx="4777740" cy="274167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981200" y="3200400"/>
            <a:ext cx="1524000" cy="1981200"/>
          </a:xfrm>
          <a:prstGeom prst="round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05200" y="3886200"/>
            <a:ext cx="990600" cy="7620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2895600"/>
            <a:ext cx="3276600" cy="2743200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81523" y="2938790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Oxidative 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Addition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5677" y="5080268"/>
            <a:ext cx="1031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Reductive 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Elimination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0386" y="2895600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CO Insertion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5295711"/>
            <a:ext cx="1107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CO Addition</a:t>
            </a:r>
            <a:endParaRPr lang="en-U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9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>
                <a:solidFill>
                  <a:srgbClr val="C00000"/>
                </a:solidFill>
              </a:rPr>
              <a:t>Hydroformylation</a:t>
            </a:r>
            <a:endParaRPr lang="en-US" b="1" i="1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 smtClean="0"/>
              <a:t>It uses cobalt catalyst to convert an </a:t>
            </a:r>
            <a:r>
              <a:rPr lang="en-US" sz="2000" b="1" dirty="0" smtClean="0">
                <a:solidFill>
                  <a:srgbClr val="002060"/>
                </a:solidFill>
              </a:rPr>
              <a:t>alkene, carbon monoxide </a:t>
            </a:r>
            <a:r>
              <a:rPr lang="en-US" sz="2000" dirty="0" smtClean="0">
                <a:solidFill>
                  <a:srgbClr val="002060"/>
                </a:solidFill>
              </a:rPr>
              <a:t>and </a:t>
            </a:r>
            <a:r>
              <a:rPr lang="en-US" sz="2000" b="1" dirty="0" smtClean="0">
                <a:solidFill>
                  <a:srgbClr val="002060"/>
                </a:solidFill>
              </a:rPr>
              <a:t>hydrogen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has into an </a:t>
            </a:r>
            <a:r>
              <a:rPr lang="en-US" sz="2000" b="1" dirty="0" smtClean="0">
                <a:solidFill>
                  <a:srgbClr val="FF0000"/>
                </a:solidFill>
              </a:rPr>
              <a:t>aldehyde</a:t>
            </a:r>
          </a:p>
          <a:p>
            <a:pPr lvl="1"/>
            <a:r>
              <a:rPr lang="en-US" sz="2000" dirty="0" smtClean="0"/>
              <a:t>The reaction is carried at moderate temperatures (90-150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) and high pressures (100-400 </a:t>
            </a:r>
            <a:r>
              <a:rPr lang="en-US" sz="2000" dirty="0" err="1" smtClean="0"/>
              <a:t>atm</a:t>
            </a:r>
            <a:r>
              <a:rPr lang="en-US" sz="2000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91095"/>
              </p:ext>
            </p:extLst>
          </p:nvPr>
        </p:nvGraphicFramePr>
        <p:xfrm>
          <a:off x="4191000" y="3276600"/>
          <a:ext cx="3951180" cy="289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CS ChemDraw Drawing" r:id="rId3" imgW="4390200" imgH="3215160" progId="ChemDraw.Document.6.0">
                  <p:embed/>
                </p:oleObj>
              </mc:Choice>
              <mc:Fallback>
                <p:oleObj name="CS ChemDraw Drawing" r:id="rId3" imgW="4390200" imgH="32151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276600"/>
                        <a:ext cx="3951180" cy="2893644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467600" y="4059936"/>
            <a:ext cx="685800" cy="2286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00900" y="5998464"/>
            <a:ext cx="495300" cy="2286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800600" y="5029200"/>
            <a:ext cx="495300" cy="2286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114799" y="3941064"/>
            <a:ext cx="1064697" cy="2286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C00000"/>
                </a:solidFill>
              </a:rPr>
              <a:t>Reppe-Carbonylation</a:t>
            </a:r>
            <a:endParaRPr lang="en-US" b="1" i="1" dirty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Acetylene</a:t>
            </a:r>
            <a:r>
              <a:rPr lang="en-US" dirty="0">
                <a:solidFill>
                  <a:srgbClr val="002060"/>
                </a:solidFill>
              </a:rPr>
              <a:t>, carbon monoxide and </a:t>
            </a:r>
            <a:r>
              <a:rPr lang="en-US" dirty="0" smtClean="0">
                <a:solidFill>
                  <a:srgbClr val="002060"/>
                </a:solidFill>
              </a:rPr>
              <a:t>alcohols are reacted in </a:t>
            </a:r>
            <a:r>
              <a:rPr lang="en-US" dirty="0">
                <a:solidFill>
                  <a:srgbClr val="002060"/>
                </a:solidFill>
              </a:rPr>
              <a:t>the presence of </a:t>
            </a:r>
            <a:r>
              <a:rPr lang="en-US" dirty="0" smtClean="0">
                <a:solidFill>
                  <a:srgbClr val="002060"/>
                </a:solidFill>
              </a:rPr>
              <a:t>a catalyst </a:t>
            </a:r>
            <a:r>
              <a:rPr lang="en-US" dirty="0">
                <a:solidFill>
                  <a:srgbClr val="002060"/>
                </a:solidFill>
              </a:rPr>
              <a:t>like Ni(CO)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HCo</a:t>
            </a:r>
            <a:r>
              <a:rPr lang="en-US" dirty="0">
                <a:solidFill>
                  <a:srgbClr val="002060"/>
                </a:solidFill>
              </a:rPr>
              <a:t>(CO)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 or Fe(CO)</a:t>
            </a:r>
            <a:r>
              <a:rPr lang="en-US" baseline="-25000" dirty="0">
                <a:solidFill>
                  <a:srgbClr val="002060"/>
                </a:solidFill>
              </a:rPr>
              <a:t>5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to yield acrylic </a:t>
            </a:r>
            <a:r>
              <a:rPr lang="en-US" dirty="0">
                <a:solidFill>
                  <a:srgbClr val="002060"/>
                </a:solidFill>
              </a:rPr>
              <a:t>acid </a:t>
            </a:r>
            <a:r>
              <a:rPr lang="en-US" dirty="0" smtClean="0">
                <a:solidFill>
                  <a:srgbClr val="002060"/>
                </a:solidFill>
              </a:rPr>
              <a:t>esters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synthesis of ibuprofen uses a palladium catalyst on the last step to convert the secondary alcohol into a  carboxylic acid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407846"/>
              </p:ext>
            </p:extLst>
          </p:nvPr>
        </p:nvGraphicFramePr>
        <p:xfrm>
          <a:off x="2338387" y="4286250"/>
          <a:ext cx="4467225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CS ChemDraw Drawing" r:id="rId3" imgW="5475960" imgH="1850040" progId="ChemDraw.Document.6.0">
                  <p:embed/>
                </p:oleObj>
              </mc:Choice>
              <mc:Fallback>
                <p:oleObj name="CS ChemDraw Drawing" r:id="rId3" imgW="5475960" imgH="185004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7" y="4286250"/>
                        <a:ext cx="4467225" cy="15049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Vaska’s</a:t>
            </a:r>
            <a:r>
              <a:rPr lang="en-US" b="1" dirty="0" smtClean="0"/>
              <a:t> Complex (1961)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Originally synthesized from IrCl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triphenylphosphine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various alcohols i.e., 2-methoxyethanol.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Triphenylphosphine as a ligand and </a:t>
            </a:r>
            <a:r>
              <a:rPr lang="en-US" dirty="0" err="1">
                <a:solidFill>
                  <a:srgbClr val="002060"/>
                </a:solidFill>
              </a:rPr>
              <a:t>reductant</a:t>
            </a:r>
            <a:r>
              <a:rPr lang="en-US" dirty="0">
                <a:solidFill>
                  <a:srgbClr val="002060"/>
                </a:solidFill>
              </a:rPr>
              <a:t> in the reaction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 more convenient synthesis uses </a:t>
            </a:r>
            <a:r>
              <a:rPr lang="en-US" i="1" dirty="0" smtClean="0">
                <a:solidFill>
                  <a:srgbClr val="002060"/>
                </a:solidFill>
              </a:rPr>
              <a:t>N,N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dimethylformamide</a:t>
            </a:r>
            <a:r>
              <a:rPr lang="en-US" dirty="0" smtClean="0">
                <a:solidFill>
                  <a:srgbClr val="002060"/>
                </a:solidFill>
              </a:rPr>
              <a:t> as the CO source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Aniline is frequently used as an accelerant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resulting bright yellow complex is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square planar 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dirty="0" err="1">
                <a:solidFill>
                  <a:srgbClr val="002060"/>
                </a:solidFill>
              </a:rPr>
              <a:t>IrCl</a:t>
            </a:r>
            <a:r>
              <a:rPr lang="en-US" dirty="0">
                <a:solidFill>
                  <a:srgbClr val="002060"/>
                </a:solidFill>
              </a:rPr>
              <a:t>(CO)(PPh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en-US" dirty="0" smtClean="0">
                <a:solidFill>
                  <a:srgbClr val="002060"/>
                </a:solidFill>
              </a:rPr>
              <a:t>because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err="1" smtClean="0">
                <a:solidFill>
                  <a:srgbClr val="002060"/>
                </a:solidFill>
              </a:rPr>
              <a:t>Ir</a:t>
            </a:r>
            <a:r>
              <a:rPr lang="en-US" dirty="0" smtClean="0">
                <a:solidFill>
                  <a:srgbClr val="002060"/>
                </a:solidFill>
              </a:rPr>
              <a:t>(I) exhibits d</a:t>
            </a:r>
            <a:r>
              <a:rPr lang="en-US" baseline="30000" dirty="0" smtClean="0">
                <a:solidFill>
                  <a:srgbClr val="002060"/>
                </a:solidFill>
              </a:rPr>
              <a:t>8</a:t>
            </a:r>
            <a:r>
              <a:rPr lang="en-US" dirty="0" smtClean="0">
                <a:solidFill>
                  <a:srgbClr val="002060"/>
                </a:solidFill>
              </a:rPr>
              <a:t>-configuration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two triphenylphosphine ligands are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trans configuration.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Application VI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314" name="Picture 2" descr="http://upload.wikimedia.org/wikipedia/commons/thumb/f/fd/Vaska%27s-complex-sample.jpg/200px-Vaska%27s-complex-sample.jpg">
            <a:hlinkClick r:id="rId2" tooltip="Vaska's complex samp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29000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615" y="5181600"/>
            <a:ext cx="2055780" cy="8649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9053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Vaska’s</a:t>
            </a:r>
            <a:r>
              <a:rPr lang="en-US" b="1" dirty="0"/>
              <a:t> Complex </a:t>
            </a:r>
            <a:r>
              <a:rPr lang="en-US" b="1" dirty="0" smtClean="0"/>
              <a:t>(cont.)</a:t>
            </a:r>
            <a:endParaRPr lang="en-US" b="1" dirty="0"/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carbonyl stretching mode in the complex is consistent with a strong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sz="2000" dirty="0" smtClean="0">
                <a:solidFill>
                  <a:srgbClr val="002060"/>
                </a:solidFill>
              </a:rPr>
              <a:t>-backbonding ability (d(CO)=116.1 pm (free CO=113 pm))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complex is a 16 VE system that reactants with broad variety of compounds under oxidative addition usually via a cis addition in which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</a:t>
            </a:r>
            <a:r>
              <a:rPr lang="en-US" sz="2000" dirty="0" err="1" smtClean="0">
                <a:solidFill>
                  <a:srgbClr val="002060"/>
                </a:solidFill>
              </a:rPr>
              <a:t>Cl</a:t>
            </a:r>
            <a:r>
              <a:rPr lang="en-US" sz="2000" dirty="0" smtClean="0">
                <a:solidFill>
                  <a:srgbClr val="002060"/>
                </a:solidFill>
              </a:rPr>
              <a:t> and the CO ligand fold back</a:t>
            </a: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pPr lvl="1"/>
            <a:endParaRPr lang="en-US" sz="2000" dirty="0" smtClean="0">
              <a:solidFill>
                <a:srgbClr val="002060"/>
              </a:solidFill>
            </a:endParaRPr>
          </a:p>
          <a:p>
            <a:pPr lvl="1"/>
            <a:endParaRPr lang="en-US" sz="2000" dirty="0" smtClean="0">
              <a:solidFill>
                <a:srgbClr val="002060"/>
              </a:solidFill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Note that a molecule like oxygen </a:t>
            </a:r>
            <a:r>
              <a:rPr lang="en-US" sz="2000" dirty="0">
                <a:solidFill>
                  <a:srgbClr val="002060"/>
                </a:solidFill>
              </a:rPr>
              <a:t>is bonded 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side-on in the light orange complex: </a:t>
            </a:r>
          </a:p>
          <a:p>
            <a:pPr lvl="2"/>
            <a:r>
              <a:rPr lang="en-US" sz="1700" dirty="0" smtClean="0">
                <a:solidFill>
                  <a:srgbClr val="7030A0"/>
                </a:solidFill>
              </a:rPr>
              <a:t>d(O-O)=147 pm (free oxygen: 121 pm, </a:t>
            </a:r>
            <a:r>
              <a:rPr lang="en-US" sz="1700" dirty="0">
                <a:solidFill>
                  <a:srgbClr val="7030A0"/>
                </a:solidFill>
              </a:rPr>
              <a:t>peroxide (O</a:t>
            </a:r>
            <a:r>
              <a:rPr lang="en-US" sz="1700" baseline="-25000" dirty="0">
                <a:solidFill>
                  <a:srgbClr val="7030A0"/>
                </a:solidFill>
              </a:rPr>
              <a:t>2</a:t>
            </a:r>
            <a:r>
              <a:rPr lang="en-US" sz="1700" baseline="30000" dirty="0">
                <a:solidFill>
                  <a:srgbClr val="7030A0"/>
                </a:solidFill>
              </a:rPr>
              <a:t>2-</a:t>
            </a:r>
            <a:r>
              <a:rPr lang="en-US" sz="1700" dirty="0" smtClean="0">
                <a:solidFill>
                  <a:srgbClr val="7030A0"/>
                </a:solidFill>
              </a:rPr>
              <a:t>:149 </a:t>
            </a:r>
            <a:r>
              <a:rPr lang="en-US" sz="1700" dirty="0">
                <a:solidFill>
                  <a:srgbClr val="7030A0"/>
                </a:solidFill>
              </a:rPr>
              <a:t>pm))</a:t>
            </a:r>
          </a:p>
          <a:p>
            <a:pPr lvl="2"/>
            <a:r>
              <a:rPr lang="en-US" sz="17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700" dirty="0" smtClean="0">
                <a:solidFill>
                  <a:srgbClr val="7030A0"/>
                </a:solidFill>
              </a:rPr>
              <a:t>(O-O)=856 cm</a:t>
            </a:r>
            <a:r>
              <a:rPr lang="en-US" sz="1700" baseline="30000" dirty="0" smtClean="0">
                <a:solidFill>
                  <a:srgbClr val="7030A0"/>
                </a:solidFill>
              </a:rPr>
              <a:t>-1</a:t>
            </a:r>
            <a:r>
              <a:rPr lang="en-US" sz="1700" dirty="0">
                <a:solidFill>
                  <a:srgbClr val="7030A0"/>
                </a:solidFill>
              </a:rPr>
              <a:t> </a:t>
            </a:r>
            <a:r>
              <a:rPr lang="en-US" sz="1700" dirty="0" smtClean="0">
                <a:solidFill>
                  <a:srgbClr val="7030A0"/>
                </a:solidFill>
              </a:rPr>
              <a:t>(free </a:t>
            </a:r>
            <a:r>
              <a:rPr lang="en-US" sz="1700" dirty="0">
                <a:solidFill>
                  <a:srgbClr val="7030A0"/>
                </a:solidFill>
              </a:rPr>
              <a:t>oxygen: </a:t>
            </a:r>
            <a:r>
              <a:rPr lang="en-US" sz="1700" dirty="0" smtClean="0">
                <a:solidFill>
                  <a:srgbClr val="7030A0"/>
                </a:solidFill>
              </a:rPr>
              <a:t>1556, </a:t>
            </a:r>
            <a:r>
              <a:rPr lang="en-US" sz="1700" dirty="0">
                <a:solidFill>
                  <a:srgbClr val="7030A0"/>
                </a:solidFill>
              </a:rPr>
              <a:t>peroxide (O</a:t>
            </a:r>
            <a:r>
              <a:rPr lang="en-US" sz="1700" baseline="-25000" dirty="0">
                <a:solidFill>
                  <a:srgbClr val="7030A0"/>
                </a:solidFill>
              </a:rPr>
              <a:t>2</a:t>
            </a:r>
            <a:r>
              <a:rPr lang="en-US" sz="1700" baseline="30000" dirty="0">
                <a:solidFill>
                  <a:srgbClr val="7030A0"/>
                </a:solidFill>
              </a:rPr>
              <a:t>2-</a:t>
            </a:r>
            <a:r>
              <a:rPr lang="en-US" sz="1700" dirty="0">
                <a:solidFill>
                  <a:srgbClr val="7030A0"/>
                </a:solidFill>
              </a:rPr>
              <a:t>: </a:t>
            </a:r>
            <a:r>
              <a:rPr lang="en-US" sz="1700" dirty="0" smtClean="0">
                <a:solidFill>
                  <a:srgbClr val="7030A0"/>
                </a:solidFill>
              </a:rPr>
              <a:t>880))</a:t>
            </a:r>
            <a:endParaRPr lang="en-US" sz="1700" dirty="0">
              <a:solidFill>
                <a:srgbClr val="7030A0"/>
              </a:solidFill>
            </a:endParaRPr>
          </a:p>
          <a:p>
            <a:pPr lvl="2"/>
            <a:r>
              <a:rPr lang="en-US" sz="1700" dirty="0" smtClean="0">
                <a:solidFill>
                  <a:srgbClr val="7030A0"/>
                </a:solidFill>
              </a:rPr>
              <a:t>Note that the older literature reports a d(O-O)=130 pm,</a:t>
            </a:r>
            <a:r>
              <a:rPr lang="en-US" sz="1700" dirty="0">
                <a:solidFill>
                  <a:srgbClr val="7030A0"/>
                </a:solidFill>
              </a:rPr>
              <a:t> which</a:t>
            </a:r>
            <a:r>
              <a:rPr lang="en-US" sz="1700" dirty="0" smtClean="0">
                <a:solidFill>
                  <a:srgbClr val="7030A0"/>
                </a:solidFill>
              </a:rPr>
              <a:t/>
            </a:r>
            <a:br>
              <a:rPr lang="en-US" sz="1700" dirty="0" smtClean="0">
                <a:solidFill>
                  <a:srgbClr val="7030A0"/>
                </a:solidFill>
              </a:rPr>
            </a:br>
            <a:r>
              <a:rPr lang="en-US" sz="1700" dirty="0" smtClean="0">
                <a:solidFill>
                  <a:srgbClr val="7030A0"/>
                </a:solidFill>
              </a:rPr>
              <a:t>is more consistent with a superoxide (O</a:t>
            </a:r>
            <a:r>
              <a:rPr lang="en-US" sz="1700" baseline="-25000" dirty="0" smtClean="0">
                <a:solidFill>
                  <a:srgbClr val="7030A0"/>
                </a:solidFill>
              </a:rPr>
              <a:t>2</a:t>
            </a:r>
            <a:r>
              <a:rPr lang="en-US" sz="1700" baseline="30000" dirty="0" smtClean="0">
                <a:solidFill>
                  <a:srgbClr val="7030A0"/>
                </a:solidFill>
              </a:rPr>
              <a:t>-</a:t>
            </a:r>
            <a:r>
              <a:rPr lang="en-US" sz="1700" dirty="0" smtClean="0">
                <a:solidFill>
                  <a:srgbClr val="7030A0"/>
                </a:solidFill>
              </a:rPr>
              <a:t>)!</a:t>
            </a:r>
          </a:p>
          <a:p>
            <a:pPr lvl="2"/>
            <a:r>
              <a:rPr lang="en-US" sz="1700" dirty="0" smtClean="0">
                <a:solidFill>
                  <a:srgbClr val="7030A0"/>
                </a:solidFill>
              </a:rPr>
              <a:t>The addition of oxygen to </a:t>
            </a:r>
            <a:r>
              <a:rPr lang="en-US" sz="1700" dirty="0" err="1" smtClean="0">
                <a:solidFill>
                  <a:srgbClr val="7030A0"/>
                </a:solidFill>
              </a:rPr>
              <a:t>Vaska’s</a:t>
            </a:r>
            <a:r>
              <a:rPr lang="en-US" sz="1700" dirty="0" smtClean="0">
                <a:solidFill>
                  <a:srgbClr val="7030A0"/>
                </a:solidFill>
              </a:rPr>
              <a:t> complex is reversible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859808"/>
              </p:ext>
            </p:extLst>
          </p:nvPr>
        </p:nvGraphicFramePr>
        <p:xfrm>
          <a:off x="1219200" y="3352800"/>
          <a:ext cx="4770437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CS ChemDraw Drawing" r:id="rId3" imgW="4769796" imgH="748072" progId="ChemDraw.Document.6.0">
                  <p:embed/>
                </p:oleObj>
              </mc:Choice>
              <mc:Fallback>
                <p:oleObj name="CS ChemDraw Drawing" r:id="rId3" imgW="4769796" imgH="74807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352800"/>
                        <a:ext cx="4770437" cy="74771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5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800" y="3124200"/>
            <a:ext cx="2091600" cy="25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382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Vaska’s</a:t>
            </a:r>
            <a:r>
              <a:rPr lang="en-US" b="1" dirty="0"/>
              <a:t> Complex </a:t>
            </a:r>
            <a:r>
              <a:rPr lang="en-US" b="1" dirty="0" smtClean="0"/>
              <a:t>(cont.)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resulting products exhibit increased </a:t>
            </a:r>
            <a:r>
              <a:rPr lang="en-US" dirty="0" smtClean="0">
                <a:solidFill>
                  <a:srgbClr val="002060"/>
                </a:solidFill>
              </a:rPr>
              <a:t>carbonyl </a:t>
            </a:r>
            <a:r>
              <a:rPr lang="en-US" dirty="0">
                <a:solidFill>
                  <a:srgbClr val="002060"/>
                </a:solidFill>
              </a:rPr>
              <a:t>stretching frequencies because the metal does less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-backbonding </a:t>
            </a:r>
            <a:r>
              <a:rPr lang="en-US" dirty="0">
                <a:solidFill>
                  <a:srgbClr val="002060"/>
                </a:solidFill>
              </a:rPr>
              <a:t>due to its higher oxidation state (</a:t>
            </a:r>
            <a:r>
              <a:rPr lang="en-US" dirty="0" err="1">
                <a:solidFill>
                  <a:srgbClr val="002060"/>
                </a:solidFill>
              </a:rPr>
              <a:t>Ir</a:t>
            </a:r>
            <a:r>
              <a:rPr lang="en-US" dirty="0">
                <a:solidFill>
                  <a:srgbClr val="002060"/>
                </a:solidFill>
              </a:rPr>
              <a:t>(III</a:t>
            </a:r>
            <a:r>
              <a:rPr lang="en-US" dirty="0" smtClean="0">
                <a:solidFill>
                  <a:srgbClr val="002060"/>
                </a:solidFill>
              </a:rPr>
              <a:t>))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A similar trend is also found for the </a:t>
            </a:r>
            <a:r>
              <a:rPr lang="en-US" dirty="0" err="1" smtClean="0">
                <a:solidFill>
                  <a:srgbClr val="002060"/>
                </a:solidFill>
              </a:rPr>
              <a:t>Ir</a:t>
            </a:r>
            <a:r>
              <a:rPr lang="en-US" dirty="0" smtClean="0">
                <a:solidFill>
                  <a:srgbClr val="002060"/>
                </a:solidFill>
              </a:rPr>
              <a:t>-P bond length, which increases in length compared to the initial complex 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VIII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27599"/>
              </p:ext>
            </p:extLst>
          </p:nvPr>
        </p:nvGraphicFramePr>
        <p:xfrm>
          <a:off x="2026920" y="1905000"/>
          <a:ext cx="2468880" cy="243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34440"/>
                <a:gridCol w="1234440"/>
              </a:tblGrid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X-Y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ymbol" pitchFamily="18" charset="2"/>
                        </a:rPr>
                        <a:t>n</a:t>
                      </a:r>
                      <a:r>
                        <a:rPr lang="en-US" sz="1400" dirty="0" smtClean="0"/>
                        <a:t>(CO) in cm</a:t>
                      </a:r>
                      <a:r>
                        <a:rPr lang="en-US" sz="1400" baseline="30000" dirty="0" smtClean="0"/>
                        <a:t>-1</a:t>
                      </a:r>
                      <a:endParaRPr lang="en-US" sz="1400" baseline="300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1967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1983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HCl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2046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2047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2067</a:t>
                      </a:r>
                      <a:endParaRPr lang="en-US" sz="14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2075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41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5532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first metal carbonyl compound described was Ni(CO)</a:t>
            </a:r>
            <a:r>
              <a:rPr lang="en-US" baseline="-25000" dirty="0" smtClean="0"/>
              <a:t>4 </a:t>
            </a:r>
            <a:r>
              <a:rPr lang="en-US" dirty="0" smtClean="0"/>
              <a:t>(Ludwig </a:t>
            </a:r>
            <a:r>
              <a:rPr lang="en-US" dirty="0" err="1" smtClean="0"/>
              <a:t>Mond</a:t>
            </a:r>
            <a:r>
              <a:rPr lang="en-US" dirty="0" smtClean="0"/>
              <a:t>, ~1890), which was used to refine nickel metal (</a:t>
            </a:r>
            <a:r>
              <a:rPr lang="en-US" i="1" dirty="0" err="1" smtClean="0"/>
              <a:t>Mond</a:t>
            </a:r>
            <a:r>
              <a:rPr lang="en-US" i="1" dirty="0" smtClean="0"/>
              <a:t> Process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Metal carbonyls are used in many industrial processes aiming at carbonyl compounds </a:t>
            </a:r>
            <a:r>
              <a:rPr lang="en-US" dirty="0" smtClean="0"/>
              <a:t>i.e</a:t>
            </a:r>
            <a:r>
              <a:rPr lang="en-US" dirty="0" smtClean="0"/>
              <a:t>., Monsanto process (acetic acid), Fischer Tropsch process or </a:t>
            </a:r>
            <a:r>
              <a:rPr lang="en-US" dirty="0" err="1" smtClean="0"/>
              <a:t>Reppe</a:t>
            </a:r>
            <a:r>
              <a:rPr lang="en-US" dirty="0" smtClean="0"/>
              <a:t> carbonylation (vinyl esters)</a:t>
            </a:r>
          </a:p>
          <a:p>
            <a:r>
              <a:rPr lang="en-US" dirty="0" err="1" smtClean="0"/>
              <a:t>Vaska’s</a:t>
            </a:r>
            <a:r>
              <a:rPr lang="en-US" dirty="0" smtClean="0"/>
              <a:t> complex (</a:t>
            </a:r>
            <a:r>
              <a:rPr lang="en-US" dirty="0" err="1" smtClean="0"/>
              <a:t>IrCl</a:t>
            </a:r>
            <a:r>
              <a:rPr lang="en-US" dirty="0" smtClean="0"/>
              <a:t>(CO)(PPh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) absorbs oxygen reversibly and serves as model for the oxygen absorption of myoglobin and hemoglobin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t0.gstatic.com/images?q=tbn:ANd9GcSL2AKospwJnOpACFWH7NeJigmHSpNH2ERDPw-qZ-9vc7ytFdkZ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1524001"/>
            <a:ext cx="1783080" cy="208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2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Carbon monoxide is a colorless, tasteless gas that is highly toxic because it strongly binds to the iron in hemoglobin</a:t>
            </a:r>
          </a:p>
          <a:p>
            <a:r>
              <a:rPr lang="en-US" dirty="0" smtClean="0"/>
              <a:t>It is generally described with a triple bond because the bond distance of d</a:t>
            </a:r>
            <a:r>
              <a:rPr lang="en-US" dirty="0" smtClean="0"/>
              <a:t>= 113 </a:t>
            </a:r>
            <a:r>
              <a:rPr lang="en-US" dirty="0" smtClean="0"/>
              <a:t>pm is too short for a double bond i.e., formaldehyde (d</a:t>
            </a:r>
            <a:r>
              <a:rPr lang="en-US" dirty="0" smtClean="0"/>
              <a:t>= 121 </a:t>
            </a:r>
            <a:r>
              <a:rPr lang="en-US" dirty="0" smtClean="0"/>
              <a:t>pm)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structure on the left is the major contributor because both atoms have an octet in this resonance </a:t>
            </a:r>
            <a:r>
              <a:rPr lang="en-US" dirty="0" smtClean="0"/>
              <a:t>structure, which means that the carbon atom is bearing the negative charge</a:t>
            </a:r>
            <a:endParaRPr lang="en-US" dirty="0" smtClean="0"/>
          </a:p>
          <a:p>
            <a:r>
              <a:rPr lang="en-US" dirty="0" smtClean="0"/>
              <a:t>The lone pair of the carbon atom is located in a </a:t>
            </a:r>
            <a:r>
              <a:rPr lang="en-US" i="1" dirty="0" err="1" smtClean="0"/>
              <a:t>sp</a:t>
            </a:r>
            <a:r>
              <a:rPr lang="en-US" dirty="0" smtClean="0"/>
              <a:t>-orbital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Carbon Monoxide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pload.wikimedia.org/wikipedia/commons/0/09/Carbon-monoxide-resonance-2D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28"/>
          <a:stretch/>
        </p:blipFill>
        <p:spPr bwMode="auto">
          <a:xfrm>
            <a:off x="1676400" y="3711787"/>
            <a:ext cx="4038600" cy="5554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124200"/>
            <a:ext cx="166687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12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CO ligand usually binds via the carbon atom to the metal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lone pair on the carbon forms a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-bond with a suitable </a:t>
            </a:r>
            <a:br>
              <a:rPr lang="en-US" dirty="0" smtClean="0"/>
            </a:br>
            <a:r>
              <a:rPr lang="en-US" i="1" dirty="0" smtClean="0"/>
              <a:t>d</a:t>
            </a:r>
            <a:r>
              <a:rPr lang="en-US" dirty="0" smtClean="0"/>
              <a:t>-orbital of the metal</a:t>
            </a:r>
          </a:p>
          <a:p>
            <a:r>
              <a:rPr lang="en-US" dirty="0" smtClean="0"/>
              <a:t>The metal can form a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-back bond via the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*-orbital of the</a:t>
            </a:r>
            <a:br>
              <a:rPr lang="en-US" dirty="0" smtClean="0"/>
            </a:br>
            <a:r>
              <a:rPr lang="en-US" dirty="0" smtClean="0"/>
              <a:t>CO ligand </a:t>
            </a:r>
          </a:p>
          <a:p>
            <a:r>
              <a:rPr lang="en-US" dirty="0" smtClean="0"/>
              <a:t>Electron-rich metals i.e., late transition metals in low oxidation states are more likely to donate electrons for the back bonding</a:t>
            </a:r>
          </a:p>
          <a:p>
            <a:r>
              <a:rPr lang="en-US" dirty="0" smtClean="0"/>
              <a:t>A strong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-back bond results in a shorter the M-C bond and a longer the C-O bond due to the population of an anti-bonding orbital in the CO ligand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Bond Mode of CO to Metals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191067"/>
              </p:ext>
            </p:extLst>
          </p:nvPr>
        </p:nvGraphicFramePr>
        <p:xfrm>
          <a:off x="2590800" y="1896712"/>
          <a:ext cx="38100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CS ChemDraw Drawing" r:id="rId3" imgW="3663274" imgH="1054310" progId="ChemDraw.Document.6.0">
                  <p:embed/>
                </p:oleObj>
              </mc:Choice>
              <mc:Fallback>
                <p:oleObj name="CS ChemDraw Drawing" r:id="rId3" imgW="3663274" imgH="105431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96712"/>
                        <a:ext cx="3810000" cy="110490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709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5498" y="15240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Some compounds can be obtained by direct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carbonylation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at room temperature or elevated temperatures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2060"/>
                </a:solidFill>
              </a:rPr>
              <a:t>In other cases, the metal has to be generated </a:t>
            </a:r>
            <a:r>
              <a:rPr lang="en-US" i="1" dirty="0" smtClean="0">
                <a:solidFill>
                  <a:srgbClr val="002060"/>
                </a:solidFill>
              </a:rPr>
              <a:t>in-situ</a:t>
            </a:r>
            <a:r>
              <a:rPr lang="en-US" dirty="0" smtClean="0">
                <a:solidFill>
                  <a:srgbClr val="002060"/>
                </a:solidFill>
              </a:rPr>
              <a:t> by reduction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a metal halide or metal oxide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Many </a:t>
            </a:r>
            <a:r>
              <a:rPr lang="en-US" dirty="0" err="1" smtClean="0">
                <a:solidFill>
                  <a:srgbClr val="C00000"/>
                </a:solidFill>
              </a:rPr>
              <a:t>polynuclear</a:t>
            </a:r>
            <a:r>
              <a:rPr lang="en-US" dirty="0" smtClean="0">
                <a:solidFill>
                  <a:srgbClr val="C00000"/>
                </a:solidFill>
              </a:rPr>
              <a:t> metal carbonyl compounds can be obtained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using </a:t>
            </a:r>
            <a:r>
              <a:rPr lang="en-US" dirty="0" smtClean="0">
                <a:solidFill>
                  <a:srgbClr val="C00000"/>
                </a:solidFill>
              </a:rPr>
              <a:t>photochemistry, </a:t>
            </a:r>
            <a:r>
              <a:rPr lang="en-US" dirty="0" smtClean="0">
                <a:solidFill>
                  <a:srgbClr val="C00000"/>
                </a:solidFill>
              </a:rPr>
              <a:t>which exploits the labile character of many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M-CO bonds (“bath tub chemistry”) 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Synthesis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4" name="Picture 13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96"/>
          <a:stretch/>
        </p:blipFill>
        <p:spPr bwMode="auto">
          <a:xfrm>
            <a:off x="2971800" y="2133600"/>
            <a:ext cx="3357001" cy="2066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</p:pic>
      <p:sp>
        <p:nvSpPr>
          <p:cNvPr id="4" name="Rounded Rectangle 3"/>
          <p:cNvSpPr/>
          <p:nvPr/>
        </p:nvSpPr>
        <p:spPr>
          <a:xfrm>
            <a:off x="2971800" y="2133601"/>
            <a:ext cx="3357001" cy="685800"/>
          </a:xfrm>
          <a:prstGeom prst="round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71799" y="2971800"/>
            <a:ext cx="3357001" cy="73152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971798" y="3733800"/>
            <a:ext cx="3357001" cy="466725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449290"/>
            <a:ext cx="1595034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09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Three bond modes found in metal carbonyl compounds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terminal mode is the most frequently one mode found exhibiting a carbon oxygen triple bond i.e., Ni(CO)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The double or triply-bridged mode is found in many </a:t>
            </a:r>
            <a:r>
              <a:rPr lang="en-US" dirty="0" err="1" smtClean="0"/>
              <a:t>polynuclear</a:t>
            </a:r>
            <a:r>
              <a:rPr lang="en-US" dirty="0" smtClean="0"/>
              <a:t> metals carbonyl compounds with an electron deficiency i.e., Rh</a:t>
            </a:r>
            <a:r>
              <a:rPr lang="en-US" baseline="-25000" dirty="0" smtClean="0"/>
              <a:t>6</a:t>
            </a:r>
            <a:r>
              <a:rPr lang="en-US" dirty="0" smtClean="0"/>
              <a:t>(CO)</a:t>
            </a:r>
            <a:r>
              <a:rPr lang="en-US" baseline="-25000" dirty="0" smtClean="0"/>
              <a:t>16 </a:t>
            </a:r>
            <a:r>
              <a:rPr lang="en-US" dirty="0" smtClean="0"/>
              <a:t>(four triply bridged CO groups)</a:t>
            </a:r>
          </a:p>
          <a:p>
            <a:r>
              <a:rPr lang="en-US" dirty="0" smtClean="0"/>
              <a:t>Which modes are present in a given compound can often be determined by infrared spectroscopy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Structures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196017"/>
              </p:ext>
            </p:extLst>
          </p:nvPr>
        </p:nvGraphicFramePr>
        <p:xfrm>
          <a:off x="2836684" y="1981200"/>
          <a:ext cx="2659068" cy="1242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S ChemDraw Drawing" r:id="rId3" imgW="2954520" imgH="1380600" progId="ChemDraw.Document.6.0">
                  <p:embed/>
                </p:oleObj>
              </mc:Choice>
              <mc:Fallback>
                <p:oleObj name="CS ChemDraw Drawing" r:id="rId3" imgW="2954520" imgH="138060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684" y="1981200"/>
                        <a:ext cx="2659068" cy="124254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File:Hexadecacarbonylhexarhodium.sv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34146"/>
            <a:ext cx="1463040" cy="1342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726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Mononuclear compounds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i="1" dirty="0" err="1" smtClean="0"/>
              <a:t>Dinuclear</a:t>
            </a:r>
            <a:r>
              <a:rPr lang="en-US" b="1" i="1" dirty="0" smtClean="0"/>
              <a:t> compounds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Structures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313892"/>
              </p:ext>
            </p:extLst>
          </p:nvPr>
        </p:nvGraphicFramePr>
        <p:xfrm>
          <a:off x="2285999" y="2057399"/>
          <a:ext cx="4512150" cy="105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CS ChemDraw Drawing" r:id="rId4" imgW="3609720" imgH="847800" progId="ChemDraw.Document.6.0">
                  <p:embed/>
                </p:oleObj>
              </mc:Choice>
              <mc:Fallback>
                <p:oleObj name="CS ChemDraw Drawing" r:id="rId4" imgW="3609720" imgH="84780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9" y="2057399"/>
                        <a:ext cx="4512150" cy="105975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55313" y="3200400"/>
            <a:ext cx="4935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M(CO)</a:t>
            </a:r>
            <a:r>
              <a:rPr lang="en-US" baseline="-25000" dirty="0"/>
              <a:t>6 </a:t>
            </a:r>
            <a:r>
              <a:rPr lang="en-US" dirty="0"/>
              <a:t>(O</a:t>
            </a:r>
            <a:r>
              <a:rPr lang="en-US" baseline="-25000" dirty="0"/>
              <a:t>h</a:t>
            </a:r>
            <a:r>
              <a:rPr lang="en-US" dirty="0"/>
              <a:t>)         M(CO)</a:t>
            </a:r>
            <a:r>
              <a:rPr lang="en-US" baseline="-25000" dirty="0"/>
              <a:t>5 </a:t>
            </a:r>
            <a:r>
              <a:rPr lang="en-US" dirty="0"/>
              <a:t>(D</a:t>
            </a:r>
            <a:r>
              <a:rPr lang="en-US" baseline="-25000" dirty="0"/>
              <a:t>3h</a:t>
            </a:r>
            <a:r>
              <a:rPr lang="en-US" dirty="0"/>
              <a:t>)</a:t>
            </a:r>
            <a:r>
              <a:rPr lang="en-US" baseline="-25000" dirty="0"/>
              <a:t>    </a:t>
            </a:r>
            <a:r>
              <a:rPr lang="en-US" dirty="0" smtClean="0"/>
              <a:t>     </a:t>
            </a:r>
            <a:r>
              <a:rPr lang="en-US" dirty="0"/>
              <a:t>M(CO)</a:t>
            </a:r>
            <a:r>
              <a:rPr lang="en-US" baseline="-25000" dirty="0"/>
              <a:t>4 </a:t>
            </a:r>
            <a:r>
              <a:rPr lang="en-US" dirty="0"/>
              <a:t>(T</a:t>
            </a:r>
            <a:r>
              <a:rPr lang="en-US" baseline="-25000" dirty="0"/>
              <a:t>d</a:t>
            </a:r>
            <a:r>
              <a:rPr lang="en-US" dirty="0" smtClean="0"/>
              <a:t>)</a:t>
            </a:r>
          </a:p>
          <a:p>
            <a:r>
              <a:rPr lang="en-US" dirty="0" smtClean="0"/>
              <a:t> i.e.,  Cr(CO)</a:t>
            </a:r>
            <a:r>
              <a:rPr lang="en-US" baseline="-25000" dirty="0" smtClean="0"/>
              <a:t>6</a:t>
            </a:r>
            <a:r>
              <a:rPr lang="en-US" dirty="0" smtClean="0"/>
              <a:t>        i.e., </a:t>
            </a:r>
            <a:r>
              <a:rPr lang="en-US" dirty="0" smtClean="0">
                <a:solidFill>
                  <a:srgbClr val="FF9900"/>
                </a:solidFill>
              </a:rPr>
              <a:t>Fe(CO)</a:t>
            </a:r>
            <a:r>
              <a:rPr lang="en-US" baseline="-25000" dirty="0" smtClean="0">
                <a:solidFill>
                  <a:srgbClr val="FF9900"/>
                </a:solidFill>
              </a:rPr>
              <a:t>5</a:t>
            </a:r>
            <a:r>
              <a:rPr lang="en-US" dirty="0" smtClean="0">
                <a:solidFill>
                  <a:srgbClr val="FF9900"/>
                </a:solidFill>
              </a:rPr>
              <a:t>   </a:t>
            </a:r>
            <a:r>
              <a:rPr lang="en-US" dirty="0" smtClean="0"/>
              <a:t>       i.e., Ni(CO)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3807"/>
              </p:ext>
            </p:extLst>
          </p:nvPr>
        </p:nvGraphicFramePr>
        <p:xfrm>
          <a:off x="609600" y="4419604"/>
          <a:ext cx="3879000" cy="981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CS ChemDraw Drawing" r:id="rId6" imgW="3879000" imgH="981720" progId="ChemDraw.Document.6.0">
                  <p:embed/>
                </p:oleObj>
              </mc:Choice>
              <mc:Fallback>
                <p:oleObj name="CS ChemDraw Drawing" r:id="rId6" imgW="3879000" imgH="9817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4"/>
                        <a:ext cx="3879000" cy="98172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341220"/>
              </p:ext>
            </p:extLst>
          </p:nvPr>
        </p:nvGraphicFramePr>
        <p:xfrm>
          <a:off x="4724400" y="4495800"/>
          <a:ext cx="3920760" cy="86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CS ChemDraw Drawing" r:id="rId8" imgW="3920760" imgH="865080" progId="ChemDraw.Document.6.0">
                  <p:embed/>
                </p:oleObj>
              </mc:Choice>
              <mc:Fallback>
                <p:oleObj name="CS ChemDraw Drawing" r:id="rId8" imgW="3920760" imgH="86508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95800"/>
                        <a:ext cx="3920760" cy="86508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670600" y="5410200"/>
            <a:ext cx="3557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(CO)</a:t>
            </a:r>
            <a:r>
              <a:rPr lang="en-US" baseline="-25000" dirty="0"/>
              <a:t>10 </a:t>
            </a:r>
            <a:r>
              <a:rPr lang="en-US" dirty="0"/>
              <a:t>(D</a:t>
            </a:r>
            <a:r>
              <a:rPr lang="en-US" baseline="-25000" dirty="0"/>
              <a:t>4d</a:t>
            </a:r>
            <a:r>
              <a:rPr lang="en-US" dirty="0"/>
              <a:t>)</a:t>
            </a:r>
            <a:r>
              <a:rPr lang="en-US" baseline="-25000" dirty="0"/>
              <a:t>     	</a:t>
            </a:r>
            <a:r>
              <a:rPr lang="en-US" baseline="-25000" dirty="0" smtClean="0">
                <a:solidFill>
                  <a:srgbClr val="FFC000"/>
                </a:solidFill>
              </a:rPr>
              <a:t>    </a:t>
            </a:r>
            <a:r>
              <a:rPr lang="en-US" dirty="0">
                <a:solidFill>
                  <a:srgbClr val="FF9900"/>
                </a:solidFill>
              </a:rPr>
              <a:t>Fe</a:t>
            </a:r>
            <a:r>
              <a:rPr lang="en-US" baseline="-25000" dirty="0">
                <a:solidFill>
                  <a:srgbClr val="FF9900"/>
                </a:solidFill>
              </a:rPr>
              <a:t>2</a:t>
            </a:r>
            <a:r>
              <a:rPr lang="en-US" dirty="0">
                <a:solidFill>
                  <a:srgbClr val="FF9900"/>
                </a:solidFill>
              </a:rPr>
              <a:t>(CO)</a:t>
            </a:r>
            <a:r>
              <a:rPr lang="en-US" baseline="-25000" dirty="0">
                <a:solidFill>
                  <a:srgbClr val="FF9900"/>
                </a:solidFill>
              </a:rPr>
              <a:t>9 </a:t>
            </a:r>
            <a:r>
              <a:rPr lang="en-US" dirty="0">
                <a:solidFill>
                  <a:srgbClr val="FF9900"/>
                </a:solidFill>
              </a:rPr>
              <a:t>(D</a:t>
            </a:r>
            <a:r>
              <a:rPr lang="en-US" baseline="-25000" dirty="0">
                <a:solidFill>
                  <a:srgbClr val="FF9900"/>
                </a:solidFill>
              </a:rPr>
              <a:t>3h</a:t>
            </a:r>
            <a:r>
              <a:rPr lang="en-US" dirty="0" smtClean="0">
                <a:solidFill>
                  <a:srgbClr val="FF9900"/>
                </a:solidFill>
              </a:rPr>
              <a:t>)</a:t>
            </a:r>
          </a:p>
          <a:p>
            <a:r>
              <a:rPr lang="en-US" dirty="0" smtClean="0"/>
              <a:t>i.e., Re</a:t>
            </a:r>
            <a:r>
              <a:rPr lang="en-US" baseline="-25000" dirty="0" smtClean="0"/>
              <a:t>2</a:t>
            </a:r>
            <a:r>
              <a:rPr lang="en-US" dirty="0" smtClean="0"/>
              <a:t>(CO)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5339316"/>
            <a:ext cx="3871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(CO)</a:t>
            </a:r>
            <a:r>
              <a:rPr lang="en-US" baseline="-25000" dirty="0">
                <a:solidFill>
                  <a:srgbClr val="FF0000"/>
                </a:solidFill>
              </a:rPr>
              <a:t>8 	</a:t>
            </a:r>
            <a:r>
              <a:rPr lang="en-US" baseline="-25000" dirty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(CO)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8</a:t>
            </a:r>
            <a:b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(solid state, C</a:t>
            </a:r>
            <a:r>
              <a:rPr lang="en-US" baseline="-25000" dirty="0" smtClean="0">
                <a:solidFill>
                  <a:srgbClr val="FF0000"/>
                </a:solidFill>
              </a:rPr>
              <a:t>2v</a:t>
            </a:r>
            <a:r>
              <a:rPr lang="en-US" dirty="0" smtClean="0">
                <a:solidFill>
                  <a:srgbClr val="FF0000"/>
                </a:solidFill>
              </a:rPr>
              <a:t>)        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solution, D</a:t>
            </a:r>
            <a:r>
              <a:rPr lang="en-US" baseline="-25000" dirty="0">
                <a:solidFill>
                  <a:schemeClr val="accent2">
                    <a:lumMod val="50000"/>
                  </a:schemeClr>
                </a:solidFill>
              </a:rPr>
              <a:t>3d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Free CO: 2143 cm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Terminal CO groups: 1850-2120 cm</a:t>
            </a:r>
            <a:r>
              <a:rPr lang="en-US" baseline="30000" dirty="0"/>
              <a:t>-1</a:t>
            </a:r>
            <a:endParaRPr lang="en-US" dirty="0" smtClean="0"/>
          </a:p>
          <a:p>
            <a:r>
              <a:rPr lang="en-US" i="1" dirty="0" smtClean="0">
                <a:latin typeface="Symbol" pitchFamily="18" charset="2"/>
              </a:rPr>
              <a:t>m</a:t>
            </a:r>
            <a:r>
              <a:rPr lang="en-US" i="1" baseline="-25000" dirty="0" smtClean="0"/>
              <a:t>2</a:t>
            </a:r>
            <a:r>
              <a:rPr lang="en-US" dirty="0" smtClean="0"/>
              <a:t>-brigding </a:t>
            </a:r>
            <a:r>
              <a:rPr lang="en-US" dirty="0"/>
              <a:t>CO </a:t>
            </a:r>
            <a:r>
              <a:rPr lang="en-US" dirty="0" smtClean="0"/>
              <a:t>groups: 1750-1850 cm</a:t>
            </a:r>
            <a:r>
              <a:rPr lang="en-US" baseline="30000" dirty="0"/>
              <a:t>-1</a:t>
            </a:r>
            <a:endParaRPr lang="en-US" dirty="0" smtClean="0"/>
          </a:p>
          <a:p>
            <a:r>
              <a:rPr lang="en-US" i="1" dirty="0" smtClean="0">
                <a:latin typeface="Symbol" pitchFamily="18" charset="2"/>
              </a:rPr>
              <a:t>m</a:t>
            </a:r>
            <a:r>
              <a:rPr lang="en-US" i="1" baseline="-25000" dirty="0" smtClean="0"/>
              <a:t>3</a:t>
            </a:r>
            <a:r>
              <a:rPr lang="en-US" dirty="0" smtClean="0"/>
              <a:t>-bridging </a:t>
            </a:r>
            <a:r>
              <a:rPr lang="en-US" dirty="0"/>
              <a:t>CO </a:t>
            </a:r>
            <a:r>
              <a:rPr lang="en-US" dirty="0" smtClean="0"/>
              <a:t>groups: 1620-1730 cm</a:t>
            </a:r>
            <a:r>
              <a:rPr lang="en-US" baseline="30000" dirty="0"/>
              <a:t>-1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Non-classical metal carbonyl compounds can have </a:t>
            </a:r>
            <a:r>
              <a:rPr lang="en-US" dirty="0" smtClean="0">
                <a:solidFill>
                  <a:srgbClr val="00330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003300"/>
                </a:solidFill>
              </a:rPr>
              <a:t>(CO) greater than the one observed in free CO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Infrared Spectroscopy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37393"/>
              </p:ext>
            </p:extLst>
          </p:nvPr>
        </p:nvGraphicFramePr>
        <p:xfrm>
          <a:off x="1371600" y="2819400"/>
          <a:ext cx="6096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Compound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(CO) (cm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Ni(CO)</a:t>
                      </a:r>
                      <a:r>
                        <a:rPr lang="en-US" sz="1400" baseline="-25000" dirty="0" smtClean="0">
                          <a:latin typeface="+mj-lt"/>
                        </a:rPr>
                        <a:t>4</a:t>
                      </a:r>
                      <a:endParaRPr lang="en-US" sz="140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2057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Fe(CO)</a:t>
                      </a:r>
                      <a:r>
                        <a:rPr lang="en-US" sz="1400" baseline="-25000" dirty="0" smtClean="0">
                          <a:latin typeface="+mj-lt"/>
                        </a:rPr>
                        <a:t>5</a:t>
                      </a:r>
                      <a:endParaRPr lang="en-US" sz="140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2013, 2034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Cr(CO)</a:t>
                      </a:r>
                      <a:r>
                        <a:rPr lang="en-US" sz="1400" baseline="-25000" dirty="0" smtClean="0">
                          <a:latin typeface="+mj-lt"/>
                        </a:rPr>
                        <a:t>6</a:t>
                      </a:r>
                      <a:endParaRPr lang="en-US" sz="140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2000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Re</a:t>
                      </a:r>
                      <a:r>
                        <a:rPr lang="en-US" sz="1400" baseline="-25000" dirty="0" smtClean="0">
                          <a:latin typeface="+mj-lt"/>
                        </a:rPr>
                        <a:t>2</a:t>
                      </a:r>
                      <a:r>
                        <a:rPr lang="en-US" sz="1400" dirty="0" smtClean="0">
                          <a:latin typeface="+mj-lt"/>
                        </a:rPr>
                        <a:t>(CO)</a:t>
                      </a:r>
                      <a:r>
                        <a:rPr lang="en-US" sz="1400" baseline="-25000" dirty="0" smtClean="0">
                          <a:latin typeface="+mj-lt"/>
                        </a:rPr>
                        <a:t>10</a:t>
                      </a:r>
                      <a:endParaRPr lang="en-US" sz="140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1976, 2014, 2070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Fe</a:t>
                      </a:r>
                      <a:r>
                        <a:rPr lang="en-US" sz="1400" baseline="-250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(CO)</a:t>
                      </a:r>
                      <a:r>
                        <a:rPr lang="en-US" sz="1400" baseline="-250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9</a:t>
                      </a:r>
                      <a:endParaRPr lang="en-US" sz="1400" baseline="-250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2060"/>
                          </a:solidFill>
                          <a:latin typeface="+mj-lt"/>
                        </a:rPr>
                        <a:t>1829, 2019,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latin typeface="+mj-lt"/>
                        </a:rPr>
                        <a:t> 2082</a:t>
                      </a:r>
                      <a:endParaRPr lang="en-US" sz="14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Rh</a:t>
                      </a:r>
                      <a:r>
                        <a:rPr lang="en-US" sz="14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6</a:t>
                      </a: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(CO)</a:t>
                      </a:r>
                      <a:r>
                        <a:rPr lang="en-US" sz="1400" baseline="-25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16</a:t>
                      </a:r>
                      <a:endParaRPr lang="en-US" sz="1400" baseline="-25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1800, 2026, 2073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rgbClr val="0033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Ag(CO)</a:t>
                      </a:r>
                      <a:r>
                        <a:rPr kumimoji="0" lang="en-US" sz="1400" kern="1200" baseline="30000" dirty="0" smtClean="0">
                          <a:solidFill>
                            <a:srgbClr val="0033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</a:t>
                      </a:r>
                      <a:endParaRPr lang="en-US" sz="1400" baseline="-25000" dirty="0">
                        <a:solidFill>
                          <a:srgbClr val="0033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3300"/>
                          </a:solidFill>
                          <a:latin typeface="+mj-lt"/>
                        </a:rPr>
                        <a:t>2185</a:t>
                      </a:r>
                      <a:endParaRPr lang="en-US" sz="1400" dirty="0">
                        <a:solidFill>
                          <a:srgbClr val="00330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26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Fischer </a:t>
            </a:r>
            <a:r>
              <a:rPr lang="en-US" b="1" i="1" dirty="0" err="1">
                <a:solidFill>
                  <a:srgbClr val="C00000"/>
                </a:solidFill>
              </a:rPr>
              <a:t>Tropsch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Reaction/Process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reaction was discovered in 1923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reaction employs hydrogen, carbon monoxide and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“metal carbonyl catalyst” to form alkanes, alcohols, etc.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Ruhrchemie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A.G. </a:t>
            </a:r>
            <a:r>
              <a:rPr lang="en-US" dirty="0" smtClean="0">
                <a:solidFill>
                  <a:srgbClr val="002060"/>
                </a:solidFill>
              </a:rPr>
              <a:t>(1936) 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Used this process to convert </a:t>
            </a:r>
            <a:r>
              <a:rPr lang="en-US" dirty="0">
                <a:solidFill>
                  <a:srgbClr val="7030A0"/>
                </a:solidFill>
              </a:rPr>
              <a:t>synthesis gas into gasoline using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a </a:t>
            </a:r>
            <a:r>
              <a:rPr lang="en-US" dirty="0">
                <a:solidFill>
                  <a:srgbClr val="7030A0"/>
                </a:solidFill>
              </a:rPr>
              <a:t>catalyst Co/ThO</a:t>
            </a:r>
            <a:r>
              <a:rPr lang="en-US" baseline="-25000" dirty="0">
                <a:solidFill>
                  <a:srgbClr val="7030A0"/>
                </a:solidFill>
              </a:rPr>
              <a:t>2</a:t>
            </a:r>
            <a:r>
              <a:rPr lang="en-US" dirty="0">
                <a:solidFill>
                  <a:srgbClr val="7030A0"/>
                </a:solidFill>
              </a:rPr>
              <a:t>/</a:t>
            </a:r>
            <a:r>
              <a:rPr lang="en-US" dirty="0" err="1">
                <a:solidFill>
                  <a:srgbClr val="7030A0"/>
                </a:solidFill>
              </a:rPr>
              <a:t>MgO</a:t>
            </a:r>
            <a:r>
              <a:rPr lang="en-US" dirty="0">
                <a:solidFill>
                  <a:srgbClr val="7030A0"/>
                </a:solidFill>
              </a:rPr>
              <a:t>/Silica gel at 170-200 </a:t>
            </a:r>
            <a:r>
              <a:rPr lang="en-US" baseline="30000" dirty="0">
                <a:solidFill>
                  <a:srgbClr val="7030A0"/>
                </a:solidFill>
              </a:rPr>
              <a:t>o</a:t>
            </a:r>
            <a:r>
              <a:rPr lang="en-US" dirty="0">
                <a:solidFill>
                  <a:srgbClr val="7030A0"/>
                </a:solidFill>
              </a:rPr>
              <a:t>C at </a:t>
            </a:r>
            <a:r>
              <a:rPr lang="en-US" dirty="0" smtClean="0">
                <a:solidFill>
                  <a:srgbClr val="7030A0"/>
                </a:solidFill>
              </a:rPr>
              <a:t>1 atm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The yield </a:t>
            </a:r>
            <a:r>
              <a:rPr lang="en-US" dirty="0">
                <a:solidFill>
                  <a:srgbClr val="7030A0"/>
                </a:solidFill>
              </a:rPr>
              <a:t>of gasoline was only ~50% while about 25% diesel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oil </a:t>
            </a:r>
            <a:r>
              <a:rPr lang="en-US" dirty="0">
                <a:solidFill>
                  <a:srgbClr val="7030A0"/>
                </a:solidFill>
              </a:rPr>
              <a:t>and 25% waxes were </a:t>
            </a:r>
            <a:r>
              <a:rPr lang="en-US" dirty="0" smtClean="0">
                <a:solidFill>
                  <a:srgbClr val="7030A0"/>
                </a:solidFill>
              </a:rPr>
              <a:t>formed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 </a:t>
            </a:r>
            <a:r>
              <a:rPr lang="en-US" dirty="0">
                <a:solidFill>
                  <a:srgbClr val="002060"/>
                </a:solidFill>
              </a:rPr>
              <a:t>improved process (Sasol) using iron oxides as catalyst,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320-340 </a:t>
            </a:r>
            <a:r>
              <a:rPr lang="en-US" baseline="30000" dirty="0">
                <a:solidFill>
                  <a:srgbClr val="00206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C and 25 </a:t>
            </a:r>
            <a:r>
              <a:rPr lang="en-US" dirty="0" smtClean="0">
                <a:solidFill>
                  <a:srgbClr val="002060"/>
                </a:solidFill>
              </a:rPr>
              <a:t>atm </a:t>
            </a:r>
            <a:r>
              <a:rPr lang="en-US" dirty="0">
                <a:solidFill>
                  <a:srgbClr val="002060"/>
                </a:solidFill>
              </a:rPr>
              <a:t>pressure affords 70% </a:t>
            </a:r>
            <a:r>
              <a:rPr lang="en-US" dirty="0" smtClean="0">
                <a:solidFill>
                  <a:srgbClr val="002060"/>
                </a:solidFill>
              </a:rPr>
              <a:t>gasoline 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Application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2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1137</TotalTime>
  <Words>734</Words>
  <Application>Microsoft Office PowerPoint</Application>
  <PresentationFormat>On-screen Show (4:3)</PresentationFormat>
  <Paragraphs>188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Paper</vt:lpstr>
      <vt:lpstr>CS ChemDraw Drawing</vt:lpstr>
      <vt:lpstr>Lecture 16a</vt:lpstr>
      <vt:lpstr>Introduction</vt:lpstr>
      <vt:lpstr>Carbon Monoxide</vt:lpstr>
      <vt:lpstr>Bond Mode of CO to Metals</vt:lpstr>
      <vt:lpstr>Synthesis </vt:lpstr>
      <vt:lpstr>Structures I</vt:lpstr>
      <vt:lpstr>Structures II</vt:lpstr>
      <vt:lpstr>Infrared Spectroscopy</vt:lpstr>
      <vt:lpstr>Application I</vt:lpstr>
      <vt:lpstr>Application II</vt:lpstr>
      <vt:lpstr>Application III</vt:lpstr>
      <vt:lpstr>Application IV</vt:lpstr>
      <vt:lpstr>Application V</vt:lpstr>
      <vt:lpstr>Application VI</vt:lpstr>
      <vt:lpstr>Application VII</vt:lpstr>
      <vt:lpstr>Application VIII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16a</dc:title>
  <dc:creator>bacher</dc:creator>
  <cp:lastModifiedBy>bacher</cp:lastModifiedBy>
  <cp:revision>67</cp:revision>
  <dcterms:created xsi:type="dcterms:W3CDTF">2010-11-17T15:58:38Z</dcterms:created>
  <dcterms:modified xsi:type="dcterms:W3CDTF">2012-02-14T22:00:38Z</dcterms:modified>
</cp:coreProperties>
</file>