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94B710-228F-4D14-AA83-D4E5FD0B6E2C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Cyclic Voltammetry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Lecture 7a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77000" cy="4876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After placing a given amount of the solvent with the electrolyte on the cell, a certain amount of the analyte is dissolved (~0.005 M -0.01 M)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electrodes are placed in the solution and connected to their respective cables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Make sure that the alligator clamps do not touch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Make sure to check if the reference electrode contains sufficient liquid that the silver wire is not just hanging in the glass tube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Make sure that the instrument and the electrode are set properly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i="1" dirty="0" smtClean="0">
                <a:solidFill>
                  <a:srgbClr val="0070C0"/>
                </a:solidFill>
              </a:rPr>
              <a:t>Experiment Properties/Cell Definitions)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Initially, the potentials are set to initial and final potential V=-1.5 V while the vertex potential is V=1.5 V with a scan rate of 200 mV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i="1" dirty="0">
                <a:solidFill>
                  <a:srgbClr val="0070C0"/>
                </a:solidFill>
              </a:rPr>
              <a:t>Experiment </a:t>
            </a:r>
            <a:r>
              <a:rPr lang="en-US" sz="2000" i="1" dirty="0" smtClean="0">
                <a:solidFill>
                  <a:srgbClr val="0070C0"/>
                </a:solidFill>
              </a:rPr>
              <a:t>Properties/Scan </a:t>
            </a:r>
            <a:r>
              <a:rPr lang="en-US" sz="2000" i="1" dirty="0">
                <a:solidFill>
                  <a:srgbClr val="0070C0"/>
                </a:solidFill>
              </a:rPr>
              <a:t>Definitions</a:t>
            </a:r>
            <a:r>
              <a:rPr lang="en-US" sz="2000" i="1" dirty="0" smtClean="0">
                <a:solidFill>
                  <a:srgbClr val="0070C0"/>
                </a:solidFill>
              </a:rPr>
              <a:t>) </a:t>
            </a:r>
            <a:r>
              <a:rPr lang="en-US" sz="2000" dirty="0" smtClean="0">
                <a:solidFill>
                  <a:schemeClr val="bg1"/>
                </a:solidFill>
              </a:rPr>
              <a:t>and a purge and equilibration time of 30 seconds each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8" name="Picture 291" descr="screen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173736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90" descr="screen1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 bwMode="auto">
          <a:xfrm>
            <a:off x="6934200" y="838200"/>
            <a:ext cx="173736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44" y="4648200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902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Next, the run is started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The nitrogen flow is started at a rate that the nitrogen bubbles slowly through the solution while the solution is stirred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Once the purge time is completed, the stirred and the nitrogen flow are discontinued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After the equilibrium time, the actual sweep starts as indicated in the status </a:t>
            </a:r>
            <a:r>
              <a:rPr lang="en-US" sz="1800" dirty="0" smtClean="0">
                <a:solidFill>
                  <a:srgbClr val="002060"/>
                </a:solidFill>
              </a:rPr>
              <a:t>window </a:t>
            </a:r>
          </a:p>
          <a:p>
            <a:pPr lvl="2"/>
            <a:r>
              <a:rPr lang="en-US" sz="1700" dirty="0" smtClean="0">
                <a:solidFill>
                  <a:srgbClr val="7030A0"/>
                </a:solidFill>
              </a:rPr>
              <a:t>An overflow error usually indicates a short circuit or poor contact somewhere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 graph that appears should look like the one below, but with two peaks because the oxidation step and the reduction step are recorded in the same scan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After the run is completed, the data is printed, saved and then erased on the screen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1800" b="1" i="1" dirty="0">
                <a:solidFill>
                  <a:srgbClr val="0070C0"/>
                </a:solidFill>
              </a:rPr>
              <a:t>Edit</a:t>
            </a:r>
            <a:r>
              <a:rPr lang="en-US" sz="1800" b="1" dirty="0">
                <a:solidFill>
                  <a:srgbClr val="0070C0"/>
                </a:solidFill>
              </a:rPr>
              <a:t>-</a:t>
            </a:r>
            <a:r>
              <a:rPr lang="en-US" sz="1800" b="1" i="1" dirty="0">
                <a:solidFill>
                  <a:srgbClr val="0070C0"/>
                </a:solidFill>
              </a:rPr>
              <a:t>Select all</a:t>
            </a:r>
            <a:r>
              <a:rPr lang="en-US" sz="1800" b="1" dirty="0">
                <a:solidFill>
                  <a:srgbClr val="0070C0"/>
                </a:solidFill>
              </a:rPr>
              <a:t> and </a:t>
            </a:r>
            <a:r>
              <a:rPr lang="en-US" sz="1800" b="1" i="1" dirty="0">
                <a:solidFill>
                  <a:srgbClr val="0070C0"/>
                </a:solidFill>
              </a:rPr>
              <a:t>Delete </a:t>
            </a:r>
            <a:r>
              <a:rPr lang="en-US" sz="1800" b="1" i="1" dirty="0" smtClean="0">
                <a:solidFill>
                  <a:srgbClr val="0070C0"/>
                </a:solidFill>
              </a:rPr>
              <a:t>points)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Next, the window for the sweep is narrowed (focus on each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peak separately (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±0.3 V from maximum, 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i="1" dirty="0">
                <a:solidFill>
                  <a:srgbClr val="0070C0"/>
                </a:solidFill>
              </a:rPr>
              <a:t>Experiment Properties/Scan Definitions)</a:t>
            </a:r>
            <a:r>
              <a:rPr lang="en-US" sz="1800" dirty="0" smtClean="0">
                <a:solidFill>
                  <a:srgbClr val="002060"/>
                </a:solidFill>
              </a:rPr>
              <a:t>) and the sweep rate reduced 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(20-30 mV/s)</a:t>
            </a:r>
            <a:endParaRPr lang="en-US" sz="1800" dirty="0">
              <a:solidFill>
                <a:srgbClr val="002060"/>
              </a:solidFill>
            </a:endParaRPr>
          </a:p>
          <a:p>
            <a:pPr marL="36576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198411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88" descr="graph2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84" y="3987800"/>
            <a:ext cx="234271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Electrochemical methods are used  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investigate </a:t>
            </a:r>
            <a:r>
              <a:rPr lang="en-US" dirty="0">
                <a:solidFill>
                  <a:srgbClr val="002060"/>
                </a:solidFill>
              </a:rPr>
              <a:t>electron transfer processes and </a:t>
            </a:r>
            <a:r>
              <a:rPr lang="en-US" dirty="0" smtClean="0">
                <a:solidFill>
                  <a:srgbClr val="002060"/>
                </a:solidFill>
              </a:rPr>
              <a:t>kinetics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study redox processes in organic and organometallic </a:t>
            </a:r>
            <a:r>
              <a:rPr lang="en-US" dirty="0" smtClean="0">
                <a:solidFill>
                  <a:srgbClr val="002060"/>
                </a:solidFill>
              </a:rPr>
              <a:t>chemistry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investigate multi-electron transfer processes in </a:t>
            </a:r>
            <a:r>
              <a:rPr lang="en-US" dirty="0" smtClean="0">
                <a:solidFill>
                  <a:srgbClr val="002060"/>
                </a:solidFill>
              </a:rPr>
              <a:t>biochemistry </a:t>
            </a:r>
            <a:r>
              <a:rPr lang="en-US" dirty="0">
                <a:solidFill>
                  <a:srgbClr val="002060"/>
                </a:solidFill>
              </a:rPr>
              <a:t>and macromolecular </a:t>
            </a:r>
            <a:r>
              <a:rPr lang="en-US" dirty="0" smtClean="0">
                <a:solidFill>
                  <a:srgbClr val="002060"/>
                </a:solidFill>
              </a:rPr>
              <a:t>chemistry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determine </a:t>
            </a:r>
            <a:r>
              <a:rPr lang="en-US" dirty="0">
                <a:solidFill>
                  <a:srgbClr val="002060"/>
                </a:solidFill>
              </a:rPr>
              <a:t>adsorption processes on </a:t>
            </a:r>
            <a:r>
              <a:rPr lang="en-US" dirty="0" smtClean="0">
                <a:solidFill>
                  <a:srgbClr val="002060"/>
                </a:solidFill>
              </a:rPr>
              <a:t>surfaces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determine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electron transfer and reaction </a:t>
            </a:r>
            <a:r>
              <a:rPr lang="en-US" dirty="0" smtClean="0">
                <a:solidFill>
                  <a:srgbClr val="002060"/>
                </a:solidFill>
              </a:rPr>
              <a:t>mechanisms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smtClean="0">
                <a:solidFill>
                  <a:srgbClr val="002060"/>
                </a:solidFill>
              </a:rPr>
              <a:t>determine </a:t>
            </a:r>
            <a:r>
              <a:rPr lang="en-US" dirty="0">
                <a:solidFill>
                  <a:srgbClr val="002060"/>
                </a:solidFill>
              </a:rPr>
              <a:t>of thermodynamic properties of solvated species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705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Methods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Polarography</a:t>
            </a:r>
            <a:r>
              <a:rPr lang="en-US" dirty="0" smtClean="0">
                <a:solidFill>
                  <a:srgbClr val="002060"/>
                </a:solidFill>
              </a:rPr>
              <a:t>: Often used mercury dropping electrodes because the drop is only used for one measurement and then discarded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Linear sweep voltammetry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</a:rPr>
              <a:t>current at </a:t>
            </a:r>
            <a:r>
              <a:rPr lang="en-US" dirty="0" smtClean="0">
                <a:solidFill>
                  <a:srgbClr val="002060"/>
                </a:solidFill>
              </a:rPr>
              <a:t>a working electrode </a:t>
            </a:r>
            <a:r>
              <a:rPr lang="en-US" dirty="0">
                <a:solidFill>
                  <a:srgbClr val="002060"/>
                </a:solidFill>
              </a:rPr>
              <a:t>is measured while the potential between the working electrode and </a:t>
            </a:r>
            <a:r>
              <a:rPr lang="en-US" dirty="0" smtClean="0">
                <a:solidFill>
                  <a:srgbClr val="002060"/>
                </a:solidFill>
              </a:rPr>
              <a:t>a reference </a:t>
            </a:r>
            <a:r>
              <a:rPr lang="en-US" dirty="0">
                <a:solidFill>
                  <a:srgbClr val="002060"/>
                </a:solidFill>
              </a:rPr>
              <a:t>is swept linearly in time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Cyclic voltammetry</a:t>
            </a:r>
            <a:r>
              <a:rPr lang="en-US" dirty="0" smtClean="0">
                <a:solidFill>
                  <a:srgbClr val="002060"/>
                </a:solidFill>
              </a:rPr>
              <a:t>: the same as LSV but the potential is swept in a way that the experiment ends where it started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4098" name="Picture 2" descr="http://www.chemistry.adelaide.edu.au/external/soc-rel/content/images/dmecl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79" y="4191000"/>
            <a:ext cx="176175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emistry.adelaide.edu.au/external/soc-rel/content/images/d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79" y="1295400"/>
            <a:ext cx="1790390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970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technique is based on varying the applied potential at a working electrode </a:t>
            </a:r>
            <a:r>
              <a:rPr lang="en-US" sz="2400" dirty="0" smtClean="0">
                <a:solidFill>
                  <a:schemeClr val="bg1"/>
                </a:solidFill>
              </a:rPr>
              <a:t>(compared to the reference electrode) in </a:t>
            </a:r>
            <a:r>
              <a:rPr lang="en-US" sz="2400" dirty="0">
                <a:solidFill>
                  <a:schemeClr val="bg1"/>
                </a:solidFill>
              </a:rPr>
              <a:t>both forward </a:t>
            </a:r>
            <a:r>
              <a:rPr lang="en-US" sz="2400" dirty="0" smtClean="0">
                <a:solidFill>
                  <a:schemeClr val="bg1"/>
                </a:solidFill>
              </a:rPr>
              <a:t>and reverse </a:t>
            </a:r>
            <a:r>
              <a:rPr lang="en-US" sz="2400" dirty="0">
                <a:solidFill>
                  <a:schemeClr val="bg1"/>
                </a:solidFill>
              </a:rPr>
              <a:t>directions </a:t>
            </a:r>
            <a:r>
              <a:rPr lang="en-US" sz="2400" dirty="0" smtClean="0">
                <a:solidFill>
                  <a:schemeClr val="bg1"/>
                </a:solidFill>
              </a:rPr>
              <a:t>while </a:t>
            </a:r>
            <a:r>
              <a:rPr lang="en-US" sz="2400" dirty="0">
                <a:solidFill>
                  <a:schemeClr val="bg1"/>
                </a:solidFill>
              </a:rPr>
              <a:t>monitoring the </a:t>
            </a:r>
            <a:r>
              <a:rPr lang="en-US" sz="2400" dirty="0" smtClean="0">
                <a:solidFill>
                  <a:schemeClr val="bg1"/>
                </a:solidFill>
              </a:rPr>
              <a:t>current between the auxiliary electrode and reference electrode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Peaks will be observed at potentials that initiate a chemical reaction in the solution (reduction or oxidation) because they involve a flow of electrons.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Cyclic voltammetry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310515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a reversible reaction, the peak current for the forward sweep of the first cycle is proportional to the concentration of the analyte and the square root of the sweep rate (</a:t>
            </a:r>
            <a:r>
              <a:rPr lang="en-US" sz="2800" dirty="0" err="1">
                <a:solidFill>
                  <a:schemeClr val="bg1"/>
                </a:solidFill>
              </a:rPr>
              <a:t>Randles</a:t>
            </a:r>
            <a:r>
              <a:rPr lang="en-US" sz="2800" dirty="0">
                <a:solidFill>
                  <a:schemeClr val="bg1"/>
                </a:solidFill>
              </a:rPr>
              <a:t>–</a:t>
            </a:r>
            <a:r>
              <a:rPr lang="en-US" sz="2800" dirty="0" err="1">
                <a:solidFill>
                  <a:schemeClr val="bg1"/>
                </a:solidFill>
              </a:rPr>
              <a:t>Sevcik</a:t>
            </a:r>
            <a:r>
              <a:rPr lang="en-US" sz="2800" dirty="0">
                <a:solidFill>
                  <a:schemeClr val="bg1"/>
                </a:solidFill>
              </a:rPr>
              <a:t> expression):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number of electrons in the </a:t>
            </a:r>
            <a:r>
              <a:rPr lang="en-US" dirty="0" smtClean="0">
                <a:solidFill>
                  <a:srgbClr val="002060"/>
                </a:solidFill>
              </a:rPr>
              <a:t>half-reaction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area of the electrode (cm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concentration of the analyte (mol/L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diffusion coefficient of the analyte (cm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/s)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sweep rate (V/s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From </a:t>
            </a:r>
            <a:r>
              <a:rPr lang="en-US" sz="2800" dirty="0">
                <a:solidFill>
                  <a:schemeClr val="bg1"/>
                </a:solidFill>
              </a:rPr>
              <a:t>this equation, it can be concluded that the peak current increases with the sweep </a:t>
            </a:r>
            <a:r>
              <a:rPr lang="en-US" sz="2800" dirty="0" smtClean="0">
                <a:solidFill>
                  <a:schemeClr val="bg1"/>
                </a:solidFill>
              </a:rPr>
              <a:t>rate, with the concentration and the area of the electrode as </a:t>
            </a:r>
            <a:r>
              <a:rPr lang="en-US" sz="2800" dirty="0">
                <a:solidFill>
                  <a:schemeClr val="bg1"/>
                </a:solidFill>
              </a:rPr>
              <a:t>long as the reaction is </a:t>
            </a:r>
            <a:r>
              <a:rPr lang="en-US" sz="2800" dirty="0" smtClean="0">
                <a:solidFill>
                  <a:schemeClr val="bg1"/>
                </a:solidFill>
              </a:rPr>
              <a:t>reversible 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9" y="2819400"/>
            <a:ext cx="3602118" cy="343551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6912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needed to run the experiment?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Glass cell with the three electrodes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Working </a:t>
            </a:r>
            <a:r>
              <a:rPr lang="en-US" dirty="0">
                <a:solidFill>
                  <a:srgbClr val="7030A0"/>
                </a:solidFill>
              </a:rPr>
              <a:t>electrode (left, glassy </a:t>
            </a:r>
            <a:r>
              <a:rPr lang="en-US" dirty="0" smtClean="0">
                <a:solidFill>
                  <a:srgbClr val="7030A0"/>
                </a:solidFill>
              </a:rPr>
              <a:t>carbon in this course)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Reference </a:t>
            </a:r>
            <a:r>
              <a:rPr lang="en-US" dirty="0">
                <a:solidFill>
                  <a:srgbClr val="7030A0"/>
                </a:solidFill>
              </a:rPr>
              <a:t>electrode (middle, </a:t>
            </a:r>
            <a:r>
              <a:rPr lang="en-US" dirty="0" smtClean="0">
                <a:solidFill>
                  <a:srgbClr val="7030A0"/>
                </a:solidFill>
              </a:rPr>
              <a:t>Ag/</a:t>
            </a:r>
            <a:r>
              <a:rPr lang="en-US" dirty="0" err="1" smtClean="0">
                <a:solidFill>
                  <a:srgbClr val="7030A0"/>
                </a:solidFill>
              </a:rPr>
              <a:t>AgCl</a:t>
            </a:r>
            <a:r>
              <a:rPr lang="en-US" dirty="0" smtClean="0">
                <a:solidFill>
                  <a:srgbClr val="7030A0"/>
                </a:solidFill>
              </a:rPr>
              <a:t>/</a:t>
            </a:r>
            <a:r>
              <a:rPr lang="en-US" i="1" dirty="0" smtClean="0">
                <a:solidFill>
                  <a:srgbClr val="7030A0"/>
                </a:solidFill>
              </a:rPr>
              <a:t>0.1 M </a:t>
            </a:r>
            <a:r>
              <a:rPr lang="en-US" i="1" dirty="0" err="1" smtClean="0">
                <a:solidFill>
                  <a:srgbClr val="7030A0"/>
                </a:solidFill>
              </a:rPr>
              <a:t>LiCl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in dry acetone)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Auxiliary </a:t>
            </a:r>
            <a:r>
              <a:rPr lang="en-US" dirty="0">
                <a:solidFill>
                  <a:srgbClr val="7030A0"/>
                </a:solidFill>
              </a:rPr>
              <a:t>electrode (right, </a:t>
            </a:r>
            <a:r>
              <a:rPr lang="en-US" dirty="0" err="1">
                <a:solidFill>
                  <a:srgbClr val="7030A0"/>
                </a:solidFill>
              </a:rPr>
              <a:t>Pt</a:t>
            </a:r>
            <a:r>
              <a:rPr lang="en-US" dirty="0">
                <a:solidFill>
                  <a:srgbClr val="7030A0"/>
                </a:solidFill>
              </a:rPr>
              <a:t>-disk electrode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Three electrodes are needed because the measurement of the potential and the current have to be performed in different cycles because they interfere with each other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gas line for </a:t>
            </a:r>
            <a:r>
              <a:rPr lang="en-US" dirty="0" err="1">
                <a:solidFill>
                  <a:schemeClr val="bg1"/>
                </a:solidFill>
              </a:rPr>
              <a:t>ebulliating</a:t>
            </a:r>
            <a:r>
              <a:rPr lang="en-US" dirty="0">
                <a:solidFill>
                  <a:schemeClr val="bg1"/>
                </a:solidFill>
              </a:rPr>
              <a:t> the solution with nitrogen is also evident on the upper right </a:t>
            </a:r>
            <a:r>
              <a:rPr lang="en-US" dirty="0" smtClean="0">
                <a:solidFill>
                  <a:schemeClr val="bg1"/>
                </a:solidFill>
              </a:rPr>
              <a:t>hand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potentiostat that allows for the control of the potential and the measurement of a current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 system for control and recording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199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Dry solvent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 prevent or reduce side reactions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Dichloromethane from solvent still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Electrolyte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Organic solvents exhibit a very low electrical conductivity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Tetraalkylammonium salt with an inert anion i.e., BF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ClO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PF</a:t>
            </a:r>
            <a:r>
              <a:rPr lang="en-US" baseline="-25000" dirty="0" smtClean="0">
                <a:solidFill>
                  <a:srgbClr val="002060"/>
                </a:solidFill>
              </a:rPr>
              <a:t>6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etc. </a:t>
            </a:r>
            <a:r>
              <a:rPr lang="en-US" dirty="0" smtClean="0">
                <a:solidFill>
                  <a:srgbClr val="002060"/>
                </a:solidFill>
              </a:rPr>
              <a:t>(NEt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BF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Typically about </a:t>
            </a:r>
            <a:r>
              <a:rPr lang="en-US" i="1" dirty="0" smtClean="0">
                <a:solidFill>
                  <a:srgbClr val="002060"/>
                </a:solidFill>
              </a:rPr>
              <a:t>0.1 M</a:t>
            </a:r>
            <a:r>
              <a:rPr lang="en-US" dirty="0" smtClean="0">
                <a:solidFill>
                  <a:srgbClr val="002060"/>
                </a:solidFill>
              </a:rPr>
              <a:t> solution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A</a:t>
            </a:r>
            <a:r>
              <a:rPr lang="en-US" b="1" dirty="0" err="1" smtClean="0">
                <a:solidFill>
                  <a:srgbClr val="663300"/>
                </a:solidFill>
              </a:rPr>
              <a:t>n</a:t>
            </a:r>
            <a:r>
              <a:rPr lang="en-US" b="1" dirty="0" err="1" smtClean="0">
                <a:solidFill>
                  <a:schemeClr val="bg1"/>
                </a:solidFill>
              </a:rPr>
              <a:t>a</a:t>
            </a:r>
            <a:r>
              <a:rPr lang="en-US" b="1" dirty="0" err="1" smtClean="0">
                <a:solidFill>
                  <a:srgbClr val="006600"/>
                </a:solidFill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</a:rPr>
              <a:t>y</a:t>
            </a:r>
            <a:r>
              <a:rPr lang="en-US" b="1" dirty="0" err="1" smtClean="0">
                <a:solidFill>
                  <a:srgbClr val="660066"/>
                </a:solidFill>
              </a:rPr>
              <a:t>t</a:t>
            </a:r>
            <a:r>
              <a:rPr lang="en-US" b="1" dirty="0" err="1" smtClean="0">
                <a:solidFill>
                  <a:srgbClr val="663300"/>
                </a:solidFill>
              </a:rPr>
              <a:t>e</a:t>
            </a:r>
            <a:r>
              <a:rPr lang="en-US" b="1" dirty="0" err="1" smtClean="0">
                <a:solidFill>
                  <a:srgbClr val="006600"/>
                </a:solidFill>
              </a:rPr>
              <a:t>s</a:t>
            </a:r>
            <a:endParaRPr lang="en-US" b="1" dirty="0" smtClean="0">
              <a:solidFill>
                <a:srgbClr val="00660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Ferrocene: to check </a:t>
            </a:r>
            <a:r>
              <a:rPr lang="en-US" dirty="0" smtClean="0">
                <a:solidFill>
                  <a:srgbClr val="002060"/>
                </a:solidFill>
              </a:rPr>
              <a:t>setup and figure out appropriate adjustment in redox potentials as needed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Mdtc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analytes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0.005-0.01 M</a:t>
            </a:r>
            <a:endParaRPr lang="en-US" i="1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096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analysis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pc</a:t>
            </a:r>
            <a:r>
              <a:rPr lang="en-US" sz="1600" baseline="-250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and anodic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 peak potentials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half peak potential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</a:t>
            </a:r>
            <a:r>
              <a:rPr lang="en-US" sz="1600" baseline="-25000" dirty="0">
                <a:solidFill>
                  <a:srgbClr val="002060"/>
                </a:solidFill>
              </a:rPr>
              <a:t>/2</a:t>
            </a:r>
            <a:r>
              <a:rPr lang="en-US" dirty="0">
                <a:solidFill>
                  <a:srgbClr val="002060"/>
                </a:solidFill>
              </a:rPr>
              <a:t> and the half way potential E</a:t>
            </a:r>
            <a:r>
              <a:rPr lang="en-US" sz="1600" baseline="-25000" dirty="0">
                <a:solidFill>
                  <a:srgbClr val="002060"/>
                </a:solidFill>
              </a:rPr>
              <a:t>½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sz="1600" baseline="-25000" dirty="0" err="1">
                <a:solidFill>
                  <a:srgbClr val="002060"/>
                </a:solidFill>
              </a:rPr>
              <a:t>pc</a:t>
            </a:r>
            <a:r>
              <a:rPr lang="en-US" dirty="0">
                <a:solidFill>
                  <a:srgbClr val="002060"/>
                </a:solidFill>
              </a:rPr>
              <a:t>) and anodic (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sz="1600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) peak currents 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formal reduction potential is obtained by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= (</a:t>
            </a:r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-25000" dirty="0" err="1" smtClean="0">
                <a:solidFill>
                  <a:schemeClr val="bg1"/>
                </a:solidFill>
              </a:rPr>
              <a:t>pa</a:t>
            </a:r>
            <a:r>
              <a:rPr lang="en-US" dirty="0" err="1" smtClean="0">
                <a:solidFill>
                  <a:schemeClr val="bg1"/>
                </a:solidFill>
              </a:rPr>
              <a:t>+E</a:t>
            </a:r>
            <a:r>
              <a:rPr lang="en-US" baseline="-25000" dirty="0" err="1" smtClean="0">
                <a:solidFill>
                  <a:schemeClr val="bg1"/>
                </a:solidFill>
              </a:rPr>
              <a:t>pc</a:t>
            </a:r>
            <a:r>
              <a:rPr lang="en-US" dirty="0" smtClean="0">
                <a:solidFill>
                  <a:schemeClr val="bg1"/>
                </a:solidFill>
              </a:rPr>
              <a:t>)/2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half peak potential E</a:t>
            </a:r>
            <a:r>
              <a:rPr lang="en-US" baseline="-25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can be described by the Nernst </a:t>
            </a:r>
            <a:r>
              <a:rPr lang="en-US" dirty="0" smtClean="0">
                <a:solidFill>
                  <a:schemeClr val="bg1"/>
                </a:solidFill>
              </a:rPr>
              <a:t>Equation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de-DE" dirty="0" smtClean="0">
                <a:solidFill>
                  <a:schemeClr val="bg1"/>
                </a:solidFill>
              </a:rPr>
              <a:t>E</a:t>
            </a:r>
            <a:r>
              <a:rPr lang="de-DE" baseline="-25000" dirty="0" smtClean="0">
                <a:solidFill>
                  <a:schemeClr val="bg1"/>
                </a:solidFill>
              </a:rPr>
              <a:t>1/2</a:t>
            </a:r>
            <a:r>
              <a:rPr lang="de-DE" dirty="0" smtClean="0">
                <a:solidFill>
                  <a:schemeClr val="bg1"/>
                </a:solidFill>
              </a:rPr>
              <a:t>=</a:t>
            </a:r>
            <a:r>
              <a:rPr lang="de-DE" i="1" dirty="0" smtClean="0">
                <a:solidFill>
                  <a:schemeClr val="bg1"/>
                </a:solidFill>
              </a:rPr>
              <a:t>E</a:t>
            </a:r>
            <a:r>
              <a:rPr lang="de-DE" i="1" baseline="30000" dirty="0" smtClean="0">
                <a:solidFill>
                  <a:schemeClr val="bg1"/>
                </a:solidFill>
              </a:rPr>
              <a:t>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+ 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n-US" baseline="-25000" dirty="0" smtClean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, D</a:t>
            </a:r>
            <a:r>
              <a:rPr lang="en-US" baseline="-25000" dirty="0">
                <a:solidFill>
                  <a:srgbClr val="002060"/>
                </a:solidFill>
              </a:rPr>
              <a:t>R </a:t>
            </a:r>
            <a:r>
              <a:rPr lang="en-US" dirty="0">
                <a:solidFill>
                  <a:srgbClr val="002060"/>
                </a:solidFill>
              </a:rPr>
              <a:t>= diffusion coefficient of oxidized or reduced species (D</a:t>
            </a:r>
            <a:r>
              <a:rPr lang="en-US" baseline="-25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~D</a:t>
            </a:r>
            <a:r>
              <a:rPr lang="en-US" baseline="-25000" dirty="0">
                <a:solidFill>
                  <a:srgbClr val="002060"/>
                </a:solidFill>
              </a:rPr>
              <a:t>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07067"/>
            <a:ext cx="22669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2762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279279" imgH="393529" progId="Equation.3">
                  <p:embed/>
                </p:oleObj>
              </mc:Choice>
              <mc:Fallback>
                <p:oleObj name="Equation" r:id="rId4" imgW="27927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762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619625"/>
            <a:ext cx="285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600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Reversible process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</a:rPr>
              <a:t>Condition 1: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2060"/>
                </a:solidFill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= │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baseline="-25000" dirty="0" err="1">
                <a:solidFill>
                  <a:srgbClr val="002060"/>
                </a:solidFill>
              </a:rPr>
              <a:t>pc</a:t>
            </a:r>
            <a:r>
              <a:rPr lang="en-US" dirty="0">
                <a:solidFill>
                  <a:srgbClr val="002060"/>
                </a:solidFill>
              </a:rPr>
              <a:t> │= 57/n (mV) </a:t>
            </a:r>
            <a:r>
              <a:rPr lang="en-US" dirty="0" smtClean="0">
                <a:solidFill>
                  <a:srgbClr val="002060"/>
                </a:solidFill>
              </a:rPr>
              <a:t>(theoretically)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n=number </a:t>
            </a:r>
            <a:r>
              <a:rPr lang="en-US" dirty="0">
                <a:solidFill>
                  <a:srgbClr val="002060"/>
                </a:solidFill>
              </a:rPr>
              <a:t>of electrons transferred in the </a:t>
            </a:r>
            <a:r>
              <a:rPr lang="en-US" dirty="0" smtClean="0">
                <a:solidFill>
                  <a:srgbClr val="002060"/>
                </a:solidFill>
              </a:rPr>
              <a:t>process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Usually more like 70 mV/n because of cell resistance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Condition 2: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ratio of the anodic and cationic peak (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-25000" dirty="0" err="1">
                <a:solidFill>
                  <a:srgbClr val="00B050"/>
                </a:solidFill>
              </a:rPr>
              <a:t>pa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-25000" dirty="0" err="1">
                <a:solidFill>
                  <a:srgbClr val="00B050"/>
                </a:solidFill>
              </a:rPr>
              <a:t>pc</a:t>
            </a:r>
            <a:r>
              <a:rPr lang="en-US" dirty="0">
                <a:solidFill>
                  <a:srgbClr val="00B050"/>
                </a:solidFill>
              </a:rPr>
              <a:t>) should be close to one </a:t>
            </a:r>
            <a:r>
              <a:rPr lang="en-US" i="1" dirty="0">
                <a:solidFill>
                  <a:srgbClr val="00B050"/>
                </a:solidFill>
              </a:rPr>
              <a:t>and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independent </a:t>
            </a:r>
            <a:r>
              <a:rPr lang="en-US" dirty="0">
                <a:solidFill>
                  <a:srgbClr val="00B050"/>
                </a:solidFill>
              </a:rPr>
              <a:t>from the scan </a:t>
            </a:r>
            <a:r>
              <a:rPr lang="en-US" dirty="0" smtClean="0">
                <a:solidFill>
                  <a:srgbClr val="00B050"/>
                </a:solidFill>
              </a:rPr>
              <a:t>rate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voltammetry </a:t>
            </a:r>
            <a:r>
              <a:rPr lang="en-US" dirty="0" smtClean="0">
                <a:solidFill>
                  <a:srgbClr val="002060"/>
                </a:solidFill>
              </a:rPr>
              <a:t>VI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4628"/>
          <a:stretch/>
        </p:blipFill>
        <p:spPr bwMode="auto">
          <a:xfrm>
            <a:off x="6583680" y="2867025"/>
            <a:ext cx="22860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56" y="4699000"/>
            <a:ext cx="2232121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</TotalTime>
  <Words>895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Paper</vt:lpstr>
      <vt:lpstr>Equation</vt:lpstr>
      <vt:lpstr>Lecture 7a</vt:lpstr>
      <vt:lpstr>Introduction I</vt:lpstr>
      <vt:lpstr>Introduction II</vt:lpstr>
      <vt:lpstr>Cyclic voltammetry I</vt:lpstr>
      <vt:lpstr>Cyclic voltammetry II</vt:lpstr>
      <vt:lpstr>Cyclic voltammetry III</vt:lpstr>
      <vt:lpstr>Cyclic voltammetry IV</vt:lpstr>
      <vt:lpstr>Cyclic voltammetry V</vt:lpstr>
      <vt:lpstr>Cyclic voltammetry VI</vt:lpstr>
      <vt:lpstr>Experiment I</vt:lpstr>
      <vt:lpstr>Experiment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7a</dc:title>
  <dc:creator>bacher</dc:creator>
  <cp:lastModifiedBy>bacher</cp:lastModifiedBy>
  <cp:revision>18</cp:revision>
  <dcterms:created xsi:type="dcterms:W3CDTF">2012-01-29T23:17:57Z</dcterms:created>
  <dcterms:modified xsi:type="dcterms:W3CDTF">2012-01-31T17:54:10Z</dcterms:modified>
</cp:coreProperties>
</file>