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EC2EB4-9904-4761-9A5A-034375F8A566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0EF31C4-F731-456F-A0E8-C472230338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Geometric Isomers of Mo(CO)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(PPh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3</a:t>
            </a:r>
            <a:r>
              <a:rPr lang="en-US" sz="3200" b="1" dirty="0" smtClean="0">
                <a:solidFill>
                  <a:srgbClr val="FFFF00"/>
                </a:solidFill>
              </a:rPr>
              <a:t>)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2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Lecture </a:t>
            </a:r>
            <a:r>
              <a:rPr lang="en-US" dirty="0" smtClean="0">
                <a:solidFill>
                  <a:schemeClr val="bg1"/>
                </a:solidFill>
              </a:rPr>
              <a:t>4c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6019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Infrared spectroscopy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cis and the trans isomer exhibit different point groups: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This results in a different number of infrared active bands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Cis (C</a:t>
            </a:r>
            <a:r>
              <a:rPr lang="en-US" baseline="-25000" dirty="0" smtClean="0">
                <a:solidFill>
                  <a:srgbClr val="002060"/>
                </a:solidFill>
              </a:rPr>
              <a:t>2v</a:t>
            </a:r>
            <a:r>
              <a:rPr lang="en-US" dirty="0" smtClean="0">
                <a:solidFill>
                  <a:srgbClr val="002060"/>
                </a:solidFill>
              </a:rPr>
              <a:t>): four CO or M-CO peaks (2 A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, B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, B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 and two Mo-P peaks (A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, B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Trans (</a:t>
            </a:r>
            <a:r>
              <a:rPr lang="en-US" dirty="0" smtClean="0">
                <a:solidFill>
                  <a:srgbClr val="002060"/>
                </a:solidFill>
              </a:rPr>
              <a:t>D</a:t>
            </a:r>
            <a:r>
              <a:rPr lang="en-US" baseline="-25000" dirty="0" smtClean="0">
                <a:solidFill>
                  <a:srgbClr val="002060"/>
                </a:solidFill>
              </a:rPr>
              <a:t>4h</a:t>
            </a:r>
            <a:r>
              <a:rPr lang="en-US" dirty="0" smtClean="0">
                <a:solidFill>
                  <a:srgbClr val="002060"/>
                </a:solidFill>
              </a:rPr>
              <a:t>): One CO or M-CO peak (</a:t>
            </a:r>
            <a:r>
              <a:rPr lang="en-US" dirty="0" err="1" smtClean="0">
                <a:solidFill>
                  <a:srgbClr val="002060"/>
                </a:solidFill>
              </a:rPr>
              <a:t>E</a:t>
            </a:r>
            <a:r>
              <a:rPr lang="en-US" baseline="-25000" dirty="0" err="1" smtClean="0">
                <a:solidFill>
                  <a:srgbClr val="002060"/>
                </a:solidFill>
              </a:rPr>
              <a:t>u</a:t>
            </a:r>
            <a:r>
              <a:rPr lang="en-US" dirty="0" smtClean="0">
                <a:solidFill>
                  <a:srgbClr val="002060"/>
                </a:solidFill>
              </a:rPr>
              <a:t>) and one Mo-P peak (A</a:t>
            </a:r>
            <a:r>
              <a:rPr lang="en-US" baseline="-25000" dirty="0" smtClean="0">
                <a:solidFill>
                  <a:srgbClr val="002060"/>
                </a:solidFill>
              </a:rPr>
              <a:t>2u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carbonyl peaks fall in the range from 1850-2050 cm</a:t>
            </a:r>
            <a:r>
              <a:rPr lang="en-US" baseline="30000" dirty="0" smtClean="0">
                <a:solidFill>
                  <a:srgbClr val="002060"/>
                </a:solidFill>
              </a:rPr>
              <a:t>-1</a:t>
            </a:r>
            <a:r>
              <a:rPr lang="en-US" dirty="0" smtClean="0">
                <a:solidFill>
                  <a:srgbClr val="002060"/>
                </a:solidFill>
              </a:rPr>
              <a:t> while the </a:t>
            </a:r>
            <a:r>
              <a:rPr lang="en-US" dirty="0" smtClean="0">
                <a:solidFill>
                  <a:srgbClr val="002060"/>
                </a:solidFill>
              </a:rPr>
              <a:t>Mo-P </a:t>
            </a:r>
            <a:r>
              <a:rPr lang="en-US" dirty="0" smtClean="0">
                <a:solidFill>
                  <a:srgbClr val="002060"/>
                </a:solidFill>
              </a:rPr>
              <a:t>peaks are located around 150-200 cm</a:t>
            </a:r>
            <a:r>
              <a:rPr lang="en-US" baseline="30000" dirty="0" smtClean="0">
                <a:solidFill>
                  <a:srgbClr val="002060"/>
                </a:solidFill>
              </a:rPr>
              <a:t>-1</a:t>
            </a:r>
            <a:r>
              <a:rPr lang="en-US" dirty="0" smtClean="0">
                <a:solidFill>
                  <a:srgbClr val="002060"/>
                </a:solidFill>
              </a:rPr>
              <a:t> (cannot be measured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with the equipment available)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Note that the exclusion rule </a:t>
            </a:r>
            <a:r>
              <a:rPr lang="en-US" dirty="0">
                <a:solidFill>
                  <a:srgbClr val="C00000"/>
                </a:solidFill>
              </a:rPr>
              <a:t>(peaks are </a:t>
            </a:r>
            <a:r>
              <a:rPr lang="en-US" dirty="0" smtClean="0">
                <a:solidFill>
                  <a:srgbClr val="C00000"/>
                </a:solidFill>
              </a:rPr>
              <a:t>infrared </a:t>
            </a:r>
            <a:r>
              <a:rPr lang="en-US" dirty="0">
                <a:solidFill>
                  <a:srgbClr val="C00000"/>
                </a:solidFill>
              </a:rPr>
              <a:t>or Raman </a:t>
            </a:r>
            <a:r>
              <a:rPr lang="en-US" dirty="0" smtClean="0">
                <a:solidFill>
                  <a:srgbClr val="C00000"/>
                </a:solidFill>
              </a:rPr>
              <a:t>active) applies to the </a:t>
            </a:r>
            <a:r>
              <a:rPr lang="en-US" i="1" dirty="0" smtClean="0">
                <a:solidFill>
                  <a:srgbClr val="C00000"/>
                </a:solidFill>
              </a:rPr>
              <a:t>tran</a:t>
            </a:r>
            <a:r>
              <a:rPr lang="en-US" dirty="0" smtClean="0">
                <a:solidFill>
                  <a:srgbClr val="C00000"/>
                </a:solidFill>
              </a:rPr>
              <a:t>s isomer because it possesses a center of inversion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The infrared spectra are acquire in solid form using the ATR setup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0"/>
            <a:ext cx="235267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25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>
                <a:solidFill>
                  <a:srgbClr val="7030A0"/>
                </a:solidFill>
              </a:rPr>
              <a:t>13</a:t>
            </a:r>
            <a:r>
              <a:rPr lang="en-US" b="1" dirty="0">
                <a:solidFill>
                  <a:srgbClr val="7030A0"/>
                </a:solidFill>
              </a:rPr>
              <a:t>C-NMR </a:t>
            </a:r>
            <a:r>
              <a:rPr lang="en-US" b="1" dirty="0" smtClean="0">
                <a:solidFill>
                  <a:srgbClr val="7030A0"/>
                </a:solidFill>
              </a:rPr>
              <a:t>spectroscopy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The two phosphine compounds exhibit different chemical shifts for the carbon atoms and also different number of signals (cis: </a:t>
            </a:r>
            <a:r>
              <a:rPr lang="en-US" dirty="0" smtClean="0">
                <a:solidFill>
                  <a:srgbClr val="7030A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7030A0"/>
                </a:solidFill>
              </a:rPr>
              <a:t>= ~210, 215 ppm)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b="1" baseline="30000" dirty="0" smtClean="0">
                <a:solidFill>
                  <a:srgbClr val="0070C0"/>
                </a:solidFill>
              </a:rPr>
              <a:t>31</a:t>
            </a:r>
            <a:r>
              <a:rPr lang="en-US" b="1" dirty="0" smtClean="0">
                <a:solidFill>
                  <a:srgbClr val="0070C0"/>
                </a:solidFill>
              </a:rPr>
              <a:t>P-NMR spectroscopy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two phosphine complexes exhibit different chemical shifts in the </a:t>
            </a:r>
            <a:r>
              <a:rPr lang="en-US" baseline="30000" dirty="0" smtClean="0">
                <a:solidFill>
                  <a:srgbClr val="0070C0"/>
                </a:solidFill>
              </a:rPr>
              <a:t>31</a:t>
            </a:r>
            <a:r>
              <a:rPr lang="en-US" dirty="0" smtClean="0">
                <a:solidFill>
                  <a:srgbClr val="0070C0"/>
                </a:solidFill>
              </a:rPr>
              <a:t>P-NMR spectrum (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= ~38, 52 ppm)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 both cases, the shift is to more positive values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(PPh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= ~ -5ppm) because the phosphorus atom acts 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as </a:t>
            </a:r>
            <a:r>
              <a:rPr lang="en-US" dirty="0" smtClean="0">
                <a:solidFill>
                  <a:srgbClr val="0070C0"/>
                </a:solidFill>
              </a:rPr>
              <a:t>a good 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-donor and a weak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 s</a:t>
            </a:r>
            <a:r>
              <a:rPr lang="en-US" dirty="0" smtClean="0">
                <a:solidFill>
                  <a:srgbClr val="0070C0"/>
                </a:solidFill>
              </a:rPr>
              <a:t>*-</a:t>
            </a:r>
            <a:r>
              <a:rPr lang="en-US" dirty="0" smtClean="0">
                <a:solidFill>
                  <a:srgbClr val="0070C0"/>
                </a:solidFill>
              </a:rPr>
              <a:t>acceptor, which results in a net loss of electron-density on the P-atom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8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baseline="30000" dirty="0" smtClean="0">
                <a:solidFill>
                  <a:schemeClr val="accent2">
                    <a:lumMod val="50000"/>
                  </a:schemeClr>
                </a:solidFill>
              </a:rPr>
              <a:t>95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Mo-NMR spectroscopy</a:t>
            </a:r>
          </a:p>
          <a:p>
            <a:pPr lvl="1"/>
            <a:r>
              <a:rPr lang="en-US" baseline="30000" dirty="0" smtClean="0">
                <a:solidFill>
                  <a:srgbClr val="002060"/>
                </a:solidFill>
              </a:rPr>
              <a:t>95</a:t>
            </a:r>
            <a:r>
              <a:rPr lang="en-US" dirty="0" smtClean="0">
                <a:solidFill>
                  <a:srgbClr val="002060"/>
                </a:solidFill>
              </a:rPr>
              <a:t>Mo possesses a nuclear spin of I=5/2 with a large range of chemical shifts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 -2400 </a:t>
            </a:r>
            <a:r>
              <a:rPr lang="en-US" dirty="0" smtClean="0">
                <a:solidFill>
                  <a:srgbClr val="002060"/>
                </a:solidFill>
              </a:rPr>
              <a:t>ppm to 4300 ppm)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reference is </a:t>
            </a:r>
            <a:r>
              <a:rPr lang="en-US" i="1" dirty="0" smtClean="0">
                <a:solidFill>
                  <a:srgbClr val="002060"/>
                </a:solidFill>
              </a:rPr>
              <a:t>2 M</a:t>
            </a:r>
            <a:r>
              <a:rPr lang="en-US" dirty="0" smtClean="0">
                <a:solidFill>
                  <a:srgbClr val="002060"/>
                </a:solidFill>
              </a:rPr>
              <a:t> Na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MoO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in water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=0 ppm)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All three compounds exhibit different chemical shifts in the </a:t>
            </a:r>
            <a:r>
              <a:rPr lang="en-US" baseline="30000" dirty="0" smtClean="0">
                <a:solidFill>
                  <a:srgbClr val="002060"/>
                </a:solidFill>
              </a:rPr>
              <a:t>95</a:t>
            </a:r>
            <a:r>
              <a:rPr lang="en-US" dirty="0" smtClean="0">
                <a:solidFill>
                  <a:srgbClr val="002060"/>
                </a:solidFill>
              </a:rPr>
              <a:t>Mo-NMR spectrum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 all cases, the signals are shifted to more positive values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 -1100 ppm, -1556 ppm, ?) compared to Mo(CO)</a:t>
            </a:r>
            <a:r>
              <a:rPr lang="en-US" baseline="-25000" dirty="0" smtClean="0">
                <a:solidFill>
                  <a:srgbClr val="002060"/>
                </a:solidFill>
              </a:rPr>
              <a:t>6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itself </a:t>
            </a:r>
            <a:r>
              <a:rPr lang="en-US" smtClean="0">
                <a:solidFill>
                  <a:srgbClr val="002060"/>
                </a:solidFill>
              </a:rPr>
              <a:t/>
            </a:r>
            <a:br>
              <a:rPr lang="en-US" smtClean="0">
                <a:solidFill>
                  <a:srgbClr val="002060"/>
                </a:solidFill>
              </a:rPr>
            </a:br>
            <a:r>
              <a:rPr lang="en-US" smtClean="0">
                <a:solidFill>
                  <a:srgbClr val="002060"/>
                </a:solidFill>
              </a:rPr>
              <a:t>(</a:t>
            </a:r>
            <a:r>
              <a:rPr lang="en-US" dirty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=-1857 ppm, CH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Cl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 because the ligands are better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-donors </a:t>
            </a:r>
            <a:r>
              <a:rPr lang="en-US" dirty="0" smtClean="0">
                <a:solidFill>
                  <a:srgbClr val="002060"/>
                </a:solidFill>
              </a:rPr>
              <a:t>than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*-acceptors </a:t>
            </a:r>
            <a:r>
              <a:rPr lang="en-US" dirty="0" smtClean="0">
                <a:solidFill>
                  <a:srgbClr val="002060"/>
                </a:solidFill>
              </a:rPr>
              <a:t>resulting in a net gain of electron density on the Mo-atom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phosphine complexes exhibit </a:t>
            </a:r>
            <a:r>
              <a:rPr lang="en-US" dirty="0" smtClean="0">
                <a:solidFill>
                  <a:srgbClr val="002060"/>
                </a:solidFill>
              </a:rPr>
              <a:t>doublets </a:t>
            </a:r>
            <a:r>
              <a:rPr lang="en-US" dirty="0" smtClean="0">
                <a:solidFill>
                  <a:srgbClr val="002060"/>
                </a:solidFill>
              </a:rPr>
              <a:t>because </a:t>
            </a:r>
            <a:r>
              <a:rPr lang="en-US" dirty="0" smtClean="0">
                <a:solidFill>
                  <a:srgbClr val="002060"/>
                </a:solidFill>
              </a:rPr>
              <a:t>of the </a:t>
            </a:r>
            <a:r>
              <a:rPr lang="en-US" dirty="0" smtClean="0">
                <a:solidFill>
                  <a:srgbClr val="002060"/>
                </a:solidFill>
              </a:rPr>
              <a:t>coupling observed with the </a:t>
            </a:r>
            <a:r>
              <a:rPr lang="en-US" baseline="30000" dirty="0" smtClean="0">
                <a:solidFill>
                  <a:srgbClr val="002060"/>
                </a:solidFill>
              </a:rPr>
              <a:t>31</a:t>
            </a:r>
            <a:r>
              <a:rPr lang="en-US" dirty="0" smtClean="0">
                <a:solidFill>
                  <a:srgbClr val="002060"/>
                </a:solidFill>
              </a:rPr>
              <a:t>P-nucleus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0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 discussed previously, metal carbonyl compounds are good starting materials for many low oxidation state compounds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They are reactive and lose one or several CO ligand upon heating, photolysis, exposure towards other radiation, partial oxidation, etc.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resulting species are very reactive because they usually exhibit an open valence shell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They react with Lewis bases (i.e., acetonitrile, THF, phosphines, amines, etc.) to form closed shell compounds i.e., Cr(CO)</a:t>
            </a:r>
            <a:r>
              <a:rPr lang="en-US" baseline="-25000" dirty="0" smtClean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THF, 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bipy</a:t>
            </a:r>
            <a:r>
              <a:rPr lang="en-US" dirty="0" smtClean="0">
                <a:solidFill>
                  <a:srgbClr val="002060"/>
                </a:solidFill>
              </a:rPr>
              <a:t>), Cr(CO)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(CH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CN)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, etc.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also react with each other to form clusters i.e., Fe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(CO)</a:t>
            </a:r>
            <a:r>
              <a:rPr lang="en-US" baseline="-25000" dirty="0" smtClean="0">
                <a:solidFill>
                  <a:srgbClr val="002060"/>
                </a:solidFill>
              </a:rPr>
              <a:t>9</a:t>
            </a:r>
            <a:r>
              <a:rPr lang="en-US" dirty="0" smtClean="0">
                <a:solidFill>
                  <a:srgbClr val="002060"/>
                </a:solidFill>
              </a:rPr>
              <a:t>, Co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(CO)</a:t>
            </a:r>
            <a:r>
              <a:rPr lang="en-US" baseline="-25000" dirty="0" smtClean="0">
                <a:solidFill>
                  <a:srgbClr val="002060"/>
                </a:solidFill>
              </a:rPr>
              <a:t>12</a:t>
            </a:r>
            <a:r>
              <a:rPr lang="en-US" dirty="0" smtClean="0">
                <a:solidFill>
                  <a:srgbClr val="002060"/>
                </a:solidFill>
              </a:rPr>
              <a:t>, etc.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Oxidation with iodine i.e., Fe(CO)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Mn</a:t>
            </a:r>
            <a:r>
              <a:rPr lang="en-US" dirty="0" smtClean="0">
                <a:solidFill>
                  <a:srgbClr val="002060"/>
                </a:solidFill>
              </a:rPr>
              <a:t>(CO)</a:t>
            </a:r>
            <a:r>
              <a:rPr lang="en-US" baseline="-25000" dirty="0" smtClean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I, etc.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0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 mentioned before, phosphine </a:t>
            </a:r>
            <a:r>
              <a:rPr lang="en-US" dirty="0">
                <a:solidFill>
                  <a:schemeClr val="bg1"/>
                </a:solidFill>
              </a:rPr>
              <a:t>complexes are used in many catalytic </a:t>
            </a:r>
            <a:r>
              <a:rPr lang="en-US" dirty="0" smtClean="0">
                <a:solidFill>
                  <a:schemeClr val="bg1"/>
                </a:solidFill>
              </a:rPr>
              <a:t>applications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the experiment, Mo(CO)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L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compounds are formed starting from Mo(CO)</a:t>
            </a:r>
            <a:r>
              <a:rPr lang="en-US" baseline="-25000" dirty="0" smtClean="0">
                <a:solidFill>
                  <a:schemeClr val="bg1"/>
                </a:solidFill>
              </a:rPr>
              <a:t>6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Step 1: Formation of </a:t>
            </a: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(pip)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Step 2: Formation of </a:t>
            </a: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from 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(pip)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at low temperature (40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Step 3: </a:t>
            </a:r>
            <a:r>
              <a:rPr lang="en-US" dirty="0">
                <a:solidFill>
                  <a:srgbClr val="002060"/>
                </a:solidFill>
              </a:rPr>
              <a:t>Formation of </a:t>
            </a:r>
            <a:r>
              <a:rPr lang="en-US" i="1" dirty="0" smtClean="0">
                <a:solidFill>
                  <a:srgbClr val="002060"/>
                </a:solidFill>
              </a:rPr>
              <a:t>trans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from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-Mo(CO)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>
                <a:solidFill>
                  <a:srgbClr val="002060"/>
                </a:solidFill>
              </a:rPr>
              <a:t>at </a:t>
            </a:r>
            <a:r>
              <a:rPr lang="en-US" dirty="0" smtClean="0">
                <a:solidFill>
                  <a:srgbClr val="002060"/>
                </a:solidFill>
              </a:rPr>
              <a:t>high temperature (110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C)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781038"/>
              </p:ext>
            </p:extLst>
          </p:nvPr>
        </p:nvGraphicFramePr>
        <p:xfrm>
          <a:off x="1524000" y="5314950"/>
          <a:ext cx="5943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S ChemDraw Drawing" r:id="rId3" imgW="8180421" imgH="1069406" progId="ChemDraw.Document.6.0">
                  <p:embed/>
                </p:oleObj>
              </mc:Choice>
              <mc:Fallback>
                <p:oleObj name="CS ChemDraw Drawing" r:id="rId3" imgW="8180421" imgH="1069406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14950"/>
                        <a:ext cx="5943600" cy="78105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0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formation of the </a:t>
            </a:r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piperidine</a:t>
            </a:r>
            <a:r>
              <a:rPr lang="en-US" dirty="0" smtClean="0">
                <a:solidFill>
                  <a:schemeClr val="bg1"/>
                </a:solidFill>
              </a:rPr>
              <a:t> adduct requires elevated temperatures because two of the Mo-C bonds have to be broken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subsequent low-temperature reaction with two equivalents of triphenylphosphine yields </a:t>
            </a: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isomer, which can be considered </a:t>
            </a:r>
            <a:r>
              <a:rPr lang="en-US" dirty="0" smtClean="0">
                <a:solidFill>
                  <a:schemeClr val="bg1"/>
                </a:solidFill>
              </a:rPr>
              <a:t>as the </a:t>
            </a:r>
            <a:r>
              <a:rPr lang="en-US" dirty="0" smtClean="0">
                <a:solidFill>
                  <a:schemeClr val="bg1"/>
                </a:solidFill>
              </a:rPr>
              <a:t>kinetic product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 smtClean="0">
                <a:solidFill>
                  <a:schemeClr val="bg1"/>
                </a:solidFill>
              </a:rPr>
              <a:t> product </a:t>
            </a:r>
            <a:r>
              <a:rPr lang="en-US" dirty="0" smtClean="0">
                <a:solidFill>
                  <a:schemeClr val="bg1"/>
                </a:solidFill>
              </a:rPr>
              <a:t>is converted into the </a:t>
            </a:r>
            <a:r>
              <a:rPr lang="en-US" i="1" dirty="0" smtClean="0">
                <a:solidFill>
                  <a:schemeClr val="bg1"/>
                </a:solidFill>
              </a:rPr>
              <a:t>trans </a:t>
            </a:r>
            <a:r>
              <a:rPr lang="en-US" dirty="0" smtClean="0">
                <a:solidFill>
                  <a:schemeClr val="bg1"/>
                </a:solidFill>
              </a:rPr>
              <a:t>isomer at elevated temperature, which makes it the thermodynamic product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piperidine</a:t>
            </a:r>
            <a:r>
              <a:rPr lang="en-US" dirty="0" smtClean="0">
                <a:solidFill>
                  <a:schemeClr val="bg1"/>
                </a:solidFill>
              </a:rPr>
              <a:t> adduct can be used as reactant with other phosphine and </a:t>
            </a:r>
            <a:r>
              <a:rPr lang="en-US" dirty="0" err="1" smtClean="0">
                <a:solidFill>
                  <a:schemeClr val="bg1"/>
                </a:solidFill>
              </a:rPr>
              <a:t>phosphonite</a:t>
            </a:r>
            <a:r>
              <a:rPr lang="en-US" dirty="0" smtClean="0">
                <a:solidFill>
                  <a:schemeClr val="bg1"/>
                </a:solidFill>
              </a:rPr>
              <a:t> ligands as well (i.e., P(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-Bu)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P(</a:t>
            </a:r>
            <a:r>
              <a:rPr lang="en-US" dirty="0" err="1" smtClean="0">
                <a:solidFill>
                  <a:schemeClr val="bg1"/>
                </a:solidFill>
              </a:rPr>
              <a:t>OMe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etc.)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5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many Mo(CO)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L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compounds, both </a:t>
            </a:r>
            <a:r>
              <a:rPr lang="en-US" dirty="0" smtClean="0">
                <a:solidFill>
                  <a:schemeClr val="bg1"/>
                </a:solidFill>
              </a:rPr>
              <a:t>geometric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isomers </a:t>
            </a:r>
            <a:r>
              <a:rPr lang="en-US" dirty="0" smtClean="0">
                <a:solidFill>
                  <a:schemeClr val="bg1"/>
                </a:solidFill>
              </a:rPr>
              <a:t>are known i.e., AsPh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SbPh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PPh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Et, PPh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Me, PCy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PEt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P(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-Bu)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NEt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etc.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Which compound is isolated in a reaction depends on various parameters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Solvent polarity: determines the solubility of the compound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Temperature: higher temperature increases the solubility and also favors the thermodynamic product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nature of the ligand i.e., its Lewis basicity, back-bonding ability, etc.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Mechanism of formation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Nature of the reactant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7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Safety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All molybdenum carbonyl compounds in this project have to be considered highly toxic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Piperidine</a:t>
            </a:r>
            <a:r>
              <a:rPr lang="en-US" dirty="0" smtClean="0">
                <a:solidFill>
                  <a:srgbClr val="FF0000"/>
                </a:solidFill>
              </a:rPr>
              <a:t> is toxic and a flammable liquid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Triphenylphosphine is an irritant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Dichloromethane is a regulated carcinogen (handle only in the hood!)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Toluene is a reproductive toxin (handle only in the hood!)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Schlenk techniques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Even though the literature does not emphasize this point, it might be advisable to carry the reactions out under inert gas to reduce oxidation and hydrolysis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Cis</a:t>
            </a:r>
            <a:r>
              <a:rPr lang="en-US" b="1" dirty="0" smtClean="0">
                <a:solidFill>
                  <a:srgbClr val="FFFF00"/>
                </a:solidFill>
              </a:rPr>
              <a:t>-Mo(CO)</a:t>
            </a:r>
            <a:r>
              <a:rPr lang="en-US" b="1" baseline="-25000" dirty="0" smtClean="0">
                <a:solidFill>
                  <a:srgbClr val="FFFF00"/>
                </a:solidFill>
              </a:rPr>
              <a:t>4</a:t>
            </a:r>
            <a:r>
              <a:rPr lang="en-US" b="1" dirty="0" smtClean="0">
                <a:solidFill>
                  <a:srgbClr val="FFFF00"/>
                </a:solidFill>
              </a:rPr>
              <a:t>(pip)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Mo(CO)</a:t>
            </a:r>
            <a:r>
              <a:rPr lang="en-US" baseline="-25000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piperidine</a:t>
            </a:r>
            <a:r>
              <a:rPr lang="en-US" dirty="0" smtClean="0">
                <a:solidFill>
                  <a:schemeClr val="bg1"/>
                </a:solidFill>
              </a:rPr>
              <a:t> are dissolved in </a:t>
            </a:r>
            <a:r>
              <a:rPr lang="en-US" i="1" dirty="0" smtClean="0">
                <a:solidFill>
                  <a:schemeClr val="bg1"/>
                </a:solidFill>
              </a:rPr>
              <a:t>deoxygenated </a:t>
            </a:r>
            <a:r>
              <a:rPr lang="en-US" dirty="0" smtClean="0">
                <a:solidFill>
                  <a:schemeClr val="bg1"/>
                </a:solidFill>
              </a:rPr>
              <a:t>toluene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refluxed for the three hours under nitrogen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12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filtered hot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crude is washed with cold toluene and cold pentane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does this mean for the setup?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does this mean practically?</a:t>
            </a:r>
          </a:p>
          <a:p>
            <a:endParaRPr lang="en-US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should the student observe during this time?</a:t>
            </a:r>
          </a:p>
          <a:p>
            <a:endParaRPr lang="en-US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is the solution filtered while hot?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9490" y="3352800"/>
            <a:ext cx="3116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formation of a  </a:t>
            </a:r>
            <a:r>
              <a:rPr lang="en-US" sz="2000" b="1" dirty="0" smtClean="0">
                <a:solidFill>
                  <a:srgbClr val="FF0000"/>
                </a:solidFill>
              </a:rPr>
              <a:t>bright </a:t>
            </a: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yellow </a:t>
            </a:r>
            <a:r>
              <a:rPr lang="en-US" sz="2000" b="1" dirty="0" smtClean="0">
                <a:solidFill>
                  <a:srgbClr val="FF0000"/>
                </a:solidFill>
              </a:rPr>
              <a:t>precipitate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9490" y="4626114"/>
            <a:ext cx="3869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This will keep the toluene soluble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Mo(CO)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</a:rPr>
              <a:t>(pip) in 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2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Cis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-Mo(CO)</a:t>
            </a:r>
            <a:r>
              <a:rPr lang="en-US" b="1" baseline="-25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(PPh</a:t>
            </a:r>
            <a:r>
              <a:rPr lang="en-US" b="1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n-US" b="1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n-US" b="1" baseline="-250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 smtClean="0">
                <a:solidFill>
                  <a:schemeClr val="bg1"/>
                </a:solidFill>
              </a:rPr>
              <a:t>-Mo(CO)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(pip)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2.2. eq. of PPh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are dissolved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 dry dichloromethane</a:t>
            </a:r>
            <a:r>
              <a:rPr lang="en-US" baseline="-250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refluxed for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 minutes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volume of the solution is reduced and dry methanol is added</a:t>
            </a:r>
          </a:p>
          <a:p>
            <a:pPr lvl="1"/>
            <a:endParaRPr lang="en-US" baseline="-25000" dirty="0">
              <a:solidFill>
                <a:schemeClr val="bg1"/>
              </a:solidFill>
            </a:endParaRPr>
          </a:p>
          <a:p>
            <a:pPr lvl="1"/>
            <a:endParaRPr lang="en-US" baseline="-25000" dirty="0" smtClean="0">
              <a:solidFill>
                <a:schemeClr val="bg1"/>
              </a:solidFill>
            </a:endParaRPr>
          </a:p>
          <a:p>
            <a:pPr lvl="1"/>
            <a:endParaRPr lang="en-US" baseline="-25000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isolated product can be purified by recrystallization from CHCl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MeOH</a:t>
            </a:r>
            <a:r>
              <a:rPr lang="en-US" dirty="0" smtClean="0">
                <a:solidFill>
                  <a:schemeClr val="bg1"/>
                </a:solidFill>
              </a:rPr>
              <a:t> if needed</a:t>
            </a:r>
            <a:endParaRPr lang="en-US" baseline="-25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sz="2400" dirty="0" smtClean="0"/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How is this accomplished?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is methanol added to the solution?</a:t>
            </a: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199" y="3516868"/>
            <a:ext cx="2546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Trap-to-trap distillation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4415135"/>
            <a:ext cx="3873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increase the polarity of the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solution which causes the cis product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to precipitate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2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91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solidFill>
                  <a:srgbClr val="FFFF99"/>
                </a:solidFill>
              </a:rPr>
              <a:t>Trans</a:t>
            </a:r>
            <a:r>
              <a:rPr lang="en-US" b="1" dirty="0" smtClean="0">
                <a:solidFill>
                  <a:srgbClr val="FFFF99"/>
                </a:solidFill>
              </a:rPr>
              <a:t>-Mo(CO)</a:t>
            </a:r>
            <a:r>
              <a:rPr lang="en-US" b="1" baseline="-25000" dirty="0" smtClean="0">
                <a:solidFill>
                  <a:srgbClr val="FFFF99"/>
                </a:solidFill>
              </a:rPr>
              <a:t>4</a:t>
            </a:r>
            <a:r>
              <a:rPr lang="en-US" b="1" dirty="0" smtClean="0">
                <a:solidFill>
                  <a:srgbClr val="FFFF99"/>
                </a:solidFill>
              </a:rPr>
              <a:t>(PPh</a:t>
            </a:r>
            <a:r>
              <a:rPr lang="en-US" b="1" baseline="-25000" dirty="0" smtClean="0">
                <a:solidFill>
                  <a:srgbClr val="FFFF99"/>
                </a:solidFill>
              </a:rPr>
              <a:t>3</a:t>
            </a:r>
            <a:r>
              <a:rPr lang="en-US" b="1" dirty="0" smtClean="0">
                <a:solidFill>
                  <a:srgbClr val="FFFF99"/>
                </a:solidFill>
              </a:rPr>
              <a:t>)</a:t>
            </a:r>
            <a:r>
              <a:rPr lang="en-US" b="1" baseline="-25000" dirty="0" smtClean="0">
                <a:solidFill>
                  <a:srgbClr val="FFFF99"/>
                </a:solidFill>
              </a:rPr>
              <a:t>2</a:t>
            </a:r>
            <a:endParaRPr lang="en-US" b="1" baseline="-25000" dirty="0">
              <a:solidFill>
                <a:srgbClr val="FFFF99"/>
              </a:solidFill>
            </a:endParaRPr>
          </a:p>
          <a:p>
            <a:pPr lvl="1"/>
            <a:r>
              <a:rPr lang="en-US" i="1" dirty="0" smtClean="0">
                <a:solidFill>
                  <a:schemeClr val="bg1"/>
                </a:solidFill>
              </a:rPr>
              <a:t>Cis</a:t>
            </a:r>
            <a:r>
              <a:rPr lang="en-US" dirty="0" smtClean="0">
                <a:solidFill>
                  <a:schemeClr val="bg1"/>
                </a:solidFill>
              </a:rPr>
              <a:t>-Mo(CO)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(PPh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is dissolved in toluene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refluxed for 30 minutes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After cooling, chloroform is added to the mixture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filtered and methanol is added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is chilled in an ice-bath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off-white solid is isolated</a:t>
            </a:r>
          </a:p>
          <a:p>
            <a:pPr lvl="1"/>
            <a:endParaRPr lang="en-US" baseline="-25000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chloroform added?</a:t>
            </a:r>
          </a:p>
          <a:p>
            <a:endParaRPr lang="en-US" dirty="0" smtClean="0"/>
          </a:p>
          <a:p>
            <a:endParaRPr lang="en-US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methanol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added?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3468469"/>
            <a:ext cx="3502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keep the more polar </a:t>
            </a:r>
            <a:r>
              <a:rPr lang="en-US" b="1" i="1" dirty="0" smtClean="0">
                <a:solidFill>
                  <a:srgbClr val="FF0000"/>
                </a:solidFill>
              </a:rPr>
              <a:t>cis</a:t>
            </a:r>
            <a:r>
              <a:rPr lang="en-US" b="1" dirty="0" smtClean="0">
                <a:solidFill>
                  <a:srgbClr val="FF0000"/>
                </a:solidFill>
              </a:rPr>
              <a:t> isomer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in solution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4486870"/>
            <a:ext cx="3294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increase the polarity of the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solution which causes the trans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product to precipitate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8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850</TotalTime>
  <Words>735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Paper</vt:lpstr>
      <vt:lpstr>CS ChemDraw Drawing</vt:lpstr>
      <vt:lpstr>Lecture 4c</vt:lpstr>
      <vt:lpstr>Introduction I</vt:lpstr>
      <vt:lpstr>Introduction II</vt:lpstr>
      <vt:lpstr>Introduction III</vt:lpstr>
      <vt:lpstr>Introduction IV</vt:lpstr>
      <vt:lpstr>Experiment I</vt:lpstr>
      <vt:lpstr>Experiment II</vt:lpstr>
      <vt:lpstr>Experiment III</vt:lpstr>
      <vt:lpstr>Experiment IV</vt:lpstr>
      <vt:lpstr>Characterization I</vt:lpstr>
      <vt:lpstr>Characterization III</vt:lpstr>
      <vt:lpstr>Characterization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4c</dc:title>
  <dc:creator>bacher</dc:creator>
  <cp:lastModifiedBy>bacher</cp:lastModifiedBy>
  <cp:revision>28</cp:revision>
  <dcterms:created xsi:type="dcterms:W3CDTF">2012-01-13T23:36:37Z</dcterms:created>
  <dcterms:modified xsi:type="dcterms:W3CDTF">2012-01-18T01:55:13Z</dcterms:modified>
</cp:coreProperties>
</file>