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60" r:id="rId5"/>
    <p:sldId id="259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00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D82858-59D5-4895-885E-2377F21E402F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48A319C-4CA5-4E24-9C4E-33CD7F1E9A0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5050"/>
                </a:solidFill>
              </a:rPr>
              <a:t>Catalytic Air Oxidation with MoO</a:t>
            </a:r>
            <a:r>
              <a:rPr lang="en-US" sz="3200" b="1" baseline="-25000" dirty="0" smtClean="0">
                <a:solidFill>
                  <a:srgbClr val="FF5050"/>
                </a:solidFill>
              </a:rPr>
              <a:t>x</a:t>
            </a:r>
            <a:r>
              <a:rPr lang="en-US" sz="3200" b="1" dirty="0" smtClean="0">
                <a:solidFill>
                  <a:srgbClr val="FF5050"/>
                </a:solidFill>
              </a:rPr>
              <a:t>dtc</a:t>
            </a:r>
            <a:r>
              <a:rPr lang="en-US" sz="3200" b="1" baseline="-25000" dirty="0" smtClean="0">
                <a:solidFill>
                  <a:srgbClr val="FF5050"/>
                </a:solidFill>
              </a:rPr>
              <a:t>2</a:t>
            </a:r>
            <a:endParaRPr lang="en-US" sz="3200" b="1" baseline="-25000" dirty="0">
              <a:solidFill>
                <a:srgbClr val="FF5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Lecture </a:t>
            </a:r>
            <a:r>
              <a:rPr lang="en-US" dirty="0" smtClean="0">
                <a:solidFill>
                  <a:schemeClr val="bg1"/>
                </a:solidFill>
              </a:rPr>
              <a:t>4b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2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Metal complexes containing molybdenum in various oxidation states </a:t>
            </a:r>
            <a:r>
              <a:rPr lang="en-US" dirty="0" smtClean="0">
                <a:solidFill>
                  <a:schemeClr val="bg1"/>
                </a:solidFill>
              </a:rPr>
              <a:t>and with different ligands have </a:t>
            </a:r>
            <a:r>
              <a:rPr lang="en-US" dirty="0">
                <a:solidFill>
                  <a:schemeClr val="bg1"/>
                </a:solidFill>
              </a:rPr>
              <a:t>gained a lot of interest in the </a:t>
            </a:r>
            <a:r>
              <a:rPr lang="en-US" dirty="0" smtClean="0">
                <a:solidFill>
                  <a:schemeClr val="bg1"/>
                </a:solidFill>
              </a:rPr>
              <a:t>past </a:t>
            </a:r>
            <a:r>
              <a:rPr lang="en-US" dirty="0">
                <a:solidFill>
                  <a:schemeClr val="bg1"/>
                </a:solidFill>
              </a:rPr>
              <a:t>40 years </a:t>
            </a:r>
            <a:r>
              <a:rPr lang="en-US" dirty="0" smtClean="0">
                <a:solidFill>
                  <a:schemeClr val="bg1"/>
                </a:solidFill>
              </a:rPr>
              <a:t>(i.e., </a:t>
            </a:r>
            <a:r>
              <a:rPr lang="en-US" dirty="0" err="1" smtClean="0">
                <a:solidFill>
                  <a:schemeClr val="bg1"/>
                </a:solidFill>
              </a:rPr>
              <a:t>molybdoenzymes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Molybdenum </a:t>
            </a:r>
            <a:r>
              <a:rPr lang="en-US" dirty="0" err="1">
                <a:solidFill>
                  <a:srgbClr val="002060"/>
                </a:solidFill>
              </a:rPr>
              <a:t>dioxo</a:t>
            </a:r>
            <a:r>
              <a:rPr lang="en-US" dirty="0">
                <a:solidFill>
                  <a:srgbClr val="002060"/>
                </a:solidFill>
              </a:rPr>
              <a:t> specie serve as model for oxidation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Mo(IV</a:t>
            </a:r>
            <a:r>
              <a:rPr lang="en-US" dirty="0">
                <a:solidFill>
                  <a:srgbClr val="002060"/>
                </a:solidFill>
              </a:rPr>
              <a:t>) plays key role in reduction of </a:t>
            </a:r>
            <a:r>
              <a:rPr lang="en-US" dirty="0" smtClean="0">
                <a:solidFill>
                  <a:srgbClr val="002060"/>
                </a:solidFill>
              </a:rPr>
              <a:t>nitrate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Mo(IV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en-US" dirty="0" err="1" smtClean="0">
                <a:solidFill>
                  <a:srgbClr val="002060"/>
                </a:solidFill>
              </a:rPr>
              <a:t>oxo</a:t>
            </a:r>
            <a:r>
              <a:rPr lang="en-US" dirty="0" smtClean="0">
                <a:solidFill>
                  <a:srgbClr val="002060"/>
                </a:solidFill>
              </a:rPr>
              <a:t> compounds can coordinate alkenes, alkynes, etc. and can also deoxygenate epoxides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the lab, two molybdenum </a:t>
            </a:r>
            <a:r>
              <a:rPr lang="en-US" dirty="0" err="1" smtClean="0">
                <a:solidFill>
                  <a:schemeClr val="bg1"/>
                </a:solidFill>
              </a:rPr>
              <a:t>oxo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dithiocarbamates</a:t>
            </a:r>
            <a:r>
              <a:rPr lang="en-US" dirty="0" smtClean="0">
                <a:solidFill>
                  <a:schemeClr val="bg1"/>
                </a:solidFill>
              </a:rPr>
              <a:t> (MoO</a:t>
            </a:r>
            <a:r>
              <a:rPr lang="en-US" baseline="-25000" dirty="0" smtClean="0">
                <a:solidFill>
                  <a:schemeClr val="bg1"/>
                </a:solidFill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dtc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, x=1,2) are synthesized and tested as catalysts for the oxidation of benzoin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MoO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dtc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is obtained by the reaction of Na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MoO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 with </a:t>
            </a:r>
            <a:r>
              <a:rPr lang="en-US" dirty="0" err="1" smtClean="0">
                <a:solidFill>
                  <a:schemeClr val="bg1"/>
                </a:solidFill>
              </a:rPr>
              <a:t>Nadtc</a:t>
            </a:r>
            <a:r>
              <a:rPr lang="en-US" dirty="0" smtClean="0">
                <a:solidFill>
                  <a:schemeClr val="bg1"/>
                </a:solidFill>
              </a:rPr>
              <a:t> in weakly acidic medium (</a:t>
            </a:r>
            <a:r>
              <a:rPr lang="en-US" dirty="0" err="1" smtClean="0">
                <a:solidFill>
                  <a:schemeClr val="bg1"/>
                </a:solidFill>
              </a:rPr>
              <a:t>NaOAc-HOAc</a:t>
            </a:r>
            <a:r>
              <a:rPr lang="en-US" dirty="0" smtClean="0">
                <a:solidFill>
                  <a:schemeClr val="bg1"/>
                </a:solidFill>
              </a:rPr>
              <a:t> buffer)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MoOdtc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is obtained by the reaction of </a:t>
            </a:r>
            <a:r>
              <a:rPr lang="en-US" dirty="0" smtClean="0">
                <a:solidFill>
                  <a:schemeClr val="bg1"/>
                </a:solidFill>
              </a:rPr>
              <a:t>Na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MoO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with </a:t>
            </a:r>
            <a:r>
              <a:rPr lang="en-US" dirty="0" err="1">
                <a:solidFill>
                  <a:schemeClr val="bg1"/>
                </a:solidFill>
              </a:rPr>
              <a:t>Nadtc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and Na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O</a:t>
            </a:r>
            <a:r>
              <a:rPr lang="en-US" baseline="-25000" dirty="0" smtClean="0">
                <a:solidFill>
                  <a:schemeClr val="bg1"/>
                </a:solidFill>
              </a:rPr>
              <a:t>4 </a:t>
            </a:r>
            <a:r>
              <a:rPr lang="en-US" dirty="0" smtClean="0">
                <a:solidFill>
                  <a:schemeClr val="bg1"/>
                </a:solidFill>
              </a:rPr>
              <a:t>(serves as reducing agent) </a:t>
            </a:r>
            <a:r>
              <a:rPr lang="en-US" dirty="0">
                <a:solidFill>
                  <a:schemeClr val="bg1"/>
                </a:solidFill>
              </a:rPr>
              <a:t>via </a:t>
            </a:r>
            <a:r>
              <a:rPr lang="en-US" dirty="0" smtClean="0">
                <a:solidFill>
                  <a:schemeClr val="bg1"/>
                </a:solidFill>
              </a:rPr>
              <a:t>Mo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O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dtc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7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Catalysis experiment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(mechanism shown on the right, note that the nitrogen attached to Mo is a sulfur atom in our case)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MoO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dtc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is the oxygen transfer reagent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The hydrated form of MoOdtc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 appears to be an intermediate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Higher concentration of water make the loss of water in the intermediate less likely, which means that MoOdtc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cannot be oxidized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Under anaerobic conditions, MoOdtc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undergoes an addition with MoO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dtc</a:t>
            </a:r>
            <a:r>
              <a:rPr lang="en-US" baseline="-25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to form Mo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dtc</a:t>
            </a:r>
            <a:r>
              <a:rPr lang="en-US" baseline="-25000" dirty="0" smtClean="0">
                <a:solidFill>
                  <a:srgbClr val="C0000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addition, it can also undergo hydrolysis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89124"/>
            <a:ext cx="3932237" cy="39020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</p:pic>
      <p:sp>
        <p:nvSpPr>
          <p:cNvPr id="4" name="Rounded Rectangle 3"/>
          <p:cNvSpPr/>
          <p:nvPr/>
        </p:nvSpPr>
        <p:spPr>
          <a:xfrm>
            <a:off x="4953000" y="2438400"/>
            <a:ext cx="990600" cy="6858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086600" y="3581400"/>
            <a:ext cx="9906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019800" y="4648200"/>
            <a:ext cx="1600200" cy="762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001000" y="4267200"/>
            <a:ext cx="533400" cy="4572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39478" y="4648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????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5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>
                <a:solidFill>
                  <a:srgbClr val="FFC000"/>
                </a:solidFill>
              </a:rPr>
              <a:t>Cis</a:t>
            </a:r>
            <a:r>
              <a:rPr lang="en-US" b="1" dirty="0" smtClean="0">
                <a:solidFill>
                  <a:srgbClr val="FFC000"/>
                </a:solidFill>
              </a:rPr>
              <a:t>-MoO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  <a:r>
              <a:rPr lang="en-US" b="1" dirty="0" smtClean="0">
                <a:solidFill>
                  <a:srgbClr val="FFC000"/>
                </a:solidFill>
              </a:rPr>
              <a:t>dtc</a:t>
            </a:r>
            <a:r>
              <a:rPr lang="en-US" b="1" baseline="-25000" dirty="0" smtClean="0">
                <a:solidFill>
                  <a:srgbClr val="FFC00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Sodium molybdate and sodium acetate are dissolved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water and diluted hydrochloric acid is added until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pH-value of 5.5 is reached (needs to be measured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a   pH-meter!)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pH-value cannot be lower because the compound decomposes then (Mo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O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dtc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(dark purple), etc.)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orange-brown crude isolated by filtration, washed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and dried before being extracted several times with warm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(50-60 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C) toluene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The volume of the combined extracts is reduced and petroleum ether (or hexane) is added to precipitate the product </a:t>
            </a:r>
          </a:p>
          <a:p>
            <a:pPr lvl="1"/>
            <a:endParaRPr lang="en-US" dirty="0" smtClean="0">
              <a:solidFill>
                <a:srgbClr val="FFC000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MoOdtc</a:t>
            </a:r>
            <a:r>
              <a:rPr lang="en-US" b="1" baseline="-25000" dirty="0" smtClean="0">
                <a:solidFill>
                  <a:srgbClr val="FF0066"/>
                </a:solidFill>
              </a:rPr>
              <a:t>2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Note that this reaction has to be carried under strict Schlenk techniques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Sodium </a:t>
            </a:r>
            <a:r>
              <a:rPr lang="en-US" dirty="0">
                <a:solidFill>
                  <a:schemeClr val="tx1"/>
                </a:solidFill>
              </a:rPr>
              <a:t>molybdate and sodium </a:t>
            </a:r>
            <a:r>
              <a:rPr lang="en-US" dirty="0" smtClean="0">
                <a:solidFill>
                  <a:schemeClr val="tx1"/>
                </a:solidFill>
              </a:rPr>
              <a:t>dithionite </a:t>
            </a:r>
            <a:r>
              <a:rPr lang="en-US" dirty="0">
                <a:solidFill>
                  <a:schemeClr val="tx1"/>
                </a:solidFill>
              </a:rPr>
              <a:t>are dissolved in </a:t>
            </a:r>
            <a:r>
              <a:rPr lang="en-US" i="1" dirty="0" smtClean="0">
                <a:solidFill>
                  <a:schemeClr val="tx1"/>
                </a:solidFill>
              </a:rPr>
              <a:t>deaerated </a:t>
            </a:r>
            <a:r>
              <a:rPr lang="en-US" dirty="0">
                <a:solidFill>
                  <a:schemeClr val="tx1"/>
                </a:solidFill>
              </a:rPr>
              <a:t>water (</a:t>
            </a:r>
            <a:r>
              <a:rPr lang="en-US" dirty="0" smtClean="0">
                <a:solidFill>
                  <a:schemeClr val="tx1"/>
                </a:solidFill>
              </a:rPr>
              <a:t>freeze-pump-thaw)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 dark purple precipitate is formed almost immediately (Mo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O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dtc</a:t>
            </a:r>
            <a:r>
              <a:rPr lang="en-US" baseline="-25000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0066"/>
                </a:solidFill>
              </a:rPr>
              <a:t>Upon stirring, the color of the precipitate changes to pink within 2-3 hours</a:t>
            </a:r>
          </a:p>
          <a:p>
            <a:pPr lvl="1"/>
            <a:r>
              <a:rPr lang="en-US" dirty="0" smtClean="0">
                <a:solidFill>
                  <a:srgbClr val="FF9999"/>
                </a:solidFill>
              </a:rPr>
              <a:t>The precipitate is isolated by filtration under inert gas, washed with </a:t>
            </a:r>
            <a:r>
              <a:rPr lang="en-US" i="1" dirty="0" smtClean="0">
                <a:solidFill>
                  <a:srgbClr val="FF9999"/>
                </a:solidFill>
              </a:rPr>
              <a:t>deaerated</a:t>
            </a:r>
            <a:r>
              <a:rPr lang="en-US" dirty="0" smtClean="0">
                <a:solidFill>
                  <a:srgbClr val="FF9999"/>
                </a:solidFill>
              </a:rPr>
              <a:t> water, </a:t>
            </a:r>
            <a:r>
              <a:rPr lang="en-US" i="1" dirty="0" smtClean="0">
                <a:solidFill>
                  <a:srgbClr val="FF9999"/>
                </a:solidFill>
              </a:rPr>
              <a:t>deaerated</a:t>
            </a:r>
            <a:r>
              <a:rPr lang="en-US" dirty="0" smtClean="0">
                <a:solidFill>
                  <a:srgbClr val="FF9999"/>
                </a:solidFill>
              </a:rPr>
              <a:t> ethanol and </a:t>
            </a:r>
            <a:r>
              <a:rPr lang="en-US" i="1" dirty="0" smtClean="0">
                <a:solidFill>
                  <a:srgbClr val="FF9999"/>
                </a:solidFill>
              </a:rPr>
              <a:t>dry </a:t>
            </a:r>
            <a:r>
              <a:rPr lang="en-US" dirty="0" smtClean="0">
                <a:solidFill>
                  <a:srgbClr val="FF9999"/>
                </a:solidFill>
              </a:rPr>
              <a:t>diethyl ether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endParaRPr lang="en-US" b="1" baseline="-25000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7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Catalytic </a:t>
            </a:r>
            <a:r>
              <a:rPr lang="en-US" b="1" dirty="0" smtClean="0">
                <a:solidFill>
                  <a:schemeClr val="bg1"/>
                </a:solidFill>
              </a:rPr>
              <a:t>experiments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Mo-compounds are tested as catalysts in the air oxidation of benzoin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PhCH</a:t>
            </a:r>
            <a:r>
              <a:rPr lang="en-US" dirty="0" smtClean="0">
                <a:solidFill>
                  <a:srgbClr val="002060"/>
                </a:solidFill>
              </a:rPr>
              <a:t>(OH)</a:t>
            </a:r>
            <a:r>
              <a:rPr lang="en-US" dirty="0" err="1" smtClean="0">
                <a:solidFill>
                  <a:srgbClr val="002060"/>
                </a:solidFill>
              </a:rPr>
              <a:t>COPh</a:t>
            </a:r>
            <a:r>
              <a:rPr lang="en-US" dirty="0" smtClean="0">
                <a:solidFill>
                  <a:srgbClr val="002060"/>
                </a:solidFill>
              </a:rPr>
              <a:t> + ½ 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         </a:t>
            </a:r>
            <a:r>
              <a:rPr lang="en-US" dirty="0" err="1" smtClean="0">
                <a:solidFill>
                  <a:srgbClr val="002060"/>
                </a:solidFill>
              </a:rPr>
              <a:t>PhCOCOPh</a:t>
            </a:r>
            <a:r>
              <a:rPr lang="en-US" dirty="0" smtClean="0">
                <a:solidFill>
                  <a:srgbClr val="002060"/>
                </a:solidFill>
              </a:rPr>
              <a:t>  +  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O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Each experiment uses 1 </a:t>
            </a:r>
            <a:r>
              <a:rPr lang="en-US" dirty="0" err="1" smtClean="0">
                <a:solidFill>
                  <a:srgbClr val="002060"/>
                </a:solidFill>
              </a:rPr>
              <a:t>mmol</a:t>
            </a:r>
            <a:r>
              <a:rPr lang="en-US" dirty="0" smtClean="0">
                <a:solidFill>
                  <a:srgbClr val="002060"/>
                </a:solidFill>
              </a:rPr>
              <a:t> of benzoin and 0.05 </a:t>
            </a:r>
            <a:r>
              <a:rPr lang="en-US" dirty="0" err="1" smtClean="0">
                <a:solidFill>
                  <a:srgbClr val="002060"/>
                </a:solidFill>
              </a:rPr>
              <a:t>mmol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the catalyst (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MoOdtc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with molecular sieve, no catalyst (as control))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Solvent: dry DMF (has to be prepared by the student)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order to assess the kinetics, one sample is removed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after 2 hours. The reaction is stopped after 24 hours by adding water!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Quantitation is performed with GC (~5 mg/mL)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5800" y="2819400"/>
            <a:ext cx="4572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5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Infrared spectroscopy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The infrared spectra are acquire using the FTIR instrument (ATR) in YH 6076 and the instrument in YH 1033 (Nujol/</a:t>
            </a:r>
            <a:r>
              <a:rPr lang="en-US" dirty="0" err="1">
                <a:solidFill>
                  <a:srgbClr val="002060"/>
                </a:solidFill>
              </a:rPr>
              <a:t>CsI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-MoO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7030A0"/>
                </a:solidFill>
              </a:rPr>
              <a:t>(C-N)=  </a:t>
            </a:r>
            <a:r>
              <a:rPr lang="en-US" dirty="0" smtClean="0">
                <a:solidFill>
                  <a:srgbClr val="7030A0"/>
                </a:solidFill>
              </a:rPr>
              <a:t>1524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7030A0"/>
                </a:solidFill>
              </a:rPr>
              <a:t>(C-S) =  </a:t>
            </a:r>
            <a:r>
              <a:rPr lang="en-US" dirty="0" smtClean="0">
                <a:solidFill>
                  <a:srgbClr val="7030A0"/>
                </a:solidFill>
              </a:rPr>
              <a:t>993, 1010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(Mo=O)= 883 and 915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7030A0"/>
                </a:solidFill>
              </a:rPr>
              <a:t>(M-S)= </a:t>
            </a:r>
            <a:r>
              <a:rPr lang="en-US" dirty="0" smtClean="0">
                <a:solidFill>
                  <a:srgbClr val="7030A0"/>
                </a:solidFill>
              </a:rPr>
              <a:t>390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MoOdtc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endParaRPr lang="en-US" baseline="-25000" dirty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(C-N</a:t>
            </a:r>
            <a:r>
              <a:rPr lang="en-US" dirty="0">
                <a:solidFill>
                  <a:srgbClr val="7030A0"/>
                </a:solidFill>
              </a:rPr>
              <a:t>)=  </a:t>
            </a:r>
            <a:r>
              <a:rPr lang="en-US" dirty="0" smtClean="0">
                <a:solidFill>
                  <a:srgbClr val="7030A0"/>
                </a:solidFill>
              </a:rPr>
              <a:t>1536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7030A0"/>
                </a:solidFill>
              </a:rPr>
              <a:t>(C-S) =  </a:t>
            </a:r>
            <a:r>
              <a:rPr lang="en-US" dirty="0" smtClean="0">
                <a:solidFill>
                  <a:srgbClr val="7030A0"/>
                </a:solidFill>
              </a:rPr>
              <a:t>~1000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7030A0"/>
                </a:solidFill>
              </a:rPr>
              <a:t>(Mo=O)= </a:t>
            </a:r>
            <a:r>
              <a:rPr lang="en-US" dirty="0" smtClean="0">
                <a:solidFill>
                  <a:srgbClr val="7030A0"/>
                </a:solidFill>
              </a:rPr>
              <a:t>962 cm</a:t>
            </a:r>
            <a:r>
              <a:rPr lang="en-US" baseline="30000" dirty="0" smtClean="0">
                <a:solidFill>
                  <a:srgbClr val="7030A0"/>
                </a:solidFill>
              </a:rPr>
              <a:t>-1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(M-S</a:t>
            </a:r>
            <a:r>
              <a:rPr lang="en-US" dirty="0">
                <a:solidFill>
                  <a:srgbClr val="7030A0"/>
                </a:solidFill>
              </a:rPr>
              <a:t>)= </a:t>
            </a:r>
            <a:r>
              <a:rPr lang="en-US" dirty="0" smtClean="0">
                <a:solidFill>
                  <a:srgbClr val="7030A0"/>
                </a:solidFill>
              </a:rPr>
              <a:t>380 </a:t>
            </a:r>
            <a:r>
              <a:rPr lang="en-US" dirty="0">
                <a:solidFill>
                  <a:srgbClr val="7030A0"/>
                </a:solidFill>
              </a:rPr>
              <a:t>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5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EPR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Measured in dry dichloromethane in EPR tube (which is made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from quartz and 4 mm in diameter and longer than a NMR tube)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MoOdtc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contains Mo(II), which possesses a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-configuration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Two different ground states possible resulting in no unpaired electron 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or two unpaired electron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All electrons paired: no EPR signal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Two unpaired electrons: EPR signal observed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If the compound is partially oxidized with air, Mo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 is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formed, which contains </a:t>
            </a:r>
            <a:r>
              <a:rPr lang="en-US" dirty="0">
                <a:solidFill>
                  <a:srgbClr val="002060"/>
                </a:solidFill>
              </a:rPr>
              <a:t>paramagnetic </a:t>
            </a:r>
            <a:r>
              <a:rPr lang="en-US" dirty="0" smtClean="0">
                <a:solidFill>
                  <a:srgbClr val="002060"/>
                </a:solidFill>
              </a:rPr>
              <a:t>Mo(V), which possesses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30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-configuration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complete oxidation leads to the formation of MoO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which contains Mo(VI), a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30000" dirty="0" smtClean="0">
                <a:solidFill>
                  <a:srgbClr val="002060"/>
                </a:solidFill>
              </a:rPr>
              <a:t>0</a:t>
            </a:r>
            <a:r>
              <a:rPr lang="en-US" dirty="0" smtClean="0">
                <a:solidFill>
                  <a:srgbClr val="002060"/>
                </a:solidFill>
              </a:rPr>
              <a:t>-configuration which is diamagnetic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  <a:p>
            <a:pPr lvl="2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863</TotalTime>
  <Words>422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Lecture 4b</vt:lpstr>
      <vt:lpstr>Introduction I</vt:lpstr>
      <vt:lpstr>Introduction II</vt:lpstr>
      <vt:lpstr>Introduction III</vt:lpstr>
      <vt:lpstr>Experiment I</vt:lpstr>
      <vt:lpstr>Experiment II</vt:lpstr>
      <vt:lpstr>Experiment III</vt:lpstr>
      <vt:lpstr>Characterization I</vt:lpstr>
      <vt:lpstr>Characterization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4a</dc:title>
  <dc:creator>bacher</dc:creator>
  <cp:lastModifiedBy>bacher</cp:lastModifiedBy>
  <cp:revision>26</cp:revision>
  <dcterms:created xsi:type="dcterms:W3CDTF">2012-01-12T18:53:05Z</dcterms:created>
  <dcterms:modified xsi:type="dcterms:W3CDTF">2012-01-19T19:32:20Z</dcterms:modified>
</cp:coreProperties>
</file>