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7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image" Target="../media/image4.emf"/><Relationship Id="rId4" Type="http://schemas.openxmlformats.org/officeDocument/2006/relationships/image" Target="../media/image7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6E70F-07BD-49E7-97CE-0C39FEBF6A39}" type="datetimeFigureOut">
              <a:rPr lang="en-US" smtClean="0"/>
              <a:t>1/17/2012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04EFBC2-E0F6-4462-9898-5A85AD0EB707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6E70F-07BD-49E7-97CE-0C39FEBF6A39}" type="datetimeFigureOut">
              <a:rPr lang="en-US" smtClean="0"/>
              <a:t>1/17/2012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EFBC2-E0F6-4462-9898-5A85AD0EB7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6E70F-07BD-49E7-97CE-0C39FEBF6A39}" type="datetimeFigureOut">
              <a:rPr lang="en-US" smtClean="0"/>
              <a:t>1/17/2012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EFBC2-E0F6-4462-9898-5A85AD0EB7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526E70F-07BD-49E7-97CE-0C39FEBF6A39}" type="datetimeFigureOut">
              <a:rPr lang="en-US" smtClean="0"/>
              <a:t>1/17/2012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604EFBC2-E0F6-4462-9898-5A85AD0EB707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6E70F-07BD-49E7-97CE-0C39FEBF6A39}" type="datetimeFigureOut">
              <a:rPr lang="en-US" smtClean="0"/>
              <a:t>1/17/2012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EFBC2-E0F6-4462-9898-5A85AD0EB707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6E70F-07BD-49E7-97CE-0C39FEBF6A39}" type="datetimeFigureOut">
              <a:rPr lang="en-US" smtClean="0"/>
              <a:t>1/17/2012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EFBC2-E0F6-4462-9898-5A85AD0EB707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EFBC2-E0F6-4462-9898-5A85AD0EB70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6E70F-07BD-49E7-97CE-0C39FEBF6A39}" type="datetimeFigureOut">
              <a:rPr lang="en-US" smtClean="0"/>
              <a:t>1/17/2012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6E70F-07BD-49E7-97CE-0C39FEBF6A39}" type="datetimeFigureOut">
              <a:rPr lang="en-US" smtClean="0"/>
              <a:t>1/17/2012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EFBC2-E0F6-4462-9898-5A85AD0EB707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6E70F-07BD-49E7-97CE-0C39FEBF6A39}" type="datetimeFigureOut">
              <a:rPr lang="en-US" smtClean="0"/>
              <a:t>1/17/2012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EFBC2-E0F6-4462-9898-5A85AD0EB7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526E70F-07BD-49E7-97CE-0C39FEBF6A39}" type="datetimeFigureOut">
              <a:rPr lang="en-US" smtClean="0"/>
              <a:t>1/17/2012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04EFBC2-E0F6-4462-9898-5A85AD0EB70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6E70F-07BD-49E7-97CE-0C39FEBF6A39}" type="datetimeFigureOut">
              <a:rPr lang="en-US" smtClean="0"/>
              <a:t>1/17/2012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04EFBC2-E0F6-4462-9898-5A85AD0EB70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grayscl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526E70F-07BD-49E7-97CE-0C39FEBF6A39}" type="datetimeFigureOut">
              <a:rPr lang="en-US" smtClean="0"/>
              <a:t>1/17/2012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604EFBC2-E0F6-4462-9898-5A85AD0EB707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hyperlink" Target="http://en.wikipedia.org/wiki/File:Chromium(III)-chloride-purple-anhydrous-sunlight.jpg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e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image" Target="../media/image8.emf"/><Relationship Id="rId7" Type="http://schemas.openxmlformats.org/officeDocument/2006/relationships/image" Target="../media/image5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11" Type="http://schemas.openxmlformats.org/officeDocument/2006/relationships/image" Target="../media/image7.emf"/><Relationship Id="rId5" Type="http://schemas.openxmlformats.org/officeDocument/2006/relationships/image" Target="../media/image4.emf"/><Relationship Id="rId10" Type="http://schemas.openxmlformats.org/officeDocument/2006/relationships/oleObject" Target="../embeddings/oleObject5.bin"/><Relationship Id="rId4" Type="http://schemas.openxmlformats.org/officeDocument/2006/relationships/oleObject" Target="../embeddings/oleObject2.bin"/><Relationship Id="rId9" Type="http://schemas.openxmlformats.org/officeDocument/2006/relationships/image" Target="../media/image6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9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11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3600" b="1" dirty="0" smtClean="0">
                <a:solidFill>
                  <a:schemeClr val="accent5">
                    <a:lumMod val="50000"/>
                  </a:schemeClr>
                </a:solidFill>
              </a:rPr>
              <a:t>Electrochemical Study of Mdtc</a:t>
            </a:r>
            <a:r>
              <a:rPr lang="en-US" sz="3600" b="1" baseline="-25000" dirty="0" smtClean="0">
                <a:solidFill>
                  <a:schemeClr val="accent5">
                    <a:lumMod val="50000"/>
                  </a:schemeClr>
                </a:solidFill>
              </a:rPr>
              <a:t>3</a:t>
            </a:r>
            <a:endParaRPr lang="en-US" sz="3600" b="1" baseline="-250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Lecture </a:t>
            </a:r>
            <a:r>
              <a:rPr lang="en-US" dirty="0" smtClean="0">
                <a:solidFill>
                  <a:schemeClr val="bg1"/>
                </a:solidFill>
              </a:rPr>
              <a:t>4a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0296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Chromium (Crdtc</a:t>
            </a:r>
            <a:r>
              <a:rPr lang="en-US" b="1" baseline="-25000" dirty="0">
                <a:solidFill>
                  <a:schemeClr val="bg1"/>
                </a:solidFill>
              </a:rPr>
              <a:t>3</a:t>
            </a:r>
            <a:r>
              <a:rPr lang="en-US" b="1" dirty="0" smtClean="0">
                <a:solidFill>
                  <a:schemeClr val="bg1"/>
                </a:solidFill>
              </a:rPr>
              <a:t>) (cont.)</a:t>
            </a:r>
            <a:endParaRPr lang="en-US" b="1" dirty="0">
              <a:solidFill>
                <a:schemeClr val="bg1"/>
              </a:solidFill>
            </a:endParaRP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The reaction has to be carried out in the absence of water:</a:t>
            </a:r>
          </a:p>
          <a:p>
            <a:pPr lvl="2"/>
            <a:r>
              <a:rPr lang="en-US" dirty="0" smtClean="0">
                <a:solidFill>
                  <a:srgbClr val="7030A0"/>
                </a:solidFill>
              </a:rPr>
              <a:t>Synthesis has to be carried out under strict Schlenk techniques</a:t>
            </a:r>
          </a:p>
          <a:p>
            <a:pPr lvl="2"/>
            <a:r>
              <a:rPr lang="en-US" dirty="0" smtClean="0">
                <a:solidFill>
                  <a:srgbClr val="7030A0"/>
                </a:solidFill>
              </a:rPr>
              <a:t>Anhydrous CrCr</a:t>
            </a:r>
            <a:r>
              <a:rPr lang="en-US" baseline="-25000" dirty="0" smtClean="0">
                <a:solidFill>
                  <a:srgbClr val="7030A0"/>
                </a:solidFill>
              </a:rPr>
              <a:t>3</a:t>
            </a:r>
            <a:r>
              <a:rPr lang="en-US" dirty="0" smtClean="0">
                <a:solidFill>
                  <a:srgbClr val="7030A0"/>
                </a:solidFill>
              </a:rPr>
              <a:t> is used as the chromium(III) source</a:t>
            </a:r>
            <a:endParaRPr lang="en-US" dirty="0">
              <a:solidFill>
                <a:srgbClr val="7030A0"/>
              </a:solidFill>
            </a:endParaRPr>
          </a:p>
          <a:p>
            <a:pPr lvl="2"/>
            <a:r>
              <a:rPr lang="en-US" dirty="0" smtClean="0">
                <a:solidFill>
                  <a:srgbClr val="7030A0"/>
                </a:solidFill>
              </a:rPr>
              <a:t>Anhydrous sodium </a:t>
            </a:r>
            <a:r>
              <a:rPr lang="en-US" i="1" dirty="0" smtClean="0">
                <a:solidFill>
                  <a:srgbClr val="7030A0"/>
                </a:solidFill>
              </a:rPr>
              <a:t>N,N</a:t>
            </a:r>
            <a:r>
              <a:rPr lang="en-US" dirty="0" smtClean="0">
                <a:solidFill>
                  <a:srgbClr val="7030A0"/>
                </a:solidFill>
              </a:rPr>
              <a:t>-</a:t>
            </a:r>
            <a:r>
              <a:rPr lang="en-US" dirty="0" err="1" smtClean="0">
                <a:solidFill>
                  <a:srgbClr val="7030A0"/>
                </a:solidFill>
              </a:rPr>
              <a:t>diethyldithiocarbamate</a:t>
            </a:r>
            <a:endParaRPr lang="en-US" dirty="0" smtClean="0">
              <a:solidFill>
                <a:srgbClr val="7030A0"/>
              </a:solidFill>
            </a:endParaRPr>
          </a:p>
          <a:p>
            <a:pPr lvl="2"/>
            <a:r>
              <a:rPr lang="en-US" dirty="0" smtClean="0">
                <a:solidFill>
                  <a:srgbClr val="7030A0"/>
                </a:solidFill>
              </a:rPr>
              <a:t>Anhydrous tetrahydrofuran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If CrCl</a:t>
            </a:r>
            <a:r>
              <a:rPr lang="en-US" baseline="-25000" dirty="0" smtClean="0">
                <a:solidFill>
                  <a:srgbClr val="002060"/>
                </a:solidFill>
              </a:rPr>
              <a:t>3</a:t>
            </a:r>
            <a:r>
              <a:rPr lang="en-US" dirty="0" smtClean="0">
                <a:solidFill>
                  <a:srgbClr val="002060"/>
                </a:solidFill>
              </a:rPr>
              <a:t> is very pure, it does not dissolve well in THF</a:t>
            </a:r>
          </a:p>
          <a:p>
            <a:pPr lvl="2"/>
            <a:r>
              <a:rPr lang="en-US" dirty="0" smtClean="0">
                <a:solidFill>
                  <a:srgbClr val="7030A0"/>
                </a:solidFill>
              </a:rPr>
              <a:t>A small amount of Zn-powder can be added to catalyze the dissolution </a:t>
            </a:r>
          </a:p>
          <a:p>
            <a:pPr lvl="2"/>
            <a:r>
              <a:rPr lang="en-US" dirty="0" smtClean="0">
                <a:solidFill>
                  <a:srgbClr val="7030A0"/>
                </a:solidFill>
              </a:rPr>
              <a:t>Partial reduction to the kinetically more labile Cr(II)</a:t>
            </a:r>
          </a:p>
          <a:p>
            <a:pPr lvl="1"/>
            <a:r>
              <a:rPr lang="en-US" b="1" dirty="0" smtClean="0">
                <a:solidFill>
                  <a:srgbClr val="FF0000"/>
                </a:solidFill>
              </a:rPr>
              <a:t>Hint: </a:t>
            </a:r>
            <a:r>
              <a:rPr lang="en-US" dirty="0" smtClean="0">
                <a:solidFill>
                  <a:srgbClr val="FF0000"/>
                </a:solidFill>
              </a:rPr>
              <a:t>After the reaction, the unreacted CrCl</a:t>
            </a:r>
            <a:r>
              <a:rPr lang="en-US" baseline="-25000" dirty="0" smtClean="0">
                <a:solidFill>
                  <a:srgbClr val="FF0000"/>
                </a:solidFill>
              </a:rPr>
              <a:t>3</a:t>
            </a:r>
            <a:r>
              <a:rPr lang="en-US" dirty="0" smtClean="0">
                <a:solidFill>
                  <a:srgbClr val="FF0000"/>
                </a:solidFill>
              </a:rPr>
              <a:t>, Cr(OH)</a:t>
            </a:r>
            <a:r>
              <a:rPr lang="en-US" baseline="-25000" dirty="0" smtClean="0">
                <a:solidFill>
                  <a:srgbClr val="FF0000"/>
                </a:solidFill>
              </a:rPr>
              <a:t>3</a:t>
            </a:r>
            <a:r>
              <a:rPr lang="en-US" dirty="0" smtClean="0">
                <a:solidFill>
                  <a:srgbClr val="FF0000"/>
                </a:solidFill>
              </a:rPr>
              <a:t> and </a:t>
            </a:r>
            <a:r>
              <a:rPr lang="en-US" dirty="0" err="1" smtClean="0">
                <a:solidFill>
                  <a:srgbClr val="FF0000"/>
                </a:solidFill>
              </a:rPr>
              <a:t>NaCl</a:t>
            </a:r>
            <a:r>
              <a:rPr lang="en-US" dirty="0" smtClean="0">
                <a:solidFill>
                  <a:srgbClr val="FF0000"/>
                </a:solidFill>
              </a:rPr>
              <a:t> have to be removed by Schlenk filtration. The best way of doing this is to decant the supernatant solution before transferring the precipitate onto the frit.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The final product is dark blue and air-stable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Experiment </a:t>
            </a:r>
            <a:r>
              <a:rPr lang="en-US" dirty="0" smtClean="0">
                <a:solidFill>
                  <a:srgbClr val="002060"/>
                </a:solidFill>
              </a:rPr>
              <a:t>IV</a:t>
            </a:r>
            <a:endParaRPr lang="en-US" dirty="0"/>
          </a:p>
        </p:txBody>
      </p:sp>
      <p:pic>
        <p:nvPicPr>
          <p:cNvPr id="5122" name="Picture 2" descr="http://upload.wikimedia.org/wikipedia/commons/thumb/3/3b/Chromium%28III%29-chloride-purple-anhydrous-sunlight.jpg/200px-Chromium%28III%29-chloride-purple-anhydrous-sunlight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2590800"/>
            <a:ext cx="1320800" cy="99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8384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5333999" cy="4572000"/>
          </a:xfrm>
        </p:spPr>
        <p:txBody>
          <a:bodyPr/>
          <a:lstStyle/>
          <a:p>
            <a:r>
              <a:rPr lang="en-US" b="1" i="1" dirty="0" smtClean="0">
                <a:solidFill>
                  <a:schemeClr val="bg1"/>
                </a:solidFill>
              </a:rPr>
              <a:t>Infrared spectroscopy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The infrared spectra are acquire using the FTIR spectrometer (ATR) in YH 6076 and the spectrometer in </a:t>
            </a:r>
            <a:br>
              <a:rPr lang="en-US" dirty="0" smtClean="0">
                <a:solidFill>
                  <a:srgbClr val="002060"/>
                </a:solidFill>
              </a:rPr>
            </a:br>
            <a:r>
              <a:rPr lang="en-US" dirty="0" smtClean="0">
                <a:solidFill>
                  <a:srgbClr val="002060"/>
                </a:solidFill>
              </a:rPr>
              <a:t>YH 1033 (Nujol/</a:t>
            </a:r>
            <a:r>
              <a:rPr lang="en-US" dirty="0" err="1" smtClean="0">
                <a:solidFill>
                  <a:srgbClr val="002060"/>
                </a:solidFill>
              </a:rPr>
              <a:t>CsI</a:t>
            </a:r>
            <a:r>
              <a:rPr lang="en-US" dirty="0" smtClean="0">
                <a:solidFill>
                  <a:srgbClr val="002060"/>
                </a:solidFill>
              </a:rPr>
              <a:t>)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The infrared spectra are very similar for all four compounds (i.e., Mndtc</a:t>
            </a:r>
            <a:r>
              <a:rPr lang="en-US" baseline="-25000" dirty="0" smtClean="0">
                <a:solidFill>
                  <a:srgbClr val="002060"/>
                </a:solidFill>
              </a:rPr>
              <a:t>3</a:t>
            </a:r>
            <a:r>
              <a:rPr lang="en-US" dirty="0" smtClean="0">
                <a:solidFill>
                  <a:srgbClr val="002060"/>
                </a:solidFill>
              </a:rPr>
              <a:t> and Codtc</a:t>
            </a:r>
            <a:r>
              <a:rPr lang="en-US" baseline="-25000" dirty="0" smtClean="0">
                <a:solidFill>
                  <a:srgbClr val="002060"/>
                </a:solidFill>
              </a:rPr>
              <a:t>3</a:t>
            </a:r>
            <a:r>
              <a:rPr lang="en-US" dirty="0" smtClean="0">
                <a:solidFill>
                  <a:srgbClr val="002060"/>
                </a:solidFill>
              </a:rPr>
              <a:t>) because the compounds are </a:t>
            </a:r>
            <a:r>
              <a:rPr lang="en-US" dirty="0" err="1" smtClean="0">
                <a:solidFill>
                  <a:srgbClr val="002060"/>
                </a:solidFill>
              </a:rPr>
              <a:t>isostructural</a:t>
            </a:r>
            <a:endParaRPr lang="en-US" dirty="0" smtClean="0">
              <a:solidFill>
                <a:srgbClr val="002060"/>
              </a:solidFill>
            </a:endParaRPr>
          </a:p>
          <a:p>
            <a:pPr lvl="2"/>
            <a:r>
              <a:rPr lang="en-US" dirty="0" smtClean="0">
                <a:solidFill>
                  <a:srgbClr val="7030A0"/>
                </a:solidFill>
                <a:latin typeface="Symbol" pitchFamily="18" charset="2"/>
              </a:rPr>
              <a:t>n</a:t>
            </a:r>
            <a:r>
              <a:rPr lang="en-US" dirty="0" smtClean="0">
                <a:solidFill>
                  <a:srgbClr val="7030A0"/>
                </a:solidFill>
              </a:rPr>
              <a:t>(C-N)=  ~1475-1490 cm</a:t>
            </a:r>
            <a:r>
              <a:rPr lang="en-US" baseline="30000" dirty="0" smtClean="0">
                <a:solidFill>
                  <a:srgbClr val="7030A0"/>
                </a:solidFill>
              </a:rPr>
              <a:t>-1</a:t>
            </a:r>
          </a:p>
          <a:p>
            <a:pPr lvl="2"/>
            <a:r>
              <a:rPr lang="en-US" dirty="0">
                <a:solidFill>
                  <a:srgbClr val="7030A0"/>
                </a:solidFill>
                <a:latin typeface="Symbol" pitchFamily="18" charset="2"/>
              </a:rPr>
              <a:t>n</a:t>
            </a:r>
            <a:r>
              <a:rPr lang="en-US" dirty="0" smtClean="0">
                <a:solidFill>
                  <a:srgbClr val="7030A0"/>
                </a:solidFill>
              </a:rPr>
              <a:t>(C-S) =  ~960-1000 cm</a:t>
            </a:r>
            <a:r>
              <a:rPr lang="en-US" baseline="30000" dirty="0">
                <a:solidFill>
                  <a:srgbClr val="7030A0"/>
                </a:solidFill>
              </a:rPr>
              <a:t>-1</a:t>
            </a:r>
            <a:endParaRPr lang="en-US" dirty="0" smtClean="0">
              <a:solidFill>
                <a:srgbClr val="7030A0"/>
              </a:solidFill>
            </a:endParaRPr>
          </a:p>
          <a:p>
            <a:pPr lvl="2"/>
            <a:r>
              <a:rPr lang="en-US" dirty="0">
                <a:solidFill>
                  <a:srgbClr val="7030A0"/>
                </a:solidFill>
                <a:latin typeface="Symbol" pitchFamily="18" charset="2"/>
              </a:rPr>
              <a:t>n</a:t>
            </a:r>
            <a:r>
              <a:rPr lang="en-US" dirty="0" smtClean="0">
                <a:solidFill>
                  <a:srgbClr val="7030A0"/>
                </a:solidFill>
              </a:rPr>
              <a:t>(M-S)= ~320-360 cm</a:t>
            </a:r>
            <a:r>
              <a:rPr lang="en-US" baseline="30000" dirty="0" smtClean="0">
                <a:solidFill>
                  <a:srgbClr val="7030A0"/>
                </a:solidFill>
              </a:rPr>
              <a:t>-1</a:t>
            </a:r>
          </a:p>
          <a:p>
            <a:pPr lvl="1"/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Characterization I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1828800"/>
            <a:ext cx="3157023" cy="358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33063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5257800" cy="4572000"/>
          </a:xfrm>
        </p:spPr>
        <p:txBody>
          <a:bodyPr>
            <a:normAutofit fontScale="85000" lnSpcReduction="20000"/>
          </a:bodyPr>
          <a:lstStyle/>
          <a:p>
            <a:r>
              <a:rPr lang="en-US" b="1" i="1" dirty="0" smtClean="0">
                <a:solidFill>
                  <a:schemeClr val="bg1"/>
                </a:solidFill>
              </a:rPr>
              <a:t>NMR </a:t>
            </a:r>
            <a:r>
              <a:rPr lang="en-US" b="1" i="1" dirty="0">
                <a:solidFill>
                  <a:schemeClr val="bg1"/>
                </a:solidFill>
              </a:rPr>
              <a:t>spectroscopy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Three of the four compounds are paramagnetic (Cr, </a:t>
            </a:r>
            <a:r>
              <a:rPr lang="en-US" dirty="0" err="1" smtClean="0">
                <a:solidFill>
                  <a:srgbClr val="002060"/>
                </a:solidFill>
              </a:rPr>
              <a:t>Mn</a:t>
            </a:r>
            <a:r>
              <a:rPr lang="en-US" dirty="0" smtClean="0">
                <a:solidFill>
                  <a:srgbClr val="002060"/>
                </a:solidFill>
              </a:rPr>
              <a:t> and Fe)</a:t>
            </a:r>
          </a:p>
          <a:p>
            <a:pPr lvl="2"/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Large chemical shift ranges</a:t>
            </a:r>
          </a:p>
          <a:p>
            <a:pPr lvl="2"/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Broad peaks for most parts</a:t>
            </a:r>
          </a:p>
          <a:p>
            <a:pPr lvl="2"/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Difficult to observe splitting patterns</a:t>
            </a:r>
            <a:endParaRPr lang="en-US" dirty="0">
              <a:solidFill>
                <a:schemeClr val="accent5">
                  <a:lumMod val="50000"/>
                </a:schemeClr>
              </a:solidFill>
            </a:endParaRP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Requires different parameters for the NMR data acquisition</a:t>
            </a:r>
          </a:p>
          <a:p>
            <a:pPr lvl="2"/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Different spectral window</a:t>
            </a:r>
          </a:p>
          <a:p>
            <a:pPr lvl="2"/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Shorter T1-time</a:t>
            </a:r>
          </a:p>
          <a:p>
            <a:pPr lvl="2"/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Most scans to get a better signal-to-noise ratio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The compounds are also chiral, which means that the spectra exhibit additional splitting, ABX</a:t>
            </a:r>
            <a:r>
              <a:rPr lang="en-US" baseline="-25000" dirty="0" smtClean="0">
                <a:solidFill>
                  <a:srgbClr val="002060"/>
                </a:solidFill>
              </a:rPr>
              <a:t>3</a:t>
            </a:r>
            <a:r>
              <a:rPr lang="en-US" dirty="0" smtClean="0">
                <a:solidFill>
                  <a:srgbClr val="002060"/>
                </a:solidFill>
              </a:rPr>
              <a:t> system (i.e., Codtc</a:t>
            </a:r>
            <a:r>
              <a:rPr lang="en-US" baseline="-25000" dirty="0" smtClean="0">
                <a:solidFill>
                  <a:srgbClr val="002060"/>
                </a:solidFill>
              </a:rPr>
              <a:t>3</a:t>
            </a:r>
            <a:r>
              <a:rPr lang="en-US" dirty="0" smtClean="0">
                <a:solidFill>
                  <a:srgbClr val="002060"/>
                </a:solidFill>
              </a:rPr>
              <a:t>)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Note that all NMR spectra are temperature dependent as well	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Characterization II</a:t>
            </a:r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 rotWithShape="1"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694"/>
          <a:stretch/>
        </p:blipFill>
        <p:spPr bwMode="auto">
          <a:xfrm>
            <a:off x="5748867" y="1752600"/>
            <a:ext cx="3064150" cy="21307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8867" y="3962400"/>
            <a:ext cx="3064150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9256" y="3962400"/>
            <a:ext cx="889000" cy="92075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3839681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5029200" cy="4572000"/>
          </a:xfrm>
        </p:spPr>
        <p:txBody>
          <a:bodyPr>
            <a:normAutofit fontScale="70000" lnSpcReduction="20000"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Cyclic voltammetry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Used to determine redox potentials of the different compounds</a:t>
            </a:r>
          </a:p>
          <a:p>
            <a:pPr lvl="1"/>
            <a:r>
              <a:rPr lang="en-US" dirty="0">
                <a:solidFill>
                  <a:srgbClr val="002060"/>
                </a:solidFill>
              </a:rPr>
              <a:t>The measurement uses a three-electrode system: working electrode (glassy carbon), auxiliary electrode (platinum wire) and reference electrode (Ag/</a:t>
            </a:r>
            <a:r>
              <a:rPr lang="en-US" dirty="0" err="1">
                <a:solidFill>
                  <a:srgbClr val="002060"/>
                </a:solidFill>
              </a:rPr>
              <a:t>AgCl</a:t>
            </a:r>
            <a:r>
              <a:rPr lang="en-US" dirty="0">
                <a:solidFill>
                  <a:srgbClr val="002060"/>
                </a:solidFill>
              </a:rPr>
              <a:t>/</a:t>
            </a:r>
            <a:r>
              <a:rPr lang="en-US" i="1" dirty="0">
                <a:solidFill>
                  <a:srgbClr val="002060"/>
                </a:solidFill>
              </a:rPr>
              <a:t>1 M </a:t>
            </a:r>
            <a:r>
              <a:rPr lang="en-US" dirty="0" err="1">
                <a:solidFill>
                  <a:srgbClr val="002060"/>
                </a:solidFill>
              </a:rPr>
              <a:t>LiCl</a:t>
            </a:r>
            <a:r>
              <a:rPr lang="en-US" dirty="0">
                <a:solidFill>
                  <a:srgbClr val="002060"/>
                </a:solidFill>
              </a:rPr>
              <a:t> in dry acetone)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The current between the auxiliary and the reference electrode is recorded as the potential between the reference and the working electrode is swept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In the lab, a full scan is done first before focusing on the individual steps using a small window (less of a potential range) and lower sweep rate (=V/s)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Often times, a peak at E=+0.15 V is observed due to the oxidation of free </a:t>
            </a:r>
            <a:r>
              <a:rPr lang="en-US" dirty="0" err="1" smtClean="0">
                <a:solidFill>
                  <a:srgbClr val="002060"/>
                </a:solidFill>
              </a:rPr>
              <a:t>dtc</a:t>
            </a:r>
            <a:r>
              <a:rPr lang="en-US" dirty="0" smtClean="0">
                <a:solidFill>
                  <a:srgbClr val="002060"/>
                </a:solidFill>
              </a:rPr>
              <a:t> ligand leading to </a:t>
            </a:r>
            <a:r>
              <a:rPr lang="en-US" dirty="0" err="1" smtClean="0">
                <a:solidFill>
                  <a:srgbClr val="002060"/>
                </a:solidFill>
              </a:rPr>
              <a:t>thiuram</a:t>
            </a:r>
            <a:r>
              <a:rPr lang="en-US" dirty="0" smtClean="0">
                <a:solidFill>
                  <a:srgbClr val="002060"/>
                </a:solidFill>
              </a:rPr>
              <a:t> disulfide.</a:t>
            </a:r>
          </a:p>
          <a:p>
            <a:pPr lvl="1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Characterization </a:t>
            </a:r>
            <a:r>
              <a:rPr lang="en-US" dirty="0" smtClean="0">
                <a:solidFill>
                  <a:srgbClr val="002060"/>
                </a:solidFill>
              </a:rPr>
              <a:t>III</a:t>
            </a:r>
            <a:endParaRPr lang="en-U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1532972"/>
            <a:ext cx="3429000" cy="27342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345723" y="4325034"/>
            <a:ext cx="3552254" cy="646331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/>
          <a:p>
            <a:pPr lvl="1"/>
            <a:r>
              <a:rPr lang="en-US" b="1" dirty="0" smtClean="0">
                <a:solidFill>
                  <a:schemeClr val="accent5">
                    <a:lumMod val="50000"/>
                  </a:schemeClr>
                </a:solidFill>
              </a:rPr>
              <a:t>Left 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side: reduction of </a:t>
            </a:r>
            <a:r>
              <a:rPr lang="en-US" b="1" dirty="0" smtClean="0">
                <a:solidFill>
                  <a:schemeClr val="accent5">
                    <a:lumMod val="50000"/>
                  </a:schemeClr>
                </a:solidFill>
              </a:rPr>
              <a:t>Mndtc</a:t>
            </a:r>
            <a:r>
              <a:rPr lang="en-US" b="1" baseline="-25000" dirty="0" smtClean="0">
                <a:solidFill>
                  <a:schemeClr val="accent5">
                    <a:lumMod val="50000"/>
                  </a:schemeClr>
                </a:solidFill>
              </a:rPr>
              <a:t>3</a:t>
            </a:r>
          </a:p>
          <a:p>
            <a:pPr lvl="1"/>
            <a:r>
              <a:rPr lang="en-US" b="1" dirty="0" smtClean="0">
                <a:solidFill>
                  <a:schemeClr val="accent5">
                    <a:lumMod val="50000"/>
                  </a:schemeClr>
                </a:solidFill>
              </a:rPr>
              <a:t>Right 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side: oxidation of Mndtc</a:t>
            </a:r>
            <a:r>
              <a:rPr lang="en-US" b="1" baseline="-25000" dirty="0">
                <a:solidFill>
                  <a:schemeClr val="accent5">
                    <a:lumMod val="50000"/>
                  </a:schemeClr>
                </a:solidFill>
              </a:rPr>
              <a:t>3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228815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077200" cy="4572000"/>
          </a:xfrm>
        </p:spPr>
        <p:txBody>
          <a:bodyPr>
            <a:normAutofit fontScale="925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Metal </a:t>
            </a:r>
            <a:r>
              <a:rPr lang="en-US" dirty="0" err="1" smtClean="0">
                <a:solidFill>
                  <a:schemeClr val="bg1"/>
                </a:solidFill>
              </a:rPr>
              <a:t>dithiocarbamates</a:t>
            </a:r>
            <a:r>
              <a:rPr lang="en-US" dirty="0" smtClean="0">
                <a:solidFill>
                  <a:schemeClr val="bg1"/>
                </a:solidFill>
              </a:rPr>
              <a:t> (M(S</a:t>
            </a:r>
            <a:r>
              <a:rPr lang="en-US" baseline="-25000" dirty="0" smtClean="0">
                <a:solidFill>
                  <a:schemeClr val="bg1"/>
                </a:solidFill>
              </a:rPr>
              <a:t>2</a:t>
            </a:r>
            <a:r>
              <a:rPr lang="en-US" dirty="0" smtClean="0">
                <a:solidFill>
                  <a:schemeClr val="bg1"/>
                </a:solidFill>
              </a:rPr>
              <a:t>CNR</a:t>
            </a:r>
            <a:r>
              <a:rPr lang="en-US" baseline="-25000" dirty="0" smtClean="0">
                <a:solidFill>
                  <a:schemeClr val="bg1"/>
                </a:solidFill>
              </a:rPr>
              <a:t>2</a:t>
            </a:r>
            <a:r>
              <a:rPr lang="en-US" dirty="0" smtClean="0">
                <a:solidFill>
                  <a:schemeClr val="bg1"/>
                </a:solidFill>
              </a:rPr>
              <a:t>)</a:t>
            </a:r>
            <a:r>
              <a:rPr lang="en-US" baseline="-25000" dirty="0" smtClean="0">
                <a:solidFill>
                  <a:schemeClr val="bg1"/>
                </a:solidFill>
              </a:rPr>
              <a:t>n</a:t>
            </a:r>
            <a:r>
              <a:rPr lang="en-US" dirty="0" smtClean="0">
                <a:solidFill>
                  <a:schemeClr val="bg1"/>
                </a:solidFill>
              </a:rPr>
              <a:t>) are known for more than 100 years. </a:t>
            </a:r>
          </a:p>
          <a:p>
            <a:pPr lvl="1"/>
            <a:r>
              <a:rPr lang="en-US" sz="2200" dirty="0" smtClean="0">
                <a:solidFill>
                  <a:srgbClr val="002060"/>
                </a:solidFill>
              </a:rPr>
              <a:t>Disinfectants due to their </a:t>
            </a:r>
            <a:r>
              <a:rPr lang="en-US" sz="2200" dirty="0" err="1" smtClean="0">
                <a:solidFill>
                  <a:srgbClr val="002060"/>
                </a:solidFill>
              </a:rPr>
              <a:t>fungistatic</a:t>
            </a:r>
            <a:r>
              <a:rPr lang="en-US" sz="2200" dirty="0" smtClean="0">
                <a:solidFill>
                  <a:srgbClr val="002060"/>
                </a:solidFill>
              </a:rPr>
              <a:t> activity (i.e., </a:t>
            </a:r>
            <a:r>
              <a:rPr lang="en-US" sz="2200" dirty="0" smtClean="0">
                <a:solidFill>
                  <a:srgbClr val="002060"/>
                </a:solidFill>
              </a:rPr>
              <a:t>Zn(S</a:t>
            </a:r>
            <a:r>
              <a:rPr lang="en-US" sz="2200" baseline="-25000" dirty="0" smtClean="0">
                <a:solidFill>
                  <a:srgbClr val="002060"/>
                </a:solidFill>
              </a:rPr>
              <a:t>2</a:t>
            </a:r>
            <a:r>
              <a:rPr lang="en-US" sz="2200" dirty="0" smtClean="0">
                <a:solidFill>
                  <a:srgbClr val="002060"/>
                </a:solidFill>
              </a:rPr>
              <a:t>CNMe</a:t>
            </a:r>
            <a:r>
              <a:rPr lang="en-US" sz="2200" baseline="-25000" dirty="0" smtClean="0">
                <a:solidFill>
                  <a:srgbClr val="002060"/>
                </a:solidFill>
              </a:rPr>
              <a:t>2</a:t>
            </a:r>
            <a:r>
              <a:rPr lang="en-US" sz="2200" dirty="0" smtClean="0">
                <a:solidFill>
                  <a:srgbClr val="002060"/>
                </a:solidFill>
              </a:rPr>
              <a:t>)</a:t>
            </a:r>
            <a:r>
              <a:rPr lang="en-US" sz="2200" baseline="-25000" dirty="0" smtClean="0">
                <a:solidFill>
                  <a:srgbClr val="002060"/>
                </a:solidFill>
              </a:rPr>
              <a:t>2</a:t>
            </a:r>
            <a:r>
              <a:rPr lang="en-US" sz="2200" dirty="0">
                <a:solidFill>
                  <a:srgbClr val="002060"/>
                </a:solidFill>
              </a:rPr>
              <a:t> </a:t>
            </a:r>
            <a:r>
              <a:rPr lang="en-US" sz="2200" dirty="0" smtClean="0">
                <a:solidFill>
                  <a:srgbClr val="002060"/>
                </a:solidFill>
              </a:rPr>
              <a:t>(</a:t>
            </a:r>
            <a:r>
              <a:rPr lang="en-US" sz="2200" i="1" dirty="0" err="1" smtClean="0">
                <a:solidFill>
                  <a:srgbClr val="002060"/>
                </a:solidFill>
              </a:rPr>
              <a:t>Ziram</a:t>
            </a:r>
            <a:r>
              <a:rPr lang="en-US" sz="2200" dirty="0" smtClean="0">
                <a:solidFill>
                  <a:srgbClr val="002060"/>
                </a:solidFill>
              </a:rPr>
              <a:t>), Fe(S</a:t>
            </a:r>
            <a:r>
              <a:rPr lang="en-US" sz="2200" baseline="-25000" dirty="0" smtClean="0">
                <a:solidFill>
                  <a:srgbClr val="002060"/>
                </a:solidFill>
              </a:rPr>
              <a:t>2</a:t>
            </a:r>
            <a:r>
              <a:rPr lang="en-US" sz="2200" dirty="0" smtClean="0">
                <a:solidFill>
                  <a:srgbClr val="002060"/>
                </a:solidFill>
              </a:rPr>
              <a:t>CNMe</a:t>
            </a:r>
            <a:r>
              <a:rPr lang="en-US" sz="2200" baseline="-25000" dirty="0" smtClean="0">
                <a:solidFill>
                  <a:srgbClr val="002060"/>
                </a:solidFill>
              </a:rPr>
              <a:t>2</a:t>
            </a:r>
            <a:r>
              <a:rPr lang="en-US" sz="2200" dirty="0" smtClean="0">
                <a:solidFill>
                  <a:srgbClr val="002060"/>
                </a:solidFill>
              </a:rPr>
              <a:t>)</a:t>
            </a:r>
            <a:r>
              <a:rPr lang="en-US" sz="2200" baseline="-25000" dirty="0" smtClean="0">
                <a:solidFill>
                  <a:srgbClr val="002060"/>
                </a:solidFill>
              </a:rPr>
              <a:t>3 </a:t>
            </a:r>
            <a:r>
              <a:rPr lang="en-US" sz="2200" dirty="0" smtClean="0">
                <a:solidFill>
                  <a:srgbClr val="002060"/>
                </a:solidFill>
              </a:rPr>
              <a:t>(</a:t>
            </a:r>
            <a:r>
              <a:rPr lang="en-US" sz="2200" i="1" dirty="0" smtClean="0">
                <a:solidFill>
                  <a:srgbClr val="002060"/>
                </a:solidFill>
              </a:rPr>
              <a:t>Ferbam</a:t>
            </a:r>
            <a:r>
              <a:rPr lang="en-US" sz="2200" dirty="0" smtClean="0">
                <a:solidFill>
                  <a:srgbClr val="002060"/>
                </a:solidFill>
              </a:rPr>
              <a:t>), As(S</a:t>
            </a:r>
            <a:r>
              <a:rPr lang="en-US" sz="2200" baseline="-25000" dirty="0" smtClean="0">
                <a:solidFill>
                  <a:srgbClr val="002060"/>
                </a:solidFill>
              </a:rPr>
              <a:t>2</a:t>
            </a:r>
            <a:r>
              <a:rPr lang="en-US" sz="2200" dirty="0" smtClean="0">
                <a:solidFill>
                  <a:srgbClr val="002060"/>
                </a:solidFill>
              </a:rPr>
              <a:t>CNMe</a:t>
            </a:r>
            <a:r>
              <a:rPr lang="en-US" sz="2200" baseline="-25000" dirty="0" smtClean="0">
                <a:solidFill>
                  <a:srgbClr val="002060"/>
                </a:solidFill>
              </a:rPr>
              <a:t>2</a:t>
            </a:r>
            <a:r>
              <a:rPr lang="en-US" sz="2200" dirty="0" smtClean="0">
                <a:solidFill>
                  <a:srgbClr val="002060"/>
                </a:solidFill>
              </a:rPr>
              <a:t>)</a:t>
            </a:r>
            <a:r>
              <a:rPr lang="en-US" sz="2200" baseline="-25000" dirty="0" smtClean="0">
                <a:solidFill>
                  <a:srgbClr val="002060"/>
                </a:solidFill>
              </a:rPr>
              <a:t>3 </a:t>
            </a:r>
            <a:r>
              <a:rPr lang="en-US" sz="2200" dirty="0" smtClean="0">
                <a:solidFill>
                  <a:srgbClr val="002060"/>
                </a:solidFill>
              </a:rPr>
              <a:t>(</a:t>
            </a:r>
            <a:r>
              <a:rPr lang="en-US" sz="2200" i="1" dirty="0" err="1" smtClean="0">
                <a:solidFill>
                  <a:srgbClr val="002060"/>
                </a:solidFill>
              </a:rPr>
              <a:t>Asomate</a:t>
            </a:r>
            <a:r>
              <a:rPr lang="en-US" sz="2200" dirty="0" smtClean="0">
                <a:solidFill>
                  <a:srgbClr val="002060"/>
                </a:solidFill>
              </a:rPr>
              <a:t>))</a:t>
            </a:r>
          </a:p>
          <a:p>
            <a:pPr lvl="1"/>
            <a:r>
              <a:rPr lang="en-US" sz="2200" dirty="0" smtClean="0">
                <a:solidFill>
                  <a:srgbClr val="002060"/>
                </a:solidFill>
              </a:rPr>
              <a:t>Vulcanization accelerators (i.e., </a:t>
            </a:r>
            <a:r>
              <a:rPr lang="en-US" sz="2200" dirty="0" err="1" smtClean="0">
                <a:solidFill>
                  <a:srgbClr val="002060"/>
                </a:solidFill>
              </a:rPr>
              <a:t>Te</a:t>
            </a:r>
            <a:r>
              <a:rPr lang="en-US" sz="2200" dirty="0" smtClean="0">
                <a:solidFill>
                  <a:srgbClr val="002060"/>
                </a:solidFill>
              </a:rPr>
              <a:t>(S</a:t>
            </a:r>
            <a:r>
              <a:rPr lang="en-US" sz="2200" baseline="-25000" dirty="0" smtClean="0">
                <a:solidFill>
                  <a:srgbClr val="002060"/>
                </a:solidFill>
              </a:rPr>
              <a:t>2</a:t>
            </a:r>
            <a:r>
              <a:rPr lang="en-US" sz="2200" dirty="0" smtClean="0">
                <a:solidFill>
                  <a:srgbClr val="002060"/>
                </a:solidFill>
              </a:rPr>
              <a:t>CNEt</a:t>
            </a:r>
            <a:r>
              <a:rPr lang="en-US" sz="2200" baseline="-25000" dirty="0" smtClean="0">
                <a:solidFill>
                  <a:srgbClr val="002060"/>
                </a:solidFill>
              </a:rPr>
              <a:t>2</a:t>
            </a:r>
            <a:r>
              <a:rPr lang="en-US" sz="2200" dirty="0" smtClean="0">
                <a:solidFill>
                  <a:srgbClr val="002060"/>
                </a:solidFill>
              </a:rPr>
              <a:t>)</a:t>
            </a:r>
            <a:r>
              <a:rPr lang="en-US" sz="2200" baseline="-25000" dirty="0" smtClean="0">
                <a:solidFill>
                  <a:srgbClr val="002060"/>
                </a:solidFill>
              </a:rPr>
              <a:t>4,</a:t>
            </a:r>
            <a:r>
              <a:rPr lang="en-US" sz="2200" dirty="0">
                <a:solidFill>
                  <a:srgbClr val="002060"/>
                </a:solidFill>
              </a:rPr>
              <a:t> </a:t>
            </a:r>
            <a:r>
              <a:rPr lang="en-US" sz="2200" dirty="0" smtClean="0">
                <a:solidFill>
                  <a:srgbClr val="002060"/>
                </a:solidFill>
              </a:rPr>
              <a:t>Zn(S</a:t>
            </a:r>
            <a:r>
              <a:rPr lang="en-US" sz="2200" baseline="-25000" dirty="0" smtClean="0">
                <a:solidFill>
                  <a:srgbClr val="002060"/>
                </a:solidFill>
              </a:rPr>
              <a:t>2</a:t>
            </a:r>
            <a:r>
              <a:rPr lang="en-US" sz="2200" dirty="0" smtClean="0">
                <a:solidFill>
                  <a:srgbClr val="002060"/>
                </a:solidFill>
              </a:rPr>
              <a:t>CNMe</a:t>
            </a:r>
            <a:r>
              <a:rPr lang="en-US" sz="2200" baseline="-25000" dirty="0" smtClean="0">
                <a:solidFill>
                  <a:srgbClr val="002060"/>
                </a:solidFill>
              </a:rPr>
              <a:t>2</a:t>
            </a:r>
            <a:r>
              <a:rPr lang="en-US" sz="2200" dirty="0" smtClean="0">
                <a:solidFill>
                  <a:srgbClr val="002060"/>
                </a:solidFill>
              </a:rPr>
              <a:t>)</a:t>
            </a:r>
            <a:r>
              <a:rPr lang="en-US" sz="2200" baseline="-25000" dirty="0" smtClean="0">
                <a:solidFill>
                  <a:srgbClr val="002060"/>
                </a:solidFill>
              </a:rPr>
              <a:t>2</a:t>
            </a:r>
            <a:r>
              <a:rPr lang="en-US" sz="2200" dirty="0" smtClean="0">
                <a:solidFill>
                  <a:srgbClr val="002060"/>
                </a:solidFill>
              </a:rPr>
              <a:t>)</a:t>
            </a:r>
            <a:endParaRPr lang="en-US" sz="2200" dirty="0" smtClean="0">
              <a:solidFill>
                <a:srgbClr val="002060"/>
              </a:solidFill>
            </a:endParaRPr>
          </a:p>
          <a:p>
            <a:pPr lvl="1"/>
            <a:r>
              <a:rPr lang="en-US" sz="2200" dirty="0">
                <a:solidFill>
                  <a:srgbClr val="002060"/>
                </a:solidFill>
              </a:rPr>
              <a:t>Precursor for the formation of metal sulfide thin films and </a:t>
            </a:r>
            <a:r>
              <a:rPr lang="en-US" sz="2200" dirty="0" err="1">
                <a:solidFill>
                  <a:srgbClr val="002060"/>
                </a:solidFill>
              </a:rPr>
              <a:t>nanoarticles</a:t>
            </a:r>
            <a:r>
              <a:rPr lang="en-US" sz="2200" dirty="0">
                <a:solidFill>
                  <a:srgbClr val="002060"/>
                </a:solidFill>
              </a:rPr>
              <a:t> (</a:t>
            </a:r>
            <a:r>
              <a:rPr lang="en-US" sz="2200" dirty="0" err="1">
                <a:solidFill>
                  <a:srgbClr val="002060"/>
                </a:solidFill>
              </a:rPr>
              <a:t>CdS</a:t>
            </a:r>
            <a:r>
              <a:rPr lang="en-US" sz="2200" dirty="0">
                <a:solidFill>
                  <a:srgbClr val="002060"/>
                </a:solidFill>
              </a:rPr>
              <a:t>, </a:t>
            </a:r>
            <a:r>
              <a:rPr lang="en-US" sz="2200" dirty="0" err="1">
                <a:solidFill>
                  <a:srgbClr val="002060"/>
                </a:solidFill>
              </a:rPr>
              <a:t>ZnS</a:t>
            </a:r>
            <a:r>
              <a:rPr lang="en-US" sz="2200" dirty="0">
                <a:solidFill>
                  <a:srgbClr val="002060"/>
                </a:solidFill>
              </a:rPr>
              <a:t>, </a:t>
            </a:r>
            <a:r>
              <a:rPr lang="en-US" sz="2200" dirty="0" err="1">
                <a:solidFill>
                  <a:srgbClr val="002060"/>
                </a:solidFill>
              </a:rPr>
              <a:t>PbS</a:t>
            </a:r>
            <a:r>
              <a:rPr lang="en-US" sz="2200" dirty="0">
                <a:solidFill>
                  <a:srgbClr val="002060"/>
                </a:solidFill>
              </a:rPr>
              <a:t>, Bi</a:t>
            </a:r>
            <a:r>
              <a:rPr lang="en-US" sz="2200" baseline="-25000" dirty="0">
                <a:solidFill>
                  <a:srgbClr val="002060"/>
                </a:solidFill>
              </a:rPr>
              <a:t>2</a:t>
            </a:r>
            <a:r>
              <a:rPr lang="en-US" sz="2200" dirty="0">
                <a:solidFill>
                  <a:srgbClr val="002060"/>
                </a:solidFill>
              </a:rPr>
              <a:t>S</a:t>
            </a:r>
            <a:r>
              <a:rPr lang="en-US" sz="2200" baseline="-25000" dirty="0">
                <a:solidFill>
                  <a:srgbClr val="002060"/>
                </a:solidFill>
              </a:rPr>
              <a:t>3</a:t>
            </a:r>
            <a:r>
              <a:rPr lang="en-US" sz="2200" dirty="0">
                <a:solidFill>
                  <a:srgbClr val="002060"/>
                </a:solidFill>
              </a:rPr>
              <a:t>, </a:t>
            </a:r>
            <a:r>
              <a:rPr lang="en-US" sz="2200" dirty="0" err="1">
                <a:solidFill>
                  <a:srgbClr val="002060"/>
                </a:solidFill>
              </a:rPr>
              <a:t>LnS</a:t>
            </a:r>
            <a:r>
              <a:rPr lang="en-US" sz="2200" dirty="0">
                <a:solidFill>
                  <a:srgbClr val="002060"/>
                </a:solidFill>
              </a:rPr>
              <a:t> (Ln=</a:t>
            </a:r>
            <a:r>
              <a:rPr lang="en-US" sz="2200" dirty="0" err="1">
                <a:solidFill>
                  <a:srgbClr val="002060"/>
                </a:solidFill>
              </a:rPr>
              <a:t>Eu</a:t>
            </a:r>
            <a:r>
              <a:rPr lang="en-US" sz="2200" dirty="0">
                <a:solidFill>
                  <a:srgbClr val="002060"/>
                </a:solidFill>
              </a:rPr>
              <a:t>, etc.))</a:t>
            </a:r>
          </a:p>
          <a:p>
            <a:pPr lvl="1"/>
            <a:r>
              <a:rPr lang="en-US" sz="2200" dirty="0" smtClean="0">
                <a:solidFill>
                  <a:srgbClr val="002060"/>
                </a:solidFill>
              </a:rPr>
              <a:t>Extraction of heavy metals from aqueous solution and subsequent quantitation via photometry </a:t>
            </a:r>
          </a:p>
          <a:p>
            <a:pPr lvl="1"/>
            <a:r>
              <a:rPr lang="en-US" sz="2200" dirty="0" smtClean="0">
                <a:solidFill>
                  <a:srgbClr val="002060"/>
                </a:solidFill>
              </a:rPr>
              <a:t>Iron </a:t>
            </a:r>
            <a:r>
              <a:rPr lang="en-US" sz="2200" dirty="0" err="1" smtClean="0">
                <a:solidFill>
                  <a:srgbClr val="002060"/>
                </a:solidFill>
              </a:rPr>
              <a:t>dithiocarbamates</a:t>
            </a:r>
            <a:r>
              <a:rPr lang="en-US" sz="2200" dirty="0" smtClean="0">
                <a:solidFill>
                  <a:srgbClr val="002060"/>
                </a:solidFill>
              </a:rPr>
              <a:t> are used in the spin trapping of NO in biological systems</a:t>
            </a:r>
          </a:p>
          <a:p>
            <a:pPr lvl="1"/>
            <a:r>
              <a:rPr lang="en-US" sz="2200" dirty="0" smtClean="0">
                <a:solidFill>
                  <a:srgbClr val="002060"/>
                </a:solidFill>
              </a:rPr>
              <a:t>Antidote for metal poisoning during chemotherapy </a:t>
            </a:r>
          </a:p>
          <a:p>
            <a:pPr lvl="1"/>
            <a:r>
              <a:rPr lang="en-US" sz="2200" dirty="0" err="1" smtClean="0">
                <a:solidFill>
                  <a:srgbClr val="002060"/>
                </a:solidFill>
              </a:rPr>
              <a:t>Antabuse</a:t>
            </a:r>
            <a:r>
              <a:rPr lang="en-US" sz="2200" dirty="0" smtClean="0">
                <a:solidFill>
                  <a:srgbClr val="002060"/>
                </a:solidFill>
              </a:rPr>
              <a:t> (</a:t>
            </a:r>
            <a:r>
              <a:rPr lang="en-US" sz="2200" dirty="0" err="1" smtClean="0">
                <a:solidFill>
                  <a:srgbClr val="002060"/>
                </a:solidFill>
              </a:rPr>
              <a:t>thiuram</a:t>
            </a:r>
            <a:r>
              <a:rPr lang="en-US" sz="2200" dirty="0" smtClean="0">
                <a:solidFill>
                  <a:srgbClr val="002060"/>
                </a:solidFill>
              </a:rPr>
              <a:t> disulfide) is used in treatment of alcoholism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Introduction I</a:t>
            </a:r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9586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>
                <a:solidFill>
                  <a:schemeClr val="bg1"/>
                </a:solidFill>
              </a:rPr>
              <a:t>The </a:t>
            </a:r>
            <a:r>
              <a:rPr lang="en-US" dirty="0" err="1">
                <a:solidFill>
                  <a:schemeClr val="bg1"/>
                </a:solidFill>
              </a:rPr>
              <a:t>dithiocarbamate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ligand has a low formal charge (-1) and 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a small bite angle, which makes it ideal for high-coordination number</a:t>
            </a:r>
          </a:p>
          <a:p>
            <a:r>
              <a:rPr lang="en-US" dirty="0">
                <a:solidFill>
                  <a:schemeClr val="bg1"/>
                </a:solidFill>
              </a:rPr>
              <a:t>The </a:t>
            </a:r>
            <a:r>
              <a:rPr lang="en-US" dirty="0" err="1">
                <a:solidFill>
                  <a:schemeClr val="bg1"/>
                </a:solidFill>
              </a:rPr>
              <a:t>dithiocarbamate</a:t>
            </a:r>
            <a:r>
              <a:rPr lang="en-US" dirty="0">
                <a:solidFill>
                  <a:schemeClr val="bg1"/>
                </a:solidFill>
              </a:rPr>
              <a:t> ligand is known with a broad variety of 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i="1" dirty="0">
                <a:solidFill>
                  <a:schemeClr val="bg1"/>
                </a:solidFill>
              </a:rPr>
              <a:t>R</a:t>
            </a:r>
            <a:r>
              <a:rPr lang="en-US" dirty="0">
                <a:solidFill>
                  <a:schemeClr val="bg1"/>
                </a:solidFill>
              </a:rPr>
              <a:t>-groups (i.e., Me, Et, </a:t>
            </a:r>
            <a:r>
              <a:rPr lang="en-US" dirty="0" err="1">
                <a:solidFill>
                  <a:schemeClr val="bg1"/>
                </a:solidFill>
              </a:rPr>
              <a:t>cyclohexyl</a:t>
            </a:r>
            <a:r>
              <a:rPr lang="en-US" dirty="0">
                <a:solidFill>
                  <a:schemeClr val="bg1"/>
                </a:solidFill>
              </a:rPr>
              <a:t>, phenyl, C</a:t>
            </a:r>
            <a:r>
              <a:rPr lang="en-US" baseline="-25000" dirty="0">
                <a:solidFill>
                  <a:schemeClr val="bg1"/>
                </a:solidFill>
              </a:rPr>
              <a:t>4</a:t>
            </a:r>
            <a:r>
              <a:rPr lang="en-US" dirty="0">
                <a:solidFill>
                  <a:schemeClr val="bg1"/>
                </a:solidFill>
              </a:rPr>
              <a:t>H</a:t>
            </a:r>
            <a:r>
              <a:rPr lang="en-US" baseline="-25000" dirty="0">
                <a:solidFill>
                  <a:schemeClr val="bg1"/>
                </a:solidFill>
              </a:rPr>
              <a:t>8</a:t>
            </a:r>
            <a:r>
              <a:rPr lang="en-US" dirty="0">
                <a:solidFill>
                  <a:schemeClr val="bg1"/>
                </a:solidFill>
              </a:rPr>
              <a:t>, etc.), which alter the properties of the compounds (i.e., redox properties, solubility, catalytic properties, etc.)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It </a:t>
            </a:r>
            <a:r>
              <a:rPr lang="en-US" dirty="0" smtClean="0">
                <a:solidFill>
                  <a:schemeClr val="bg1"/>
                </a:solidFill>
              </a:rPr>
              <a:t>also exhibits several resonance structures, which allows for 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it to act as a mono- or </a:t>
            </a:r>
            <a:r>
              <a:rPr lang="en-US" dirty="0" err="1" smtClean="0">
                <a:solidFill>
                  <a:schemeClr val="bg1"/>
                </a:solidFill>
              </a:rPr>
              <a:t>bidentate</a:t>
            </a:r>
            <a:r>
              <a:rPr lang="en-US" dirty="0" smtClean="0">
                <a:solidFill>
                  <a:schemeClr val="bg1"/>
                </a:solidFill>
              </a:rPr>
              <a:t> ligand depending on the metal and its oxidation state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pPr lvl="1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Introduction II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31611097"/>
              </p:ext>
            </p:extLst>
          </p:nvPr>
        </p:nvGraphicFramePr>
        <p:xfrm>
          <a:off x="2747962" y="5486400"/>
          <a:ext cx="3648075" cy="695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1" name="CS ChemDraw Drawing" r:id="rId3" imgW="5033523" imgH="959689" progId="ChemDraw.Document.6.0">
                  <p:embed/>
                </p:oleObj>
              </mc:Choice>
              <mc:Fallback>
                <p:oleObj name="CS ChemDraw Drawing" r:id="rId3" imgW="5033523" imgH="959689" progId="ChemDraw.Document.6.0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7962" y="5486400"/>
                        <a:ext cx="3648075" cy="695325"/>
                      </a:xfrm>
                      <a:prstGeom prst="rect">
                        <a:avLst/>
                      </a:prstGeom>
                      <a:solidFill>
                        <a:schemeClr val="tx1">
                          <a:lumMod val="95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24820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There are various bond modes known in metal complexes</a:t>
            </a:r>
          </a:p>
          <a:p>
            <a:pPr lvl="1"/>
            <a:r>
              <a:rPr lang="en-US" dirty="0" err="1" smtClean="0">
                <a:solidFill>
                  <a:srgbClr val="002060"/>
                </a:solidFill>
              </a:rPr>
              <a:t>Monodentate</a:t>
            </a:r>
            <a:endParaRPr lang="en-US" dirty="0" smtClean="0">
              <a:solidFill>
                <a:srgbClr val="002060"/>
              </a:solidFill>
            </a:endParaRPr>
          </a:p>
          <a:p>
            <a:pPr lvl="2"/>
            <a:r>
              <a:rPr lang="en-US" dirty="0" smtClean="0">
                <a:solidFill>
                  <a:schemeClr val="bg1"/>
                </a:solidFill>
              </a:rPr>
              <a:t>C-N bond has single bond character</a:t>
            </a:r>
            <a:endParaRPr lang="en-US" dirty="0">
              <a:solidFill>
                <a:schemeClr val="bg1"/>
              </a:solidFill>
            </a:endParaRPr>
          </a:p>
          <a:p>
            <a:pPr lvl="1"/>
            <a:endParaRPr lang="en-US" dirty="0" smtClean="0">
              <a:solidFill>
                <a:schemeClr val="bg1"/>
              </a:solidFill>
            </a:endParaRPr>
          </a:p>
          <a:p>
            <a:pPr lvl="1"/>
            <a:r>
              <a:rPr lang="en-US" dirty="0" err="1" smtClean="0">
                <a:solidFill>
                  <a:srgbClr val="00B050"/>
                </a:solidFill>
              </a:rPr>
              <a:t>Bidentate</a:t>
            </a:r>
            <a:r>
              <a:rPr lang="en-US" dirty="0" smtClean="0">
                <a:solidFill>
                  <a:srgbClr val="00B050"/>
                </a:solidFill>
              </a:rPr>
              <a:t> (one metal center)</a:t>
            </a:r>
          </a:p>
          <a:p>
            <a:pPr lvl="2"/>
            <a:r>
              <a:rPr lang="en-US" dirty="0" smtClean="0">
                <a:solidFill>
                  <a:schemeClr val="bg1"/>
                </a:solidFill>
              </a:rPr>
              <a:t>C-N bond has double bond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character</a:t>
            </a:r>
            <a:endParaRPr lang="en-US" dirty="0">
              <a:solidFill>
                <a:schemeClr val="bg1"/>
              </a:solidFill>
            </a:endParaRPr>
          </a:p>
          <a:p>
            <a:pPr lvl="1"/>
            <a:endParaRPr lang="en-US" dirty="0" smtClean="0">
              <a:solidFill>
                <a:schemeClr val="bg1"/>
              </a:solidFill>
            </a:endParaRPr>
          </a:p>
          <a:p>
            <a:pPr lvl="1"/>
            <a:r>
              <a:rPr lang="en-US" dirty="0" err="1" smtClean="0">
                <a:solidFill>
                  <a:srgbClr val="C00000"/>
                </a:solidFill>
              </a:rPr>
              <a:t>Bidentate</a:t>
            </a:r>
            <a:r>
              <a:rPr lang="en-US" dirty="0" smtClean="0">
                <a:solidFill>
                  <a:srgbClr val="C00000"/>
                </a:solidFill>
              </a:rPr>
              <a:t> (two metal centers)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Introduction </a:t>
            </a:r>
            <a:r>
              <a:rPr lang="en-US" dirty="0" smtClean="0">
                <a:solidFill>
                  <a:srgbClr val="002060"/>
                </a:solidFill>
              </a:rPr>
              <a:t>III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887" y="2027237"/>
            <a:ext cx="1230313" cy="79216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/>
        </p:spPr>
      </p:pic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29719599"/>
              </p:ext>
            </p:extLst>
          </p:nvPr>
        </p:nvGraphicFramePr>
        <p:xfrm>
          <a:off x="5053013" y="3216275"/>
          <a:ext cx="1195387" cy="669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5" name="CS ChemDraw Drawing" r:id="rId4" imgW="1195962" imgH="670165" progId="ChemDraw.Document.6.0">
                  <p:embed/>
                </p:oleObj>
              </mc:Choice>
              <mc:Fallback>
                <p:oleObj name="CS ChemDraw Drawing" r:id="rId4" imgW="1195962" imgH="670165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053013" y="3216275"/>
                        <a:ext cx="1195387" cy="669925"/>
                      </a:xfrm>
                      <a:prstGeom prst="rect">
                        <a:avLst/>
                      </a:prstGeom>
                      <a:solidFill>
                        <a:srgbClr val="92D050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48862905"/>
              </p:ext>
            </p:extLst>
          </p:nvPr>
        </p:nvGraphicFramePr>
        <p:xfrm>
          <a:off x="6848475" y="3171825"/>
          <a:ext cx="1228725" cy="790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6" name="CS ChemDraw Drawing" r:id="rId6" imgW="1229468" imgH="790395" progId="ChemDraw.Document.6.0">
                  <p:embed/>
                </p:oleObj>
              </mc:Choice>
              <mc:Fallback>
                <p:oleObj name="CS ChemDraw Drawing" r:id="rId6" imgW="1229468" imgH="790395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6848475" y="3171825"/>
                        <a:ext cx="1228725" cy="790575"/>
                      </a:xfrm>
                      <a:prstGeom prst="rect">
                        <a:avLst/>
                      </a:prstGeom>
                      <a:solidFill>
                        <a:srgbClr val="92D050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70029639"/>
              </p:ext>
            </p:extLst>
          </p:nvPr>
        </p:nvGraphicFramePr>
        <p:xfrm>
          <a:off x="5237162" y="4256087"/>
          <a:ext cx="814387" cy="1077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7" name="CS ChemDraw Drawing" r:id="rId8" imgW="814962" imgH="1078571" progId="ChemDraw.Document.6.0">
                  <p:embed/>
                </p:oleObj>
              </mc:Choice>
              <mc:Fallback>
                <p:oleObj name="CS ChemDraw Drawing" r:id="rId8" imgW="814962" imgH="1078571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5237162" y="4256087"/>
                        <a:ext cx="814387" cy="1077913"/>
                      </a:xfrm>
                      <a:prstGeom prst="rect">
                        <a:avLst/>
                      </a:prstGeom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2174168"/>
              </p:ext>
            </p:extLst>
          </p:nvPr>
        </p:nvGraphicFramePr>
        <p:xfrm>
          <a:off x="7010400" y="4256087"/>
          <a:ext cx="814387" cy="1077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8" name="CS ChemDraw Drawing" r:id="rId10" imgW="814962" imgH="1078571" progId="ChemDraw.Document.6.0">
                  <p:embed/>
                </p:oleObj>
              </mc:Choice>
              <mc:Fallback>
                <p:oleObj name="CS ChemDraw Drawing" r:id="rId10" imgW="814962" imgH="1078571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7010400" y="4256087"/>
                        <a:ext cx="814387" cy="1077913"/>
                      </a:xfrm>
                      <a:prstGeom prst="rect">
                        <a:avLst/>
                      </a:prstGeom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64355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Synthesis</a:t>
            </a:r>
          </a:p>
          <a:p>
            <a:pPr lvl="1"/>
            <a:r>
              <a:rPr lang="en-US" i="1" dirty="0" smtClean="0">
                <a:solidFill>
                  <a:srgbClr val="002060"/>
                </a:solidFill>
              </a:rPr>
              <a:t>Secondary amine and carbon disulfide</a:t>
            </a:r>
          </a:p>
          <a:p>
            <a:pPr lvl="1"/>
            <a:endParaRPr lang="en-US" dirty="0">
              <a:solidFill>
                <a:schemeClr val="bg1"/>
              </a:solidFill>
            </a:endParaRPr>
          </a:p>
          <a:p>
            <a:pPr lvl="2"/>
            <a:r>
              <a:rPr lang="en-US" dirty="0" smtClean="0">
                <a:solidFill>
                  <a:srgbClr val="7030A0"/>
                </a:solidFill>
              </a:rPr>
              <a:t>If a second base like sodium hydroxide was present, </a:t>
            </a:r>
            <a:br>
              <a:rPr lang="en-US" dirty="0" smtClean="0">
                <a:solidFill>
                  <a:srgbClr val="7030A0"/>
                </a:solidFill>
              </a:rPr>
            </a:br>
            <a:r>
              <a:rPr lang="en-US" dirty="0" smtClean="0">
                <a:solidFill>
                  <a:srgbClr val="7030A0"/>
                </a:solidFill>
              </a:rPr>
              <a:t>compound (1) would be converted into its sodium salt</a:t>
            </a:r>
          </a:p>
          <a:p>
            <a:pPr lvl="1"/>
            <a:r>
              <a:rPr lang="en-US" i="1" dirty="0" smtClean="0">
                <a:solidFill>
                  <a:srgbClr val="002060"/>
                </a:solidFill>
              </a:rPr>
              <a:t>Metathesis</a:t>
            </a:r>
          </a:p>
          <a:p>
            <a:pPr lvl="2"/>
            <a:r>
              <a:rPr lang="en-US" dirty="0" smtClean="0">
                <a:solidFill>
                  <a:srgbClr val="7030A0"/>
                </a:solidFill>
              </a:rPr>
              <a:t>The reaction of a metal halide with an alkali metal salt </a:t>
            </a:r>
          </a:p>
          <a:p>
            <a:pPr lvl="2"/>
            <a:endParaRPr lang="en-US" dirty="0" smtClean="0">
              <a:solidFill>
                <a:srgbClr val="002060"/>
              </a:solidFill>
            </a:endParaRPr>
          </a:p>
          <a:p>
            <a:pPr lvl="2"/>
            <a:r>
              <a:rPr lang="en-US" dirty="0" smtClean="0">
                <a:solidFill>
                  <a:srgbClr val="7030A0"/>
                </a:solidFill>
              </a:rPr>
              <a:t>If a low polarity solvent (i.e., toluene, dichloromethane, etc.) </a:t>
            </a:r>
            <a:br>
              <a:rPr lang="en-US" dirty="0" smtClean="0">
                <a:solidFill>
                  <a:srgbClr val="7030A0"/>
                </a:solidFill>
              </a:rPr>
            </a:br>
            <a:r>
              <a:rPr lang="en-US" dirty="0" smtClean="0">
                <a:solidFill>
                  <a:srgbClr val="7030A0"/>
                </a:solidFill>
              </a:rPr>
              <a:t>is used, the alkali metal halide will precipitate while the </a:t>
            </a:r>
            <a:r>
              <a:rPr lang="en-US" dirty="0" err="1" smtClean="0">
                <a:solidFill>
                  <a:srgbClr val="7030A0"/>
                </a:solidFill>
              </a:rPr>
              <a:t>dtc</a:t>
            </a:r>
            <a:r>
              <a:rPr lang="en-US" dirty="0" smtClean="0">
                <a:solidFill>
                  <a:srgbClr val="7030A0"/>
                </a:solidFill>
              </a:rPr>
              <a:t> compound (2) remains in solution</a:t>
            </a:r>
          </a:p>
          <a:p>
            <a:pPr lvl="2"/>
            <a:r>
              <a:rPr lang="en-US" dirty="0" smtClean="0">
                <a:solidFill>
                  <a:srgbClr val="7030A0"/>
                </a:solidFill>
              </a:rPr>
              <a:t>Generally, several products will be formed (i.e., MCl</a:t>
            </a:r>
            <a:r>
              <a:rPr lang="en-US" baseline="-25000" dirty="0" smtClean="0">
                <a:solidFill>
                  <a:srgbClr val="7030A0"/>
                </a:solidFill>
              </a:rPr>
              <a:t>4-x</a:t>
            </a:r>
            <a:r>
              <a:rPr lang="en-US" dirty="0" smtClean="0">
                <a:solidFill>
                  <a:srgbClr val="7030A0"/>
                </a:solidFill>
              </a:rPr>
              <a:t>dtc</a:t>
            </a:r>
            <a:r>
              <a:rPr lang="en-US" baseline="-25000" dirty="0" smtClean="0">
                <a:solidFill>
                  <a:srgbClr val="7030A0"/>
                </a:solidFill>
              </a:rPr>
              <a:t>x</a:t>
            </a:r>
            <a:r>
              <a:rPr lang="en-US" dirty="0" smtClean="0">
                <a:solidFill>
                  <a:srgbClr val="7030A0"/>
                </a:solidFill>
              </a:rPr>
              <a:t>)</a:t>
            </a:r>
          </a:p>
          <a:p>
            <a:pPr lvl="2"/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Introduction </a:t>
            </a:r>
            <a:r>
              <a:rPr lang="en-US" dirty="0" smtClean="0">
                <a:solidFill>
                  <a:srgbClr val="002060"/>
                </a:solidFill>
              </a:rPr>
              <a:t>IV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65481527"/>
              </p:ext>
            </p:extLst>
          </p:nvPr>
        </p:nvGraphicFramePr>
        <p:xfrm>
          <a:off x="2486660" y="2504440"/>
          <a:ext cx="3914140" cy="2387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0" name="CS ChemDraw Drawing" r:id="rId3" imgW="3914140" imgH="238760" progId="ChemDraw.Document.6.0">
                  <p:embed/>
                </p:oleObj>
              </mc:Choice>
              <mc:Fallback>
                <p:oleObj name="CS ChemDraw Drawing" r:id="rId3" imgW="3914140" imgH="238760" progId="ChemDraw.Document.6.0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6660" y="2504440"/>
                        <a:ext cx="3914140" cy="238760"/>
                      </a:xfrm>
                      <a:prstGeom prst="rect">
                        <a:avLst/>
                      </a:prstGeom>
                      <a:solidFill>
                        <a:schemeClr val="tx1">
                          <a:lumMod val="95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28412611"/>
              </p:ext>
            </p:extLst>
          </p:nvPr>
        </p:nvGraphicFramePr>
        <p:xfrm>
          <a:off x="2162174" y="4267197"/>
          <a:ext cx="5240020" cy="3505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1" name="CS ChemDraw Drawing" r:id="rId5" imgW="5240020" imgH="350520" progId="ChemDraw.Document.6.0">
                  <p:embed/>
                </p:oleObj>
              </mc:Choice>
              <mc:Fallback>
                <p:oleObj name="CS ChemDraw Drawing" r:id="rId5" imgW="5240020" imgH="350520" progId="ChemDraw.Document.6.0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62174" y="4267197"/>
                        <a:ext cx="5240020" cy="350520"/>
                      </a:xfrm>
                      <a:prstGeom prst="rect">
                        <a:avLst/>
                      </a:prstGeom>
                      <a:solidFill>
                        <a:schemeClr val="tx2">
                          <a:lumMod val="9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945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b="1" dirty="0" smtClean="0">
                <a:solidFill>
                  <a:schemeClr val="bg1"/>
                </a:solidFill>
              </a:rPr>
              <a:t>Synthesis (continued)</a:t>
            </a:r>
            <a:endParaRPr lang="en-US" b="1" dirty="0">
              <a:solidFill>
                <a:schemeClr val="bg1"/>
              </a:solidFill>
            </a:endParaRPr>
          </a:p>
          <a:p>
            <a:pPr lvl="2"/>
            <a:r>
              <a:rPr lang="en-US" i="1" dirty="0" smtClean="0">
                <a:solidFill>
                  <a:srgbClr val="002060"/>
                </a:solidFill>
              </a:rPr>
              <a:t>Insertion</a:t>
            </a:r>
            <a:endParaRPr lang="en-US" i="1" dirty="0">
              <a:solidFill>
                <a:srgbClr val="002060"/>
              </a:solidFill>
            </a:endParaRPr>
          </a:p>
          <a:p>
            <a:pPr lvl="3"/>
            <a:r>
              <a:rPr lang="en-US" dirty="0">
                <a:solidFill>
                  <a:srgbClr val="7030A0"/>
                </a:solidFill>
              </a:rPr>
              <a:t>The reaction of an metal </a:t>
            </a:r>
            <a:r>
              <a:rPr lang="en-US" dirty="0" smtClean="0">
                <a:solidFill>
                  <a:srgbClr val="7030A0"/>
                </a:solidFill>
              </a:rPr>
              <a:t>amide (obtained by a metathesis reaction, (3)) </a:t>
            </a:r>
            <a:r>
              <a:rPr lang="en-US" dirty="0">
                <a:solidFill>
                  <a:srgbClr val="7030A0"/>
                </a:solidFill>
              </a:rPr>
              <a:t>with carbon disulfide can lead to the formation of </a:t>
            </a:r>
            <a:r>
              <a:rPr lang="en-US" dirty="0" err="1">
                <a:solidFill>
                  <a:srgbClr val="7030A0"/>
                </a:solidFill>
              </a:rPr>
              <a:t>dtc</a:t>
            </a:r>
            <a:r>
              <a:rPr lang="en-US" dirty="0">
                <a:solidFill>
                  <a:srgbClr val="7030A0"/>
                </a:solidFill>
              </a:rPr>
              <a:t> </a:t>
            </a:r>
            <a:r>
              <a:rPr lang="en-US" dirty="0" smtClean="0">
                <a:solidFill>
                  <a:srgbClr val="7030A0"/>
                </a:solidFill>
              </a:rPr>
              <a:t>complexes</a:t>
            </a:r>
            <a:endParaRPr lang="en-US" dirty="0">
              <a:solidFill>
                <a:srgbClr val="7030A0"/>
              </a:solidFill>
            </a:endParaRPr>
          </a:p>
          <a:p>
            <a:pPr lvl="3"/>
            <a:endParaRPr lang="en-US" dirty="0" smtClean="0">
              <a:solidFill>
                <a:srgbClr val="7030A0"/>
              </a:solidFill>
            </a:endParaRPr>
          </a:p>
          <a:p>
            <a:pPr lvl="3"/>
            <a:endParaRPr lang="en-US" dirty="0">
              <a:solidFill>
                <a:srgbClr val="7030A0"/>
              </a:solidFill>
            </a:endParaRPr>
          </a:p>
          <a:p>
            <a:pPr lvl="3"/>
            <a:endParaRPr lang="en-US" dirty="0" smtClean="0">
              <a:solidFill>
                <a:srgbClr val="7030A0"/>
              </a:solidFill>
            </a:endParaRPr>
          </a:p>
          <a:p>
            <a:pPr lvl="2"/>
            <a:r>
              <a:rPr lang="en-US" i="1" dirty="0" smtClean="0">
                <a:solidFill>
                  <a:srgbClr val="002060"/>
                </a:solidFill>
              </a:rPr>
              <a:t>Oxidative addition</a:t>
            </a:r>
          </a:p>
          <a:p>
            <a:pPr lvl="3"/>
            <a:r>
              <a:rPr lang="en-US" dirty="0" smtClean="0">
                <a:solidFill>
                  <a:srgbClr val="7030A0"/>
                </a:solidFill>
              </a:rPr>
              <a:t>The reaction of </a:t>
            </a:r>
            <a:r>
              <a:rPr lang="en-US" dirty="0" err="1" smtClean="0">
                <a:solidFill>
                  <a:srgbClr val="7030A0"/>
                </a:solidFill>
              </a:rPr>
              <a:t>thiuram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smtClean="0">
                <a:solidFill>
                  <a:srgbClr val="7030A0"/>
                </a:solidFill>
              </a:rPr>
              <a:t>disulfides with low oxidation metal compounds (i.e., carbonyl compounds of group VI metals) affords </a:t>
            </a:r>
            <a:br>
              <a:rPr lang="en-US" dirty="0" smtClean="0">
                <a:solidFill>
                  <a:srgbClr val="7030A0"/>
                </a:solidFill>
              </a:rPr>
            </a:br>
            <a:r>
              <a:rPr lang="en-US" dirty="0" err="1" smtClean="0">
                <a:solidFill>
                  <a:srgbClr val="7030A0"/>
                </a:solidFill>
              </a:rPr>
              <a:t>dtc</a:t>
            </a:r>
            <a:r>
              <a:rPr lang="en-US" dirty="0" smtClean="0">
                <a:solidFill>
                  <a:srgbClr val="7030A0"/>
                </a:solidFill>
              </a:rPr>
              <a:t> complexes</a:t>
            </a:r>
            <a:endParaRPr lang="en-US" dirty="0">
              <a:solidFill>
                <a:srgbClr val="7030A0"/>
              </a:solidFill>
            </a:endParaRPr>
          </a:p>
          <a:p>
            <a:pPr lvl="3"/>
            <a:endParaRPr lang="en-US" dirty="0">
              <a:solidFill>
                <a:srgbClr val="7030A0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Introduction </a:t>
            </a:r>
            <a:r>
              <a:rPr lang="en-US" dirty="0" smtClean="0">
                <a:solidFill>
                  <a:srgbClr val="002060"/>
                </a:solidFill>
              </a:rPr>
              <a:t>V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54038847"/>
              </p:ext>
            </p:extLst>
          </p:nvPr>
        </p:nvGraphicFramePr>
        <p:xfrm>
          <a:off x="2867023" y="3124200"/>
          <a:ext cx="4226560" cy="6781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1" name="CS ChemDraw Drawing" r:id="rId3" imgW="4226560" imgH="678180" progId="ChemDraw.Document.6.0">
                  <p:embed/>
                </p:oleObj>
              </mc:Choice>
              <mc:Fallback>
                <p:oleObj name="CS ChemDraw Drawing" r:id="rId3" imgW="4226560" imgH="678180" progId="ChemDraw.Document.6.0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67023" y="3124200"/>
                        <a:ext cx="4226560" cy="678180"/>
                      </a:xfrm>
                      <a:prstGeom prst="rect">
                        <a:avLst/>
                      </a:prstGeom>
                      <a:solidFill>
                        <a:srgbClr val="FAF2D4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55070403"/>
              </p:ext>
            </p:extLst>
          </p:nvPr>
        </p:nvGraphicFramePr>
        <p:xfrm>
          <a:off x="2895598" y="5276848"/>
          <a:ext cx="4975860" cy="2260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2" name="CS ChemDraw Drawing" r:id="rId5" imgW="4975860" imgH="226060" progId="ChemDraw.Document.6.0">
                  <p:embed/>
                </p:oleObj>
              </mc:Choice>
              <mc:Fallback>
                <p:oleObj name="CS ChemDraw Drawing" r:id="rId5" imgW="4975860" imgH="226060" progId="ChemDraw.Document.6.0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598" y="5276848"/>
                        <a:ext cx="4975860" cy="226060"/>
                      </a:xfrm>
                      <a:prstGeom prst="rect">
                        <a:avLst/>
                      </a:prstGeom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75934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Iron (Fedtc</a:t>
            </a:r>
            <a:r>
              <a:rPr lang="en-US" b="1" baseline="-25000" dirty="0" smtClean="0">
                <a:solidFill>
                  <a:schemeClr val="bg1"/>
                </a:solidFill>
              </a:rPr>
              <a:t>3</a:t>
            </a:r>
            <a:r>
              <a:rPr lang="en-US" b="1" dirty="0" smtClean="0">
                <a:solidFill>
                  <a:schemeClr val="bg1"/>
                </a:solidFill>
              </a:rPr>
              <a:t>)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The compound is </a:t>
            </a:r>
            <a:r>
              <a:rPr lang="en-US" dirty="0">
                <a:solidFill>
                  <a:srgbClr val="002060"/>
                </a:solidFill>
              </a:rPr>
              <a:t>obtained as a black </a:t>
            </a:r>
            <a:r>
              <a:rPr lang="en-US" dirty="0" smtClean="0">
                <a:solidFill>
                  <a:srgbClr val="002060"/>
                </a:solidFill>
              </a:rPr>
              <a:t>precipitate by the reaction of an aqueous solution of iron(III) chloride with sodium </a:t>
            </a:r>
            <a:r>
              <a:rPr lang="en-US" dirty="0" err="1" smtClean="0">
                <a:solidFill>
                  <a:srgbClr val="002060"/>
                </a:solidFill>
              </a:rPr>
              <a:t>diethyldithiocarbamate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</a:p>
          <a:p>
            <a:pPr lvl="1" algn="ctr"/>
            <a:r>
              <a:rPr lang="en-US" dirty="0" smtClean="0">
                <a:solidFill>
                  <a:schemeClr val="bg1"/>
                </a:solidFill>
              </a:rPr>
              <a:t>FeCl</a:t>
            </a:r>
            <a:r>
              <a:rPr lang="en-US" baseline="-25000" dirty="0" smtClean="0">
                <a:solidFill>
                  <a:schemeClr val="bg1"/>
                </a:solidFill>
              </a:rPr>
              <a:t>3</a:t>
            </a:r>
            <a:r>
              <a:rPr lang="en-US" dirty="0" smtClean="0">
                <a:solidFill>
                  <a:schemeClr val="bg1"/>
                </a:solidFill>
              </a:rPr>
              <a:t>  +  3 </a:t>
            </a:r>
            <a:r>
              <a:rPr lang="en-US" dirty="0" err="1" smtClean="0">
                <a:solidFill>
                  <a:schemeClr val="bg1"/>
                </a:solidFill>
              </a:rPr>
              <a:t>Nadtc</a:t>
            </a:r>
            <a:r>
              <a:rPr lang="en-US" dirty="0" smtClean="0">
                <a:solidFill>
                  <a:schemeClr val="bg1"/>
                </a:solidFill>
              </a:rPr>
              <a:t>              Fedtc</a:t>
            </a:r>
            <a:r>
              <a:rPr lang="en-US" baseline="-25000" dirty="0" smtClean="0">
                <a:solidFill>
                  <a:schemeClr val="bg1"/>
                </a:solidFill>
              </a:rPr>
              <a:t>3</a:t>
            </a:r>
            <a:r>
              <a:rPr lang="en-US" dirty="0" smtClean="0">
                <a:solidFill>
                  <a:schemeClr val="bg1"/>
                </a:solidFill>
              </a:rPr>
              <a:t> ↓  +  3 </a:t>
            </a:r>
            <a:r>
              <a:rPr lang="en-US" dirty="0" err="1" smtClean="0">
                <a:solidFill>
                  <a:schemeClr val="bg1"/>
                </a:solidFill>
              </a:rPr>
              <a:t>NaCl</a:t>
            </a:r>
            <a:endParaRPr lang="en-US" dirty="0" smtClean="0">
              <a:solidFill>
                <a:schemeClr val="bg1"/>
              </a:solidFill>
            </a:endParaRP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The crude product contains FeCl</a:t>
            </a:r>
            <a:r>
              <a:rPr lang="en-US" baseline="-25000" dirty="0" smtClean="0">
                <a:solidFill>
                  <a:srgbClr val="002060"/>
                </a:solidFill>
              </a:rPr>
              <a:t>3-x</a:t>
            </a:r>
            <a:r>
              <a:rPr lang="en-US" dirty="0" smtClean="0">
                <a:solidFill>
                  <a:srgbClr val="002060"/>
                </a:solidFill>
              </a:rPr>
              <a:t>dtc</a:t>
            </a:r>
            <a:r>
              <a:rPr lang="en-US" baseline="-25000" dirty="0" smtClean="0">
                <a:solidFill>
                  <a:srgbClr val="002060"/>
                </a:solidFill>
              </a:rPr>
              <a:t>x</a:t>
            </a:r>
            <a:r>
              <a:rPr lang="en-US" dirty="0" smtClean="0">
                <a:solidFill>
                  <a:srgbClr val="002060"/>
                </a:solidFill>
              </a:rPr>
              <a:t>, Fe(OH)</a:t>
            </a:r>
            <a:r>
              <a:rPr lang="en-US" baseline="-25000" dirty="0" smtClean="0">
                <a:solidFill>
                  <a:srgbClr val="002060"/>
                </a:solidFill>
              </a:rPr>
              <a:t>3</a:t>
            </a:r>
            <a:r>
              <a:rPr lang="en-US" dirty="0" smtClean="0">
                <a:solidFill>
                  <a:srgbClr val="002060"/>
                </a:solidFill>
              </a:rPr>
              <a:t>, </a:t>
            </a:r>
            <a:r>
              <a:rPr lang="en-US" dirty="0" err="1" smtClean="0">
                <a:solidFill>
                  <a:srgbClr val="002060"/>
                </a:solidFill>
              </a:rPr>
              <a:t>FeS</a:t>
            </a:r>
            <a:r>
              <a:rPr lang="en-US" dirty="0" smtClean="0">
                <a:solidFill>
                  <a:srgbClr val="002060"/>
                </a:solidFill>
              </a:rPr>
              <a:t> and </a:t>
            </a:r>
            <a:r>
              <a:rPr lang="en-US" dirty="0" err="1" smtClean="0">
                <a:solidFill>
                  <a:srgbClr val="002060"/>
                </a:solidFill>
              </a:rPr>
              <a:t>thiuram</a:t>
            </a:r>
            <a:r>
              <a:rPr lang="en-US" dirty="0" smtClean="0">
                <a:solidFill>
                  <a:srgbClr val="002060"/>
                </a:solidFill>
              </a:rPr>
              <a:t> disulfide (Et</a:t>
            </a:r>
            <a:r>
              <a:rPr lang="en-US" baseline="-25000" dirty="0" smtClean="0">
                <a:solidFill>
                  <a:srgbClr val="002060"/>
                </a:solidFill>
              </a:rPr>
              <a:t>2</a:t>
            </a:r>
            <a:r>
              <a:rPr lang="en-US" dirty="0" smtClean="0">
                <a:solidFill>
                  <a:srgbClr val="002060"/>
                </a:solidFill>
              </a:rPr>
              <a:t>NCS</a:t>
            </a:r>
            <a:r>
              <a:rPr lang="en-US" baseline="-25000" dirty="0" smtClean="0">
                <a:solidFill>
                  <a:srgbClr val="002060"/>
                </a:solidFill>
              </a:rPr>
              <a:t>2</a:t>
            </a:r>
            <a:r>
              <a:rPr lang="en-US" dirty="0" smtClean="0">
                <a:solidFill>
                  <a:srgbClr val="002060"/>
                </a:solidFill>
              </a:rPr>
              <a:t>)</a:t>
            </a:r>
            <a:r>
              <a:rPr lang="en-US" baseline="-25000" dirty="0" smtClean="0">
                <a:solidFill>
                  <a:srgbClr val="002060"/>
                </a:solidFill>
              </a:rPr>
              <a:t>2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Since the product is non-polar, it dissolves well in solvents </a:t>
            </a:r>
            <a:br>
              <a:rPr lang="en-US" dirty="0" smtClean="0">
                <a:solidFill>
                  <a:srgbClr val="002060"/>
                </a:solidFill>
              </a:rPr>
            </a:br>
            <a:r>
              <a:rPr lang="en-US" dirty="0" smtClean="0">
                <a:solidFill>
                  <a:srgbClr val="002060"/>
                </a:solidFill>
              </a:rPr>
              <a:t>with low </a:t>
            </a:r>
            <a:r>
              <a:rPr lang="en-US" dirty="0">
                <a:solidFill>
                  <a:srgbClr val="002060"/>
                </a:solidFill>
              </a:rPr>
              <a:t>polarity </a:t>
            </a:r>
            <a:r>
              <a:rPr lang="en-US" dirty="0" smtClean="0">
                <a:solidFill>
                  <a:srgbClr val="002060"/>
                </a:solidFill>
              </a:rPr>
              <a:t>(i.e., toluene)  but poorly in solvents </a:t>
            </a:r>
            <a:br>
              <a:rPr lang="en-US" dirty="0" smtClean="0">
                <a:solidFill>
                  <a:srgbClr val="002060"/>
                </a:solidFill>
              </a:rPr>
            </a:br>
            <a:r>
              <a:rPr lang="en-US" dirty="0" smtClean="0">
                <a:solidFill>
                  <a:srgbClr val="002060"/>
                </a:solidFill>
              </a:rPr>
              <a:t>with high polarity (i.e., ethanol)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The compound undergoes spin crossover:</a:t>
            </a:r>
          </a:p>
          <a:p>
            <a:pPr lvl="2"/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The high-spin complex </a:t>
            </a:r>
            <a:r>
              <a:rPr lang="en-US" dirty="0">
                <a:solidFill>
                  <a:schemeClr val="accent4">
                    <a:lumMod val="50000"/>
                  </a:schemeClr>
                </a:solidFill>
              </a:rPr>
              <a:t>(</a:t>
            </a:r>
            <a:r>
              <a:rPr lang="en-US" dirty="0" err="1">
                <a:solidFill>
                  <a:schemeClr val="accent4">
                    <a:lumMod val="50000"/>
                  </a:schemeClr>
                </a:solidFill>
                <a:latin typeface="Symbol" pitchFamily="18" charset="2"/>
              </a:rPr>
              <a:t>m</a:t>
            </a:r>
            <a:r>
              <a:rPr lang="en-US" baseline="-25000" dirty="0" err="1">
                <a:solidFill>
                  <a:schemeClr val="accent4">
                    <a:lumMod val="50000"/>
                  </a:schemeClr>
                </a:solidFill>
              </a:rPr>
              <a:t>eff</a:t>
            </a:r>
            <a:r>
              <a:rPr lang="en-US" dirty="0">
                <a:solidFill>
                  <a:schemeClr val="accent4">
                    <a:lumMod val="50000"/>
                  </a:schemeClr>
                </a:solidFill>
              </a:rPr>
              <a:t>= 4.3 B.M.) 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is mainly observed</a:t>
            </a:r>
            <a:b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at room temperature </a:t>
            </a:r>
          </a:p>
          <a:p>
            <a:pPr lvl="2"/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The low-spin complex </a:t>
            </a:r>
            <a:r>
              <a:rPr lang="en-US" dirty="0">
                <a:solidFill>
                  <a:schemeClr val="accent4">
                    <a:lumMod val="50000"/>
                  </a:schemeClr>
                </a:solidFill>
              </a:rPr>
              <a:t>(</a:t>
            </a:r>
            <a:r>
              <a:rPr lang="en-US" dirty="0" err="1">
                <a:solidFill>
                  <a:schemeClr val="accent4">
                    <a:lumMod val="50000"/>
                  </a:schemeClr>
                </a:solidFill>
                <a:latin typeface="Symbol" pitchFamily="18" charset="2"/>
              </a:rPr>
              <a:t>m</a:t>
            </a:r>
            <a:r>
              <a:rPr lang="en-US" baseline="-25000" dirty="0" err="1">
                <a:solidFill>
                  <a:schemeClr val="accent4">
                    <a:lumMod val="50000"/>
                  </a:schemeClr>
                </a:solidFill>
              </a:rPr>
              <a:t>eff</a:t>
            </a:r>
            <a:r>
              <a:rPr lang="en-US" dirty="0">
                <a:solidFill>
                  <a:schemeClr val="accent4">
                    <a:lumMod val="50000"/>
                  </a:schemeClr>
                </a:solidFill>
              </a:rPr>
              <a:t>= 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2.2 </a:t>
            </a:r>
            <a:r>
              <a:rPr lang="en-US" dirty="0">
                <a:solidFill>
                  <a:schemeClr val="accent4">
                    <a:lumMod val="50000"/>
                  </a:schemeClr>
                </a:solidFill>
              </a:rPr>
              <a:t>B.M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.) is preferred </a:t>
            </a:r>
            <a:r>
              <a:rPr lang="en-US" dirty="0">
                <a:solidFill>
                  <a:schemeClr val="accent4">
                    <a:lumMod val="50000"/>
                  </a:schemeClr>
                </a:solidFill>
              </a:rPr>
              <a:t>at 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79 K </a:t>
            </a:r>
            <a:endParaRPr lang="en-US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Experiment I</a:t>
            </a:r>
            <a:endParaRPr lang="en-US" dirty="0">
              <a:solidFill>
                <a:srgbClr val="002060"/>
              </a:solidFill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4572000" y="3048000"/>
            <a:ext cx="533400" cy="0"/>
          </a:xfrm>
          <a:prstGeom prst="straightConnector1">
            <a:avLst/>
          </a:prstGeom>
          <a:ln w="1905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" name="Group 17"/>
          <p:cNvGrpSpPr/>
          <p:nvPr/>
        </p:nvGrpSpPr>
        <p:grpSpPr>
          <a:xfrm>
            <a:off x="7772400" y="5257800"/>
            <a:ext cx="914400" cy="861774"/>
            <a:chOff x="5181600" y="5671071"/>
            <a:chExt cx="914400" cy="861774"/>
          </a:xfrm>
          <a:solidFill>
            <a:schemeClr val="accent6">
              <a:lumMod val="40000"/>
              <a:lumOff val="60000"/>
            </a:schemeClr>
          </a:solidFill>
        </p:grpSpPr>
        <p:sp>
          <p:nvSpPr>
            <p:cNvPr id="10" name="TextBox 9"/>
            <p:cNvSpPr txBox="1"/>
            <p:nvPr/>
          </p:nvSpPr>
          <p:spPr>
            <a:xfrm>
              <a:off x="5181600" y="5671071"/>
              <a:ext cx="914400" cy="861774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endParaRPr lang="en-US" dirty="0" smtClean="0">
                <a:solidFill>
                  <a:schemeClr val="bg1"/>
                </a:solidFill>
              </a:endParaRPr>
            </a:p>
            <a:p>
              <a:r>
                <a:rPr lang="en-US" dirty="0" smtClean="0">
                  <a:solidFill>
                    <a:schemeClr val="bg1"/>
                  </a:solidFill>
                </a:rPr>
                <a:t>↑↓↑↓↑</a:t>
              </a:r>
              <a:endParaRPr lang="en-US" dirty="0">
                <a:solidFill>
                  <a:schemeClr val="bg1"/>
                </a:solidFill>
              </a:endParaRPr>
            </a:p>
            <a:p>
              <a:r>
                <a:rPr lang="en-US" sz="1400" dirty="0" smtClean="0">
                  <a:solidFill>
                    <a:schemeClr val="bg1"/>
                  </a:solidFill>
                </a:rPr>
                <a:t>Low spin</a:t>
              </a:r>
              <a:endParaRPr lang="en-US" sz="1400" dirty="0">
                <a:solidFill>
                  <a:schemeClr val="bg1"/>
                </a:solidFill>
              </a:endParaRPr>
            </a:p>
          </p:txBody>
        </p:sp>
        <p:grpSp>
          <p:nvGrpSpPr>
            <p:cNvPr id="17" name="Group 16"/>
            <p:cNvGrpSpPr/>
            <p:nvPr/>
          </p:nvGrpSpPr>
          <p:grpSpPr>
            <a:xfrm>
              <a:off x="5181600" y="5867400"/>
              <a:ext cx="716280" cy="417731"/>
              <a:chOff x="5181600" y="5867400"/>
              <a:chExt cx="716280" cy="417731"/>
            </a:xfrm>
            <a:grpFill/>
          </p:grpSpPr>
          <p:cxnSp>
            <p:nvCxnSpPr>
              <p:cNvPr id="6" name="Straight Connector 5"/>
              <p:cNvCxnSpPr/>
              <p:nvPr/>
            </p:nvCxnSpPr>
            <p:spPr>
              <a:xfrm>
                <a:off x="5181600" y="6285131"/>
                <a:ext cx="685800" cy="0"/>
              </a:xfrm>
              <a:prstGeom prst="line">
                <a:avLst/>
              </a:prstGeom>
              <a:grpFill/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/>
              <p:cNvCxnSpPr/>
              <p:nvPr/>
            </p:nvCxnSpPr>
            <p:spPr>
              <a:xfrm>
                <a:off x="5212080" y="5867400"/>
                <a:ext cx="685800" cy="0"/>
              </a:xfrm>
              <a:prstGeom prst="line">
                <a:avLst/>
              </a:prstGeom>
              <a:grpFill/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3" name="Rectangle 12"/>
          <p:cNvSpPr/>
          <p:nvPr/>
        </p:nvSpPr>
        <p:spPr>
          <a:xfrm>
            <a:off x="4421959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dirty="0"/>
          </a:p>
        </p:txBody>
      </p:sp>
      <p:grpSp>
        <p:nvGrpSpPr>
          <p:cNvPr id="20" name="Group 19"/>
          <p:cNvGrpSpPr/>
          <p:nvPr/>
        </p:nvGrpSpPr>
        <p:grpSpPr>
          <a:xfrm>
            <a:off x="7772400" y="4191000"/>
            <a:ext cx="914400" cy="984885"/>
            <a:chOff x="6400800" y="5544233"/>
            <a:chExt cx="914400" cy="984885"/>
          </a:xfrm>
        </p:grpSpPr>
        <p:sp>
          <p:nvSpPr>
            <p:cNvPr id="16" name="TextBox 15"/>
            <p:cNvSpPr txBox="1"/>
            <p:nvPr/>
          </p:nvSpPr>
          <p:spPr>
            <a:xfrm>
              <a:off x="6400800" y="5544233"/>
              <a:ext cx="914400" cy="984885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↑ ↑</a:t>
              </a:r>
            </a:p>
            <a:p>
              <a:endParaRPr lang="en-US" sz="800" dirty="0" smtClean="0">
                <a:solidFill>
                  <a:schemeClr val="bg1"/>
                </a:solidFill>
              </a:endParaRPr>
            </a:p>
            <a:p>
              <a:r>
                <a:rPr lang="en-US" dirty="0" smtClean="0">
                  <a:solidFill>
                    <a:schemeClr val="bg1"/>
                  </a:solidFill>
                </a:rPr>
                <a:t>↑ </a:t>
              </a:r>
              <a:r>
                <a:rPr lang="en-US" dirty="0">
                  <a:solidFill>
                    <a:schemeClr val="bg1"/>
                  </a:solidFill>
                </a:rPr>
                <a:t>↑ </a:t>
              </a:r>
              <a:r>
                <a:rPr lang="en-US" dirty="0" smtClean="0">
                  <a:solidFill>
                    <a:schemeClr val="bg1"/>
                  </a:solidFill>
                </a:rPr>
                <a:t>↑ </a:t>
              </a:r>
            </a:p>
            <a:p>
              <a:r>
                <a:rPr lang="en-US" sz="1400" dirty="0" smtClean="0">
                  <a:solidFill>
                    <a:schemeClr val="bg1"/>
                  </a:solidFill>
                </a:rPr>
                <a:t>High spin</a:t>
              </a:r>
              <a:endParaRPr lang="en-US" sz="1400" dirty="0">
                <a:solidFill>
                  <a:schemeClr val="bg1"/>
                </a:solidFill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>
              <a:off x="6400800" y="5867400"/>
              <a:ext cx="685800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6400800" y="6281928"/>
              <a:ext cx="685800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687516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305800" cy="48768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Manganese (Mndtc</a:t>
            </a:r>
            <a:r>
              <a:rPr lang="en-US" b="1" baseline="-25000" dirty="0" smtClean="0">
                <a:solidFill>
                  <a:schemeClr val="bg1"/>
                </a:solidFill>
              </a:rPr>
              <a:t>3</a:t>
            </a:r>
            <a:r>
              <a:rPr lang="en-US" b="1" dirty="0" smtClean="0">
                <a:solidFill>
                  <a:schemeClr val="bg1"/>
                </a:solidFill>
              </a:rPr>
              <a:t>) and Cobalt (Codtc</a:t>
            </a:r>
            <a:r>
              <a:rPr lang="en-US" b="1" baseline="-25000" dirty="0" smtClean="0">
                <a:solidFill>
                  <a:schemeClr val="bg1"/>
                </a:solidFill>
              </a:rPr>
              <a:t>3</a:t>
            </a:r>
            <a:r>
              <a:rPr lang="en-US" b="1" dirty="0" smtClean="0">
                <a:solidFill>
                  <a:schemeClr val="bg1"/>
                </a:solidFill>
              </a:rPr>
              <a:t>)</a:t>
            </a:r>
            <a:endParaRPr lang="en-US" b="1" dirty="0">
              <a:solidFill>
                <a:schemeClr val="bg1"/>
              </a:solidFill>
            </a:endParaRPr>
          </a:p>
          <a:p>
            <a:pPr lvl="1"/>
            <a:r>
              <a:rPr lang="en-US" b="1" dirty="0" smtClean="0">
                <a:solidFill>
                  <a:srgbClr val="C00000"/>
                </a:solidFill>
              </a:rPr>
              <a:t>Problem</a:t>
            </a:r>
            <a:r>
              <a:rPr lang="en-US" dirty="0" smtClean="0">
                <a:solidFill>
                  <a:srgbClr val="C00000"/>
                </a:solidFill>
              </a:rPr>
              <a:t>: </a:t>
            </a:r>
            <a:r>
              <a:rPr lang="en-US" dirty="0" err="1" smtClean="0">
                <a:solidFill>
                  <a:srgbClr val="C00000"/>
                </a:solidFill>
              </a:rPr>
              <a:t>Mn</a:t>
            </a:r>
            <a:r>
              <a:rPr lang="en-US" dirty="0" smtClean="0">
                <a:solidFill>
                  <a:srgbClr val="C00000"/>
                </a:solidFill>
              </a:rPr>
              <a:t>(III) and Co(III) are much stronger oxidants than Fe(III) in aqueous solution (E</a:t>
            </a:r>
            <a:r>
              <a:rPr lang="en-US" baseline="30000" dirty="0" smtClean="0">
                <a:solidFill>
                  <a:srgbClr val="C00000"/>
                </a:solidFill>
              </a:rPr>
              <a:t>0</a:t>
            </a:r>
            <a:r>
              <a:rPr lang="en-US" dirty="0" smtClean="0">
                <a:solidFill>
                  <a:srgbClr val="C00000"/>
                </a:solidFill>
              </a:rPr>
              <a:t>=1.51 V (</a:t>
            </a:r>
            <a:r>
              <a:rPr lang="en-US" dirty="0" err="1" smtClean="0">
                <a:solidFill>
                  <a:srgbClr val="C00000"/>
                </a:solidFill>
              </a:rPr>
              <a:t>Mn</a:t>
            </a:r>
            <a:r>
              <a:rPr lang="en-US" dirty="0" smtClean="0">
                <a:solidFill>
                  <a:srgbClr val="C00000"/>
                </a:solidFill>
              </a:rPr>
              <a:t>(III)), E</a:t>
            </a:r>
            <a:r>
              <a:rPr lang="en-US" baseline="30000" dirty="0" smtClean="0">
                <a:solidFill>
                  <a:srgbClr val="C00000"/>
                </a:solidFill>
              </a:rPr>
              <a:t>0</a:t>
            </a:r>
            <a:r>
              <a:rPr lang="en-US" dirty="0" smtClean="0">
                <a:solidFill>
                  <a:srgbClr val="C00000"/>
                </a:solidFill>
              </a:rPr>
              <a:t>=1.82 </a:t>
            </a:r>
            <a:r>
              <a:rPr lang="en-US" dirty="0">
                <a:solidFill>
                  <a:srgbClr val="C00000"/>
                </a:solidFill>
              </a:rPr>
              <a:t>V</a:t>
            </a:r>
            <a:r>
              <a:rPr lang="en-US" dirty="0" smtClean="0">
                <a:solidFill>
                  <a:srgbClr val="C00000"/>
                </a:solidFill>
              </a:rPr>
              <a:t> (Co(III)) vs. E</a:t>
            </a:r>
            <a:r>
              <a:rPr lang="en-US" baseline="30000" dirty="0" smtClean="0">
                <a:solidFill>
                  <a:srgbClr val="C00000"/>
                </a:solidFill>
              </a:rPr>
              <a:t>0</a:t>
            </a:r>
            <a:r>
              <a:rPr lang="en-US" dirty="0" smtClean="0">
                <a:solidFill>
                  <a:srgbClr val="C00000"/>
                </a:solidFill>
              </a:rPr>
              <a:t>=0.77 </a:t>
            </a:r>
            <a:r>
              <a:rPr lang="en-US" dirty="0">
                <a:solidFill>
                  <a:srgbClr val="C00000"/>
                </a:solidFill>
              </a:rPr>
              <a:t>V </a:t>
            </a:r>
            <a:r>
              <a:rPr lang="en-US" dirty="0" smtClean="0">
                <a:solidFill>
                  <a:srgbClr val="C00000"/>
                </a:solidFill>
              </a:rPr>
              <a:t>(Fe(III))) and favoring</a:t>
            </a:r>
            <a:br>
              <a:rPr lang="en-US" dirty="0" smtClean="0">
                <a:solidFill>
                  <a:srgbClr val="C00000"/>
                </a:solidFill>
              </a:rPr>
            </a:br>
            <a:r>
              <a:rPr lang="en-US" dirty="0" smtClean="0">
                <a:solidFill>
                  <a:srgbClr val="C00000"/>
                </a:solidFill>
              </a:rPr>
              <a:t>the oxidation of the </a:t>
            </a:r>
            <a:r>
              <a:rPr lang="en-US" dirty="0" err="1" smtClean="0">
                <a:solidFill>
                  <a:srgbClr val="C00000"/>
                </a:solidFill>
              </a:rPr>
              <a:t>dtc</a:t>
            </a:r>
            <a:r>
              <a:rPr lang="en-US" dirty="0" smtClean="0">
                <a:solidFill>
                  <a:srgbClr val="C00000"/>
                </a:solidFill>
              </a:rPr>
              <a:t> ligand over its coordination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The reaction starts with MnCl</a:t>
            </a:r>
            <a:r>
              <a:rPr lang="en-US" baseline="-25000" dirty="0" smtClean="0">
                <a:solidFill>
                  <a:srgbClr val="002060"/>
                </a:solidFill>
              </a:rPr>
              <a:t>2</a:t>
            </a:r>
            <a:r>
              <a:rPr lang="en-US" dirty="0" smtClean="0">
                <a:solidFill>
                  <a:srgbClr val="002060"/>
                </a:solidFill>
              </a:rPr>
              <a:t> and CoCl</a:t>
            </a:r>
            <a:r>
              <a:rPr lang="en-US" baseline="-25000" dirty="0" smtClean="0">
                <a:solidFill>
                  <a:srgbClr val="002060"/>
                </a:solidFill>
              </a:rPr>
              <a:t>2</a:t>
            </a:r>
            <a:r>
              <a:rPr lang="en-US" dirty="0" smtClean="0">
                <a:solidFill>
                  <a:srgbClr val="002060"/>
                </a:solidFill>
              </a:rPr>
              <a:t> instead</a:t>
            </a:r>
          </a:p>
          <a:p>
            <a:pPr lvl="2"/>
            <a:r>
              <a:rPr lang="en-US" i="1" dirty="0" smtClean="0">
                <a:solidFill>
                  <a:srgbClr val="002060"/>
                </a:solidFill>
              </a:rPr>
              <a:t>Step 1</a:t>
            </a:r>
            <a:r>
              <a:rPr lang="en-US" dirty="0" smtClean="0">
                <a:solidFill>
                  <a:srgbClr val="002060"/>
                </a:solidFill>
              </a:rPr>
              <a:t>: Mdtc</a:t>
            </a:r>
            <a:r>
              <a:rPr lang="en-US" baseline="-25000" dirty="0" smtClean="0">
                <a:solidFill>
                  <a:srgbClr val="002060"/>
                </a:solidFill>
              </a:rPr>
              <a:t>2</a:t>
            </a:r>
            <a:r>
              <a:rPr lang="en-US" dirty="0" smtClean="0">
                <a:solidFill>
                  <a:srgbClr val="002060"/>
                </a:solidFill>
              </a:rPr>
              <a:t> is formed</a:t>
            </a:r>
          </a:p>
          <a:p>
            <a:pPr lvl="2"/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MCl</a:t>
            </a:r>
            <a:r>
              <a:rPr lang="en-US" baseline="-25000" dirty="0" smtClean="0">
                <a:solidFill>
                  <a:schemeClr val="accent5">
                    <a:lumMod val="50000"/>
                  </a:schemeClr>
                </a:solidFill>
              </a:rPr>
              <a:t>2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  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+  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2 </a:t>
            </a:r>
            <a:r>
              <a:rPr lang="en-US" dirty="0" err="1">
                <a:solidFill>
                  <a:schemeClr val="accent5">
                    <a:lumMod val="50000"/>
                  </a:schemeClr>
                </a:solidFill>
              </a:rPr>
              <a:t>Nadtc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        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                     Mdtc</a:t>
            </a:r>
            <a:r>
              <a:rPr lang="en-US" baseline="-25000" dirty="0" smtClean="0">
                <a:solidFill>
                  <a:schemeClr val="accent5">
                    <a:lumMod val="50000"/>
                  </a:schemeClr>
                </a:solidFill>
              </a:rPr>
              <a:t>2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  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+  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2  </a:t>
            </a:r>
            <a:r>
              <a:rPr lang="en-US" dirty="0" err="1" smtClean="0">
                <a:solidFill>
                  <a:schemeClr val="accent5">
                    <a:lumMod val="50000"/>
                  </a:schemeClr>
                </a:solidFill>
              </a:rPr>
              <a:t>NaCl</a:t>
            </a:r>
            <a:endParaRPr lang="en-US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lvl="2"/>
            <a:r>
              <a:rPr lang="en-US" i="1" dirty="0" smtClean="0">
                <a:solidFill>
                  <a:srgbClr val="002060"/>
                </a:solidFill>
              </a:rPr>
              <a:t>Step 2</a:t>
            </a:r>
            <a:r>
              <a:rPr lang="en-US" dirty="0" smtClean="0">
                <a:solidFill>
                  <a:srgbClr val="002060"/>
                </a:solidFill>
              </a:rPr>
              <a:t>: Oxidation with oxygen in air affords Mdtc</a:t>
            </a:r>
            <a:r>
              <a:rPr lang="en-US" baseline="-25000" dirty="0" smtClean="0">
                <a:solidFill>
                  <a:srgbClr val="002060"/>
                </a:solidFill>
              </a:rPr>
              <a:t>3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</a:p>
          <a:p>
            <a:pPr lvl="2"/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2 Mdtc</a:t>
            </a:r>
            <a:r>
              <a:rPr lang="en-US" baseline="-25000" dirty="0" smtClean="0">
                <a:solidFill>
                  <a:schemeClr val="accent5">
                    <a:lumMod val="50000"/>
                  </a:schemeClr>
                </a:solidFill>
              </a:rPr>
              <a:t>2  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+  2 </a:t>
            </a:r>
            <a:r>
              <a:rPr lang="en-US" dirty="0" err="1" smtClean="0">
                <a:solidFill>
                  <a:schemeClr val="accent5">
                    <a:lumMod val="50000"/>
                  </a:schemeClr>
                </a:solidFill>
              </a:rPr>
              <a:t>Nadtc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 + H</a:t>
            </a:r>
            <a:r>
              <a:rPr lang="en-US" baseline="-25000" dirty="0" smtClean="0">
                <a:solidFill>
                  <a:schemeClr val="accent5">
                    <a:lumMod val="50000"/>
                  </a:schemeClr>
                </a:solidFill>
              </a:rPr>
              <a:t>2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O           2 Mdtc</a:t>
            </a:r>
            <a:r>
              <a:rPr lang="en-US" baseline="-25000" dirty="0" smtClean="0">
                <a:solidFill>
                  <a:schemeClr val="accent5">
                    <a:lumMod val="50000"/>
                  </a:schemeClr>
                </a:solidFill>
              </a:rPr>
              <a:t>3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 + 2 Na</a:t>
            </a:r>
            <a:r>
              <a:rPr lang="en-US" baseline="30000" dirty="0" smtClean="0">
                <a:solidFill>
                  <a:schemeClr val="accent5">
                    <a:lumMod val="50000"/>
                  </a:schemeClr>
                </a:solidFill>
              </a:rPr>
              <a:t>+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 + 2 OH</a:t>
            </a:r>
            <a:r>
              <a:rPr lang="en-US" baseline="30000" dirty="0" smtClean="0">
                <a:solidFill>
                  <a:schemeClr val="accent5">
                    <a:lumMod val="50000"/>
                  </a:schemeClr>
                </a:solidFill>
              </a:rPr>
              <a:t>-</a:t>
            </a:r>
            <a:endParaRPr lang="en-US" baseline="30000" dirty="0">
              <a:solidFill>
                <a:schemeClr val="accent5">
                  <a:lumMod val="50000"/>
                </a:schemeClr>
              </a:solidFill>
            </a:endParaRPr>
          </a:p>
          <a:p>
            <a:pPr lvl="2"/>
            <a:r>
              <a:rPr lang="en-US" dirty="0" smtClean="0">
                <a:solidFill>
                  <a:srgbClr val="002060"/>
                </a:solidFill>
              </a:rPr>
              <a:t>Color change: </a:t>
            </a:r>
            <a:r>
              <a:rPr lang="en-US" dirty="0" err="1" smtClean="0">
                <a:solidFill>
                  <a:srgbClr val="002060"/>
                </a:solidFill>
              </a:rPr>
              <a:t>Mn</a:t>
            </a:r>
            <a:r>
              <a:rPr lang="en-US" dirty="0" smtClean="0">
                <a:solidFill>
                  <a:srgbClr val="002060"/>
                </a:solidFill>
              </a:rPr>
              <a:t>: 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pale yellow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smtClean="0">
                <a:solidFill>
                  <a:srgbClr val="002060"/>
                </a:solidFill>
              </a:rPr>
              <a:t>to </a:t>
            </a:r>
            <a:r>
              <a:rPr lang="en-US" b="1" dirty="0" smtClean="0">
                <a:solidFill>
                  <a:schemeClr val="accent5">
                    <a:lumMod val="50000"/>
                  </a:schemeClr>
                </a:solidFill>
              </a:rPr>
              <a:t>dark purple</a:t>
            </a:r>
            <a:r>
              <a:rPr lang="en-US" dirty="0" smtClean="0">
                <a:solidFill>
                  <a:srgbClr val="002060"/>
                </a:solidFill>
              </a:rPr>
              <a:t>, Co: </a:t>
            </a:r>
            <a:r>
              <a:rPr lang="en-US" b="1" dirty="0" smtClean="0">
                <a:solidFill>
                  <a:srgbClr val="92D050"/>
                </a:solidFill>
              </a:rPr>
              <a:t>light green</a:t>
            </a:r>
            <a:r>
              <a:rPr lang="en-US" dirty="0" smtClean="0">
                <a:solidFill>
                  <a:srgbClr val="92D050"/>
                </a:solidFill>
              </a:rPr>
              <a:t> </a:t>
            </a:r>
            <a:r>
              <a:rPr lang="en-US" dirty="0" smtClean="0">
                <a:solidFill>
                  <a:srgbClr val="002060"/>
                </a:solidFill>
              </a:rPr>
              <a:t>to </a:t>
            </a:r>
            <a:r>
              <a:rPr lang="en-US" b="1" dirty="0" smtClean="0">
                <a:solidFill>
                  <a:srgbClr val="006600"/>
                </a:solidFill>
              </a:rPr>
              <a:t>dark-green</a:t>
            </a:r>
          </a:p>
          <a:p>
            <a:pPr lvl="4"/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Experiment </a:t>
            </a:r>
            <a:r>
              <a:rPr lang="en-US" dirty="0" smtClean="0">
                <a:solidFill>
                  <a:srgbClr val="002060"/>
                </a:solidFill>
              </a:rPr>
              <a:t>II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4343400"/>
            <a:ext cx="633413" cy="1889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" name="Straight Arrow Connector 4"/>
          <p:cNvCxnSpPr/>
          <p:nvPr/>
        </p:nvCxnSpPr>
        <p:spPr>
          <a:xfrm>
            <a:off x="4503160" y="5193268"/>
            <a:ext cx="533400" cy="0"/>
          </a:xfrm>
          <a:prstGeom prst="straightConnector1">
            <a:avLst/>
          </a:prstGeom>
          <a:ln w="1905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4503160" y="4823936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[O]</a:t>
            </a:r>
            <a:endParaRPr lang="en-US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3952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Chromium (Crdtc</a:t>
            </a:r>
            <a:r>
              <a:rPr lang="en-US" b="1" baseline="-25000" dirty="0" smtClean="0">
                <a:solidFill>
                  <a:schemeClr val="bg1"/>
                </a:solidFill>
              </a:rPr>
              <a:t>3</a:t>
            </a:r>
            <a:r>
              <a:rPr lang="en-US" b="1" dirty="0" smtClean="0">
                <a:solidFill>
                  <a:schemeClr val="bg1"/>
                </a:solidFill>
              </a:rPr>
              <a:t>)</a:t>
            </a:r>
          </a:p>
          <a:p>
            <a:pPr lvl="1"/>
            <a:r>
              <a:rPr lang="en-US" b="1" dirty="0" smtClean="0">
                <a:solidFill>
                  <a:srgbClr val="C00000"/>
                </a:solidFill>
              </a:rPr>
              <a:t>Problem</a:t>
            </a:r>
            <a:r>
              <a:rPr lang="en-US" dirty="0" smtClean="0">
                <a:solidFill>
                  <a:srgbClr val="C00000"/>
                </a:solidFill>
              </a:rPr>
              <a:t>: The </a:t>
            </a:r>
            <a:r>
              <a:rPr lang="en-US" dirty="0" err="1" smtClean="0">
                <a:solidFill>
                  <a:srgbClr val="C00000"/>
                </a:solidFill>
              </a:rPr>
              <a:t>dithiocarbamate</a:t>
            </a:r>
            <a:r>
              <a:rPr lang="en-US" dirty="0" smtClean="0">
                <a:solidFill>
                  <a:srgbClr val="C00000"/>
                </a:solidFill>
              </a:rPr>
              <a:t> ligand is a strong base as well because it is the conjugate base of a weak acid (Et</a:t>
            </a:r>
            <a:r>
              <a:rPr lang="en-US" baseline="-25000" dirty="0" smtClean="0">
                <a:solidFill>
                  <a:srgbClr val="C00000"/>
                </a:solidFill>
              </a:rPr>
              <a:t>2</a:t>
            </a:r>
            <a:r>
              <a:rPr lang="en-US" dirty="0" smtClean="0">
                <a:solidFill>
                  <a:srgbClr val="C00000"/>
                </a:solidFill>
              </a:rPr>
              <a:t>NCS</a:t>
            </a:r>
            <a:r>
              <a:rPr lang="en-US" baseline="-25000" dirty="0" smtClean="0">
                <a:solidFill>
                  <a:srgbClr val="C00000"/>
                </a:solidFill>
              </a:rPr>
              <a:t>2</a:t>
            </a:r>
            <a:r>
              <a:rPr lang="en-US" dirty="0" smtClean="0">
                <a:solidFill>
                  <a:srgbClr val="C00000"/>
                </a:solidFill>
              </a:rPr>
              <a:t>H: </a:t>
            </a:r>
            <a:r>
              <a:rPr lang="en-US" dirty="0" err="1" smtClean="0">
                <a:solidFill>
                  <a:srgbClr val="C00000"/>
                </a:solidFill>
              </a:rPr>
              <a:t>pK</a:t>
            </a:r>
            <a:r>
              <a:rPr lang="en-US" baseline="-25000" dirty="0" err="1" smtClean="0">
                <a:solidFill>
                  <a:srgbClr val="C00000"/>
                </a:solidFill>
              </a:rPr>
              <a:t>a</a:t>
            </a:r>
            <a:r>
              <a:rPr lang="en-US" dirty="0" smtClean="0">
                <a:solidFill>
                  <a:srgbClr val="C00000"/>
                </a:solidFill>
              </a:rPr>
              <a:t>= 4). Thus, the hydrolysis has to be considered in aqueous solution!</a:t>
            </a:r>
          </a:p>
          <a:p>
            <a:pPr lvl="1" algn="ctr"/>
            <a:r>
              <a:rPr lang="en-US" dirty="0" smtClean="0">
                <a:solidFill>
                  <a:srgbClr val="C00000"/>
                </a:solidFill>
              </a:rPr>
              <a:t> 	</a:t>
            </a:r>
            <a:r>
              <a:rPr lang="en-US" dirty="0" err="1" smtClean="0">
                <a:solidFill>
                  <a:srgbClr val="7030A0"/>
                </a:solidFill>
              </a:rPr>
              <a:t>dtc</a:t>
            </a:r>
            <a:r>
              <a:rPr lang="en-US" baseline="30000" dirty="0" smtClean="0">
                <a:solidFill>
                  <a:srgbClr val="7030A0"/>
                </a:solidFill>
              </a:rPr>
              <a:t>-</a:t>
            </a:r>
            <a:r>
              <a:rPr lang="en-US" dirty="0" smtClean="0">
                <a:solidFill>
                  <a:srgbClr val="7030A0"/>
                </a:solidFill>
              </a:rPr>
              <a:t>   +   H</a:t>
            </a:r>
            <a:r>
              <a:rPr lang="en-US" baseline="-25000" dirty="0" smtClean="0">
                <a:solidFill>
                  <a:srgbClr val="7030A0"/>
                </a:solidFill>
              </a:rPr>
              <a:t>2</a:t>
            </a:r>
            <a:r>
              <a:rPr lang="en-US" dirty="0" smtClean="0">
                <a:solidFill>
                  <a:srgbClr val="7030A0"/>
                </a:solidFill>
              </a:rPr>
              <a:t>O                          </a:t>
            </a:r>
            <a:r>
              <a:rPr lang="en-US" dirty="0" err="1" smtClean="0">
                <a:solidFill>
                  <a:srgbClr val="7030A0"/>
                </a:solidFill>
              </a:rPr>
              <a:t>dtc</a:t>
            </a:r>
            <a:r>
              <a:rPr lang="en-US" dirty="0" smtClean="0">
                <a:solidFill>
                  <a:srgbClr val="7030A0"/>
                </a:solidFill>
              </a:rPr>
              <a:t>-H   +  OH</a:t>
            </a:r>
            <a:r>
              <a:rPr lang="en-US" baseline="30000" dirty="0" smtClean="0">
                <a:solidFill>
                  <a:srgbClr val="7030A0"/>
                </a:solidFill>
              </a:rPr>
              <a:t>-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Fe(III), </a:t>
            </a:r>
            <a:r>
              <a:rPr lang="en-US" dirty="0" err="1" smtClean="0">
                <a:solidFill>
                  <a:srgbClr val="002060"/>
                </a:solidFill>
              </a:rPr>
              <a:t>Mn</a:t>
            </a:r>
            <a:r>
              <a:rPr lang="en-US" dirty="0" smtClean="0">
                <a:solidFill>
                  <a:srgbClr val="002060"/>
                </a:solidFill>
              </a:rPr>
              <a:t>(II) and Co(II) are soft cations (=low charge and high number of </a:t>
            </a:r>
            <a:r>
              <a:rPr lang="en-US" i="1" dirty="0" smtClean="0">
                <a:solidFill>
                  <a:srgbClr val="002060"/>
                </a:solidFill>
              </a:rPr>
              <a:t>d</a:t>
            </a:r>
            <a:r>
              <a:rPr lang="en-US" dirty="0" smtClean="0">
                <a:solidFill>
                  <a:srgbClr val="002060"/>
                </a:solidFill>
              </a:rPr>
              <a:t>-electrons), which react preferentially with the softer </a:t>
            </a:r>
            <a:r>
              <a:rPr lang="en-US" dirty="0" err="1" smtClean="0">
                <a:solidFill>
                  <a:srgbClr val="002060"/>
                </a:solidFill>
              </a:rPr>
              <a:t>dtc</a:t>
            </a:r>
            <a:r>
              <a:rPr lang="en-US" dirty="0" smtClean="0">
                <a:solidFill>
                  <a:srgbClr val="002060"/>
                </a:solidFill>
              </a:rPr>
              <a:t> anion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Cr(III) is a hard cation (=high charge and low number of </a:t>
            </a:r>
            <a:br>
              <a:rPr lang="en-US" dirty="0" smtClean="0">
                <a:solidFill>
                  <a:srgbClr val="002060"/>
                </a:solidFill>
              </a:rPr>
            </a:br>
            <a:r>
              <a:rPr lang="en-US" i="1" dirty="0" smtClean="0">
                <a:solidFill>
                  <a:srgbClr val="002060"/>
                </a:solidFill>
              </a:rPr>
              <a:t>d</a:t>
            </a:r>
            <a:r>
              <a:rPr lang="en-US" dirty="0" smtClean="0">
                <a:solidFill>
                  <a:srgbClr val="002060"/>
                </a:solidFill>
              </a:rPr>
              <a:t>-electrons), which reacts preferentially with the harder hydroxide ion (-&gt; Cr(OH)</a:t>
            </a:r>
            <a:r>
              <a:rPr lang="en-US" baseline="-25000" dirty="0" smtClean="0">
                <a:solidFill>
                  <a:srgbClr val="002060"/>
                </a:solidFill>
              </a:rPr>
              <a:t>3</a:t>
            </a:r>
            <a:r>
              <a:rPr lang="en-US" dirty="0" smtClean="0">
                <a:solidFill>
                  <a:srgbClr val="002060"/>
                </a:solidFill>
              </a:rPr>
              <a:t>, dark green solid)</a:t>
            </a:r>
          </a:p>
          <a:p>
            <a:pPr lvl="2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Experiment </a:t>
            </a:r>
            <a:r>
              <a:rPr lang="en-US" dirty="0" smtClean="0">
                <a:solidFill>
                  <a:srgbClr val="002060"/>
                </a:solidFill>
              </a:rPr>
              <a:t>III</a:t>
            </a:r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4700587" y="3505200"/>
            <a:ext cx="633413" cy="0"/>
          </a:xfrm>
          <a:prstGeom prst="straightConnector1">
            <a:avLst/>
          </a:prstGeom>
          <a:ln w="19050">
            <a:solidFill>
              <a:schemeClr val="bg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4724399" y="3429000"/>
            <a:ext cx="633413" cy="0"/>
          </a:xfrm>
          <a:prstGeom prst="straightConnector1">
            <a:avLst/>
          </a:prstGeom>
          <a:ln w="19050">
            <a:solidFill>
              <a:schemeClr val="bg1"/>
            </a:solidFill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17460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Custom 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1855</TotalTime>
  <Words>781</Words>
  <Application>Microsoft Office PowerPoint</Application>
  <PresentationFormat>On-screen Show (4:3)</PresentationFormat>
  <Paragraphs>116</Paragraphs>
  <Slides>13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Paper</vt:lpstr>
      <vt:lpstr>CS ChemDraw Drawing</vt:lpstr>
      <vt:lpstr>Lecture 4a</vt:lpstr>
      <vt:lpstr>Introduction I</vt:lpstr>
      <vt:lpstr>Introduction II</vt:lpstr>
      <vt:lpstr>Introduction III</vt:lpstr>
      <vt:lpstr>Introduction IV</vt:lpstr>
      <vt:lpstr>Introduction V</vt:lpstr>
      <vt:lpstr>Experiment I</vt:lpstr>
      <vt:lpstr>Experiment II</vt:lpstr>
      <vt:lpstr>Experiment III</vt:lpstr>
      <vt:lpstr>Experiment IV</vt:lpstr>
      <vt:lpstr>Characterization I</vt:lpstr>
      <vt:lpstr>Characterization II</vt:lpstr>
      <vt:lpstr>Characterization III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4a</dc:title>
  <dc:creator>bacher</dc:creator>
  <cp:lastModifiedBy>bacher</cp:lastModifiedBy>
  <cp:revision>54</cp:revision>
  <dcterms:created xsi:type="dcterms:W3CDTF">2012-01-06T20:29:58Z</dcterms:created>
  <dcterms:modified xsi:type="dcterms:W3CDTF">2012-01-18T00:32:48Z</dcterms:modified>
</cp:coreProperties>
</file>