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grayscl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6CB9B1A-F00A-4332-93AA-5C08D07CDC6E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Triphenylphosphine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Lecture 2a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39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30000" dirty="0">
                <a:solidFill>
                  <a:schemeClr val="bg1"/>
                </a:solidFill>
              </a:rPr>
              <a:t>13</a:t>
            </a:r>
            <a:r>
              <a:rPr lang="en-US" dirty="0">
                <a:solidFill>
                  <a:schemeClr val="bg1"/>
                </a:solidFill>
              </a:rPr>
              <a:t>C-NMR </a:t>
            </a:r>
            <a:r>
              <a:rPr lang="en-US" dirty="0" smtClean="0">
                <a:solidFill>
                  <a:schemeClr val="bg1"/>
                </a:solidFill>
              </a:rPr>
              <a:t>spectrum (</a:t>
            </a:r>
            <a:r>
              <a:rPr lang="en-US" dirty="0" smtClean="0">
                <a:solidFill>
                  <a:schemeClr val="bg1"/>
                </a:solidFill>
              </a:rPr>
              <a:t>162 </a:t>
            </a:r>
            <a:r>
              <a:rPr lang="en-US" dirty="0" smtClean="0">
                <a:solidFill>
                  <a:schemeClr val="bg1"/>
                </a:solidFill>
              </a:rPr>
              <a:t>MHz)</a:t>
            </a:r>
            <a:endParaRPr lang="en-US" dirty="0">
              <a:solidFill>
                <a:schemeClr val="bg1"/>
              </a:solidFill>
            </a:endParaRPr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r>
              <a:rPr lang="en-US" dirty="0">
                <a:solidFill>
                  <a:srgbClr val="FF0000"/>
                </a:solidFill>
              </a:rPr>
              <a:t>Need to consider </a:t>
            </a: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baseline="30000" dirty="0" smtClean="0">
                <a:solidFill>
                  <a:srgbClr val="FF0000"/>
                </a:solidFill>
              </a:rPr>
              <a:t>31</a:t>
            </a:r>
            <a:r>
              <a:rPr lang="en-US" dirty="0" smtClean="0">
                <a:solidFill>
                  <a:srgbClr val="FF0000"/>
                </a:solidFill>
              </a:rPr>
              <a:t>P-</a:t>
            </a:r>
            <a:r>
              <a:rPr lang="en-US" baseline="30000" dirty="0" smtClean="0">
                <a:solidFill>
                  <a:srgbClr val="FF0000"/>
                </a:solidFill>
              </a:rPr>
              <a:t>13</a:t>
            </a:r>
            <a:r>
              <a:rPr lang="en-US" dirty="0" smtClean="0">
                <a:solidFill>
                  <a:srgbClr val="FF0000"/>
                </a:solidFill>
              </a:rPr>
              <a:t>C coupling: </a:t>
            </a:r>
            <a:r>
              <a:rPr lang="en-US" i="1" dirty="0" smtClean="0">
                <a:solidFill>
                  <a:srgbClr val="FF0000"/>
                </a:solidFill>
              </a:rPr>
              <a:t>J</a:t>
            </a:r>
            <a:r>
              <a:rPr lang="en-US" i="1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=12.1 Hz, </a:t>
            </a:r>
            <a:r>
              <a:rPr lang="en-US" i="1" dirty="0" smtClean="0">
                <a:solidFill>
                  <a:srgbClr val="FF0000"/>
                </a:solidFill>
              </a:rPr>
              <a:t>J</a:t>
            </a:r>
            <a:r>
              <a:rPr lang="en-US" i="1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=19.6 Hz, </a:t>
            </a:r>
            <a:r>
              <a:rPr lang="en-US" i="1" dirty="0" smtClean="0">
                <a:solidFill>
                  <a:srgbClr val="FF0000"/>
                </a:solidFill>
              </a:rPr>
              <a:t>J</a:t>
            </a:r>
            <a:r>
              <a:rPr lang="en-US" i="1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=5.6 Hz, </a:t>
            </a:r>
            <a:r>
              <a:rPr lang="en-US" i="1" dirty="0" smtClean="0">
                <a:solidFill>
                  <a:srgbClr val="FF0000"/>
                </a:solidFill>
              </a:rPr>
              <a:t>J</a:t>
            </a:r>
            <a:r>
              <a:rPr lang="en-US" i="1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=  ~0 Hz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351046"/>
              </p:ext>
            </p:extLst>
          </p:nvPr>
        </p:nvGraphicFramePr>
        <p:xfrm>
          <a:off x="914401" y="2895600"/>
          <a:ext cx="7619999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hemSketch" r:id="rId3" imgW="6873120" imgH="6617160" progId="ACD.ChemSketch.20">
                  <p:embed/>
                </p:oleObj>
              </mc:Choice>
              <mc:Fallback>
                <p:oleObj name="ChemSketch" r:id="rId3" imgW="6873120" imgH="66171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1" y="2895600"/>
                        <a:ext cx="7619999" cy="327660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753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Phosphines are frequently used as ligands in </a:t>
            </a:r>
            <a:r>
              <a:rPr lang="en-US" dirty="0" err="1" smtClean="0">
                <a:solidFill>
                  <a:schemeClr val="bg1"/>
                </a:solidFill>
              </a:rPr>
              <a:t>metalorganic</a:t>
            </a:r>
            <a:r>
              <a:rPr lang="en-US" dirty="0" smtClean="0">
                <a:solidFill>
                  <a:schemeClr val="bg1"/>
                </a:solidFill>
              </a:rPr>
              <a:t> and organometallic compounds because they can be tuned in terms of their steric and their electronic properties (see later lecture)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Examples containing PPh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 as ligand:</a:t>
            </a:r>
          </a:p>
          <a:p>
            <a:pPr lvl="1"/>
            <a:r>
              <a:rPr lang="en-US" dirty="0" err="1" smtClean="0">
                <a:solidFill>
                  <a:srgbClr val="002060"/>
                </a:solidFill>
              </a:rPr>
              <a:t>Vaska’s</a:t>
            </a:r>
            <a:r>
              <a:rPr lang="en-US" dirty="0" smtClean="0">
                <a:solidFill>
                  <a:srgbClr val="002060"/>
                </a:solidFill>
              </a:rPr>
              <a:t> complex: </a:t>
            </a:r>
            <a:r>
              <a:rPr lang="en-US" dirty="0" err="1" smtClean="0">
                <a:solidFill>
                  <a:srgbClr val="002060"/>
                </a:solidFill>
              </a:rPr>
              <a:t>Ir</a:t>
            </a:r>
            <a:r>
              <a:rPr lang="en-US" dirty="0" smtClean="0">
                <a:solidFill>
                  <a:srgbClr val="002060"/>
                </a:solidFill>
              </a:rPr>
              <a:t>(CO)</a:t>
            </a:r>
            <a:r>
              <a:rPr lang="en-US" dirty="0" err="1" smtClean="0">
                <a:solidFill>
                  <a:srgbClr val="002060"/>
                </a:solidFill>
              </a:rPr>
              <a:t>Cl</a:t>
            </a:r>
            <a:r>
              <a:rPr lang="en-US" dirty="0" smtClean="0">
                <a:solidFill>
                  <a:srgbClr val="002060"/>
                </a:solidFill>
              </a:rPr>
              <a:t>(PPh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Wilkinson’s catalyst: </a:t>
            </a:r>
            <a:r>
              <a:rPr lang="en-US" dirty="0" err="1" smtClean="0">
                <a:solidFill>
                  <a:srgbClr val="002060"/>
                </a:solidFill>
              </a:rPr>
              <a:t>RhCl</a:t>
            </a:r>
            <a:r>
              <a:rPr lang="en-US" dirty="0" smtClean="0">
                <a:solidFill>
                  <a:srgbClr val="002060"/>
                </a:solidFill>
              </a:rPr>
              <a:t>(PPh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lvl="1"/>
            <a:r>
              <a:rPr lang="en-US" dirty="0" err="1" smtClean="0">
                <a:solidFill>
                  <a:srgbClr val="002060"/>
                </a:solidFill>
              </a:rPr>
              <a:t>Tetrakis</a:t>
            </a:r>
            <a:r>
              <a:rPr lang="en-US" dirty="0" smtClean="0">
                <a:solidFill>
                  <a:srgbClr val="002060"/>
                </a:solidFill>
              </a:rPr>
              <a:t>(triphenylphosphine)palladium(0): </a:t>
            </a:r>
            <a:r>
              <a:rPr lang="en-US" dirty="0" err="1" smtClean="0">
                <a:solidFill>
                  <a:srgbClr val="002060"/>
                </a:solidFill>
              </a:rPr>
              <a:t>Pd</a:t>
            </a:r>
            <a:r>
              <a:rPr lang="en-US" dirty="0" smtClean="0">
                <a:solidFill>
                  <a:srgbClr val="002060"/>
                </a:solidFill>
              </a:rPr>
              <a:t>(PPh</a:t>
            </a:r>
            <a:r>
              <a:rPr lang="en-US" baseline="-25000" dirty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Stryker’s reagent: [(PPh</a:t>
            </a:r>
            <a:r>
              <a:rPr lang="en-US" baseline="-25000" dirty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dirty="0" err="1" smtClean="0">
                <a:solidFill>
                  <a:srgbClr val="002060"/>
                </a:solidFill>
              </a:rPr>
              <a:t>CuH</a:t>
            </a:r>
            <a:r>
              <a:rPr lang="en-US" dirty="0" smtClean="0">
                <a:solidFill>
                  <a:srgbClr val="002060"/>
                </a:solidFill>
              </a:rPr>
              <a:t>]</a:t>
            </a:r>
            <a:r>
              <a:rPr lang="en-US" baseline="-25000" dirty="0" smtClean="0">
                <a:solidFill>
                  <a:srgbClr val="002060"/>
                </a:solidFill>
              </a:rPr>
              <a:t>6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Wittig reagents: PPh</a:t>
            </a:r>
            <a:r>
              <a:rPr lang="en-US" baseline="-25000" dirty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CHR</a:t>
            </a:r>
            <a:r>
              <a:rPr lang="en-US" baseline="30000" dirty="0" smtClean="0">
                <a:solidFill>
                  <a:srgbClr val="002060"/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X</a:t>
            </a:r>
            <a:r>
              <a:rPr lang="en-US" baseline="30000" dirty="0" smtClean="0">
                <a:solidFill>
                  <a:srgbClr val="002060"/>
                </a:solidFill>
              </a:rPr>
              <a:t>-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 I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5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Triphenylphosphine can be synthesize by reaction of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Phosphorus </a:t>
            </a:r>
            <a:r>
              <a:rPr lang="en-US" dirty="0" err="1" smtClean="0">
                <a:solidFill>
                  <a:srgbClr val="002060"/>
                </a:solidFill>
              </a:rPr>
              <a:t>trichloride</a:t>
            </a:r>
            <a:r>
              <a:rPr lang="en-US" dirty="0" smtClean="0">
                <a:solidFill>
                  <a:srgbClr val="002060"/>
                </a:solidFill>
              </a:rPr>
              <a:t> with </a:t>
            </a:r>
            <a:r>
              <a:rPr lang="en-US" dirty="0" err="1" smtClean="0">
                <a:solidFill>
                  <a:srgbClr val="002060"/>
                </a:solidFill>
              </a:rPr>
              <a:t>chlorobenzene</a:t>
            </a:r>
            <a:r>
              <a:rPr lang="en-US" dirty="0" smtClean="0">
                <a:solidFill>
                  <a:srgbClr val="002060"/>
                </a:solidFill>
              </a:rPr>
              <a:t> and sodium metal (industrial process)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Phosphorus </a:t>
            </a:r>
            <a:r>
              <a:rPr lang="en-US" dirty="0" err="1" smtClean="0">
                <a:solidFill>
                  <a:srgbClr val="002060"/>
                </a:solidFill>
              </a:rPr>
              <a:t>trichloride</a:t>
            </a:r>
            <a:r>
              <a:rPr lang="en-US" dirty="0" smtClean="0">
                <a:solidFill>
                  <a:srgbClr val="002060"/>
                </a:solidFill>
              </a:rPr>
              <a:t> with organometallic compound like </a:t>
            </a:r>
            <a:r>
              <a:rPr lang="en-US" dirty="0" err="1" smtClean="0">
                <a:solidFill>
                  <a:srgbClr val="002060"/>
                </a:solidFill>
              </a:rPr>
              <a:t>phenyllithium</a:t>
            </a:r>
            <a:r>
              <a:rPr lang="en-US" dirty="0" smtClean="0">
                <a:solidFill>
                  <a:srgbClr val="002060"/>
                </a:solidFill>
              </a:rPr>
              <a:t> or </a:t>
            </a:r>
            <a:r>
              <a:rPr lang="en-US" dirty="0" err="1" smtClean="0">
                <a:solidFill>
                  <a:srgbClr val="002060"/>
                </a:solidFill>
              </a:rPr>
              <a:t>phenylmagnesium</a:t>
            </a:r>
            <a:r>
              <a:rPr lang="en-US" dirty="0" smtClean="0">
                <a:solidFill>
                  <a:srgbClr val="002060"/>
                </a:solidFill>
              </a:rPr>
              <a:t> bromide (Grignard reagent)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962400"/>
            <a:ext cx="4657725" cy="600075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95889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60960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sz="3100" dirty="0" smtClean="0">
                <a:solidFill>
                  <a:schemeClr val="bg1"/>
                </a:solidFill>
              </a:rPr>
              <a:t>Assemble the setup as shown on the right side and previously discussed </a:t>
            </a:r>
          </a:p>
          <a:p>
            <a:r>
              <a:rPr lang="en-US" sz="3100" b="1" dirty="0" smtClean="0">
                <a:solidFill>
                  <a:srgbClr val="FF0000"/>
                </a:solidFill>
              </a:rPr>
              <a:t>Hints:</a:t>
            </a:r>
          </a:p>
          <a:p>
            <a:pPr lvl="1"/>
            <a:r>
              <a:rPr lang="en-US" sz="2900" dirty="0" smtClean="0">
                <a:solidFill>
                  <a:srgbClr val="002060"/>
                </a:solidFill>
              </a:rPr>
              <a:t>If </a:t>
            </a:r>
            <a:r>
              <a:rPr lang="en-US" sz="2900" dirty="0">
                <a:solidFill>
                  <a:srgbClr val="002060"/>
                </a:solidFill>
              </a:rPr>
              <a:t>the flask still contains </a:t>
            </a:r>
            <a:r>
              <a:rPr lang="en-US" sz="2900" dirty="0" smtClean="0">
                <a:solidFill>
                  <a:srgbClr val="002060"/>
                </a:solidFill>
              </a:rPr>
              <a:t>a white </a:t>
            </a:r>
            <a:r>
              <a:rPr lang="en-US" sz="2900" dirty="0">
                <a:solidFill>
                  <a:srgbClr val="002060"/>
                </a:solidFill>
              </a:rPr>
              <a:t>solid, it has to be treated with </a:t>
            </a:r>
            <a:r>
              <a:rPr lang="en-US" sz="2900" i="1" dirty="0">
                <a:solidFill>
                  <a:srgbClr val="002060"/>
                </a:solidFill>
              </a:rPr>
              <a:t>diluted</a:t>
            </a:r>
            <a:r>
              <a:rPr lang="en-US" sz="2900" dirty="0">
                <a:solidFill>
                  <a:srgbClr val="002060"/>
                </a:solidFill>
              </a:rPr>
              <a:t> sulfuric acid, water and acetone</a:t>
            </a:r>
          </a:p>
          <a:p>
            <a:pPr lvl="1"/>
            <a:r>
              <a:rPr lang="en-US" sz="2900" dirty="0">
                <a:solidFill>
                  <a:srgbClr val="002060"/>
                </a:solidFill>
              </a:rPr>
              <a:t>The addition funnel has to be checked for leaks at the stopcock before assembling the setup</a:t>
            </a:r>
          </a:p>
          <a:p>
            <a:pPr lvl="1"/>
            <a:r>
              <a:rPr lang="en-US" sz="2900" dirty="0">
                <a:solidFill>
                  <a:srgbClr val="002060"/>
                </a:solidFill>
              </a:rPr>
              <a:t>The water-jacketed condenser should not be connected to the water outlet</a:t>
            </a:r>
          </a:p>
          <a:p>
            <a:pPr lvl="1"/>
            <a:r>
              <a:rPr lang="en-US" sz="2900" dirty="0">
                <a:solidFill>
                  <a:srgbClr val="002060"/>
                </a:solidFill>
              </a:rPr>
              <a:t>The apparatus should be clamped at the center neck using a clamp that is  appropriate for the neck size of the flask </a:t>
            </a:r>
          </a:p>
          <a:p>
            <a:pPr lvl="1"/>
            <a:r>
              <a:rPr lang="en-US" sz="2900" dirty="0" smtClean="0">
                <a:solidFill>
                  <a:srgbClr val="002060"/>
                </a:solidFill>
              </a:rPr>
              <a:t>Make </a:t>
            </a:r>
            <a:r>
              <a:rPr lang="en-US" sz="2900" dirty="0">
                <a:solidFill>
                  <a:srgbClr val="002060"/>
                </a:solidFill>
              </a:rPr>
              <a:t>sure that there is no dirt or Mg-turnings stuck </a:t>
            </a:r>
            <a:r>
              <a:rPr lang="en-US" sz="2900" dirty="0" smtClean="0">
                <a:solidFill>
                  <a:srgbClr val="002060"/>
                </a:solidFill>
              </a:rPr>
              <a:t>inside </a:t>
            </a:r>
            <a:r>
              <a:rPr lang="en-US" sz="2900" dirty="0">
                <a:solidFill>
                  <a:srgbClr val="002060"/>
                </a:solidFill>
              </a:rPr>
              <a:t>the </a:t>
            </a:r>
            <a:r>
              <a:rPr lang="en-US" sz="2900" dirty="0" smtClean="0">
                <a:solidFill>
                  <a:srgbClr val="002060"/>
                </a:solidFill>
              </a:rPr>
              <a:t>joints when charging the flask</a:t>
            </a:r>
            <a:endParaRPr lang="en-US" sz="2900" dirty="0">
              <a:solidFill>
                <a:srgbClr val="002060"/>
              </a:solidFill>
              <a:sym typeface="Wingdings 2"/>
            </a:endParaRPr>
          </a:p>
          <a:p>
            <a:r>
              <a:rPr lang="en-US" sz="3100" dirty="0" smtClean="0">
                <a:solidFill>
                  <a:schemeClr val="bg1"/>
                </a:solidFill>
              </a:rPr>
              <a:t>The setup is then flame-dried twice before the additional funnel is charged with the ethereal bromobenzene solution</a:t>
            </a: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Experimental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9" r="9927"/>
          <a:stretch/>
        </p:blipFill>
        <p:spPr bwMode="auto">
          <a:xfrm>
            <a:off x="6553201" y="1523999"/>
            <a:ext cx="2286000" cy="4226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32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002060"/>
                </a:solidFill>
              </a:rPr>
              <a:t>Experimental II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Place </a:t>
            </a:r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dry diethyl ether in </a:t>
            </a:r>
            <a:r>
              <a:rPr lang="en-US" dirty="0">
                <a:solidFill>
                  <a:schemeClr val="bg1"/>
                </a:solidFill>
              </a:rPr>
              <a:t>the addition funnel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Add the bromobenzene and mix </a:t>
            </a:r>
            <a:r>
              <a:rPr lang="en-US" b="1" dirty="0" smtClean="0">
                <a:solidFill>
                  <a:srgbClr val="FF0000"/>
                </a:solidFill>
              </a:rPr>
              <a:t>well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Attach the water hoses to the Liebig condenser and turn </a:t>
            </a:r>
            <a:r>
              <a:rPr lang="en-US" dirty="0">
                <a:solidFill>
                  <a:schemeClr val="bg1"/>
                </a:solidFill>
              </a:rPr>
              <a:t>the water </a:t>
            </a:r>
            <a:r>
              <a:rPr lang="en-US" dirty="0" smtClean="0">
                <a:solidFill>
                  <a:schemeClr val="bg1"/>
                </a:solidFill>
              </a:rPr>
              <a:t>flow on </a:t>
            </a:r>
            <a:r>
              <a:rPr lang="en-US" dirty="0">
                <a:solidFill>
                  <a:schemeClr val="bg1"/>
                </a:solidFill>
              </a:rPr>
              <a:t>to cool the condenser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Add </a:t>
            </a:r>
            <a:r>
              <a:rPr lang="en-US" dirty="0">
                <a:solidFill>
                  <a:schemeClr val="bg1"/>
                </a:solidFill>
              </a:rPr>
              <a:t>about 5 mL of the solution to the Mg-turnings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After the addition is completed, gently reflux the mixture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Where does the dry diethyl ether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come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from?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Where does the water enter the condenser?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9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is so little added only?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What should be observed here?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How can the reaction be initiated? 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fast should the solution be added?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1992868"/>
            <a:ext cx="20388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From the solvent still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97522" y="2768025"/>
            <a:ext cx="3566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The water enters the </a:t>
            </a:r>
            <a:r>
              <a:rPr lang="en-US" sz="1600" b="1" dirty="0" smtClean="0">
                <a:solidFill>
                  <a:srgbClr val="FF0000"/>
                </a:solidFill>
              </a:rPr>
              <a:t>condenser on 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the lower </a:t>
            </a:r>
            <a:r>
              <a:rPr lang="en-US" sz="1600" b="1" dirty="0" smtClean="0">
                <a:solidFill>
                  <a:srgbClr val="FF0000"/>
                </a:solidFill>
              </a:rPr>
              <a:t>end of the </a:t>
            </a:r>
            <a:r>
              <a:rPr lang="en-US" sz="1600" b="1" dirty="0" smtClean="0">
                <a:solidFill>
                  <a:srgbClr val="FF0000"/>
                </a:solidFill>
              </a:rPr>
              <a:t>Liebig condenser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992971"/>
            <a:ext cx="975238" cy="73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992971"/>
            <a:ext cx="975238" cy="73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992971"/>
            <a:ext cx="975238" cy="73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029200" y="4191000"/>
            <a:ext cx="34083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b="1" dirty="0" smtClean="0">
                <a:solidFill>
                  <a:srgbClr val="FF0000"/>
                </a:solidFill>
              </a:rPr>
              <a:t>By heating</a:t>
            </a:r>
          </a:p>
          <a:p>
            <a:pPr marL="342900" indent="-342900">
              <a:buAutoNum type="arabicPeriod"/>
            </a:pPr>
            <a:r>
              <a:rPr lang="en-US" sz="1600" b="1" dirty="0" smtClean="0">
                <a:solidFill>
                  <a:srgbClr val="FF0000"/>
                </a:solidFill>
              </a:rPr>
              <a:t>Addition of  a few iodine crystals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29200" y="53340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The mixture has to maintain a gentle boil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970" r="26624"/>
          <a:stretch/>
        </p:blipFill>
        <p:spPr bwMode="auto">
          <a:xfrm flipH="1">
            <a:off x="8139607" y="1762125"/>
            <a:ext cx="699593" cy="1285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16" name="Straight Arrow Connector 15"/>
          <p:cNvCxnSpPr/>
          <p:nvPr/>
        </p:nvCxnSpPr>
        <p:spPr>
          <a:xfrm>
            <a:off x="8641080" y="2089666"/>
            <a:ext cx="27432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8564880" y="2670580"/>
            <a:ext cx="274320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538374" y="275486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in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410133" y="172033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out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58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14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Assay of the resulting Grignard solution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Remove a 2 mL aliquot </a:t>
            </a:r>
            <a:r>
              <a:rPr lang="en-US" dirty="0">
                <a:solidFill>
                  <a:schemeClr val="bg1"/>
                </a:solidFill>
              </a:rPr>
              <a:t>of the solution </a:t>
            </a:r>
            <a:r>
              <a:rPr lang="en-US" dirty="0" smtClean="0">
                <a:solidFill>
                  <a:schemeClr val="bg1"/>
                </a:solidFill>
              </a:rPr>
              <a:t>with a pipette and add it to water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Add 2-3 drops of phenolphthalein 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Titrate the solution with dilute hydrochloric acid until a </a:t>
            </a:r>
            <a:r>
              <a:rPr lang="en-US" b="1" dirty="0" smtClean="0">
                <a:solidFill>
                  <a:srgbClr val="FF0000"/>
                </a:solidFill>
              </a:rPr>
              <a:t>permanent</a:t>
            </a:r>
            <a:r>
              <a:rPr lang="en-US" dirty="0" smtClean="0">
                <a:solidFill>
                  <a:schemeClr val="bg1"/>
                </a:solidFill>
              </a:rPr>
              <a:t> color change is observed </a:t>
            </a:r>
          </a:p>
          <a:p>
            <a:r>
              <a:rPr lang="en-US" dirty="0">
                <a:solidFill>
                  <a:schemeClr val="bg1"/>
                </a:solidFill>
              </a:rPr>
              <a:t>Assuming that the flask contains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60 mL </a:t>
            </a:r>
            <a:r>
              <a:rPr lang="en-US" dirty="0">
                <a:solidFill>
                  <a:schemeClr val="bg1"/>
                </a:solidFill>
              </a:rPr>
              <a:t>of solution, calculate the amount of PCl</a:t>
            </a:r>
            <a:r>
              <a:rPr lang="en-US" baseline="-25000" dirty="0">
                <a:solidFill>
                  <a:schemeClr val="bg1"/>
                </a:solidFill>
              </a:rPr>
              <a:t>3</a:t>
            </a:r>
            <a:r>
              <a:rPr lang="en-US" dirty="0">
                <a:solidFill>
                  <a:schemeClr val="bg1"/>
                </a:solidFill>
              </a:rPr>
              <a:t> needed for the </a:t>
            </a:r>
            <a:r>
              <a:rPr lang="en-US" dirty="0" smtClean="0">
                <a:solidFill>
                  <a:schemeClr val="bg1"/>
                </a:solidFill>
              </a:rPr>
              <a:t>reaction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724400"/>
          </a:xfrm>
        </p:spPr>
        <p:txBody>
          <a:bodyPr>
            <a:normAutofit fontScale="70000" lnSpcReduction="20000"/>
          </a:bodyPr>
          <a:lstStyle/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5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happens here?</a:t>
            </a:r>
          </a:p>
          <a:p>
            <a:endParaRPr lang="en-US" sz="5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should the student observe here?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is dilute hydrochloric acid obtained?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ratio is the student aiming for?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46320" y="2234625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The Grignard is hydrolyzed and hydroxide ions are formed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46320" y="3072825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The color should change from pink (or red depending on how much indicator was added)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3600" y="39624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Conc. HCl: ~12.5 M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Dilute HCl (1:99): ~0.125 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371600"/>
            <a:ext cx="9525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846320" y="4800599"/>
            <a:ext cx="32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In order to have an excess of Grignard reagent, a ratio of  </a:t>
            </a:r>
            <a:r>
              <a:rPr lang="en-US" sz="1600" b="1" dirty="0" smtClean="0">
                <a:solidFill>
                  <a:srgbClr val="FF0000"/>
                </a:solidFill>
              </a:rPr>
              <a:t/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PCl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1600" b="1" dirty="0" smtClean="0">
                <a:solidFill>
                  <a:srgbClr val="FF0000"/>
                </a:solidFill>
              </a:rPr>
              <a:t>:PhMgBr = 1:3.5 </a:t>
            </a:r>
            <a:r>
              <a:rPr lang="en-US" sz="1600" b="1" dirty="0" smtClean="0">
                <a:solidFill>
                  <a:srgbClr val="FF0000"/>
                </a:solidFill>
              </a:rPr>
              <a:t>is used </a:t>
            </a:r>
            <a:r>
              <a:rPr lang="en-US" sz="1600" b="1" dirty="0" smtClean="0">
                <a:solidFill>
                  <a:srgbClr val="FF0000"/>
                </a:solidFill>
              </a:rPr>
              <a:t/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in </a:t>
            </a:r>
            <a:r>
              <a:rPr lang="en-US" sz="1600" b="1" dirty="0" smtClean="0">
                <a:solidFill>
                  <a:srgbClr val="FF0000"/>
                </a:solidFill>
              </a:rPr>
              <a:t>the experiment</a:t>
            </a:r>
            <a:endParaRPr 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970168"/>
              </p:ext>
            </p:extLst>
          </p:nvPr>
        </p:nvGraphicFramePr>
        <p:xfrm>
          <a:off x="2550759" y="6019800"/>
          <a:ext cx="3421063" cy="22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S ChemDraw Drawing" r:id="rId4" imgW="3420894" imgH="220513" progId="ChemDraw.Document.6.0">
                  <p:embed/>
                </p:oleObj>
              </mc:Choice>
              <mc:Fallback>
                <p:oleObj name="CS ChemDraw Drawing" r:id="rId4" imgW="3420894" imgH="22051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50759" y="6019800"/>
                        <a:ext cx="3421063" cy="220663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892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Dissolve PCl</a:t>
            </a:r>
            <a:r>
              <a:rPr lang="en-US" sz="2400" baseline="-25000" dirty="0" smtClean="0">
                <a:solidFill>
                  <a:schemeClr val="bg1"/>
                </a:solidFill>
              </a:rPr>
              <a:t>3</a:t>
            </a:r>
            <a:r>
              <a:rPr lang="en-US" sz="2400" dirty="0" smtClean="0">
                <a:solidFill>
                  <a:schemeClr val="bg1"/>
                </a:solidFill>
              </a:rPr>
              <a:t> in diethyl ether in the addition funnel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Add the solution slowly to a chilled solution of the Grignard reagent while </a:t>
            </a:r>
            <a:r>
              <a:rPr lang="en-US" sz="2400" b="1" dirty="0" smtClean="0">
                <a:solidFill>
                  <a:srgbClr val="FF0000"/>
                </a:solidFill>
              </a:rPr>
              <a:t>stirring rapidly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After stirring for about 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30 minutes, water and 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conc. hydrochloric acid are added (in this sequence)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What is the protocol here?</a:t>
            </a:r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Why is the slow addition necessary?</a:t>
            </a:r>
          </a:p>
          <a:p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What does the addition of water and hydrochloric acid do?</a:t>
            </a:r>
          </a:p>
          <a:p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46320" y="18288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Add the diethyl  ether before the PCl</a:t>
            </a:r>
            <a:r>
              <a:rPr lang="en-US" b="1" baseline="-25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 (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r</a:t>
            </a:r>
            <a:r>
              <a:rPr lang="en-US" b="1" dirty="0" smtClean="0">
                <a:solidFill>
                  <a:srgbClr val="FF0000"/>
                </a:solidFill>
              </a:rPr>
              <a:t>=1.574 g/cm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46320" y="3124200"/>
            <a:ext cx="3486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reaction is </a:t>
            </a:r>
            <a:r>
              <a:rPr lang="en-US" b="1" dirty="0" smtClean="0">
                <a:solidFill>
                  <a:srgbClr val="FF0000"/>
                </a:solidFill>
              </a:rPr>
              <a:t>exothermic due to the formation of </a:t>
            </a:r>
            <a:r>
              <a:rPr lang="en-US" b="1" dirty="0">
                <a:solidFill>
                  <a:srgbClr val="FF0000"/>
                </a:solidFill>
              </a:rPr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Mg-salts that are </a:t>
            </a:r>
            <a:r>
              <a:rPr lang="en-US" b="1" dirty="0" smtClean="0">
                <a:solidFill>
                  <a:srgbClr val="FF0000"/>
                </a:solidFill>
              </a:rPr>
              <a:t>insoluble in ether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46320" y="5029200"/>
            <a:ext cx="3486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Water quenches the left-over Grignard reagent </a:t>
            </a:r>
          </a:p>
          <a:p>
            <a:pPr marL="342900" indent="-342900"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Hydrochloric acid dissolves the magnesium salts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03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2672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>
                <a:solidFill>
                  <a:schemeClr val="bg1"/>
                </a:solidFill>
              </a:rPr>
              <a:t>Separate the layers</a:t>
            </a:r>
          </a:p>
          <a:p>
            <a:endParaRPr lang="en-US" sz="2200" dirty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Extract the aqueous layer with diethyl ether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Dry the combined organic layers over anhydrous sodium sulfate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Remove the diethyl ether by distillation under nitrogen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Remove other byproducts  </a:t>
            </a:r>
            <a:br>
              <a:rPr lang="en-US" sz="2200" dirty="0" smtClean="0">
                <a:solidFill>
                  <a:schemeClr val="bg1"/>
                </a:solidFill>
              </a:rPr>
            </a:br>
            <a:r>
              <a:rPr lang="en-US" sz="2200" dirty="0" smtClean="0">
                <a:solidFill>
                  <a:schemeClr val="bg1"/>
                </a:solidFill>
              </a:rPr>
              <a:t>(i.e., biphenyl, </a:t>
            </a:r>
            <a:r>
              <a:rPr lang="en-US" sz="2200" dirty="0" err="1" smtClean="0">
                <a:solidFill>
                  <a:schemeClr val="bg1"/>
                </a:solidFill>
              </a:rPr>
              <a:t>chlorophosphines</a:t>
            </a:r>
            <a:r>
              <a:rPr lang="en-US" sz="2200" dirty="0" smtClean="0">
                <a:solidFill>
                  <a:schemeClr val="bg1"/>
                </a:solidFill>
              </a:rPr>
              <a:t>) by distillation under nitrogen</a:t>
            </a:r>
          </a:p>
          <a:p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Recrystallize the remaining oil/solid from hot ethanol</a:t>
            </a:r>
          </a:p>
          <a:p>
            <a:endParaRPr lang="en-US" sz="2200" dirty="0">
              <a:solidFill>
                <a:schemeClr val="bg1"/>
              </a:solidFill>
            </a:endParaRPr>
          </a:p>
          <a:p>
            <a:endParaRPr lang="en-US" sz="2200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1910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>
                <a:solidFill>
                  <a:schemeClr val="accent2">
                    <a:lumMod val="50000"/>
                  </a:schemeClr>
                </a:solidFill>
              </a:rPr>
              <a:t>How is this accomplish here? </a:t>
            </a:r>
          </a:p>
          <a:p>
            <a:endParaRPr lang="en-US" sz="22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accent2">
                    <a:lumMod val="50000"/>
                  </a:schemeClr>
                </a:solidFill>
              </a:rPr>
              <a:t>What is the protocol here?</a:t>
            </a:r>
          </a:p>
          <a:p>
            <a:endParaRPr lang="en-US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3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accent2">
                    <a:lumMod val="50000"/>
                  </a:schemeClr>
                </a:solidFill>
              </a:rPr>
              <a:t>What is the final temperature here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accent2">
                    <a:lumMod val="50000"/>
                  </a:schemeClr>
                </a:solidFill>
              </a:rPr>
              <a:t>Which 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</a:rPr>
              <a:t>compound is removed here?</a:t>
            </a:r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1828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Separatory funnel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72050" y="3124200"/>
            <a:ext cx="3486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Start with a small amount of drying agent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72050" y="4343400"/>
            <a:ext cx="3790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About T</a:t>
            </a:r>
            <a:r>
              <a:rPr lang="en-US" b="1" baseline="-25000" dirty="0" smtClean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~280 </a:t>
            </a:r>
            <a:r>
              <a:rPr lang="en-US" b="1" baseline="30000" dirty="0" smtClean="0">
                <a:solidFill>
                  <a:srgbClr val="FF0000"/>
                </a:solidFill>
              </a:rPr>
              <a:t>o</a:t>
            </a:r>
            <a:r>
              <a:rPr lang="en-US" b="1" dirty="0" smtClean="0">
                <a:solidFill>
                  <a:srgbClr val="FF0000"/>
                </a:solidFill>
              </a:rPr>
              <a:t>C to remove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PhPCl</a:t>
            </a:r>
            <a:r>
              <a:rPr lang="en-US" b="1" baseline="-25000" dirty="0" smtClean="0">
                <a:solidFill>
                  <a:srgbClr val="FF0000"/>
                </a:solidFill>
              </a:rPr>
              <a:t>2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b.p</a:t>
            </a:r>
            <a:r>
              <a:rPr lang="en-US" b="1" dirty="0" smtClean="0">
                <a:solidFill>
                  <a:srgbClr val="FF0000"/>
                </a:solidFill>
              </a:rPr>
              <a:t>.=240 </a:t>
            </a:r>
            <a:r>
              <a:rPr lang="en-US" b="1" baseline="30000" dirty="0" smtClean="0">
                <a:solidFill>
                  <a:srgbClr val="FF0000"/>
                </a:solidFill>
              </a:rPr>
              <a:t>o</a:t>
            </a:r>
            <a:r>
              <a:rPr lang="en-US" b="1" dirty="0" smtClean="0">
                <a:solidFill>
                  <a:srgbClr val="FF0000"/>
                </a:solidFill>
              </a:rPr>
              <a:t>C) and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biphenyl (</a:t>
            </a:r>
            <a:r>
              <a:rPr lang="en-US" b="1" dirty="0" err="1" smtClean="0">
                <a:solidFill>
                  <a:srgbClr val="FF0000"/>
                </a:solidFill>
              </a:rPr>
              <a:t>b.p</a:t>
            </a:r>
            <a:r>
              <a:rPr lang="en-US" b="1" dirty="0" smtClean="0">
                <a:solidFill>
                  <a:srgbClr val="FF0000"/>
                </a:solidFill>
              </a:rPr>
              <a:t>.=256 </a:t>
            </a:r>
            <a:r>
              <a:rPr lang="en-US" b="1" baseline="30000" dirty="0" smtClean="0">
                <a:solidFill>
                  <a:srgbClr val="FF0000"/>
                </a:solidFill>
              </a:rPr>
              <a:t>o</a:t>
            </a:r>
            <a:r>
              <a:rPr lang="en-US" b="1" dirty="0" smtClean="0">
                <a:solidFill>
                  <a:srgbClr val="FF0000"/>
                </a:solidFill>
              </a:rPr>
              <a:t>C)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5726668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Diphenylchlorophosphine</a:t>
            </a:r>
            <a:r>
              <a:rPr lang="en-US" b="1" dirty="0">
                <a:solidFill>
                  <a:srgbClr val="FF0000"/>
                </a:solidFill>
              </a:rPr>
              <a:t> (</a:t>
            </a:r>
            <a:r>
              <a:rPr lang="en-US" b="1" dirty="0" err="1">
                <a:solidFill>
                  <a:srgbClr val="FF0000"/>
                </a:solidFill>
              </a:rPr>
              <a:t>b.p</a:t>
            </a:r>
            <a:r>
              <a:rPr lang="en-US" b="1" dirty="0" smtClean="0">
                <a:solidFill>
                  <a:srgbClr val="FF0000"/>
                </a:solidFill>
              </a:rPr>
              <a:t>.=326 </a:t>
            </a:r>
            <a:r>
              <a:rPr lang="en-US" b="1" baseline="30000" dirty="0">
                <a:solidFill>
                  <a:srgbClr val="FF0000"/>
                </a:solidFill>
              </a:rPr>
              <a:t>o</a:t>
            </a:r>
            <a:r>
              <a:rPr lang="en-US" b="1" dirty="0">
                <a:solidFill>
                  <a:srgbClr val="FF0000"/>
                </a:solidFill>
              </a:rPr>
              <a:t>C) </a:t>
            </a:r>
          </a:p>
        </p:txBody>
      </p:sp>
    </p:spTree>
    <p:extLst>
      <p:ext uri="{BB962C8B-B14F-4D97-AF65-F5344CB8AC3E}">
        <p14:creationId xmlns:p14="http://schemas.microsoft.com/office/powerpoint/2010/main" val="355472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Melting point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Infrared spectrum</a:t>
            </a:r>
          </a:p>
          <a:p>
            <a:r>
              <a:rPr lang="en-US" baseline="30000" dirty="0" smtClean="0">
                <a:solidFill>
                  <a:schemeClr val="bg1"/>
                </a:solidFill>
              </a:rPr>
              <a:t>1</a:t>
            </a:r>
            <a:r>
              <a:rPr lang="en-US" dirty="0" smtClean="0">
                <a:solidFill>
                  <a:schemeClr val="bg1"/>
                </a:solidFill>
              </a:rPr>
              <a:t>H-NMR spectrum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aseline="30000" dirty="0">
                <a:solidFill>
                  <a:schemeClr val="bg1"/>
                </a:solidFill>
              </a:rPr>
              <a:t>31</a:t>
            </a:r>
            <a:r>
              <a:rPr lang="en-US" dirty="0">
                <a:solidFill>
                  <a:schemeClr val="bg1"/>
                </a:solidFill>
              </a:rPr>
              <a:t>P-NMR </a:t>
            </a:r>
            <a:r>
              <a:rPr lang="en-US" dirty="0" smtClean="0">
                <a:solidFill>
                  <a:schemeClr val="bg1"/>
                </a:solidFill>
              </a:rPr>
              <a:t>spectrum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= ~-5 ppm</a:t>
            </a: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Mass spectrum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</a:rPr>
              <a:t>m/z</a:t>
            </a:r>
            <a:r>
              <a:rPr lang="en-US" dirty="0" smtClean="0">
                <a:solidFill>
                  <a:srgbClr val="002060"/>
                </a:solidFill>
              </a:rPr>
              <a:t>= 262 (C</a:t>
            </a:r>
            <a:r>
              <a:rPr lang="en-US" baseline="-25000" dirty="0" smtClean="0">
                <a:solidFill>
                  <a:srgbClr val="002060"/>
                </a:solidFill>
              </a:rPr>
              <a:t>18</a:t>
            </a:r>
            <a:r>
              <a:rPr lang="en-US" dirty="0" smtClean="0">
                <a:solidFill>
                  <a:srgbClr val="002060"/>
                </a:solidFill>
              </a:rPr>
              <a:t>H</a:t>
            </a:r>
            <a:r>
              <a:rPr lang="en-US" baseline="-25000" dirty="0" smtClean="0">
                <a:solidFill>
                  <a:srgbClr val="002060"/>
                </a:solidFill>
              </a:rPr>
              <a:t>15</a:t>
            </a:r>
            <a:r>
              <a:rPr lang="en-US" dirty="0">
                <a:solidFill>
                  <a:srgbClr val="002060"/>
                </a:solidFill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m/z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= 183 (C</a:t>
            </a:r>
            <a:r>
              <a:rPr lang="en-US" baseline="-25000" dirty="0" smtClean="0">
                <a:solidFill>
                  <a:schemeClr val="accent5">
                    <a:lumMod val="75000"/>
                  </a:schemeClr>
                </a:solidFill>
              </a:rPr>
              <a:t>12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</a:t>
            </a:r>
            <a:r>
              <a:rPr lang="en-US" baseline="-25000" dirty="0" smtClean="0">
                <a:solidFill>
                  <a:schemeClr val="accent5">
                    <a:lumMod val="75000"/>
                  </a:schemeClr>
                </a:solidFill>
              </a:rPr>
              <a:t>8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P)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</a:rPr>
              <a:t>m/z</a:t>
            </a:r>
            <a:r>
              <a:rPr lang="en-US" dirty="0" smtClean="0">
                <a:solidFill>
                  <a:srgbClr val="002060"/>
                </a:solidFill>
              </a:rPr>
              <a:t>= 108 (C</a:t>
            </a:r>
            <a:r>
              <a:rPr lang="en-US" baseline="-25000" dirty="0" smtClean="0">
                <a:solidFill>
                  <a:srgbClr val="002060"/>
                </a:solidFill>
              </a:rPr>
              <a:t>6</a:t>
            </a:r>
            <a:r>
              <a:rPr lang="en-US" dirty="0" smtClean="0">
                <a:solidFill>
                  <a:srgbClr val="002060"/>
                </a:solidFill>
              </a:rPr>
              <a:t>H</a:t>
            </a:r>
            <a:r>
              <a:rPr lang="en-US" baseline="-25000" dirty="0" smtClean="0">
                <a:solidFill>
                  <a:srgbClr val="002060"/>
                </a:solidFill>
              </a:rPr>
              <a:t>5</a:t>
            </a:r>
            <a:r>
              <a:rPr lang="en-US" dirty="0" smtClean="0">
                <a:solidFill>
                  <a:srgbClr val="002060"/>
                </a:solidFill>
              </a:rPr>
              <a:t>P)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9" b="18871"/>
          <a:stretch/>
        </p:blipFill>
        <p:spPr bwMode="auto">
          <a:xfrm>
            <a:off x="3679825" y="1447800"/>
            <a:ext cx="5181067" cy="2444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4" y="3968044"/>
            <a:ext cx="5181067" cy="25089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8158520"/>
              </p:ext>
            </p:extLst>
          </p:nvPr>
        </p:nvGraphicFramePr>
        <p:xfrm>
          <a:off x="6324600" y="4495800"/>
          <a:ext cx="1157429" cy="58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S ChemDraw Drawing" r:id="rId5" imgW="1929049" imgH="968854" progId="ChemDraw.Document.6.0">
                  <p:embed/>
                </p:oleObj>
              </mc:Choice>
              <mc:Fallback>
                <p:oleObj name="CS ChemDraw Drawing" r:id="rId5" imgW="1929049" imgH="96885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24600" y="4495800"/>
                        <a:ext cx="1157429" cy="581312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814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406</TotalTime>
  <Words>669</Words>
  <Application>Microsoft Office PowerPoint</Application>
  <PresentationFormat>On-screen Show (4:3)</PresentationFormat>
  <Paragraphs>136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Paper</vt:lpstr>
      <vt:lpstr>CS ChemDraw Drawing</vt:lpstr>
      <vt:lpstr>ACD/ChemSketch</vt:lpstr>
      <vt:lpstr>Lecture 2a</vt:lpstr>
      <vt:lpstr>Introduction I</vt:lpstr>
      <vt:lpstr>Introduction II</vt:lpstr>
      <vt:lpstr>Experimental I</vt:lpstr>
      <vt:lpstr>Experimental II</vt:lpstr>
      <vt:lpstr>Experimental III</vt:lpstr>
      <vt:lpstr>Experimental IV</vt:lpstr>
      <vt:lpstr>Experimental V</vt:lpstr>
      <vt:lpstr>Characterization I</vt:lpstr>
      <vt:lpstr>Characterization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2a</dc:title>
  <dc:creator>bacher</dc:creator>
  <cp:lastModifiedBy>bacher</cp:lastModifiedBy>
  <cp:revision>27</cp:revision>
  <dcterms:created xsi:type="dcterms:W3CDTF">2012-01-03T01:01:15Z</dcterms:created>
  <dcterms:modified xsi:type="dcterms:W3CDTF">2012-01-05T00:55:35Z</dcterms:modified>
</cp:coreProperties>
</file>