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E63B8C2-DF2D-45F2-B84A-5D10ADCBDB47}" type="datetimeFigureOut">
              <a:rPr lang="en-US" smtClean="0"/>
              <a:t>1/4/2012</a:t>
            </a:fld>
            <a:endParaRPr lang="en-US"/>
          </a:p>
        </p:txBody>
      </p:sp>
      <p:sp>
        <p:nvSpPr>
          <p:cNvPr id="16" name="Slide Number Placeholder 15"/>
          <p:cNvSpPr>
            <a:spLocks noGrp="1"/>
          </p:cNvSpPr>
          <p:nvPr>
            <p:ph type="sldNum" sz="quarter" idx="11"/>
          </p:nvPr>
        </p:nvSpPr>
        <p:spPr/>
        <p:txBody>
          <a:bodyPr/>
          <a:lstStyle/>
          <a:p>
            <a:fld id="{7802D353-DB52-44BD-96AD-C0FFC1AE10E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3B8C2-DF2D-45F2-B84A-5D10ADCBDB4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3B8C2-DF2D-45F2-B84A-5D10ADCBDB4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3B8C2-DF2D-45F2-B84A-5D10ADCBDB47}" type="datetimeFigureOut">
              <a:rPr lang="en-US" smtClean="0"/>
              <a:t>1/4/2012</a:t>
            </a:fld>
            <a:endParaRPr lang="en-US"/>
          </a:p>
        </p:txBody>
      </p:sp>
      <p:sp>
        <p:nvSpPr>
          <p:cNvPr id="15" name="Slide Number Placeholder 14"/>
          <p:cNvSpPr>
            <a:spLocks noGrp="1"/>
          </p:cNvSpPr>
          <p:nvPr>
            <p:ph type="sldNum" sz="quarter" idx="15"/>
          </p:nvPr>
        </p:nvSpPr>
        <p:spPr/>
        <p:txBody>
          <a:bodyPr/>
          <a:lstStyle>
            <a:lvl1pPr algn="ctr">
              <a:defRPr/>
            </a:lvl1pPr>
          </a:lstStyle>
          <a:p>
            <a:fld id="{7802D353-DB52-44BD-96AD-C0FFC1AE10E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3B8C2-DF2D-45F2-B84A-5D10ADCBDB47}"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3B8C2-DF2D-45F2-B84A-5D10ADCBDB47}" type="datetimeFigureOut">
              <a:rPr lang="en-US" smtClean="0"/>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2D353-DB52-44BD-96AD-C0FFC1AE10E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02D353-DB52-44BD-96AD-C0FFC1AE10E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3B8C2-DF2D-45F2-B84A-5D10ADCBDB47}" type="datetimeFigureOut">
              <a:rPr lang="en-US" smtClean="0"/>
              <a:t>1/4/2012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3B8C2-DF2D-45F2-B84A-5D10ADCBDB47}" type="datetimeFigureOut">
              <a:rPr lang="en-US" smtClean="0"/>
              <a:t>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2D353-DB52-44BD-96AD-C0FFC1AE10E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3B8C2-DF2D-45F2-B84A-5D10ADCBDB47}" type="datetimeFigureOut">
              <a:rPr lang="en-US" smtClean="0"/>
              <a:t>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2D353-DB52-44BD-96AD-C0FFC1AE10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3B8C2-DF2D-45F2-B84A-5D10ADCBDB47}" type="datetimeFigureOut">
              <a:rPr lang="en-US" smtClean="0"/>
              <a:t>1/4/2012</a:t>
            </a:fld>
            <a:endParaRPr lang="en-US"/>
          </a:p>
        </p:txBody>
      </p:sp>
      <p:sp>
        <p:nvSpPr>
          <p:cNvPr id="9" name="Slide Number Placeholder 8"/>
          <p:cNvSpPr>
            <a:spLocks noGrp="1"/>
          </p:cNvSpPr>
          <p:nvPr>
            <p:ph type="sldNum" sz="quarter" idx="15"/>
          </p:nvPr>
        </p:nvSpPr>
        <p:spPr/>
        <p:txBody>
          <a:bodyPr/>
          <a:lstStyle/>
          <a:p>
            <a:fld id="{7802D353-DB52-44BD-96AD-C0FFC1AE10E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3B8C2-DF2D-45F2-B84A-5D10ADCBDB47}" type="datetimeFigureOut">
              <a:rPr lang="en-US" smtClean="0"/>
              <a:t>1/4/2012</a:t>
            </a:fld>
            <a:endParaRPr lang="en-US"/>
          </a:p>
        </p:txBody>
      </p:sp>
      <p:sp>
        <p:nvSpPr>
          <p:cNvPr id="9" name="Slide Number Placeholder 8"/>
          <p:cNvSpPr>
            <a:spLocks noGrp="1"/>
          </p:cNvSpPr>
          <p:nvPr>
            <p:ph type="sldNum" sz="quarter" idx="11"/>
          </p:nvPr>
        </p:nvSpPr>
        <p:spPr/>
        <p:txBody>
          <a:bodyPr/>
          <a:lstStyle/>
          <a:p>
            <a:fld id="{7802D353-DB52-44BD-96AD-C0FFC1AE10E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grayscl/>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E63B8C2-DF2D-45F2-B84A-5D10ADCBDB47}" type="datetimeFigureOut">
              <a:rPr lang="en-US" smtClean="0"/>
              <a:t>1/4/2012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02D353-DB52-44BD-96AD-C0FFC1AE10E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dirty="0" smtClean="0">
                <a:solidFill>
                  <a:srgbClr val="00B050"/>
                </a:solidFill>
              </a:rPr>
              <a:t>Equipment</a:t>
            </a:r>
            <a:endParaRPr lang="en-US" sz="3600" dirty="0">
              <a:solidFill>
                <a:srgbClr val="00B050"/>
              </a:solidFill>
            </a:endParaRPr>
          </a:p>
        </p:txBody>
      </p:sp>
      <p:sp>
        <p:nvSpPr>
          <p:cNvPr id="2" name="Title 1"/>
          <p:cNvSpPr>
            <a:spLocks noGrp="1"/>
          </p:cNvSpPr>
          <p:nvPr>
            <p:ph type="ctrTitle"/>
          </p:nvPr>
        </p:nvSpPr>
        <p:spPr/>
        <p:txBody>
          <a:bodyPr/>
          <a:lstStyle/>
          <a:p>
            <a:r>
              <a:rPr lang="en-US" dirty="0" smtClean="0">
                <a:solidFill>
                  <a:schemeClr val="bg1"/>
                </a:solidFill>
              </a:rPr>
              <a:t>Lecture 2a</a:t>
            </a:r>
            <a:endParaRPr lang="en-US" dirty="0">
              <a:solidFill>
                <a:schemeClr val="bg1"/>
              </a:solidFill>
            </a:endParaRPr>
          </a:p>
        </p:txBody>
      </p:sp>
    </p:spTree>
    <p:extLst>
      <p:ext uri="{BB962C8B-B14F-4D97-AF65-F5344CB8AC3E}">
        <p14:creationId xmlns:p14="http://schemas.microsoft.com/office/powerpoint/2010/main" val="33499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5857875" cy="4800600"/>
          </a:xfrm>
        </p:spPr>
        <p:txBody>
          <a:bodyPr>
            <a:normAutofit fontScale="85000" lnSpcReduction="20000"/>
          </a:bodyPr>
          <a:lstStyle/>
          <a:p>
            <a:r>
              <a:rPr lang="en-US" dirty="0" smtClean="0">
                <a:solidFill>
                  <a:schemeClr val="bg1"/>
                </a:solidFill>
              </a:rPr>
              <a:t>If a larger amount of solvent has to be removed under inert gas, a trap-to-trap distillation has to be used</a:t>
            </a:r>
          </a:p>
          <a:p>
            <a:pPr lvl="1"/>
            <a:r>
              <a:rPr lang="en-US" dirty="0" smtClean="0">
                <a:solidFill>
                  <a:srgbClr val="002060"/>
                </a:solidFill>
              </a:rPr>
              <a:t>The setup consists of two Schlenk flasks connected by a thick-wall tubing or a glass adapter</a:t>
            </a:r>
          </a:p>
          <a:p>
            <a:pPr lvl="1"/>
            <a:r>
              <a:rPr lang="en-US" dirty="0" smtClean="0">
                <a:solidFill>
                  <a:srgbClr val="002060"/>
                </a:solidFill>
              </a:rPr>
              <a:t>The flask (flask A) containing the solvent originally has to have a stir bar and is placed in a water bath</a:t>
            </a:r>
          </a:p>
          <a:p>
            <a:pPr lvl="1"/>
            <a:r>
              <a:rPr lang="en-US" dirty="0" smtClean="0">
                <a:solidFill>
                  <a:srgbClr val="002060"/>
                </a:solidFill>
              </a:rPr>
              <a:t>The receiving flask (flask B) is placed in a shallow Dewar filled with liquid nitrogen and connected to the Schlenk line (indicated by arrow)</a:t>
            </a:r>
          </a:p>
          <a:p>
            <a:pPr lvl="1"/>
            <a:r>
              <a:rPr lang="en-US" dirty="0" smtClean="0">
                <a:solidFill>
                  <a:srgbClr val="002060"/>
                </a:solidFill>
              </a:rPr>
              <a:t>After carefully establishing a sufficient vacuum as can be seen be the boiling of the liquid in flask A, the vacuum is disconnected to ensure that the solvent condenses in flask B and does not get collected in the trap of the Schlenk line</a:t>
            </a:r>
          </a:p>
          <a:p>
            <a:pPr lvl="1"/>
            <a:endParaRPr lang="en-US" dirty="0">
              <a:solidFill>
                <a:schemeClr val="bg1"/>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Basic Setup </a:t>
            </a:r>
            <a:r>
              <a:rPr lang="en-US" dirty="0" smtClean="0">
                <a:solidFill>
                  <a:srgbClr val="002060"/>
                </a:solidFill>
              </a:rPr>
              <a:t>IV</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75" y="1524000"/>
            <a:ext cx="25241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6632575" y="3079750"/>
            <a:ext cx="682625" cy="273050"/>
          </a:xfrm>
          <a:prstGeom prst="rect">
            <a:avLst/>
          </a:prstGeom>
          <a:solidFill>
            <a:srgbClr val="FFFF00"/>
          </a:solidFill>
          <a:ln>
            <a:noFill/>
          </a:ln>
        </p:spPr>
        <p:txBody>
          <a:bodyPr vert="horz" wrap="square" lIns="9144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Flask A</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3"/>
          <p:cNvSpPr txBox="1">
            <a:spLocks noChangeArrowheads="1"/>
          </p:cNvSpPr>
          <p:nvPr/>
        </p:nvSpPr>
        <p:spPr bwMode="auto">
          <a:xfrm>
            <a:off x="7851775" y="3079750"/>
            <a:ext cx="682625" cy="273050"/>
          </a:xfrm>
          <a:prstGeom prst="rect">
            <a:avLst/>
          </a:prstGeom>
          <a:solidFill>
            <a:srgbClr val="FFFF00"/>
          </a:solidFill>
          <a:ln>
            <a:noFill/>
          </a:ln>
        </p:spPr>
        <p:txBody>
          <a:bodyPr vert="horz" wrap="square" lIns="9144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Flask B</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7" name="Straight Arrow Connector 6"/>
          <p:cNvCxnSpPr/>
          <p:nvPr/>
        </p:nvCxnSpPr>
        <p:spPr>
          <a:xfrm flipV="1">
            <a:off x="8382000" y="2133600"/>
            <a:ext cx="372534"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27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barn(inVertical)">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rgbClr val="002060"/>
                </a:solidFill>
              </a:rPr>
              <a:t>Whenever possible, glass plugs should be used instead </a:t>
            </a:r>
            <a:br>
              <a:rPr lang="en-US" dirty="0" smtClean="0">
                <a:solidFill>
                  <a:srgbClr val="002060"/>
                </a:solidFill>
              </a:rPr>
            </a:br>
            <a:r>
              <a:rPr lang="en-US" dirty="0" smtClean="0">
                <a:solidFill>
                  <a:srgbClr val="002060"/>
                </a:solidFill>
              </a:rPr>
              <a:t>of rubber septa because they seal better if they are </a:t>
            </a:r>
            <a:br>
              <a:rPr lang="en-US" dirty="0" smtClean="0">
                <a:solidFill>
                  <a:srgbClr val="002060"/>
                </a:solidFill>
              </a:rPr>
            </a:br>
            <a:r>
              <a:rPr lang="en-US" dirty="0" smtClean="0">
                <a:solidFill>
                  <a:srgbClr val="002060"/>
                </a:solidFill>
              </a:rPr>
              <a:t>lubricated properly</a:t>
            </a:r>
          </a:p>
          <a:p>
            <a:r>
              <a:rPr lang="en-US" dirty="0" smtClean="0">
                <a:solidFill>
                  <a:srgbClr val="002060"/>
                </a:solidFill>
              </a:rPr>
              <a:t>There are two kind of tubing in the lab: </a:t>
            </a:r>
            <a:br>
              <a:rPr lang="en-US" dirty="0" smtClean="0">
                <a:solidFill>
                  <a:srgbClr val="002060"/>
                </a:solidFill>
              </a:rPr>
            </a:br>
            <a:r>
              <a:rPr lang="en-US" dirty="0" smtClean="0">
                <a:solidFill>
                  <a:srgbClr val="002060"/>
                </a:solidFill>
              </a:rPr>
              <a:t>thick-walled and thin-walled tubing</a:t>
            </a:r>
          </a:p>
          <a:p>
            <a:pPr lvl="1"/>
            <a:r>
              <a:rPr lang="en-US" dirty="0" smtClean="0">
                <a:solidFill>
                  <a:srgbClr val="7030A0"/>
                </a:solidFill>
              </a:rPr>
              <a:t>Thick-walled tubing is used for vacuum and pressure setups</a:t>
            </a:r>
          </a:p>
          <a:p>
            <a:pPr lvl="1"/>
            <a:r>
              <a:rPr lang="en-US" dirty="0" smtClean="0">
                <a:solidFill>
                  <a:srgbClr val="7030A0"/>
                </a:solidFill>
              </a:rPr>
              <a:t>Thin-walled tubing is used as water hoses and gas lines</a:t>
            </a:r>
          </a:p>
          <a:p>
            <a:r>
              <a:rPr lang="en-US" dirty="0" smtClean="0">
                <a:solidFill>
                  <a:srgbClr val="002060"/>
                </a:solidFill>
              </a:rPr>
              <a:t>Lubrication be used lightly on ground glass joints only</a:t>
            </a:r>
          </a:p>
          <a:p>
            <a:r>
              <a:rPr lang="en-US" b="1" dirty="0" smtClean="0">
                <a:solidFill>
                  <a:srgbClr val="FF0000"/>
                </a:solidFill>
              </a:rPr>
              <a:t>The glassware that is used in the course is very expensive (Schlenk flask: $60-$100, Schlenk frit: $200). If you break it due to carelessness, you will be held financially responsible.</a:t>
            </a:r>
            <a:endParaRPr lang="en-US" b="1" dirty="0">
              <a:solidFill>
                <a:srgbClr val="FF0000"/>
              </a:solidFill>
            </a:endParaRPr>
          </a:p>
        </p:txBody>
      </p:sp>
      <p:sp>
        <p:nvSpPr>
          <p:cNvPr id="3" name="Title 2"/>
          <p:cNvSpPr>
            <a:spLocks noGrp="1"/>
          </p:cNvSpPr>
          <p:nvPr>
            <p:ph type="title"/>
          </p:nvPr>
        </p:nvSpPr>
        <p:spPr/>
        <p:txBody>
          <a:bodyPr/>
          <a:lstStyle/>
          <a:p>
            <a:pPr algn="ctr"/>
            <a:r>
              <a:rPr lang="en-US" dirty="0">
                <a:solidFill>
                  <a:srgbClr val="002060"/>
                </a:solidFill>
              </a:rPr>
              <a:t>Basic Setup </a:t>
            </a:r>
            <a:r>
              <a:rPr lang="en-US" dirty="0" smtClean="0">
                <a:solidFill>
                  <a:srgbClr val="002060"/>
                </a:solidFill>
              </a:rPr>
              <a:t>V</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600200"/>
            <a:ext cx="1295400" cy="160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7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In the lower division organic laboratory courses, often times microscale or semi-</a:t>
            </a:r>
            <a:r>
              <a:rPr lang="en-US" dirty="0" err="1" smtClean="0">
                <a:solidFill>
                  <a:schemeClr val="bg1"/>
                </a:solidFill>
              </a:rPr>
              <a:t>macroscale</a:t>
            </a:r>
            <a:r>
              <a:rPr lang="en-US" dirty="0" smtClean="0">
                <a:solidFill>
                  <a:schemeClr val="bg1"/>
                </a:solidFill>
              </a:rPr>
              <a:t> equipment is used:</a:t>
            </a:r>
          </a:p>
          <a:p>
            <a:pPr lvl="1"/>
            <a:r>
              <a:rPr lang="en-US" dirty="0" smtClean="0">
                <a:solidFill>
                  <a:srgbClr val="002060"/>
                </a:solidFill>
              </a:rPr>
              <a:t>to reduce the amount of chemicals handled ($)</a:t>
            </a:r>
          </a:p>
          <a:p>
            <a:pPr lvl="1"/>
            <a:r>
              <a:rPr lang="en-US" dirty="0" smtClean="0">
                <a:solidFill>
                  <a:srgbClr val="002060"/>
                </a:solidFill>
              </a:rPr>
              <a:t>to reduce waste ($)</a:t>
            </a:r>
          </a:p>
          <a:p>
            <a:pPr lvl="1"/>
            <a:r>
              <a:rPr lang="en-US" dirty="0" smtClean="0">
                <a:solidFill>
                  <a:srgbClr val="002060"/>
                </a:solidFill>
              </a:rPr>
              <a:t>to make the experiment safer as well</a:t>
            </a:r>
          </a:p>
          <a:p>
            <a:r>
              <a:rPr lang="en-US" dirty="0" smtClean="0">
                <a:solidFill>
                  <a:schemeClr val="bg1"/>
                </a:solidFill>
              </a:rPr>
              <a:t>This is possible because most of the chemistry conducted in these courses does not require special precautions other than the occasional exclusion of water to a certain degree</a:t>
            </a:r>
          </a:p>
          <a:p>
            <a:endParaRPr lang="en-US" dirty="0" smtClean="0">
              <a:solidFill>
                <a:schemeClr val="bg1"/>
              </a:solidFill>
            </a:endParaRPr>
          </a:p>
          <a:p>
            <a:endParaRPr lang="en-US" dirty="0" smtClean="0">
              <a:solidFill>
                <a:srgbClr val="002060"/>
              </a:solidFill>
            </a:endParaRPr>
          </a:p>
          <a:p>
            <a:endParaRPr lang="en-US" dirty="0">
              <a:solidFill>
                <a:srgbClr val="002060"/>
              </a:solidFill>
            </a:endParaRPr>
          </a:p>
        </p:txBody>
      </p:sp>
      <p:sp>
        <p:nvSpPr>
          <p:cNvPr id="3" name="Title 2"/>
          <p:cNvSpPr>
            <a:spLocks noGrp="1"/>
          </p:cNvSpPr>
          <p:nvPr>
            <p:ph type="title"/>
          </p:nvPr>
        </p:nvSpPr>
        <p:spPr/>
        <p:txBody>
          <a:bodyPr/>
          <a:lstStyle/>
          <a:p>
            <a:pPr algn="ctr"/>
            <a:r>
              <a:rPr lang="en-US" dirty="0" smtClean="0">
                <a:solidFill>
                  <a:srgbClr val="002060"/>
                </a:solidFill>
              </a:rPr>
              <a:t>Introduction I</a:t>
            </a:r>
            <a:endParaRPr lang="en-US" dirty="0">
              <a:solidFill>
                <a:srgbClr val="002060"/>
              </a:solidFill>
            </a:endParaRPr>
          </a:p>
        </p:txBody>
      </p:sp>
    </p:spTree>
    <p:extLst>
      <p:ext uri="{BB962C8B-B14F-4D97-AF65-F5344CB8AC3E}">
        <p14:creationId xmlns:p14="http://schemas.microsoft.com/office/powerpoint/2010/main" val="32843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Many of the compounds used in research labs are very moisture i.e., TiCl</a:t>
            </a:r>
            <a:r>
              <a:rPr lang="en-US" baseline="-25000" dirty="0" smtClean="0">
                <a:solidFill>
                  <a:schemeClr val="bg1"/>
                </a:solidFill>
              </a:rPr>
              <a:t>4</a:t>
            </a:r>
            <a:r>
              <a:rPr lang="en-US" dirty="0" smtClean="0">
                <a:solidFill>
                  <a:schemeClr val="bg1"/>
                </a:solidFill>
              </a:rPr>
              <a:t>, SnCl</a:t>
            </a:r>
            <a:r>
              <a:rPr lang="en-US" baseline="-25000" dirty="0" smtClean="0">
                <a:solidFill>
                  <a:schemeClr val="bg1"/>
                </a:solidFill>
              </a:rPr>
              <a:t>4</a:t>
            </a:r>
            <a:r>
              <a:rPr lang="en-US" dirty="0" smtClean="0">
                <a:solidFill>
                  <a:schemeClr val="bg1"/>
                </a:solidFill>
              </a:rPr>
              <a:t>, LDA, etc., or air-sensitive </a:t>
            </a:r>
            <a:br>
              <a:rPr lang="en-US" dirty="0" smtClean="0">
                <a:solidFill>
                  <a:schemeClr val="bg1"/>
                </a:solidFill>
              </a:rPr>
            </a:br>
            <a:r>
              <a:rPr lang="en-US" dirty="0" smtClean="0">
                <a:solidFill>
                  <a:schemeClr val="bg1"/>
                </a:solidFill>
              </a:rPr>
              <a:t>i.e., organometallic compounds, </a:t>
            </a:r>
            <a:r>
              <a:rPr lang="en-US" dirty="0">
                <a:solidFill>
                  <a:schemeClr val="bg1"/>
                </a:solidFill>
              </a:rPr>
              <a:t>metal </a:t>
            </a:r>
            <a:r>
              <a:rPr lang="en-US" dirty="0" smtClean="0">
                <a:solidFill>
                  <a:schemeClr val="bg1"/>
                </a:solidFill>
              </a:rPr>
              <a:t>compounds in </a:t>
            </a:r>
            <a:br>
              <a:rPr lang="en-US" dirty="0" smtClean="0">
                <a:solidFill>
                  <a:schemeClr val="bg1"/>
                </a:solidFill>
              </a:rPr>
            </a:br>
            <a:r>
              <a:rPr lang="en-US" dirty="0" smtClean="0">
                <a:solidFill>
                  <a:schemeClr val="bg1"/>
                </a:solidFill>
              </a:rPr>
              <a:t>low oxidation states, cyclopentadienides, etc.</a:t>
            </a:r>
          </a:p>
          <a:p>
            <a:r>
              <a:rPr lang="en-US" dirty="0" smtClean="0">
                <a:solidFill>
                  <a:schemeClr val="bg1"/>
                </a:solidFill>
              </a:rPr>
              <a:t>This makes it necessary to eliminate water and oxygen (and in some cases even nitrogen) from the reaction in order for the reaction to proceed and afford decent yields</a:t>
            </a:r>
          </a:p>
          <a:p>
            <a:endParaRPr lang="en-US" dirty="0" smtClean="0">
              <a:solidFill>
                <a:schemeClr val="bg1"/>
              </a:solidFill>
            </a:endParaRPr>
          </a:p>
          <a:p>
            <a:endParaRPr lang="en-US" dirty="0" smtClean="0">
              <a:solidFill>
                <a:schemeClr val="bg1"/>
              </a:solidFill>
            </a:endParaRPr>
          </a:p>
          <a:p>
            <a:pPr lvl="1"/>
            <a:endParaRPr lang="en-US" dirty="0" smtClean="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Introduction </a:t>
            </a:r>
            <a:r>
              <a:rPr lang="en-US" dirty="0" smtClean="0">
                <a:solidFill>
                  <a:srgbClr val="002060"/>
                </a:solidFill>
              </a:rPr>
              <a:t>II</a:t>
            </a:r>
            <a:endParaRPr lang="en-US" dirty="0">
              <a:solidFill>
                <a:srgbClr val="002060"/>
              </a:solidFill>
            </a:endParaRPr>
          </a:p>
        </p:txBody>
      </p:sp>
    </p:spTree>
    <p:extLst>
      <p:ext uri="{BB962C8B-B14F-4D97-AF65-F5344CB8AC3E}">
        <p14:creationId xmlns:p14="http://schemas.microsoft.com/office/powerpoint/2010/main" val="23281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8396675" cy="4572000"/>
          </a:xfrm>
        </p:spPr>
        <p:txBody>
          <a:bodyPr>
            <a:normAutofit/>
          </a:bodyPr>
          <a:lstStyle/>
          <a:p>
            <a:r>
              <a:rPr lang="en-US" dirty="0" smtClean="0">
                <a:solidFill>
                  <a:schemeClr val="bg1"/>
                </a:solidFill>
              </a:rPr>
              <a:t>A round-bottomed flask with a side port is </a:t>
            </a:r>
            <a:br>
              <a:rPr lang="en-US" dirty="0" smtClean="0">
                <a:solidFill>
                  <a:schemeClr val="bg1"/>
                </a:solidFill>
              </a:rPr>
            </a:br>
            <a:r>
              <a:rPr lang="en-US" dirty="0" smtClean="0">
                <a:solidFill>
                  <a:schemeClr val="bg1"/>
                </a:solidFill>
              </a:rPr>
              <a:t>referred as Schlenk flask, which </a:t>
            </a:r>
            <a:r>
              <a:rPr lang="en-US" dirty="0">
                <a:solidFill>
                  <a:schemeClr val="bg1"/>
                </a:solidFill>
              </a:rPr>
              <a:t>commonly</a:t>
            </a:r>
            <a:r>
              <a:rPr lang="en-US" dirty="0" smtClean="0">
                <a:solidFill>
                  <a:schemeClr val="bg1"/>
                </a:solidFill>
              </a:rPr>
              <a:t/>
            </a:r>
            <a:br>
              <a:rPr lang="en-US" dirty="0" smtClean="0">
                <a:solidFill>
                  <a:schemeClr val="bg1"/>
                </a:solidFill>
              </a:rPr>
            </a:br>
            <a:r>
              <a:rPr lang="en-US" dirty="0" smtClean="0">
                <a:solidFill>
                  <a:schemeClr val="bg1"/>
                </a:solidFill>
              </a:rPr>
              <a:t>serves as reaction vessel</a:t>
            </a:r>
          </a:p>
          <a:p>
            <a:pPr lvl="1"/>
            <a:r>
              <a:rPr lang="en-US" dirty="0" smtClean="0">
                <a:solidFill>
                  <a:srgbClr val="002060"/>
                </a:solidFill>
              </a:rPr>
              <a:t>The side port has to have a fitting stopcock plug</a:t>
            </a:r>
          </a:p>
          <a:p>
            <a:pPr lvl="2"/>
            <a:r>
              <a:rPr lang="en-US" dirty="0" smtClean="0">
                <a:solidFill>
                  <a:srgbClr val="7030A0"/>
                </a:solidFill>
              </a:rPr>
              <a:t>There are Teflon and glass stopcocks </a:t>
            </a:r>
            <a:r>
              <a:rPr lang="en-US" dirty="0">
                <a:solidFill>
                  <a:srgbClr val="7030A0"/>
                </a:solidFill>
              </a:rPr>
              <a:t>available in the lab, which </a:t>
            </a:r>
            <a:r>
              <a:rPr lang="en-US" dirty="0" smtClean="0">
                <a:solidFill>
                  <a:srgbClr val="7030A0"/>
                </a:solidFill>
              </a:rPr>
              <a:t/>
            </a:r>
            <a:br>
              <a:rPr lang="en-US" dirty="0" smtClean="0">
                <a:solidFill>
                  <a:srgbClr val="7030A0"/>
                </a:solidFill>
              </a:rPr>
            </a:br>
            <a:r>
              <a:rPr lang="en-US" dirty="0" smtClean="0">
                <a:solidFill>
                  <a:srgbClr val="7030A0"/>
                </a:solidFill>
              </a:rPr>
              <a:t>are not interchangeable because of their different slopes</a:t>
            </a:r>
          </a:p>
          <a:p>
            <a:pPr lvl="2"/>
            <a:r>
              <a:rPr lang="en-US" dirty="0" smtClean="0">
                <a:solidFill>
                  <a:srgbClr val="7030A0"/>
                </a:solidFill>
              </a:rPr>
              <a:t>The glass stopcocks are generally larger, the plugs need to </a:t>
            </a:r>
            <a:r>
              <a:rPr lang="en-US" dirty="0">
                <a:solidFill>
                  <a:srgbClr val="7030A0"/>
                </a:solidFill>
              </a:rPr>
              <a:t>be </a:t>
            </a:r>
            <a:r>
              <a:rPr lang="en-US" dirty="0" smtClean="0">
                <a:solidFill>
                  <a:srgbClr val="7030A0"/>
                </a:solidFill>
              </a:rPr>
              <a:t>lightly lubricated to seal properly and also be secured by a clip</a:t>
            </a:r>
          </a:p>
          <a:p>
            <a:pPr lvl="2"/>
            <a:r>
              <a:rPr lang="en-US" b="1" dirty="0" smtClean="0">
                <a:solidFill>
                  <a:srgbClr val="FF0000"/>
                </a:solidFill>
              </a:rPr>
              <a:t>The Teflon stopcock is clear and does not have to be lubricated, but they shrink upon cooling i.e., freezer</a:t>
            </a:r>
          </a:p>
          <a:p>
            <a:pPr lvl="1"/>
            <a:endParaRPr lang="en-US" dirty="0" smtClean="0">
              <a:solidFill>
                <a:schemeClr val="bg1"/>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err="1" smtClean="0">
                <a:solidFill>
                  <a:srgbClr val="002060"/>
                </a:solidFill>
              </a:rPr>
              <a:t>Schlenkware</a:t>
            </a:r>
            <a:r>
              <a:rPr lang="en-US" dirty="0" smtClean="0">
                <a:solidFill>
                  <a:srgbClr val="002060"/>
                </a:solidFill>
              </a:rPr>
              <a:t> </a:t>
            </a:r>
            <a:r>
              <a:rPr lang="en-US" dirty="0">
                <a:solidFill>
                  <a:srgbClr val="002060"/>
                </a:solidFill>
              </a:rPr>
              <a:t>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91" r="17088" b="10601"/>
          <a:stretch/>
        </p:blipFill>
        <p:spPr bwMode="auto">
          <a:xfrm>
            <a:off x="7234646" y="1447800"/>
            <a:ext cx="122790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566" y="5257800"/>
            <a:ext cx="167003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646" y="5257800"/>
            <a:ext cx="1619229"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6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500" fill="hold"/>
                                        <p:tgtEl>
                                          <p:spTgt spid="1028"/>
                                        </p:tgtEl>
                                        <p:attrNameLst>
                                          <p:attrName>ppt_w</p:attrName>
                                        </p:attrNameLst>
                                      </p:cBhvr>
                                      <p:tavLst>
                                        <p:tav tm="0">
                                          <p:val>
                                            <p:fltVal val="0"/>
                                          </p:val>
                                        </p:tav>
                                        <p:tav tm="100000">
                                          <p:val>
                                            <p:strVal val="#ppt_w"/>
                                          </p:val>
                                        </p:tav>
                                      </p:tavLst>
                                    </p:anim>
                                    <p:anim calcmode="lin" valueType="num">
                                      <p:cBhvr>
                                        <p:cTn id="31" dur="500" fill="hold"/>
                                        <p:tgtEl>
                                          <p:spTgt spid="1028"/>
                                        </p:tgtEl>
                                        <p:attrNameLst>
                                          <p:attrName>ppt_h</p:attrName>
                                        </p:attrNameLst>
                                      </p:cBhvr>
                                      <p:tavLst>
                                        <p:tav tm="0">
                                          <p:val>
                                            <p:fltVal val="0"/>
                                          </p:val>
                                        </p:tav>
                                        <p:tav tm="100000">
                                          <p:val>
                                            <p:strVal val="#ppt_h"/>
                                          </p:val>
                                        </p:tav>
                                      </p:tavLst>
                                    </p:anim>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500" fill="hold"/>
                                        <p:tgtEl>
                                          <p:spTgt spid="1029"/>
                                        </p:tgtEl>
                                        <p:attrNameLst>
                                          <p:attrName>ppt_w</p:attrName>
                                        </p:attrNameLst>
                                      </p:cBhvr>
                                      <p:tavLst>
                                        <p:tav tm="0">
                                          <p:val>
                                            <p:fltVal val="0"/>
                                          </p:val>
                                        </p:tav>
                                        <p:tav tm="100000">
                                          <p:val>
                                            <p:strVal val="#ppt_w"/>
                                          </p:val>
                                        </p:tav>
                                      </p:tavLst>
                                    </p:anim>
                                    <p:anim calcmode="lin" valueType="num">
                                      <p:cBhvr>
                                        <p:cTn id="41" dur="500" fill="hold"/>
                                        <p:tgtEl>
                                          <p:spTgt spid="1029"/>
                                        </p:tgtEl>
                                        <p:attrNameLst>
                                          <p:attrName>ppt_h</p:attrName>
                                        </p:attrNameLst>
                                      </p:cBhvr>
                                      <p:tavLst>
                                        <p:tav tm="0">
                                          <p:val>
                                            <p:fltVal val="0"/>
                                          </p:val>
                                        </p:tav>
                                        <p:tav tm="100000">
                                          <p:val>
                                            <p:strVal val="#ppt_h"/>
                                          </p:val>
                                        </p:tav>
                                      </p:tavLst>
                                    </p:anim>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solidFill>
                  <a:schemeClr val="bg1"/>
                </a:solidFill>
              </a:rPr>
              <a:t>Another important piece of equipment </a:t>
            </a:r>
            <a:r>
              <a:rPr lang="en-US" dirty="0">
                <a:solidFill>
                  <a:schemeClr val="bg1"/>
                </a:solidFill>
              </a:rPr>
              <a:t>is a </a:t>
            </a:r>
            <a:r>
              <a:rPr lang="en-US" dirty="0" smtClean="0">
                <a:solidFill>
                  <a:schemeClr val="bg1"/>
                </a:solidFill>
              </a:rPr>
              <a:t>Schlenk frit, which </a:t>
            </a:r>
            <a:br>
              <a:rPr lang="en-US" dirty="0" smtClean="0">
                <a:solidFill>
                  <a:schemeClr val="bg1"/>
                </a:solidFill>
              </a:rPr>
            </a:br>
            <a:r>
              <a:rPr lang="en-US" dirty="0" smtClean="0">
                <a:solidFill>
                  <a:schemeClr val="bg1"/>
                </a:solidFill>
              </a:rPr>
              <a:t>allows for filtrations under inert gas</a:t>
            </a:r>
          </a:p>
          <a:p>
            <a:r>
              <a:rPr lang="en-US" dirty="0" smtClean="0">
                <a:solidFill>
                  <a:schemeClr val="bg1"/>
                </a:solidFill>
              </a:rPr>
              <a:t>A frit is a glass tube with one or two stopcocks, </a:t>
            </a:r>
            <a:r>
              <a:rPr lang="en-US" dirty="0">
                <a:solidFill>
                  <a:schemeClr val="bg1"/>
                </a:solidFill>
              </a:rPr>
              <a:t>a male </a:t>
            </a:r>
            <a:r>
              <a:rPr lang="en-US" dirty="0" smtClean="0">
                <a:solidFill>
                  <a:schemeClr val="bg1"/>
                </a:solidFill>
              </a:rPr>
              <a:t>joint</a:t>
            </a:r>
            <a:br>
              <a:rPr lang="en-US" dirty="0" smtClean="0">
                <a:solidFill>
                  <a:schemeClr val="bg1"/>
                </a:solidFill>
              </a:rPr>
            </a:br>
            <a:r>
              <a:rPr lang="en-US" dirty="0" smtClean="0">
                <a:solidFill>
                  <a:schemeClr val="bg1"/>
                </a:solidFill>
              </a:rPr>
              <a:t>on each end and contains a porous </a:t>
            </a:r>
            <a:r>
              <a:rPr lang="en-US" dirty="0">
                <a:solidFill>
                  <a:schemeClr val="bg1"/>
                </a:solidFill>
              </a:rPr>
              <a:t>plate in the middle, which </a:t>
            </a:r>
            <a:r>
              <a:rPr lang="en-US" dirty="0" smtClean="0">
                <a:solidFill>
                  <a:schemeClr val="bg1"/>
                </a:solidFill>
              </a:rPr>
              <a:t/>
            </a:r>
            <a:br>
              <a:rPr lang="en-US" dirty="0" smtClean="0">
                <a:solidFill>
                  <a:schemeClr val="bg1"/>
                </a:solidFill>
              </a:rPr>
            </a:br>
            <a:r>
              <a:rPr lang="en-US" dirty="0" smtClean="0">
                <a:solidFill>
                  <a:schemeClr val="bg1"/>
                </a:solidFill>
              </a:rPr>
              <a:t>comes in different porosities</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Some frits are also labeled by pencil marks on the side: the more </a:t>
            </a:r>
            <a:br>
              <a:rPr lang="en-US" dirty="0" smtClean="0">
                <a:solidFill>
                  <a:schemeClr val="bg1"/>
                </a:solidFill>
              </a:rPr>
            </a:br>
            <a:r>
              <a:rPr lang="en-US" dirty="0" smtClean="0">
                <a:solidFill>
                  <a:schemeClr val="bg1"/>
                </a:solidFill>
              </a:rPr>
              <a:t>marks, the finer the frit is</a:t>
            </a:r>
          </a:p>
          <a:p>
            <a:r>
              <a:rPr lang="en-US" dirty="0" smtClean="0">
                <a:solidFill>
                  <a:schemeClr val="bg1"/>
                </a:solidFill>
              </a:rPr>
              <a:t>The particle size of the precipitate determines the porosity of the </a:t>
            </a:r>
            <a:br>
              <a:rPr lang="en-US" dirty="0" smtClean="0">
                <a:solidFill>
                  <a:schemeClr val="bg1"/>
                </a:solidFill>
              </a:rPr>
            </a:br>
            <a:r>
              <a:rPr lang="en-US" dirty="0" smtClean="0">
                <a:solidFill>
                  <a:schemeClr val="bg1"/>
                </a:solidFill>
              </a:rPr>
              <a:t>frit that should be used for the filtration</a:t>
            </a:r>
          </a:p>
          <a:p>
            <a:r>
              <a:rPr lang="en-US" dirty="0" smtClean="0">
                <a:solidFill>
                  <a:schemeClr val="bg1"/>
                </a:solidFill>
              </a:rPr>
              <a:t>In some cases a filter aid i.e., </a:t>
            </a:r>
            <a:r>
              <a:rPr lang="en-US" dirty="0" err="1" smtClean="0">
                <a:solidFill>
                  <a:schemeClr val="bg1"/>
                </a:solidFill>
              </a:rPr>
              <a:t>Celite</a:t>
            </a:r>
            <a:r>
              <a:rPr lang="en-US" dirty="0" smtClean="0">
                <a:solidFill>
                  <a:schemeClr val="bg1"/>
                </a:solidFill>
              </a:rPr>
              <a:t>, can be used as well</a:t>
            </a:r>
          </a:p>
        </p:txBody>
      </p:sp>
      <p:sp>
        <p:nvSpPr>
          <p:cNvPr id="3" name="Title 2"/>
          <p:cNvSpPr>
            <a:spLocks noGrp="1"/>
          </p:cNvSpPr>
          <p:nvPr>
            <p:ph type="title"/>
          </p:nvPr>
        </p:nvSpPr>
        <p:spPr/>
        <p:txBody>
          <a:bodyPr/>
          <a:lstStyle/>
          <a:p>
            <a:pPr algn="ctr"/>
            <a:r>
              <a:rPr lang="en-US" dirty="0" err="1">
                <a:solidFill>
                  <a:srgbClr val="002060"/>
                </a:solidFill>
              </a:rPr>
              <a:t>Schlenkware</a:t>
            </a:r>
            <a:r>
              <a:rPr lang="en-US" dirty="0">
                <a:solidFill>
                  <a:srgbClr val="002060"/>
                </a:solidFill>
              </a:rPr>
              <a:t> </a:t>
            </a:r>
            <a:r>
              <a:rPr lang="en-US" dirty="0" smtClean="0">
                <a:solidFill>
                  <a:srgbClr val="002060"/>
                </a:solidFill>
              </a:rPr>
              <a:t>II</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4" r="11188" b="7472"/>
          <a:stretch/>
        </p:blipFill>
        <p:spPr bwMode="auto">
          <a:xfrm>
            <a:off x="7560733" y="1524000"/>
            <a:ext cx="1049867" cy="241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164505296"/>
              </p:ext>
            </p:extLst>
          </p:nvPr>
        </p:nvGraphicFramePr>
        <p:xfrm>
          <a:off x="1793557" y="2895600"/>
          <a:ext cx="4378643" cy="1493520"/>
        </p:xfrm>
        <a:graphic>
          <a:graphicData uri="http://schemas.openxmlformats.org/drawingml/2006/table">
            <a:tbl>
              <a:tblPr firstRow="1" firstCol="1" bandRow="1">
                <a:tableStyleId>{5C22544A-7EE6-4342-B048-85BDC9FD1C3A}</a:tableStyleId>
              </a:tblPr>
              <a:tblGrid>
                <a:gridCol w="1389978"/>
                <a:gridCol w="1473796"/>
                <a:gridCol w="1514869"/>
              </a:tblGrid>
              <a:tr h="0">
                <a:tc>
                  <a:txBody>
                    <a:bodyPr/>
                    <a:lstStyle/>
                    <a:p>
                      <a:pPr marL="0" marR="0">
                        <a:spcBef>
                          <a:spcPts val="0"/>
                        </a:spcBef>
                        <a:spcAft>
                          <a:spcPts val="0"/>
                        </a:spcAft>
                      </a:pPr>
                      <a:r>
                        <a:rPr lang="en-US" sz="1400" dirty="0" err="1">
                          <a:effectLst/>
                        </a:rPr>
                        <a:t>Aceglass</a:t>
                      </a:r>
                      <a:r>
                        <a:rPr lang="en-US" sz="1400" dirty="0">
                          <a:effectLst/>
                        </a:rPr>
                        <a:t>/</a:t>
                      </a:r>
                      <a:r>
                        <a:rPr lang="en-US" sz="1400" dirty="0" err="1">
                          <a:effectLst/>
                        </a:rPr>
                        <a:t>Robu</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dirty="0">
                          <a:effectLst/>
                        </a:rPr>
                        <a:t>Corning/Kimble</a:t>
                      </a:r>
                      <a:endParaRPr lang="en-US" sz="1400" dirty="0">
                        <a:effectLst/>
                        <a:latin typeface="Times"/>
                        <a:ea typeface="Times"/>
                        <a:cs typeface="Times New Roman"/>
                      </a:endParaRPr>
                    </a:p>
                  </a:txBody>
                  <a:tcPr marL="68580" marR="68580" marT="0" marB="0"/>
                </a:tc>
                <a:tc>
                  <a:txBody>
                    <a:bodyPr/>
                    <a:lstStyle/>
                    <a:p>
                      <a:pPr marL="0" marR="457200">
                        <a:spcBef>
                          <a:spcPts val="0"/>
                        </a:spcBef>
                        <a:spcAft>
                          <a:spcPts val="0"/>
                        </a:spcAft>
                      </a:pPr>
                      <a:r>
                        <a:rPr lang="en-US" sz="1400" dirty="0">
                          <a:effectLst/>
                        </a:rPr>
                        <a:t>TGP/Duran</a:t>
                      </a:r>
                      <a:endParaRPr lang="en-US" sz="1400" dirty="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dirty="0">
                          <a:effectLst/>
                        </a:rPr>
                        <a:t>A (145-174)</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dirty="0">
                          <a:effectLst/>
                        </a:rPr>
                        <a:t>EC (170-220)</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a:effectLst/>
                        </a:rPr>
                        <a:t>0 (150-200)</a:t>
                      </a:r>
                      <a:endParaRPr lang="en-US" sz="140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dirty="0">
                          <a:effectLst/>
                        </a:rPr>
                        <a:t>B (70-100)</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a:effectLst/>
                        </a:rPr>
                        <a:t>1 (90-150)</a:t>
                      </a:r>
                      <a:endParaRPr lang="en-US" sz="140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a:effectLst/>
                        </a:rPr>
                        <a:t>C (25-50)</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a:effectLst/>
                        </a:rPr>
                        <a:t>C (40-60)</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a:effectLst/>
                        </a:rPr>
                        <a:t>2 (40-90)</a:t>
                      </a:r>
                      <a:endParaRPr lang="en-US" sz="140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dirty="0">
                          <a:effectLst/>
                        </a:rPr>
                        <a:t>D (10-20)</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a:effectLst/>
                        </a:rPr>
                        <a:t>M (10-15)</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dirty="0">
                          <a:effectLst/>
                        </a:rPr>
                        <a:t>3 (15-40)</a:t>
                      </a:r>
                      <a:endParaRPr lang="en-US" sz="1400" dirty="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dirty="0">
                          <a:effectLst/>
                        </a:rPr>
                        <a:t>E (4-8)</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a:effectLst/>
                        </a:rPr>
                        <a:t>F (4-4.5)</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a:effectLst/>
                        </a:rPr>
                        <a:t>4 (4-15)</a:t>
                      </a:r>
                      <a:endParaRPr lang="en-US" sz="1400">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400" dirty="0">
                          <a:effectLst/>
                        </a:rPr>
                        <a:t>VF (2-2.5)</a:t>
                      </a:r>
                      <a:endParaRPr lang="en-US" sz="1400" dirty="0">
                        <a:effectLst/>
                        <a:latin typeface="Times"/>
                        <a:ea typeface="Times"/>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a:ea typeface="Times"/>
                        <a:cs typeface="Times New Roman"/>
                      </a:endParaRPr>
                    </a:p>
                  </a:txBody>
                  <a:tcPr marL="68580" marR="68580" marT="0" marB="0"/>
                </a:tc>
                <a:tc>
                  <a:txBody>
                    <a:bodyPr/>
                    <a:lstStyle/>
                    <a:p>
                      <a:pPr marL="0" marR="0">
                        <a:spcBef>
                          <a:spcPts val="0"/>
                        </a:spcBef>
                        <a:spcAft>
                          <a:spcPts val="0"/>
                        </a:spcAft>
                        <a:tabLst>
                          <a:tab pos="560070" algn="l"/>
                        </a:tabLst>
                      </a:pPr>
                      <a:r>
                        <a:rPr lang="en-US" sz="1400" dirty="0">
                          <a:effectLst/>
                        </a:rPr>
                        <a:t> </a:t>
                      </a:r>
                      <a:endParaRPr lang="en-US" sz="1400" dirty="0">
                        <a:effectLst/>
                        <a:latin typeface="Times"/>
                        <a:ea typeface="Times"/>
                        <a:cs typeface="Times New Roman"/>
                      </a:endParaRPr>
                    </a:p>
                  </a:txBody>
                  <a:tcPr marL="68580" marR="68580" marT="0" marB="0"/>
                </a:tc>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33" y="4010025"/>
            <a:ext cx="87533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9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arn(inVertical)">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 calcmode="lin" valueType="num">
                                      <p:cBhvr>
                                        <p:cTn id="42" dur="500" fill="hold"/>
                                        <p:tgtEl>
                                          <p:spTgt spid="2051"/>
                                        </p:tgtEl>
                                        <p:attrNameLst>
                                          <p:attrName>ppt_w</p:attrName>
                                        </p:attrNameLst>
                                      </p:cBhvr>
                                      <p:tavLst>
                                        <p:tav tm="0">
                                          <p:val>
                                            <p:fltVal val="0"/>
                                          </p:val>
                                        </p:tav>
                                        <p:tav tm="100000">
                                          <p:val>
                                            <p:strVal val="#ppt_w"/>
                                          </p:val>
                                        </p:tav>
                                      </p:tavLst>
                                    </p:anim>
                                    <p:anim calcmode="lin" valueType="num">
                                      <p:cBhvr>
                                        <p:cTn id="43" dur="500" fill="hold"/>
                                        <p:tgtEl>
                                          <p:spTgt spid="2051"/>
                                        </p:tgtEl>
                                        <p:attrNameLst>
                                          <p:attrName>ppt_h</p:attrName>
                                        </p:attrNameLst>
                                      </p:cBhvr>
                                      <p:tavLst>
                                        <p:tav tm="0">
                                          <p:val>
                                            <p:fltVal val="0"/>
                                          </p:val>
                                        </p:tav>
                                        <p:tav tm="100000">
                                          <p:val>
                                            <p:strVal val="#ppt_h"/>
                                          </p:val>
                                        </p:tav>
                                      </p:tavLst>
                                    </p:anim>
                                    <p:animEffect transition="in" filter="fade">
                                      <p:cBhvr>
                                        <p:cTn id="4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solidFill>
                  <a:schemeClr val="bg1"/>
                </a:solidFill>
              </a:rPr>
              <a:t>Another very important piece of equipment is the Schlenk line itself</a:t>
            </a:r>
          </a:p>
          <a:p>
            <a:pPr lvl="1"/>
            <a:r>
              <a:rPr lang="en-US" dirty="0" smtClean="0">
                <a:solidFill>
                  <a:srgbClr val="002060"/>
                </a:solidFill>
              </a:rPr>
              <a:t>Glass manifold that can be connected to </a:t>
            </a:r>
            <a:r>
              <a:rPr lang="en-US" dirty="0">
                <a:solidFill>
                  <a:srgbClr val="002060"/>
                </a:solidFill>
              </a:rPr>
              <a:t>the </a:t>
            </a:r>
            <a:r>
              <a:rPr lang="en-US" dirty="0" smtClean="0">
                <a:solidFill>
                  <a:srgbClr val="002060"/>
                </a:solidFill>
              </a:rPr>
              <a:t/>
            </a:r>
            <a:br>
              <a:rPr lang="en-US" dirty="0" smtClean="0">
                <a:solidFill>
                  <a:srgbClr val="002060"/>
                </a:solidFill>
              </a:rPr>
            </a:br>
            <a:r>
              <a:rPr lang="en-US" dirty="0" smtClean="0">
                <a:solidFill>
                  <a:srgbClr val="002060"/>
                </a:solidFill>
              </a:rPr>
              <a:t>vacuum or the inert gas line via double oblique</a:t>
            </a:r>
            <a:br>
              <a:rPr lang="en-US" dirty="0" smtClean="0">
                <a:solidFill>
                  <a:srgbClr val="002060"/>
                </a:solidFill>
              </a:rPr>
            </a:br>
            <a:r>
              <a:rPr lang="en-US" dirty="0" smtClean="0">
                <a:solidFill>
                  <a:srgbClr val="002060"/>
                </a:solidFill>
              </a:rPr>
              <a:t>bore </a:t>
            </a:r>
            <a:r>
              <a:rPr lang="en-US" dirty="0">
                <a:solidFill>
                  <a:srgbClr val="002060"/>
                </a:solidFill>
              </a:rPr>
              <a:t>stopcocks</a:t>
            </a:r>
          </a:p>
          <a:p>
            <a:pPr lvl="1"/>
            <a:r>
              <a:rPr lang="en-US" dirty="0" smtClean="0">
                <a:solidFill>
                  <a:srgbClr val="002060"/>
                </a:solidFill>
              </a:rPr>
              <a:t>It is very important to make yourself familiar </a:t>
            </a:r>
            <a:br>
              <a:rPr lang="en-US" dirty="0" smtClean="0">
                <a:solidFill>
                  <a:srgbClr val="002060"/>
                </a:solidFill>
              </a:rPr>
            </a:br>
            <a:r>
              <a:rPr lang="en-US" dirty="0" smtClean="0">
                <a:solidFill>
                  <a:srgbClr val="002060"/>
                </a:solidFill>
              </a:rPr>
              <a:t>with the operation of the line </a:t>
            </a:r>
            <a:r>
              <a:rPr lang="en-US" dirty="0" err="1" smtClean="0">
                <a:solidFill>
                  <a:srgbClr val="002060"/>
                </a:solidFill>
              </a:rPr>
              <a:t>asap</a:t>
            </a:r>
            <a:endParaRPr lang="en-US" dirty="0" smtClean="0">
              <a:solidFill>
                <a:srgbClr val="002060"/>
              </a:solidFill>
            </a:endParaRPr>
          </a:p>
          <a:p>
            <a:pPr lvl="1"/>
            <a:r>
              <a:rPr lang="en-US" dirty="0" smtClean="0">
                <a:solidFill>
                  <a:srgbClr val="FF0000"/>
                </a:solidFill>
              </a:rPr>
              <a:t>It is very important to coordinate the work on the </a:t>
            </a:r>
            <a:br>
              <a:rPr lang="en-US" dirty="0" smtClean="0">
                <a:solidFill>
                  <a:srgbClr val="FF0000"/>
                </a:solidFill>
              </a:rPr>
            </a:br>
            <a:r>
              <a:rPr lang="en-US" dirty="0" smtClean="0">
                <a:solidFill>
                  <a:srgbClr val="FF0000"/>
                </a:solidFill>
              </a:rPr>
              <a:t>line among the students using it</a:t>
            </a:r>
          </a:p>
          <a:p>
            <a:r>
              <a:rPr lang="en-US" dirty="0" smtClean="0">
                <a:solidFill>
                  <a:schemeClr val="bg1"/>
                </a:solidFill>
              </a:rPr>
              <a:t>The vacuum is produced by a mechanical rotary pump</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that can provide a vacuum of 10</a:t>
            </a:r>
            <a:r>
              <a:rPr lang="en-US" baseline="30000" dirty="0" smtClean="0">
                <a:solidFill>
                  <a:schemeClr val="bg1"/>
                </a:solidFill>
              </a:rPr>
              <a:t>-2</a:t>
            </a:r>
            <a:r>
              <a:rPr lang="en-US" dirty="0" smtClean="0">
                <a:solidFill>
                  <a:schemeClr val="bg1"/>
                </a:solidFill>
              </a:rPr>
              <a:t>-10</a:t>
            </a:r>
            <a:r>
              <a:rPr lang="en-US" baseline="30000" dirty="0" smtClean="0">
                <a:solidFill>
                  <a:schemeClr val="bg1"/>
                </a:solidFill>
              </a:rPr>
              <a:t>-3</a:t>
            </a:r>
            <a:r>
              <a:rPr lang="en-US" dirty="0" smtClean="0">
                <a:solidFill>
                  <a:schemeClr val="bg1"/>
                </a:solidFill>
              </a:rPr>
              <a:t> torr. </a:t>
            </a:r>
          </a:p>
          <a:p>
            <a:r>
              <a:rPr lang="en-US" dirty="0" smtClean="0">
                <a:solidFill>
                  <a:schemeClr val="bg1"/>
                </a:solidFill>
              </a:rPr>
              <a:t>It is protected by a trap that is immersed in </a:t>
            </a:r>
            <a:r>
              <a:rPr lang="en-US" dirty="0">
                <a:solidFill>
                  <a:schemeClr val="bg1"/>
                </a:solidFill>
              </a:rPr>
              <a:t>a Dewar </a:t>
            </a:r>
            <a:r>
              <a:rPr lang="en-US" dirty="0" smtClean="0">
                <a:solidFill>
                  <a:schemeClr val="bg1"/>
                </a:solidFill>
              </a:rPr>
              <a:t/>
            </a:r>
            <a:br>
              <a:rPr lang="en-US" dirty="0" smtClean="0">
                <a:solidFill>
                  <a:schemeClr val="bg1"/>
                </a:solidFill>
              </a:rPr>
            </a:br>
            <a:r>
              <a:rPr lang="en-US" dirty="0" smtClean="0">
                <a:solidFill>
                  <a:schemeClr val="bg1"/>
                </a:solidFill>
              </a:rPr>
              <a:t>containing liquid nitrogen (T</a:t>
            </a:r>
            <a:r>
              <a:rPr lang="en-US" baseline="-25000" dirty="0" smtClean="0">
                <a:solidFill>
                  <a:schemeClr val="bg1"/>
                </a:solidFill>
              </a:rPr>
              <a:t>b</a:t>
            </a:r>
            <a:r>
              <a:rPr lang="en-US" dirty="0" smtClean="0">
                <a:solidFill>
                  <a:schemeClr val="bg1"/>
                </a:solidFill>
              </a:rPr>
              <a:t>=-196 </a:t>
            </a:r>
            <a:r>
              <a:rPr lang="en-US" baseline="30000" dirty="0" smtClean="0">
                <a:solidFill>
                  <a:schemeClr val="bg1"/>
                </a:solidFill>
              </a:rPr>
              <a:t>o</a:t>
            </a:r>
            <a:r>
              <a:rPr lang="en-US" dirty="0" smtClean="0">
                <a:solidFill>
                  <a:schemeClr val="bg1"/>
                </a:solidFill>
              </a:rPr>
              <a:t>C), which means </a:t>
            </a:r>
            <a:r>
              <a:rPr lang="en-US" dirty="0">
                <a:solidFill>
                  <a:schemeClr val="bg1"/>
                </a:solidFill>
              </a:rPr>
              <a:t>that</a:t>
            </a:r>
            <a:r>
              <a:rPr lang="en-US" dirty="0" smtClean="0">
                <a:solidFill>
                  <a:schemeClr val="bg1"/>
                </a:solidFill>
              </a:rPr>
              <a:t/>
            </a:r>
            <a:br>
              <a:rPr lang="en-US" dirty="0" smtClean="0">
                <a:solidFill>
                  <a:schemeClr val="bg1"/>
                </a:solidFill>
              </a:rPr>
            </a:br>
            <a:r>
              <a:rPr lang="en-US" dirty="0" smtClean="0">
                <a:solidFill>
                  <a:schemeClr val="bg1"/>
                </a:solidFill>
              </a:rPr>
              <a:t>pretty much everything </a:t>
            </a:r>
            <a:r>
              <a:rPr lang="en-US" dirty="0">
                <a:solidFill>
                  <a:schemeClr val="bg1"/>
                </a:solidFill>
              </a:rPr>
              <a:t>will condense in the </a:t>
            </a:r>
            <a:r>
              <a:rPr lang="en-US" dirty="0" smtClean="0">
                <a:solidFill>
                  <a:schemeClr val="bg1"/>
                </a:solidFill>
              </a:rPr>
              <a:t>trap </a:t>
            </a:r>
            <a:r>
              <a:rPr lang="en-US" dirty="0">
                <a:solidFill>
                  <a:schemeClr val="bg1"/>
                </a:solidFill>
              </a:rPr>
              <a:t>including </a:t>
            </a:r>
            <a:r>
              <a:rPr lang="en-US" dirty="0" smtClean="0">
                <a:solidFill>
                  <a:schemeClr val="bg1"/>
                </a:solidFill>
              </a:rPr>
              <a:t/>
            </a:r>
            <a:br>
              <a:rPr lang="en-US" dirty="0" smtClean="0">
                <a:solidFill>
                  <a:schemeClr val="bg1"/>
                </a:solidFill>
              </a:rPr>
            </a:br>
            <a:r>
              <a:rPr lang="en-US" dirty="0" smtClean="0">
                <a:solidFill>
                  <a:schemeClr val="bg1"/>
                </a:solidFill>
              </a:rPr>
              <a:t>oxygen  </a:t>
            </a:r>
            <a:r>
              <a:rPr lang="en-US" dirty="0">
                <a:solidFill>
                  <a:schemeClr val="bg1"/>
                </a:solidFill>
              </a:rPr>
              <a:t>(T</a:t>
            </a:r>
            <a:r>
              <a:rPr lang="en-US" baseline="-25000" dirty="0">
                <a:solidFill>
                  <a:schemeClr val="bg1"/>
                </a:solidFill>
              </a:rPr>
              <a:t>b</a:t>
            </a:r>
            <a:r>
              <a:rPr lang="en-US" dirty="0">
                <a:solidFill>
                  <a:schemeClr val="bg1"/>
                </a:solidFill>
              </a:rPr>
              <a:t>=-</a:t>
            </a:r>
            <a:r>
              <a:rPr lang="en-US" dirty="0" smtClean="0">
                <a:solidFill>
                  <a:schemeClr val="bg1"/>
                </a:solidFill>
              </a:rPr>
              <a:t>183 </a:t>
            </a:r>
            <a:r>
              <a:rPr lang="en-US" baseline="30000" dirty="0" smtClean="0">
                <a:solidFill>
                  <a:schemeClr val="bg1"/>
                </a:solidFill>
              </a:rPr>
              <a:t>o</a:t>
            </a:r>
            <a:r>
              <a:rPr lang="en-US" dirty="0" smtClean="0">
                <a:solidFill>
                  <a:schemeClr val="bg1"/>
                </a:solidFill>
              </a:rPr>
              <a:t>C,  light blue liquid), which poses </a:t>
            </a:r>
            <a:r>
              <a:rPr lang="en-US" dirty="0">
                <a:solidFill>
                  <a:schemeClr val="bg1"/>
                </a:solidFill>
              </a:rPr>
              <a:t>a </a:t>
            </a:r>
            <a:r>
              <a:rPr lang="en-US" dirty="0" smtClean="0">
                <a:solidFill>
                  <a:schemeClr val="bg1"/>
                </a:solidFill>
              </a:rPr>
              <a:t/>
            </a:r>
            <a:br>
              <a:rPr lang="en-US" dirty="0" smtClean="0">
                <a:solidFill>
                  <a:schemeClr val="bg1"/>
                </a:solidFill>
              </a:rPr>
            </a:br>
            <a:r>
              <a:rPr lang="en-US" dirty="0" smtClean="0">
                <a:solidFill>
                  <a:schemeClr val="bg1"/>
                </a:solidFill>
              </a:rPr>
              <a:t>significant  problem because it can cause an explosion!</a:t>
            </a:r>
          </a:p>
          <a:p>
            <a:r>
              <a:rPr lang="en-US" dirty="0" smtClean="0">
                <a:solidFill>
                  <a:schemeClr val="bg1"/>
                </a:solidFill>
              </a:rPr>
              <a:t>The inert gas used on the Schlenk lines is nitrogen, </a:t>
            </a:r>
            <a:br>
              <a:rPr lang="en-US" dirty="0" smtClean="0">
                <a:solidFill>
                  <a:schemeClr val="bg1"/>
                </a:solidFill>
              </a:rPr>
            </a:br>
            <a:r>
              <a:rPr lang="en-US" dirty="0" smtClean="0">
                <a:solidFill>
                  <a:schemeClr val="bg1"/>
                </a:solidFill>
              </a:rPr>
              <a:t>which is less dense than air.</a:t>
            </a:r>
            <a:endParaRPr lang="en-US" dirty="0">
              <a:solidFill>
                <a:schemeClr val="bg1"/>
              </a:solidFill>
            </a:endParaRPr>
          </a:p>
        </p:txBody>
      </p:sp>
      <p:sp>
        <p:nvSpPr>
          <p:cNvPr id="3" name="Title 2"/>
          <p:cNvSpPr>
            <a:spLocks noGrp="1"/>
          </p:cNvSpPr>
          <p:nvPr>
            <p:ph type="title"/>
          </p:nvPr>
        </p:nvSpPr>
        <p:spPr/>
        <p:txBody>
          <a:bodyPr/>
          <a:lstStyle/>
          <a:p>
            <a:pPr algn="ctr"/>
            <a:r>
              <a:rPr lang="en-US" dirty="0" err="1">
                <a:solidFill>
                  <a:srgbClr val="002060"/>
                </a:solidFill>
              </a:rPr>
              <a:t>Schlenkware</a:t>
            </a:r>
            <a:r>
              <a:rPr lang="en-US" dirty="0">
                <a:solidFill>
                  <a:srgbClr val="002060"/>
                </a:solidFill>
              </a:rPr>
              <a:t> </a:t>
            </a:r>
            <a:r>
              <a:rPr lang="en-US" dirty="0" smtClean="0">
                <a:solidFill>
                  <a:srgbClr val="002060"/>
                </a:solidFill>
              </a:rPr>
              <a:t>III</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 t="18585" r="9281" b="19486"/>
          <a:stretch/>
        </p:blipFill>
        <p:spPr bwMode="auto">
          <a:xfrm>
            <a:off x="6477000" y="1988708"/>
            <a:ext cx="2408735" cy="144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358"/>
          <a:stretch/>
        </p:blipFill>
        <p:spPr bwMode="auto">
          <a:xfrm>
            <a:off x="7303911" y="3431822"/>
            <a:ext cx="159716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9265" y="4951678"/>
            <a:ext cx="678335" cy="13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l="26680" r="24547"/>
          <a:stretch>
            <a:fillRect/>
          </a:stretch>
        </p:blipFill>
        <p:spPr bwMode="auto">
          <a:xfrm>
            <a:off x="7677839" y="4535488"/>
            <a:ext cx="8318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272338" y="4562299"/>
            <a:ext cx="804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Vacuum</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2"/>
          <p:cNvSpPr txBox="1">
            <a:spLocks noChangeArrowheads="1"/>
          </p:cNvSpPr>
          <p:nvPr/>
        </p:nvSpPr>
        <p:spPr bwMode="auto">
          <a:xfrm>
            <a:off x="8229600" y="4562299"/>
            <a:ext cx="804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Nitrogen</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 Box 2"/>
          <p:cNvSpPr txBox="1">
            <a:spLocks noChangeArrowheads="1"/>
          </p:cNvSpPr>
          <p:nvPr/>
        </p:nvSpPr>
        <p:spPr bwMode="auto">
          <a:xfrm>
            <a:off x="7800870" y="5916368"/>
            <a:ext cx="603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Outlet</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4202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par>
                                <p:cTn id="18" presetID="53" presetClass="entr" presetSubtype="16"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p:cTn id="20" dur="500" fill="hold"/>
                                        <p:tgtEl>
                                          <p:spTgt spid="3076"/>
                                        </p:tgtEl>
                                        <p:attrNameLst>
                                          <p:attrName>ppt_w</p:attrName>
                                        </p:attrNameLst>
                                      </p:cBhvr>
                                      <p:tavLst>
                                        <p:tav tm="0">
                                          <p:val>
                                            <p:fltVal val="0"/>
                                          </p:val>
                                        </p:tav>
                                        <p:tav tm="100000">
                                          <p:val>
                                            <p:strVal val="#ppt_w"/>
                                          </p:val>
                                        </p:tav>
                                      </p:tavLst>
                                    </p:anim>
                                    <p:anim calcmode="lin" valueType="num">
                                      <p:cBhvr>
                                        <p:cTn id="21" dur="500" fill="hold"/>
                                        <p:tgtEl>
                                          <p:spTgt spid="3076"/>
                                        </p:tgtEl>
                                        <p:attrNameLst>
                                          <p:attrName>ppt_h</p:attrName>
                                        </p:attrNameLst>
                                      </p:cBhvr>
                                      <p:tavLst>
                                        <p:tav tm="0">
                                          <p:val>
                                            <p:fltVal val="0"/>
                                          </p:val>
                                        </p:tav>
                                        <p:tav tm="100000">
                                          <p:val>
                                            <p:strVal val="#ppt_h"/>
                                          </p:val>
                                        </p:tav>
                                      </p:tavLst>
                                    </p:anim>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barn(inVertical)">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barn(inVertical)">
                                      <p:cBhvr>
                                        <p:cTn id="48" dur="500"/>
                                        <p:tgtEl>
                                          <p:spTgt spid="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barn(inVertical)">
                                      <p:cBhvr>
                                        <p:cTn id="53" dur="500"/>
                                        <p:tgtEl>
                                          <p:spTgt spid="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barn(inVertical)">
                                      <p:cBhvr>
                                        <p:cTn id="58" dur="500"/>
                                        <p:tgtEl>
                                          <p:spTgt spid="2">
                                            <p:txEl>
                                              <p:pRg st="5" end="5"/>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2050"/>
                                        </p:tgtEl>
                                        <p:attrNameLst>
                                          <p:attrName>style.visibility</p:attrName>
                                        </p:attrNameLst>
                                      </p:cBhvr>
                                      <p:to>
                                        <p:strVal val="visible"/>
                                      </p:to>
                                    </p:set>
                                    <p:anim calcmode="lin" valueType="num">
                                      <p:cBhvr>
                                        <p:cTn id="61" dur="500" fill="hold"/>
                                        <p:tgtEl>
                                          <p:spTgt spid="2050"/>
                                        </p:tgtEl>
                                        <p:attrNameLst>
                                          <p:attrName>ppt_w</p:attrName>
                                        </p:attrNameLst>
                                      </p:cBhvr>
                                      <p:tavLst>
                                        <p:tav tm="0">
                                          <p:val>
                                            <p:fltVal val="0"/>
                                          </p:val>
                                        </p:tav>
                                        <p:tav tm="100000">
                                          <p:val>
                                            <p:strVal val="#ppt_w"/>
                                          </p:val>
                                        </p:tav>
                                      </p:tavLst>
                                    </p:anim>
                                    <p:anim calcmode="lin" valueType="num">
                                      <p:cBhvr>
                                        <p:cTn id="62" dur="500" fill="hold"/>
                                        <p:tgtEl>
                                          <p:spTgt spid="2050"/>
                                        </p:tgtEl>
                                        <p:attrNameLst>
                                          <p:attrName>ppt_h</p:attrName>
                                        </p:attrNameLst>
                                      </p:cBhvr>
                                      <p:tavLst>
                                        <p:tav tm="0">
                                          <p:val>
                                            <p:fltVal val="0"/>
                                          </p:val>
                                        </p:tav>
                                        <p:tav tm="100000">
                                          <p:val>
                                            <p:strVal val="#ppt_h"/>
                                          </p:val>
                                        </p:tav>
                                      </p:tavLst>
                                    </p:anim>
                                    <p:animEffect transition="in" filter="fade">
                                      <p:cBhvr>
                                        <p:cTn id="63" dur="500"/>
                                        <p:tgtEl>
                                          <p:spTgt spid="205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
                                            <p:txEl>
                                              <p:pRg st="6" end="6"/>
                                            </p:txEl>
                                          </p:spTgt>
                                        </p:tgtEl>
                                        <p:attrNameLst>
                                          <p:attrName>style.visibility</p:attrName>
                                        </p:attrNameLst>
                                      </p:cBhvr>
                                      <p:to>
                                        <p:strVal val="visible"/>
                                      </p:to>
                                    </p:set>
                                    <p:animEffect transition="in" filter="barn(inVertical)">
                                      <p:cBhvr>
                                        <p:cTn id="6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6609645" cy="4876800"/>
          </a:xfrm>
        </p:spPr>
        <p:txBody>
          <a:bodyPr>
            <a:normAutofit fontScale="70000" lnSpcReduction="20000"/>
          </a:bodyPr>
          <a:lstStyle/>
          <a:p>
            <a:r>
              <a:rPr lang="en-US" sz="2900" dirty="0" smtClean="0">
                <a:solidFill>
                  <a:schemeClr val="bg1"/>
                </a:solidFill>
              </a:rPr>
              <a:t>A basic reaction setup as used in the Grignard experiment is shown on the right consisting of: </a:t>
            </a:r>
          </a:p>
          <a:p>
            <a:pPr lvl="1"/>
            <a:r>
              <a:rPr lang="en-US" sz="2600" dirty="0" smtClean="0">
                <a:solidFill>
                  <a:srgbClr val="002060"/>
                </a:solidFill>
              </a:rPr>
              <a:t>Three-necked flask with stir </a:t>
            </a:r>
            <a:r>
              <a:rPr lang="en-US" sz="2600" dirty="0">
                <a:solidFill>
                  <a:srgbClr val="002060"/>
                </a:solidFill>
              </a:rPr>
              <a:t>bar</a:t>
            </a:r>
          </a:p>
          <a:p>
            <a:pPr lvl="1"/>
            <a:r>
              <a:rPr lang="en-US" sz="2600" dirty="0" smtClean="0">
                <a:solidFill>
                  <a:srgbClr val="002060"/>
                </a:solidFill>
              </a:rPr>
              <a:t>Liebig condenser with an adapter that connects the setup to the Schlenk line (cold water enters on the lower end)</a:t>
            </a:r>
          </a:p>
          <a:p>
            <a:pPr lvl="1"/>
            <a:r>
              <a:rPr lang="en-US" sz="2600" dirty="0" smtClean="0">
                <a:solidFill>
                  <a:srgbClr val="002060"/>
                </a:solidFill>
              </a:rPr>
              <a:t>Addition funnel (make sure to use the proper plug here!)</a:t>
            </a:r>
          </a:p>
          <a:p>
            <a:pPr lvl="1"/>
            <a:r>
              <a:rPr lang="en-US" sz="2600" dirty="0" smtClean="0">
                <a:solidFill>
                  <a:srgbClr val="002060"/>
                </a:solidFill>
              </a:rPr>
              <a:t>Hot plate (as stirrer or heat source)</a:t>
            </a:r>
          </a:p>
          <a:p>
            <a:pPr lvl="1"/>
            <a:r>
              <a:rPr lang="en-US" sz="2600" dirty="0" smtClean="0">
                <a:solidFill>
                  <a:srgbClr val="002060"/>
                </a:solidFill>
              </a:rPr>
              <a:t>Heating mantle (preferential), water or oil bath as a heat source</a:t>
            </a:r>
          </a:p>
          <a:p>
            <a:r>
              <a:rPr lang="en-US" sz="2900" dirty="0" smtClean="0">
                <a:solidFill>
                  <a:schemeClr val="bg1"/>
                </a:solidFill>
              </a:rPr>
              <a:t>The glassware has to be prepared by flame-drying under vacuum:</a:t>
            </a:r>
          </a:p>
          <a:p>
            <a:pPr lvl="1"/>
            <a:r>
              <a:rPr lang="en-US" sz="2600" dirty="0" smtClean="0">
                <a:solidFill>
                  <a:srgbClr val="003300"/>
                </a:solidFill>
              </a:rPr>
              <a:t>Check glassware for cracks </a:t>
            </a:r>
          </a:p>
          <a:p>
            <a:pPr lvl="1"/>
            <a:r>
              <a:rPr lang="en-US" sz="2600" dirty="0" smtClean="0">
                <a:solidFill>
                  <a:srgbClr val="003300"/>
                </a:solidFill>
              </a:rPr>
              <a:t>Assemble setup (don’t forget to lubricate the ground glass joints!)</a:t>
            </a:r>
          </a:p>
          <a:p>
            <a:pPr lvl="1"/>
            <a:r>
              <a:rPr lang="en-US" sz="2600" dirty="0" smtClean="0">
                <a:solidFill>
                  <a:srgbClr val="003300"/>
                </a:solidFill>
              </a:rPr>
              <a:t>Evacuate for ten minutes</a:t>
            </a:r>
          </a:p>
          <a:p>
            <a:pPr lvl="1"/>
            <a:r>
              <a:rPr lang="en-US" sz="2600" dirty="0" smtClean="0">
                <a:solidFill>
                  <a:srgbClr val="003300"/>
                </a:solidFill>
              </a:rPr>
              <a:t>Heat the glassware with the heat gun</a:t>
            </a:r>
          </a:p>
          <a:p>
            <a:pPr lvl="1"/>
            <a:r>
              <a:rPr lang="en-US" sz="2600" dirty="0" smtClean="0">
                <a:solidFill>
                  <a:srgbClr val="003300"/>
                </a:solidFill>
              </a:rPr>
              <a:t>Allow the glassware to cool under vacuum</a:t>
            </a:r>
          </a:p>
          <a:p>
            <a:pPr lvl="1"/>
            <a:r>
              <a:rPr lang="en-US" sz="2600" dirty="0" smtClean="0">
                <a:solidFill>
                  <a:srgbClr val="003300"/>
                </a:solidFill>
              </a:rPr>
              <a:t>Refill with inert gas</a:t>
            </a:r>
          </a:p>
          <a:p>
            <a:pPr lvl="1"/>
            <a:r>
              <a:rPr lang="en-US" sz="2600" dirty="0" smtClean="0">
                <a:solidFill>
                  <a:srgbClr val="003300"/>
                </a:solidFill>
              </a:rPr>
              <a:t>Repeat the process at least once</a:t>
            </a:r>
            <a:endParaRPr lang="en-US" sz="2600" dirty="0">
              <a:solidFill>
                <a:srgbClr val="003300"/>
              </a:solidFill>
            </a:endParaRPr>
          </a:p>
          <a:p>
            <a:pPr lvl="1"/>
            <a:endParaRPr lang="en-US" dirty="0" smtClean="0">
              <a:solidFill>
                <a:srgbClr val="003300"/>
              </a:solidFill>
            </a:endParaRPr>
          </a:p>
        </p:txBody>
      </p:sp>
      <p:sp>
        <p:nvSpPr>
          <p:cNvPr id="3" name="Title 2"/>
          <p:cNvSpPr>
            <a:spLocks noGrp="1"/>
          </p:cNvSpPr>
          <p:nvPr>
            <p:ph type="title"/>
          </p:nvPr>
        </p:nvSpPr>
        <p:spPr/>
        <p:txBody>
          <a:bodyPr/>
          <a:lstStyle/>
          <a:p>
            <a:pPr algn="ctr"/>
            <a:r>
              <a:rPr lang="en-US" dirty="0" smtClean="0">
                <a:solidFill>
                  <a:srgbClr val="002060"/>
                </a:solidFill>
              </a:rPr>
              <a:t>Basic Setup I</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59" r="9927"/>
          <a:stretch/>
        </p:blipFill>
        <p:spPr bwMode="auto">
          <a:xfrm>
            <a:off x="7066845" y="1524000"/>
            <a:ext cx="177235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8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500" fill="hold"/>
                                        <p:tgtEl>
                                          <p:spTgt spid="4098"/>
                                        </p:tgtEl>
                                        <p:attrNameLst>
                                          <p:attrName>ppt_w</p:attrName>
                                        </p:attrNameLst>
                                      </p:cBhvr>
                                      <p:tavLst>
                                        <p:tav tm="0">
                                          <p:val>
                                            <p:fltVal val="0"/>
                                          </p:val>
                                        </p:tav>
                                        <p:tav tm="100000">
                                          <p:val>
                                            <p:strVal val="#ppt_w"/>
                                          </p:val>
                                        </p:tav>
                                      </p:tavLst>
                                    </p:anim>
                                    <p:anim calcmode="lin" valueType="num">
                                      <p:cBhvr>
                                        <p:cTn id="11" dur="500" fill="hold"/>
                                        <p:tgtEl>
                                          <p:spTgt spid="4098"/>
                                        </p:tgtEl>
                                        <p:attrNameLst>
                                          <p:attrName>ppt_h</p:attrName>
                                        </p:attrNameLst>
                                      </p:cBhvr>
                                      <p:tavLst>
                                        <p:tav tm="0">
                                          <p:val>
                                            <p:fltVal val="0"/>
                                          </p:val>
                                        </p:tav>
                                        <p:tav tm="100000">
                                          <p:val>
                                            <p:strVal val="#ppt_h"/>
                                          </p:val>
                                        </p:tav>
                                      </p:tavLst>
                                    </p:anim>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barn(inVertical)">
                                      <p:cBhvr>
                                        <p:cTn id="62" dur="500"/>
                                        <p:tgtEl>
                                          <p:spTgt spid="2">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barn(inVertical)">
                                      <p:cBhvr>
                                        <p:cTn id="67" dur="500"/>
                                        <p:tgtEl>
                                          <p:spTgt spid="2">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barn(inVertical)">
                                      <p:cBhvr>
                                        <p:cTn id="72" dur="500"/>
                                        <p:tgtEl>
                                          <p:spTgt spid="2">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3" end="13"/>
                                            </p:txEl>
                                          </p:spTgt>
                                        </p:tgtEl>
                                        <p:attrNameLst>
                                          <p:attrName>style.visibility</p:attrName>
                                        </p:attrNameLst>
                                      </p:cBhvr>
                                      <p:to>
                                        <p:strVal val="visible"/>
                                      </p:to>
                                    </p:set>
                                    <p:animEffect transition="in" filter="barn(inVertical)">
                                      <p:cBhvr>
                                        <p:cTn id="7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867400" cy="4572000"/>
          </a:xfrm>
        </p:spPr>
        <p:txBody>
          <a:bodyPr/>
          <a:lstStyle/>
          <a:p>
            <a:r>
              <a:rPr lang="en-US" dirty="0" smtClean="0">
                <a:solidFill>
                  <a:schemeClr val="bg1"/>
                </a:solidFill>
              </a:rPr>
              <a:t>Another common task is a distillation under inert gas. The setup consists of</a:t>
            </a:r>
          </a:p>
          <a:p>
            <a:pPr lvl="1"/>
            <a:r>
              <a:rPr lang="en-US" dirty="0" smtClean="0">
                <a:solidFill>
                  <a:srgbClr val="002060"/>
                </a:solidFill>
              </a:rPr>
              <a:t>Schlenk flask or three-necked flask</a:t>
            </a:r>
          </a:p>
          <a:p>
            <a:pPr lvl="1"/>
            <a:r>
              <a:rPr lang="en-US" dirty="0" smtClean="0">
                <a:solidFill>
                  <a:srgbClr val="7030A0"/>
                </a:solidFill>
              </a:rPr>
              <a:t>Vigreux column (1)</a:t>
            </a:r>
          </a:p>
          <a:p>
            <a:pPr lvl="1"/>
            <a:r>
              <a:rPr lang="en-US" dirty="0" smtClean="0">
                <a:solidFill>
                  <a:srgbClr val="002060"/>
                </a:solidFill>
              </a:rPr>
              <a:t>Three way distilling head with a thermometer of proper length</a:t>
            </a:r>
          </a:p>
          <a:p>
            <a:pPr lvl="1"/>
            <a:r>
              <a:rPr lang="en-US" dirty="0" smtClean="0">
                <a:solidFill>
                  <a:srgbClr val="002060"/>
                </a:solidFill>
              </a:rPr>
              <a:t>Liebig condenser </a:t>
            </a:r>
          </a:p>
          <a:p>
            <a:pPr lvl="1"/>
            <a:r>
              <a:rPr lang="en-US" dirty="0" smtClean="0">
                <a:solidFill>
                  <a:schemeClr val="accent6">
                    <a:lumMod val="50000"/>
                  </a:schemeClr>
                </a:solidFill>
              </a:rPr>
              <a:t>Vacuum adapter, which serves as connection to the Schlenk line (2)</a:t>
            </a:r>
          </a:p>
          <a:p>
            <a:pPr lvl="1"/>
            <a:r>
              <a:rPr lang="en-US" dirty="0" smtClean="0">
                <a:solidFill>
                  <a:srgbClr val="002060"/>
                </a:solidFill>
              </a:rPr>
              <a:t>A Schenk flask to collect the distillate</a:t>
            </a:r>
          </a:p>
          <a:p>
            <a:pPr lvl="1"/>
            <a:endParaRPr lang="en-US" dirty="0" smtClean="0">
              <a:solidFill>
                <a:schemeClr val="bg1"/>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Basic Setup </a:t>
            </a:r>
            <a:r>
              <a:rPr lang="en-US" dirty="0" smtClean="0">
                <a:solidFill>
                  <a:srgbClr val="002060"/>
                </a:solidFill>
              </a:rPr>
              <a:t>II</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1219200"/>
            <a:ext cx="24955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12" y="4391025"/>
            <a:ext cx="1423988" cy="2178580"/>
          </a:xfrm>
          <a:prstGeom prst="rect">
            <a:avLst/>
          </a:prstGeom>
          <a:solidFill>
            <a:schemeClr val="tx1"/>
          </a:solidFill>
          <a:ln>
            <a:noFill/>
          </a:ln>
          <a:effectLst/>
        </p:spPr>
      </p:pic>
      <p:cxnSp>
        <p:nvCxnSpPr>
          <p:cNvPr id="5" name="Straight Arrow Connector 4"/>
          <p:cNvCxnSpPr/>
          <p:nvPr/>
        </p:nvCxnSpPr>
        <p:spPr>
          <a:xfrm>
            <a:off x="6343650" y="2667000"/>
            <a:ext cx="514350" cy="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72400" y="2057400"/>
            <a:ext cx="514350" cy="0"/>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42862" y="2482334"/>
            <a:ext cx="300082"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10" name="TextBox 9"/>
          <p:cNvSpPr txBox="1"/>
          <p:nvPr/>
        </p:nvSpPr>
        <p:spPr>
          <a:xfrm>
            <a:off x="7548518" y="1872734"/>
            <a:ext cx="300082" cy="369332"/>
          </a:xfrm>
          <a:prstGeom prst="rect">
            <a:avLst/>
          </a:prstGeom>
          <a:noFill/>
        </p:spPr>
        <p:txBody>
          <a:bodyPr wrap="none" rtlCol="0">
            <a:spAutoFit/>
          </a:bodyPr>
          <a:lstStyle/>
          <a:p>
            <a:r>
              <a:rPr lang="en-US" dirty="0" smtClean="0">
                <a:solidFill>
                  <a:schemeClr val="accent6">
                    <a:lumMod val="50000"/>
                  </a:schemeClr>
                </a:solidFill>
              </a:rPr>
              <a:t>2</a:t>
            </a:r>
            <a:endParaRPr lang="en-US" dirty="0">
              <a:solidFill>
                <a:schemeClr val="accent6">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797" y="4419600"/>
            <a:ext cx="9906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fill="hold"/>
                                        <p:tgtEl>
                                          <p:spTgt spid="5122"/>
                                        </p:tgtEl>
                                        <p:attrNameLst>
                                          <p:attrName>ppt_w</p:attrName>
                                        </p:attrNameLst>
                                      </p:cBhvr>
                                      <p:tavLst>
                                        <p:tav tm="0">
                                          <p:val>
                                            <p:fltVal val="0"/>
                                          </p:val>
                                        </p:tav>
                                        <p:tav tm="100000">
                                          <p:val>
                                            <p:strVal val="#ppt_w"/>
                                          </p:val>
                                        </p:tav>
                                      </p:tavLst>
                                    </p:anim>
                                    <p:anim calcmode="lin" valueType="num">
                                      <p:cBhvr>
                                        <p:cTn id="11" dur="500" fill="hold"/>
                                        <p:tgtEl>
                                          <p:spTgt spid="5122"/>
                                        </p:tgtEl>
                                        <p:attrNameLst>
                                          <p:attrName>ppt_h</p:attrName>
                                        </p:attrNameLst>
                                      </p:cBhvr>
                                      <p:tavLst>
                                        <p:tav tm="0">
                                          <p:val>
                                            <p:fltVal val="0"/>
                                          </p:val>
                                        </p:tav>
                                        <p:tav tm="100000">
                                          <p:val>
                                            <p:strVal val="#ppt_h"/>
                                          </p:val>
                                        </p:tav>
                                      </p:tavLst>
                                    </p:anim>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barn(inVertical)">
                                      <p:cBhvr>
                                        <p:cTn id="33" dur="500"/>
                                        <p:tgtEl>
                                          <p:spTgt spid="2">
                                            <p:txEl>
                                              <p:pRg st="3" end="3"/>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123"/>
                                        </p:tgtEl>
                                        <p:attrNameLst>
                                          <p:attrName>style.visibility</p:attrName>
                                        </p:attrNameLst>
                                      </p:cBhvr>
                                      <p:to>
                                        <p:strVal val="visible"/>
                                      </p:to>
                                    </p:set>
                                    <p:anim calcmode="lin" valueType="num">
                                      <p:cBhvr>
                                        <p:cTn id="36" dur="500" fill="hold"/>
                                        <p:tgtEl>
                                          <p:spTgt spid="5123"/>
                                        </p:tgtEl>
                                        <p:attrNameLst>
                                          <p:attrName>ppt_w</p:attrName>
                                        </p:attrNameLst>
                                      </p:cBhvr>
                                      <p:tavLst>
                                        <p:tav tm="0">
                                          <p:val>
                                            <p:fltVal val="0"/>
                                          </p:val>
                                        </p:tav>
                                        <p:tav tm="100000">
                                          <p:val>
                                            <p:strVal val="#ppt_w"/>
                                          </p:val>
                                        </p:tav>
                                      </p:tavLst>
                                    </p:anim>
                                    <p:anim calcmode="lin" valueType="num">
                                      <p:cBhvr>
                                        <p:cTn id="37" dur="500" fill="hold"/>
                                        <p:tgtEl>
                                          <p:spTgt spid="5123"/>
                                        </p:tgtEl>
                                        <p:attrNameLst>
                                          <p:attrName>ppt_h</p:attrName>
                                        </p:attrNameLst>
                                      </p:cBhvr>
                                      <p:tavLst>
                                        <p:tav tm="0">
                                          <p:val>
                                            <p:fltVal val="0"/>
                                          </p:val>
                                        </p:tav>
                                        <p:tav tm="100000">
                                          <p:val>
                                            <p:strVal val="#ppt_h"/>
                                          </p:val>
                                        </p:tav>
                                      </p:tavLst>
                                    </p:anim>
                                    <p:animEffect transition="in" filter="fade">
                                      <p:cBhvr>
                                        <p:cTn id="38" dur="500"/>
                                        <p:tgtEl>
                                          <p:spTgt spid="51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barn(inVertical)">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barn(inVertical)">
                                      <p:cBhvr>
                                        <p:cTn id="48" dur="500"/>
                                        <p:tgtEl>
                                          <p:spTgt spid="2">
                                            <p:txEl>
                                              <p:pRg st="5" end="5"/>
                                            </p:txEl>
                                          </p:spTgt>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par>
                                <p:cTn id="52" presetID="16" presetClass="entr" presetSubtype="21"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par>
                                <p:cTn id="55" presetID="53" presetClass="entr" presetSubtype="16"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p:cTn id="57" dur="500" fill="hold"/>
                                        <p:tgtEl>
                                          <p:spTgt spid="1026"/>
                                        </p:tgtEl>
                                        <p:attrNameLst>
                                          <p:attrName>ppt_w</p:attrName>
                                        </p:attrNameLst>
                                      </p:cBhvr>
                                      <p:tavLst>
                                        <p:tav tm="0">
                                          <p:val>
                                            <p:fltVal val="0"/>
                                          </p:val>
                                        </p:tav>
                                        <p:tav tm="100000">
                                          <p:val>
                                            <p:strVal val="#ppt_w"/>
                                          </p:val>
                                        </p:tav>
                                      </p:tavLst>
                                    </p:anim>
                                    <p:anim calcmode="lin" valueType="num">
                                      <p:cBhvr>
                                        <p:cTn id="58" dur="500" fill="hold"/>
                                        <p:tgtEl>
                                          <p:spTgt spid="1026"/>
                                        </p:tgtEl>
                                        <p:attrNameLst>
                                          <p:attrName>ppt_h</p:attrName>
                                        </p:attrNameLst>
                                      </p:cBhvr>
                                      <p:tavLst>
                                        <p:tav tm="0">
                                          <p:val>
                                            <p:fltVal val="0"/>
                                          </p:val>
                                        </p:tav>
                                        <p:tav tm="100000">
                                          <p:val>
                                            <p:strVal val="#ppt_h"/>
                                          </p:val>
                                        </p:tav>
                                      </p:tavLst>
                                    </p:anim>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xEl>
                                              <p:pRg st="6" end="6"/>
                                            </p:txEl>
                                          </p:spTgt>
                                        </p:tgtEl>
                                        <p:attrNameLst>
                                          <p:attrName>style.visibility</p:attrName>
                                        </p:attrNameLst>
                                      </p:cBhvr>
                                      <p:to>
                                        <p:strVal val="visible"/>
                                      </p:to>
                                    </p:set>
                                    <p:animEffect transition="in" filter="barn(inVertical)">
                                      <p:cBhvr>
                                        <p:cTn id="6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010400" cy="4572000"/>
          </a:xfrm>
        </p:spPr>
        <p:txBody>
          <a:bodyPr>
            <a:normAutofit lnSpcReduction="10000"/>
          </a:bodyPr>
          <a:lstStyle/>
          <a:p>
            <a:r>
              <a:rPr lang="en-US" dirty="0" smtClean="0">
                <a:solidFill>
                  <a:schemeClr val="bg1"/>
                </a:solidFill>
              </a:rPr>
              <a:t>Another basic task in the lab is the transfer of solvents from one Schlenk flask to another</a:t>
            </a:r>
          </a:p>
          <a:p>
            <a:r>
              <a:rPr lang="en-US" dirty="0" smtClean="0">
                <a:solidFill>
                  <a:schemeClr val="bg1"/>
                </a:solidFill>
              </a:rPr>
              <a:t>Under a positive pressure, the glass stopper is replaced by a rubber septum, which has to be folded over to seal properly</a:t>
            </a:r>
          </a:p>
          <a:p>
            <a:r>
              <a:rPr lang="en-US" dirty="0" smtClean="0">
                <a:solidFill>
                  <a:schemeClr val="bg1"/>
                </a:solidFill>
              </a:rPr>
              <a:t>A syringe with a proper sized needle is assembled. The needle is inserted in the septum above the liquid and the inert gas is drawn into the syringe. The needle is removed from the flask and the inert gas is expelled. The process is repeated twice before the liquid is drawn into the syringe.</a:t>
            </a:r>
          </a:p>
          <a:p>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Basic Setup </a:t>
            </a:r>
            <a:r>
              <a:rPr lang="en-US" dirty="0" smtClean="0">
                <a:solidFill>
                  <a:srgbClr val="002060"/>
                </a:solidFill>
              </a:rPr>
              <a:t>III</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60500"/>
            <a:ext cx="1409700" cy="251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278</TotalTime>
  <Words>657</Words>
  <Application>Microsoft Office PowerPoint</Application>
  <PresentationFormat>On-screen Show (4:3)</PresentationFormat>
  <Paragraphs>107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Lecture 2a</vt:lpstr>
      <vt:lpstr>Introduction I</vt:lpstr>
      <vt:lpstr>Introduction II</vt:lpstr>
      <vt:lpstr>Schlenkware I</vt:lpstr>
      <vt:lpstr>Schlenkware II</vt:lpstr>
      <vt:lpstr>Schlenkware III</vt:lpstr>
      <vt:lpstr>Basic Setup I</vt:lpstr>
      <vt:lpstr>Basic Setup II</vt:lpstr>
      <vt:lpstr>Basic Setup III</vt:lpstr>
      <vt:lpstr>Basic Setup IV</vt:lpstr>
      <vt:lpstr>Basic Setup 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bacher</dc:creator>
  <cp:lastModifiedBy>bacher</cp:lastModifiedBy>
  <cp:revision>24</cp:revision>
  <dcterms:created xsi:type="dcterms:W3CDTF">2011-12-27T16:24:46Z</dcterms:created>
  <dcterms:modified xsi:type="dcterms:W3CDTF">2012-01-04T23:20:57Z</dcterms:modified>
</cp:coreProperties>
</file>