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58"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6600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14" y="3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7BD672C2-6A03-47F4-B8FB-492AD257FE51}" type="datetimeFigureOut">
              <a:rPr lang="en-US" smtClean="0"/>
              <a:t>1/4/2012</a:t>
            </a:fld>
            <a:endParaRPr lang="en-US"/>
          </a:p>
        </p:txBody>
      </p:sp>
      <p:sp>
        <p:nvSpPr>
          <p:cNvPr id="16" name="Slide Number Placeholder 15"/>
          <p:cNvSpPr>
            <a:spLocks noGrp="1"/>
          </p:cNvSpPr>
          <p:nvPr>
            <p:ph type="sldNum" sz="quarter" idx="11"/>
          </p:nvPr>
        </p:nvSpPr>
        <p:spPr/>
        <p:txBody>
          <a:bodyPr/>
          <a:lstStyle/>
          <a:p>
            <a:fld id="{1002B650-82FB-4E44-9EAF-18D97BD0C157}"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D672C2-6A03-47F4-B8FB-492AD257FE51}" type="datetimeFigureOut">
              <a:rPr lang="en-US" smtClean="0"/>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D672C2-6A03-47F4-B8FB-492AD257FE51}" type="datetimeFigureOut">
              <a:rPr lang="en-US" smtClean="0"/>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BD672C2-6A03-47F4-B8FB-492AD257FE51}" type="datetimeFigureOut">
              <a:rPr lang="en-US" smtClean="0"/>
              <a:t>1/4/2012</a:t>
            </a:fld>
            <a:endParaRPr lang="en-US"/>
          </a:p>
        </p:txBody>
      </p:sp>
      <p:sp>
        <p:nvSpPr>
          <p:cNvPr id="15" name="Slide Number Placeholder 14"/>
          <p:cNvSpPr>
            <a:spLocks noGrp="1"/>
          </p:cNvSpPr>
          <p:nvPr>
            <p:ph type="sldNum" sz="quarter" idx="15"/>
          </p:nvPr>
        </p:nvSpPr>
        <p:spPr/>
        <p:txBody>
          <a:bodyPr/>
          <a:lstStyle>
            <a:lvl1pPr algn="ctr">
              <a:defRPr/>
            </a:lvl1pPr>
          </a:lstStyle>
          <a:p>
            <a:fld id="{1002B650-82FB-4E44-9EAF-18D97BD0C157}"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BD672C2-6A03-47F4-B8FB-492AD257FE51}" type="datetimeFigureOut">
              <a:rPr lang="en-US" smtClean="0"/>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BD672C2-6A03-47F4-B8FB-492AD257FE51}" type="datetimeFigureOut">
              <a:rPr lang="en-US" smtClean="0"/>
              <a:t>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002B650-82FB-4E44-9EAF-18D97BD0C157}"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BD672C2-6A03-47F4-B8FB-492AD257FE51}" type="datetimeFigureOut">
              <a:rPr lang="en-US" smtClean="0"/>
              <a:t>1/4/2012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BD672C2-6A03-47F4-B8FB-492AD257FE51}" type="datetimeFigureOut">
              <a:rPr lang="en-US" smtClean="0"/>
              <a:t>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672C2-6A03-47F4-B8FB-492AD257FE51}" type="datetimeFigureOut">
              <a:rPr lang="en-US" smtClean="0"/>
              <a:t>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7BD672C2-6A03-47F4-B8FB-492AD257FE51}" type="datetimeFigureOut">
              <a:rPr lang="en-US" smtClean="0"/>
              <a:t>1/4/2012</a:t>
            </a:fld>
            <a:endParaRPr lang="en-US"/>
          </a:p>
        </p:txBody>
      </p:sp>
      <p:sp>
        <p:nvSpPr>
          <p:cNvPr id="9" name="Slide Number Placeholder 8"/>
          <p:cNvSpPr>
            <a:spLocks noGrp="1"/>
          </p:cNvSpPr>
          <p:nvPr>
            <p:ph type="sldNum" sz="quarter" idx="15"/>
          </p:nvPr>
        </p:nvSpPr>
        <p:spPr/>
        <p:txBody>
          <a:bodyPr/>
          <a:lstStyle/>
          <a:p>
            <a:fld id="{1002B650-82FB-4E44-9EAF-18D97BD0C157}"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BD672C2-6A03-47F4-B8FB-492AD257FE51}" type="datetimeFigureOut">
              <a:rPr lang="en-US" smtClean="0"/>
              <a:t>1/4/2012</a:t>
            </a:fld>
            <a:endParaRPr lang="en-US"/>
          </a:p>
        </p:txBody>
      </p:sp>
      <p:sp>
        <p:nvSpPr>
          <p:cNvPr id="9" name="Slide Number Placeholder 8"/>
          <p:cNvSpPr>
            <a:spLocks noGrp="1"/>
          </p:cNvSpPr>
          <p:nvPr>
            <p:ph type="sldNum" sz="quarter" idx="11"/>
          </p:nvPr>
        </p:nvSpPr>
        <p:spPr/>
        <p:txBody>
          <a:bodyPr/>
          <a:lstStyle/>
          <a:p>
            <a:fld id="{1002B650-82FB-4E44-9EAF-18D97BD0C15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grayscl/>
          </a:blip>
          <a:srcRect/>
          <a:stretch>
            <a:fillRect/>
          </a:stretch>
        </a:blip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BD672C2-6A03-47F4-B8FB-492AD257FE51}" type="datetimeFigureOut">
              <a:rPr lang="en-US" smtClean="0"/>
              <a:t>1/4/2012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002B650-82FB-4E44-9EAF-18D97BD0C157}"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hem.ucla.edu/~bacher" TargetMode="External"/><Relationship Id="rId2" Type="http://schemas.openxmlformats.org/officeDocument/2006/relationships/hyperlink" Target="mailto:bacher@chem.ucla.edu" TargetMode="External"/><Relationship Id="rId1" Type="http://schemas.openxmlformats.org/officeDocument/2006/relationships/slideLayout" Target="../slideLayouts/slideLayout2.xml"/><Relationship Id="rId4" Type="http://schemas.openxmlformats.org/officeDocument/2006/relationships/hyperlink" Target="http://www.piazz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3600" b="1" i="1" dirty="0" smtClean="0">
                <a:solidFill>
                  <a:srgbClr val="FF3300"/>
                </a:solidFill>
                <a:latin typeface="Times New Roman" pitchFamily="18" charset="0"/>
                <a:cs typeface="Times New Roman" pitchFamily="18" charset="0"/>
              </a:rPr>
              <a:t>Administrative Issues</a:t>
            </a:r>
            <a:endParaRPr lang="en-US" sz="3600" b="1" i="1" dirty="0">
              <a:solidFill>
                <a:srgbClr val="FF3300"/>
              </a:solidFill>
              <a:latin typeface="Times New Roman" pitchFamily="18" charset="0"/>
              <a:cs typeface="Times New Roman" pitchFamily="18" charset="0"/>
            </a:endParaRPr>
          </a:p>
        </p:txBody>
      </p:sp>
      <p:sp>
        <p:nvSpPr>
          <p:cNvPr id="2" name="Title 1"/>
          <p:cNvSpPr>
            <a:spLocks noGrp="1"/>
          </p:cNvSpPr>
          <p:nvPr>
            <p:ph type="ctrTitle"/>
          </p:nvPr>
        </p:nvSpPr>
        <p:spPr/>
        <p:txBody>
          <a:bodyPr/>
          <a:lstStyle/>
          <a:p>
            <a:r>
              <a:rPr lang="en-US" dirty="0" smtClean="0">
                <a:solidFill>
                  <a:schemeClr val="tx1"/>
                </a:solidFill>
                <a:latin typeface="Times New Roman" pitchFamily="18" charset="0"/>
                <a:cs typeface="Times New Roman" pitchFamily="18" charset="0"/>
              </a:rPr>
              <a:t>Lecture 1b</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7696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Make sure that you arrive on time to your first in-lab meeting because if you are more than 15 minutes late, you will lose your chance to get enrolled in the course. Lame </a:t>
            </a:r>
            <a:r>
              <a:rPr lang="en-US" dirty="0">
                <a:latin typeface="Times New Roman" pitchFamily="18" charset="0"/>
                <a:cs typeface="Times New Roman" pitchFamily="18" charset="0"/>
              </a:rPr>
              <a:t>excuses do not count later on </a:t>
            </a:r>
            <a:r>
              <a:rPr lang="en-US" dirty="0" smtClean="0">
                <a:latin typeface="Times New Roman" pitchFamily="18" charset="0"/>
                <a:cs typeface="Times New Roman" pitchFamily="18" charset="0"/>
              </a:rPr>
              <a:t>i.e., </a:t>
            </a:r>
            <a:r>
              <a:rPr lang="en-US" dirty="0">
                <a:latin typeface="Times New Roman" pitchFamily="18" charset="0"/>
                <a:cs typeface="Times New Roman" pitchFamily="18" charset="0"/>
              </a:rPr>
              <a:t>“</a:t>
            </a:r>
            <a:r>
              <a:rPr lang="en-US" i="1" dirty="0">
                <a:solidFill>
                  <a:srgbClr val="660066"/>
                </a:solidFill>
                <a:latin typeface="Times New Roman" pitchFamily="18" charset="0"/>
                <a:cs typeface="Times New Roman" pitchFamily="18" charset="0"/>
              </a:rPr>
              <a:t>I did not think that the lab meets during week </a:t>
            </a:r>
            <a:r>
              <a:rPr lang="en-US" i="1" dirty="0" smtClean="0">
                <a:solidFill>
                  <a:srgbClr val="660066"/>
                </a:solidFill>
                <a:latin typeface="Times New Roman" pitchFamily="18" charset="0"/>
                <a:cs typeface="Times New Roman" pitchFamily="18" charset="0"/>
              </a:rPr>
              <a:t>1</a:t>
            </a:r>
            <a:r>
              <a:rPr lang="en-US" dirty="0" smtClean="0">
                <a:solidFill>
                  <a:srgbClr val="660066"/>
                </a:solidFill>
                <a:latin typeface="Times New Roman" pitchFamily="18" charset="0"/>
                <a:cs typeface="Times New Roman" pitchFamily="18" charset="0"/>
              </a:rPr>
              <a:t>” </a:t>
            </a:r>
            <a:r>
              <a:rPr lang="en-US" dirty="0">
                <a:solidFill>
                  <a:srgbClr val="660066"/>
                </a:solidFill>
                <a:latin typeface="Times New Roman" pitchFamily="18" charset="0"/>
                <a:cs typeface="Times New Roman" pitchFamily="18" charset="0"/>
              </a:rPr>
              <a:t>or </a:t>
            </a:r>
            <a:r>
              <a:rPr lang="en-US" dirty="0" smtClean="0">
                <a:solidFill>
                  <a:srgbClr val="660066"/>
                </a:solidFill>
                <a:latin typeface="Times New Roman" pitchFamily="18" charset="0"/>
                <a:cs typeface="Times New Roman" pitchFamily="18" charset="0"/>
              </a:rPr>
              <a:t>“</a:t>
            </a:r>
            <a:r>
              <a:rPr lang="en-US" i="1" dirty="0">
                <a:solidFill>
                  <a:srgbClr val="660066"/>
                </a:solidFill>
                <a:latin typeface="Times New Roman" pitchFamily="18" charset="0"/>
                <a:cs typeface="Times New Roman" pitchFamily="18" charset="0"/>
              </a:rPr>
              <a:t>I did not find the lab</a:t>
            </a:r>
            <a:r>
              <a:rPr lang="en-US" dirty="0" smtClean="0">
                <a:latin typeface="Times New Roman" pitchFamily="18" charset="0"/>
                <a:cs typeface="Times New Roman" pitchFamily="18" charset="0"/>
              </a:rPr>
              <a:t>”! (</a:t>
            </a:r>
            <a:r>
              <a:rPr lang="en-US" i="1" dirty="0" smtClean="0">
                <a:solidFill>
                  <a:srgbClr val="FF0000"/>
                </a:solidFill>
                <a:latin typeface="Times New Roman" pitchFamily="18" charset="0"/>
                <a:cs typeface="Times New Roman" pitchFamily="18" charset="0"/>
              </a:rPr>
              <a:t>Hint: Only the elevator on the east wing goes up to the 6</a:t>
            </a:r>
            <a:r>
              <a:rPr lang="en-US" i="1" baseline="30000" dirty="0" smtClean="0">
                <a:solidFill>
                  <a:srgbClr val="FF0000"/>
                </a:solidFill>
                <a:latin typeface="Times New Roman" pitchFamily="18" charset="0"/>
                <a:cs typeface="Times New Roman" pitchFamily="18" charset="0"/>
              </a:rPr>
              <a:t>th</a:t>
            </a:r>
            <a:r>
              <a:rPr lang="en-US" i="1" dirty="0" smtClean="0">
                <a:solidFill>
                  <a:srgbClr val="FF0000"/>
                </a:solidFill>
                <a:latin typeface="Times New Roman" pitchFamily="18" charset="0"/>
                <a:cs typeface="Times New Roman" pitchFamily="18" charset="0"/>
              </a:rPr>
              <a:t> floor!</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Wait-listed students will be accommodated if spaces become available during the first meeting of the section: chemistry&gt; biochemistry&gt;other majors&gt;&gt;extension students, priority in within a group will be given to seniority</a:t>
            </a:r>
          </a:p>
          <a:p>
            <a:r>
              <a:rPr lang="en-US" dirty="0" smtClean="0">
                <a:latin typeface="Times New Roman" pitchFamily="18" charset="0"/>
                <a:cs typeface="Times New Roman" pitchFamily="18" charset="0"/>
              </a:rPr>
              <a:t>If the student is added to the roster, the instructor will report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student to the department to been enrolled (usually at the end of the first week and not on the same day!)</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Administrative Issues</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5690547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05800" cy="4572000"/>
          </a:xfrm>
        </p:spPr>
        <p:txBody>
          <a:bodyPr>
            <a:normAutofit/>
          </a:bodyPr>
          <a:lstStyle/>
          <a:p>
            <a:r>
              <a:rPr lang="en-US" dirty="0" smtClean="0">
                <a:latin typeface="Times New Roman" pitchFamily="18" charset="0"/>
                <a:cs typeface="Times New Roman" pitchFamily="18" charset="0"/>
              </a:rPr>
              <a:t>The course reader (dark blue) is available from Course Reader Materials (1081 Westwood Blvd) for about $25.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It is highly advisable to have the latest version (Winter 2012) because this is the reference for the experiments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 the final exam. Note that there are many changes compared to last year’s edition i.e., two new projects, additional lecture material, updated exam collection, etc.</a:t>
            </a:r>
          </a:p>
        </p:txBody>
      </p:sp>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Textbooks/Readers</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9869378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4572000"/>
          </a:xfrm>
        </p:spPr>
        <p:txBody>
          <a:bodyPr>
            <a:normAutofit fontScale="77500" lnSpcReduction="20000"/>
          </a:bodyPr>
          <a:lstStyle/>
          <a:p>
            <a:r>
              <a:rPr lang="en-US" dirty="0" smtClean="0">
                <a:solidFill>
                  <a:srgbClr val="7030A0"/>
                </a:solidFill>
                <a:latin typeface="Times New Roman" pitchFamily="18" charset="0"/>
                <a:cs typeface="Times New Roman" pitchFamily="18" charset="0"/>
              </a:rPr>
              <a:t>Pre-lab: title, purpose, introduction, balanced chemical equations, detailed procedure, safety information of all chemicals used (review the MSDS for each compound used in the experiment), spectroscopic information (Xerox copy if available, if not the numbers will do fine as well), answers to pre-lab questions, etc.</a:t>
            </a:r>
          </a:p>
          <a:p>
            <a:r>
              <a:rPr lang="en-US" dirty="0" smtClean="0">
                <a:solidFill>
                  <a:srgbClr val="006600"/>
                </a:solidFill>
                <a:latin typeface="Times New Roman" pitchFamily="18" charset="0"/>
                <a:cs typeface="Times New Roman" pitchFamily="18" charset="0"/>
              </a:rPr>
              <a:t>Mandatory oral exam with the instructor prior the start of a new project. Make sure that you schedule this exam early enough (has to be done at least 24 hours prior to the start of the project!)</a:t>
            </a:r>
          </a:p>
          <a:p>
            <a:r>
              <a:rPr lang="en-US" dirty="0" smtClean="0">
                <a:solidFill>
                  <a:srgbClr val="002060"/>
                </a:solidFill>
                <a:latin typeface="Times New Roman" pitchFamily="18" charset="0"/>
                <a:cs typeface="Times New Roman" pitchFamily="18" charset="0"/>
              </a:rPr>
              <a:t>Consult the appropriate original papers to get a better in-depth understanding of the experiment and the material. It could not hurt to review the techniques used in the project as well before entering the lab</a:t>
            </a:r>
          </a:p>
          <a:p>
            <a:r>
              <a:rPr lang="en-US" b="1" dirty="0" smtClean="0">
                <a:solidFill>
                  <a:srgbClr val="FF0000"/>
                </a:solidFill>
                <a:latin typeface="Times New Roman" pitchFamily="18" charset="0"/>
                <a:cs typeface="Times New Roman" pitchFamily="18" charset="0"/>
              </a:rPr>
              <a:t>Bottom line: The better you understand what you are about to do, the easier it will be in the lab. If you put in the time beforehand, you will be less stressed in the lab. Copying reports from friends/room mates, etc. might safe time, but it will show in the end (=final exam), where </a:t>
            </a:r>
            <a:r>
              <a:rPr lang="en-US" b="1" dirty="0">
                <a:solidFill>
                  <a:srgbClr val="FF0000"/>
                </a:solidFill>
                <a:latin typeface="Times New Roman" pitchFamily="18" charset="0"/>
                <a:cs typeface="Times New Roman" pitchFamily="18" charset="0"/>
              </a:rPr>
              <a:t>many of these students have experienced a Waterloo</a:t>
            </a:r>
            <a:r>
              <a:rPr lang="en-US" b="1" dirty="0" smtClean="0">
                <a:solidFill>
                  <a:srgbClr val="FF0000"/>
                </a:solidFill>
                <a:latin typeface="Times New Roman" pitchFamily="18" charset="0"/>
                <a:cs typeface="Times New Roman" pitchFamily="18" charset="0"/>
              </a:rPr>
              <a:t>. </a:t>
            </a:r>
            <a:endParaRPr lang="en-US" b="1" dirty="0">
              <a:solidFill>
                <a:srgbClr val="FF0000"/>
              </a:solidFill>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dirty="0" smtClean="0">
                <a:solidFill>
                  <a:srgbClr val="002060"/>
                </a:solidFill>
                <a:latin typeface="Times New Roman" pitchFamily="18" charset="0"/>
                <a:cs typeface="Times New Roman" pitchFamily="18" charset="0"/>
              </a:rPr>
              <a:t>Preparation for in-</a:t>
            </a:r>
            <a:r>
              <a:rPr lang="en-US" dirty="0">
                <a:solidFill>
                  <a:srgbClr val="002060"/>
                </a:solidFill>
                <a:latin typeface="Times New Roman" pitchFamily="18" charset="0"/>
                <a:cs typeface="Times New Roman" pitchFamily="18" charset="0"/>
              </a:rPr>
              <a:t>l</a:t>
            </a:r>
            <a:r>
              <a:rPr lang="en-US" dirty="0" smtClean="0">
                <a:solidFill>
                  <a:srgbClr val="002060"/>
                </a:solidFill>
                <a:latin typeface="Times New Roman" pitchFamily="18" charset="0"/>
                <a:cs typeface="Times New Roman" pitchFamily="18" charset="0"/>
              </a:rPr>
              <a:t>ab meeting </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1335798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534400" cy="4572000"/>
          </a:xfrm>
        </p:spPr>
        <p:txBody>
          <a:bodyPr>
            <a:noAutofit/>
          </a:bodyPr>
          <a:lstStyle/>
          <a:p>
            <a:r>
              <a:rPr lang="en-US" sz="2000" dirty="0" smtClean="0">
                <a:latin typeface="Times New Roman" pitchFamily="18" charset="0"/>
                <a:cs typeface="Times New Roman" pitchFamily="18" charset="0"/>
              </a:rPr>
              <a:t>Laboratory techniques (~30%)</a:t>
            </a:r>
          </a:p>
          <a:p>
            <a:pPr lvl="1"/>
            <a:r>
              <a:rPr lang="en-US" sz="1800" dirty="0" smtClean="0">
                <a:solidFill>
                  <a:srgbClr val="002060"/>
                </a:solidFill>
                <a:latin typeface="Times New Roman" pitchFamily="18" charset="0"/>
                <a:cs typeface="Times New Roman" pitchFamily="18" charset="0"/>
              </a:rPr>
              <a:t>Based in the in-lab observation of the teaching assistants and the instructor</a:t>
            </a:r>
          </a:p>
          <a:p>
            <a:pPr lvl="1"/>
            <a:r>
              <a:rPr lang="en-US" sz="1800" dirty="0" smtClean="0">
                <a:solidFill>
                  <a:srgbClr val="002060"/>
                </a:solidFill>
                <a:latin typeface="Times New Roman" pitchFamily="18" charset="0"/>
                <a:cs typeface="Times New Roman" pitchFamily="18" charset="0"/>
              </a:rPr>
              <a:t>Average student receives a score of 70-80 % in this part</a:t>
            </a:r>
          </a:p>
          <a:p>
            <a:r>
              <a:rPr lang="en-US" sz="2000" dirty="0" smtClean="0">
                <a:latin typeface="Times New Roman" pitchFamily="18" charset="0"/>
                <a:cs typeface="Times New Roman" pitchFamily="18" charset="0"/>
              </a:rPr>
              <a:t>Experiment Reports, pre-lab, oral exams, etc. (~40 %)</a:t>
            </a:r>
          </a:p>
          <a:p>
            <a:pPr lvl="1"/>
            <a:r>
              <a:rPr lang="en-US" sz="1800" dirty="0" smtClean="0">
                <a:solidFill>
                  <a:srgbClr val="002060"/>
                </a:solidFill>
                <a:latin typeface="Times New Roman" pitchFamily="18" charset="0"/>
                <a:cs typeface="Times New Roman" pitchFamily="18" charset="0"/>
              </a:rPr>
              <a:t>All reports have to be submitted to turnitin.com (course number: 4399102, password: Chem174)</a:t>
            </a:r>
            <a:r>
              <a:rPr lang="en-US" sz="1800" dirty="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lvl="1"/>
            <a:r>
              <a:rPr lang="en-US" sz="1800" dirty="0" smtClean="0">
                <a:solidFill>
                  <a:srgbClr val="002060"/>
                </a:solidFill>
                <a:latin typeface="Times New Roman" pitchFamily="18" charset="0"/>
                <a:cs typeface="Times New Roman" pitchFamily="18" charset="0"/>
              </a:rPr>
              <a:t>Lab </a:t>
            </a:r>
            <a:r>
              <a:rPr lang="en-US" sz="1800" dirty="0">
                <a:solidFill>
                  <a:srgbClr val="002060"/>
                </a:solidFill>
                <a:latin typeface="Times New Roman" pitchFamily="18" charset="0"/>
                <a:cs typeface="Times New Roman" pitchFamily="18" charset="0"/>
              </a:rPr>
              <a:t>notebook (20 points max, due immediately </a:t>
            </a:r>
            <a:r>
              <a:rPr lang="en-US" sz="1800" b="1" i="1" dirty="0">
                <a:solidFill>
                  <a:srgbClr val="002060"/>
                </a:solidFill>
                <a:latin typeface="Times New Roman" pitchFamily="18" charset="0"/>
                <a:cs typeface="Times New Roman" pitchFamily="18" charset="0"/>
              </a:rPr>
              <a:t>after</a:t>
            </a:r>
            <a:r>
              <a:rPr lang="en-US" sz="1800" dirty="0">
                <a:solidFill>
                  <a:srgbClr val="002060"/>
                </a:solidFill>
                <a:latin typeface="Times New Roman" pitchFamily="18" charset="0"/>
                <a:cs typeface="Times New Roman" pitchFamily="18" charset="0"/>
              </a:rPr>
              <a:t> final exam)</a:t>
            </a:r>
          </a:p>
          <a:p>
            <a:r>
              <a:rPr lang="en-US" sz="2000" dirty="0" smtClean="0">
                <a:latin typeface="Times New Roman" pitchFamily="18" charset="0"/>
                <a:cs typeface="Times New Roman" pitchFamily="18" charset="0"/>
              </a:rPr>
              <a:t>Final exam (~30%)</a:t>
            </a:r>
          </a:p>
          <a:p>
            <a:pPr lvl="1"/>
            <a:r>
              <a:rPr lang="en-US" sz="1800" dirty="0" smtClean="0">
                <a:solidFill>
                  <a:srgbClr val="002060"/>
                </a:solidFill>
                <a:latin typeface="Times New Roman" pitchFamily="18" charset="0"/>
                <a:cs typeface="Times New Roman" pitchFamily="18" charset="0"/>
              </a:rPr>
              <a:t>The final exam is 200 points and scheduled for</a:t>
            </a:r>
            <a:r>
              <a:rPr lang="en-US" sz="1800" dirty="0" smtClean="0">
                <a:latin typeface="Times New Roman" pitchFamily="18" charset="0"/>
                <a:cs typeface="Times New Roman" pitchFamily="18" charset="0"/>
              </a:rPr>
              <a:t> </a:t>
            </a:r>
            <a:r>
              <a:rPr lang="en-US" sz="1800" dirty="0" smtClean="0">
                <a:solidFill>
                  <a:srgbClr val="C00000"/>
                </a:solidFill>
                <a:latin typeface="Times New Roman" pitchFamily="18" charset="0"/>
                <a:cs typeface="Times New Roman" pitchFamily="18" charset="0"/>
              </a:rPr>
              <a:t>March 21, 2012, 8:00-11:00 am</a:t>
            </a:r>
            <a:r>
              <a:rPr lang="en-US" sz="1800" dirty="0" smtClean="0">
                <a:latin typeface="Times New Roman" pitchFamily="18" charset="0"/>
                <a:cs typeface="Times New Roman" pitchFamily="18" charset="0"/>
              </a:rPr>
              <a:t>, </a:t>
            </a:r>
            <a:r>
              <a:rPr lang="en-US" sz="1800" dirty="0" smtClean="0">
                <a:solidFill>
                  <a:srgbClr val="002060"/>
                </a:solidFill>
                <a:latin typeface="Times New Roman" pitchFamily="18" charset="0"/>
                <a:cs typeface="Times New Roman" pitchFamily="18" charset="0"/>
              </a:rPr>
              <a:t>there will be </a:t>
            </a:r>
            <a:r>
              <a:rPr lang="en-US" sz="1800" b="1" u="sng" dirty="0" smtClean="0">
                <a:solidFill>
                  <a:srgbClr val="002060"/>
                </a:solidFill>
                <a:latin typeface="Times New Roman" pitchFamily="18" charset="0"/>
                <a:cs typeface="Times New Roman" pitchFamily="18" charset="0"/>
              </a:rPr>
              <a:t>no </a:t>
            </a:r>
            <a:r>
              <a:rPr lang="en-US" sz="1800" b="1" u="sng" dirty="0">
                <a:solidFill>
                  <a:srgbClr val="002060"/>
                </a:solidFill>
                <a:latin typeface="Times New Roman" pitchFamily="18" charset="0"/>
                <a:cs typeface="Times New Roman" pitchFamily="18" charset="0"/>
              </a:rPr>
              <a:t>make-up exam</a:t>
            </a:r>
            <a:r>
              <a:rPr lang="en-US" sz="1800" dirty="0">
                <a:solidFill>
                  <a:srgbClr val="002060"/>
                </a:solidFill>
                <a:latin typeface="Times New Roman" pitchFamily="18" charset="0"/>
                <a:cs typeface="Times New Roman" pitchFamily="18" charset="0"/>
              </a:rPr>
              <a:t> </a:t>
            </a:r>
          </a:p>
          <a:p>
            <a:r>
              <a:rPr lang="en-US" sz="2000" b="1" dirty="0" smtClean="0">
                <a:solidFill>
                  <a:srgbClr val="FF0000"/>
                </a:solidFill>
                <a:latin typeface="Times New Roman" pitchFamily="18" charset="0"/>
                <a:cs typeface="Times New Roman" pitchFamily="18" charset="0"/>
              </a:rPr>
              <a:t>Bottom line: Both the in-lab portion and the final exam have to be passed to pass the course. In order to get a high grade in the course, the student has to perform very well in both portions, not just in one portion.</a:t>
            </a:r>
            <a:endParaRPr lang="en-US" sz="2000" b="1" dirty="0">
              <a:solidFill>
                <a:srgbClr val="FF0000"/>
              </a:solidFill>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Grades</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356509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latin typeface="Times New Roman" pitchFamily="18" charset="0"/>
                <a:cs typeface="Times New Roman" pitchFamily="18" charset="0"/>
              </a:rPr>
              <a:t>Office: Young Hall 3077E</a:t>
            </a:r>
          </a:p>
          <a:p>
            <a:r>
              <a:rPr lang="en-US" sz="2400" dirty="0">
                <a:latin typeface="Times New Roman" pitchFamily="18" charset="0"/>
                <a:cs typeface="Times New Roman" pitchFamily="18" charset="0"/>
              </a:rPr>
              <a:t>Office hours: </a:t>
            </a:r>
            <a:r>
              <a:rPr lang="en-US" sz="2400" dirty="0" smtClean="0">
                <a:latin typeface="Times New Roman" pitchFamily="18" charset="0"/>
                <a:cs typeface="Times New Roman" pitchFamily="18" charset="0"/>
              </a:rPr>
              <a:t>M </a:t>
            </a:r>
            <a:r>
              <a:rPr lang="en-US" sz="2400" dirty="0">
                <a:latin typeface="Times New Roman" pitchFamily="18" charset="0"/>
                <a:cs typeface="Times New Roman" pitchFamily="18" charset="0"/>
              </a:rPr>
              <a:t>9-10 </a:t>
            </a:r>
            <a:r>
              <a:rPr lang="en-US" sz="2400" dirty="0" smtClean="0">
                <a:latin typeface="Times New Roman" pitchFamily="18" charset="0"/>
                <a:cs typeface="Times New Roman" pitchFamily="18" charset="0"/>
              </a:rPr>
              <a:t>am, M 3-4 pm, T 10-11 am, W 9-10 am, T 10-11 am and F 11-12 pm or </a:t>
            </a:r>
            <a:r>
              <a:rPr lang="en-US" sz="2400" dirty="0">
                <a:latin typeface="Times New Roman" pitchFamily="18" charset="0"/>
                <a:cs typeface="Times New Roman" pitchFamily="18" charset="0"/>
              </a:rPr>
              <a:t>by appointment</a:t>
            </a:r>
          </a:p>
          <a:p>
            <a:r>
              <a:rPr lang="en-US" sz="2400" dirty="0">
                <a:latin typeface="Times New Roman" pitchFamily="18" charset="0"/>
                <a:cs typeface="Times New Roman" pitchFamily="18" charset="0"/>
              </a:rPr>
              <a:t>Email: </a:t>
            </a:r>
            <a:r>
              <a:rPr lang="en-US" sz="2400" dirty="0" smtClean="0">
                <a:latin typeface="Times New Roman" pitchFamily="18" charset="0"/>
                <a:cs typeface="Times New Roman" pitchFamily="18" charset="0"/>
                <a:hlinkClick r:id="rId2"/>
              </a:rPr>
              <a:t>bacher@chem.ucla.edu</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Course website: </a:t>
            </a:r>
            <a:r>
              <a:rPr lang="en-US" sz="2400" dirty="0" smtClean="0">
                <a:latin typeface="Times New Roman" pitchFamily="18" charset="0"/>
                <a:cs typeface="Times New Roman" pitchFamily="18" charset="0"/>
                <a:hlinkClick r:id="rId3"/>
              </a:rPr>
              <a:t>www.chem.ucla.edu/~bacher</a:t>
            </a:r>
            <a:endParaRPr lang="en-US" sz="2400" dirty="0" smtClean="0">
              <a:latin typeface="Times New Roman" pitchFamily="18" charset="0"/>
              <a:cs typeface="Times New Roman" pitchFamily="18" charset="0"/>
            </a:endParaRPr>
          </a:p>
          <a:p>
            <a:r>
              <a:rPr lang="en-US" sz="2400" dirty="0" smtClean="0"/>
              <a:t>Course discussion board: </a:t>
            </a:r>
            <a:r>
              <a:rPr lang="en-US" sz="2400" dirty="0" smtClean="0">
                <a:hlinkClick r:id="rId4"/>
              </a:rPr>
              <a:t>www.piazza.com</a:t>
            </a:r>
            <a:endParaRPr lang="en-US" sz="2400" dirty="0" smtClean="0"/>
          </a:p>
          <a:p>
            <a:pPr lvl="1"/>
            <a:r>
              <a:rPr lang="en-US" dirty="0">
                <a:solidFill>
                  <a:srgbClr val="FF0000"/>
                </a:solidFill>
                <a:latin typeface="Times New Roman" pitchFamily="18" charset="0"/>
                <a:cs typeface="Times New Roman" pitchFamily="18" charset="0"/>
              </a:rPr>
              <a:t>The course discussion board has to be used for general questions only. This means that you cannot post homework or quiz questions!</a:t>
            </a:r>
          </a:p>
          <a:p>
            <a:pPr lvl="1"/>
            <a:r>
              <a:rPr lang="en-US" dirty="0">
                <a:solidFill>
                  <a:srgbClr val="FF0000"/>
                </a:solidFill>
                <a:latin typeface="Times New Roman" pitchFamily="18" charset="0"/>
                <a:cs typeface="Times New Roman" pitchFamily="18" charset="0"/>
              </a:rPr>
              <a:t>Students that participate in a meaningful way can receive extra credit in the end of the course</a:t>
            </a:r>
          </a:p>
          <a:p>
            <a:pPr lvl="1"/>
            <a:endParaRPr lang="en-US" dirty="0"/>
          </a:p>
        </p:txBody>
      </p:sp>
      <p:sp>
        <p:nvSpPr>
          <p:cNvPr id="3" name="Title 2"/>
          <p:cNvSpPr>
            <a:spLocks noGrp="1"/>
          </p:cNvSpPr>
          <p:nvPr>
            <p:ph type="title"/>
          </p:nvPr>
        </p:nvSpPr>
        <p:spPr/>
        <p:txBody>
          <a:bodyPr/>
          <a:lstStyle/>
          <a:p>
            <a:pPr algn="ctr"/>
            <a:r>
              <a:rPr lang="en-US" dirty="0">
                <a:solidFill>
                  <a:srgbClr val="002060"/>
                </a:solidFill>
              </a:rPr>
              <a:t>Instructor</a:t>
            </a:r>
            <a:endParaRPr lang="en-US" dirty="0"/>
          </a:p>
        </p:txBody>
      </p:sp>
    </p:spTree>
    <p:extLst>
      <p:ext uri="{BB962C8B-B14F-4D97-AF65-F5344CB8AC3E}">
        <p14:creationId xmlns:p14="http://schemas.microsoft.com/office/powerpoint/2010/main" val="1834833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1287</TotalTime>
  <Words>610</Words>
  <Application>Microsoft Office PowerPoint</Application>
  <PresentationFormat>On-screen Show (4:3)</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Paper</vt:lpstr>
      <vt:lpstr>Lecture 1b</vt:lpstr>
      <vt:lpstr>Administrative Issues</vt:lpstr>
      <vt:lpstr>Textbooks/Readers</vt:lpstr>
      <vt:lpstr>Preparation for in-lab meeting </vt:lpstr>
      <vt:lpstr>Grades</vt:lpstr>
      <vt:lpstr>Instructor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30BL – Lecture 1</dc:title>
  <dc:creator>bacher</dc:creator>
  <cp:lastModifiedBy>bacher</cp:lastModifiedBy>
  <cp:revision>53</cp:revision>
  <dcterms:created xsi:type="dcterms:W3CDTF">2010-09-14T23:40:55Z</dcterms:created>
  <dcterms:modified xsi:type="dcterms:W3CDTF">2012-01-04T20:59:08Z</dcterms:modified>
</cp:coreProperties>
</file>