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72" r:id="rId16"/>
    <p:sldId id="269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BAEAE0-962E-4024-970F-D36DFCC764C8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Molybdenit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en.wikipedia.org/wiki/File:Molybdenite.GI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Synthesis of MoS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2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Lecture 8a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Next, the </a:t>
            </a:r>
            <a:r>
              <a:rPr lang="en-US" dirty="0">
                <a:solidFill>
                  <a:schemeClr val="bg1"/>
                </a:solidFill>
              </a:rPr>
              <a:t>quartz tube is then purged with carbon dioxide to remove the nitrogen (10 minutes).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Afterwards </a:t>
            </a:r>
            <a:r>
              <a:rPr lang="en-US" dirty="0">
                <a:solidFill>
                  <a:schemeClr val="bg1"/>
                </a:solidFill>
              </a:rPr>
              <a:t>the system is filled with hydrogen gas and the furnace slowly heated to about 900-1000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 while maintaining a slow hydrogen stream.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temperature is maintained for about 30-60 minutes (depending on how much water is </a:t>
            </a:r>
            <a:r>
              <a:rPr lang="en-US" dirty="0" smtClean="0">
                <a:solidFill>
                  <a:schemeClr val="bg1"/>
                </a:solidFill>
              </a:rPr>
              <a:t>observed on the other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end </a:t>
            </a:r>
            <a:r>
              <a:rPr lang="en-US" dirty="0" smtClean="0">
                <a:solidFill>
                  <a:schemeClr val="bg1"/>
                </a:solidFill>
              </a:rPr>
              <a:t>of the quartz tube).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system is </a:t>
            </a:r>
            <a:r>
              <a:rPr lang="en-US" dirty="0" smtClean="0">
                <a:solidFill>
                  <a:schemeClr val="bg1"/>
                </a:solidFill>
              </a:rPr>
              <a:t>cooled </a:t>
            </a:r>
            <a:r>
              <a:rPr lang="en-US" dirty="0">
                <a:solidFill>
                  <a:schemeClr val="bg1"/>
                </a:solidFill>
              </a:rPr>
              <a:t>to about 200-300 </a:t>
            </a:r>
            <a:r>
              <a:rPr lang="en-US" baseline="30000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under hydrogen flow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formed water is removed from the tube and the Schlenk flask with a heat gun (If the water cannot be removed entirely from the flask, it has to be exchanged under a stream of nitrogen).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V </a:t>
            </a:r>
            <a:r>
              <a:rPr lang="en-US" dirty="0">
                <a:solidFill>
                  <a:srgbClr val="002060"/>
                </a:solidFill>
              </a:rPr>
              <a:t>(MoS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Next, the chlorine tank then replaces the hydrogen tank. The tube is purged for at least ten minutes with chlorine gas</a:t>
            </a:r>
            <a:r>
              <a:rPr lang="en-US" b="1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If the reaction does not occur spontaneously, the tube has to be heated gently with a heat gun or the furnace. The reaction started if dull-red vapors appear. (</a:t>
            </a:r>
            <a:r>
              <a:rPr lang="en-US" b="1" dirty="0">
                <a:solidFill>
                  <a:schemeClr val="bg1"/>
                </a:solidFill>
              </a:rPr>
              <a:t>Careful: the reaction is exothermic</a:t>
            </a:r>
            <a:r>
              <a:rPr lang="en-US" dirty="0">
                <a:solidFill>
                  <a:schemeClr val="bg1"/>
                </a:solidFill>
              </a:rPr>
              <a:t>!) </a:t>
            </a:r>
          </a:p>
          <a:p>
            <a:r>
              <a:rPr lang="en-US" dirty="0">
                <a:solidFill>
                  <a:schemeClr val="bg1"/>
                </a:solidFill>
              </a:rPr>
              <a:t>The product should condense in the three-necked flask.  If necessary, the quartz tube has to be heated at the end and the flask cooled with ice water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Make sure to check on the gas adapter on the three-necked flask on a regular basis. Despite the glass wool, it tends to clog up often times, particularly if the flow rate of the chlorine is too high.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VI </a:t>
            </a:r>
            <a:r>
              <a:rPr lang="en-US" dirty="0">
                <a:solidFill>
                  <a:srgbClr val="002060"/>
                </a:solidFill>
              </a:rPr>
              <a:t>(MoS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5720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After cooling, the Schlenk flask is </a:t>
            </a:r>
            <a:r>
              <a:rPr lang="en-US" dirty="0" smtClean="0">
                <a:solidFill>
                  <a:schemeClr val="bg1"/>
                </a:solidFill>
              </a:rPr>
              <a:t>disconnected under a positive pressure, </a:t>
            </a:r>
            <a:r>
              <a:rPr lang="en-US" dirty="0">
                <a:solidFill>
                  <a:schemeClr val="bg1"/>
                </a:solidFill>
              </a:rPr>
              <a:t>is evacuated and is </a:t>
            </a:r>
            <a:r>
              <a:rPr lang="en-US" dirty="0" smtClean="0">
                <a:solidFill>
                  <a:schemeClr val="bg1"/>
                </a:solidFill>
              </a:rPr>
              <a:t>transferred </a:t>
            </a:r>
            <a:r>
              <a:rPr lang="en-US" dirty="0">
                <a:solidFill>
                  <a:schemeClr val="bg1"/>
                </a:solidFill>
              </a:rPr>
              <a:t>into the glove box.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crude yield is determined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About 2 g of the crude product is transferred into a </a:t>
            </a:r>
            <a:r>
              <a:rPr lang="en-US" dirty="0" smtClean="0">
                <a:solidFill>
                  <a:schemeClr val="bg1"/>
                </a:solidFill>
              </a:rPr>
              <a:t>long Pyrex </a:t>
            </a:r>
            <a:r>
              <a:rPr lang="en-US" dirty="0">
                <a:solidFill>
                  <a:schemeClr val="bg1"/>
                </a:solidFill>
              </a:rPr>
              <a:t>tube. The tube is evacuated and is </a:t>
            </a:r>
            <a:r>
              <a:rPr lang="en-US" dirty="0" smtClean="0">
                <a:solidFill>
                  <a:schemeClr val="bg1"/>
                </a:solidFill>
              </a:rPr>
              <a:t>then placed </a:t>
            </a:r>
            <a:r>
              <a:rPr lang="en-US" dirty="0">
                <a:solidFill>
                  <a:schemeClr val="bg1"/>
                </a:solidFill>
              </a:rPr>
              <a:t>horizontally in a </a:t>
            </a:r>
            <a:r>
              <a:rPr lang="en-US" dirty="0" smtClean="0">
                <a:solidFill>
                  <a:schemeClr val="bg1"/>
                </a:solidFill>
              </a:rPr>
              <a:t>furnace with a temperature of </a:t>
            </a:r>
            <a:r>
              <a:rPr lang="en-US" dirty="0">
                <a:solidFill>
                  <a:schemeClr val="bg1"/>
                </a:solidFill>
              </a:rPr>
              <a:t>about </a:t>
            </a:r>
            <a:r>
              <a:rPr lang="en-US" dirty="0" smtClean="0">
                <a:solidFill>
                  <a:schemeClr val="bg1"/>
                </a:solidFill>
              </a:rPr>
              <a:t>200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C.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volatile </a:t>
            </a:r>
            <a:r>
              <a:rPr lang="en-US" dirty="0" err="1">
                <a:solidFill>
                  <a:schemeClr val="bg1"/>
                </a:solidFill>
              </a:rPr>
              <a:t>oxychlorides</a:t>
            </a:r>
            <a:r>
              <a:rPr lang="en-US" dirty="0">
                <a:solidFill>
                  <a:schemeClr val="bg1"/>
                </a:solidFill>
              </a:rPr>
              <a:t> condense at the outside the furnace, MoCl</a:t>
            </a:r>
            <a:r>
              <a:rPr lang="en-US" baseline="-25000" dirty="0">
                <a:solidFill>
                  <a:schemeClr val="bg1"/>
                </a:solidFill>
              </a:rPr>
              <a:t>5</a:t>
            </a:r>
            <a:r>
              <a:rPr lang="en-US" dirty="0">
                <a:solidFill>
                  <a:schemeClr val="bg1"/>
                </a:solidFill>
              </a:rPr>
              <a:t> in the colder areas inside the furnace.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blue-black crystals are extremely air sensitive and should only be handled in the glove box.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VI </a:t>
            </a:r>
            <a:r>
              <a:rPr lang="en-US" dirty="0">
                <a:solidFill>
                  <a:srgbClr val="002060"/>
                </a:solidFill>
              </a:rPr>
              <a:t>(MoS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7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Safety </a:t>
            </a:r>
            <a:r>
              <a:rPr lang="en-US" b="1" dirty="0" smtClean="0">
                <a:solidFill>
                  <a:srgbClr val="FF0000"/>
                </a:solidFill>
              </a:rPr>
              <a:t>consideration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Ammonia </a:t>
            </a:r>
            <a:r>
              <a:rPr lang="en-US" b="1" dirty="0">
                <a:solidFill>
                  <a:srgbClr val="002060"/>
                </a:solidFill>
              </a:rPr>
              <a:t>gas is toxic and </a:t>
            </a:r>
            <a:r>
              <a:rPr lang="en-US" b="1" dirty="0" smtClean="0">
                <a:solidFill>
                  <a:srgbClr val="002060"/>
                </a:solidFill>
              </a:rPr>
              <a:t>flammable (</a:t>
            </a:r>
            <a:r>
              <a:rPr lang="en-US" b="1" dirty="0" err="1" smtClean="0">
                <a:solidFill>
                  <a:srgbClr val="002060"/>
                </a:solidFill>
              </a:rPr>
              <a:t>b.p</a:t>
            </a:r>
            <a:r>
              <a:rPr lang="en-US" b="1" dirty="0" smtClean="0">
                <a:solidFill>
                  <a:srgbClr val="002060"/>
                </a:solidFill>
              </a:rPr>
              <a:t>.= -33 </a:t>
            </a:r>
            <a:r>
              <a:rPr lang="en-US" b="1" baseline="30000" dirty="0" smtClean="0">
                <a:solidFill>
                  <a:srgbClr val="002060"/>
                </a:solidFill>
              </a:rPr>
              <a:t>o</a:t>
            </a:r>
            <a:r>
              <a:rPr lang="en-US" b="1" dirty="0" smtClean="0">
                <a:solidFill>
                  <a:srgbClr val="002060"/>
                </a:solidFill>
              </a:rPr>
              <a:t>C). </a:t>
            </a:r>
          </a:p>
          <a:p>
            <a:pPr lvl="1"/>
            <a:r>
              <a:rPr lang="en-US" b="1" dirty="0" err="1" smtClean="0">
                <a:solidFill>
                  <a:srgbClr val="002060"/>
                </a:solidFill>
              </a:rPr>
              <a:t>Liquified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gases have a very high potential of accidents.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One  </a:t>
            </a:r>
            <a:r>
              <a:rPr lang="en-US" b="1" dirty="0">
                <a:solidFill>
                  <a:srgbClr val="002060"/>
                </a:solidFill>
              </a:rPr>
              <a:t>mol of ammonia occupies about ~20 mL as a liquid,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but </a:t>
            </a:r>
            <a:r>
              <a:rPr lang="en-US" b="1" dirty="0">
                <a:solidFill>
                  <a:srgbClr val="002060"/>
                </a:solidFill>
              </a:rPr>
              <a:t>~</a:t>
            </a:r>
            <a:r>
              <a:rPr lang="en-US" b="1" u="sng" dirty="0">
                <a:solidFill>
                  <a:srgbClr val="002060"/>
                </a:solidFill>
              </a:rPr>
              <a:t>22400 mL</a:t>
            </a:r>
            <a:r>
              <a:rPr lang="en-US" b="1" dirty="0">
                <a:solidFill>
                  <a:srgbClr val="002060"/>
                </a:solidFill>
              </a:rPr>
              <a:t> as a </a:t>
            </a:r>
            <a:r>
              <a:rPr lang="en-US" b="1" dirty="0" smtClean="0">
                <a:solidFill>
                  <a:srgbClr val="002060"/>
                </a:solidFill>
              </a:rPr>
              <a:t>gas (at </a:t>
            </a:r>
            <a:r>
              <a:rPr lang="en-US" b="1" dirty="0" smtClean="0">
                <a:solidFill>
                  <a:srgbClr val="002060"/>
                </a:solidFill>
              </a:rPr>
              <a:t>0 </a:t>
            </a:r>
            <a:r>
              <a:rPr lang="en-US" b="1" baseline="30000" dirty="0" smtClean="0">
                <a:solidFill>
                  <a:srgbClr val="002060"/>
                </a:solidFill>
              </a:rPr>
              <a:t>o</a:t>
            </a:r>
            <a:r>
              <a:rPr lang="en-US" b="1" dirty="0" smtClean="0">
                <a:solidFill>
                  <a:srgbClr val="002060"/>
                </a:solidFill>
              </a:rPr>
              <a:t>C</a:t>
            </a:r>
            <a:r>
              <a:rPr lang="en-US" b="1" dirty="0" smtClean="0">
                <a:solidFill>
                  <a:srgbClr val="002060"/>
                </a:solidFill>
              </a:rPr>
              <a:t>)! Thus</a:t>
            </a:r>
            <a:r>
              <a:rPr lang="en-US" b="1" dirty="0">
                <a:solidFill>
                  <a:srgbClr val="002060"/>
                </a:solidFill>
              </a:rPr>
              <a:t>, the temperature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has </a:t>
            </a:r>
            <a:r>
              <a:rPr lang="en-US" b="1" dirty="0">
                <a:solidFill>
                  <a:srgbClr val="002060"/>
                </a:solidFill>
              </a:rPr>
              <a:t>to be controlled carefully throughout the reaction. </a:t>
            </a:r>
            <a:endParaRPr lang="en-US" b="1" dirty="0" smtClean="0">
              <a:solidFill>
                <a:srgbClr val="00206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reaction vessel has to be connected to a bubbler filled </a:t>
            </a:r>
            <a:r>
              <a:rPr lang="en-US" b="1" dirty="0" smtClean="0">
                <a:solidFill>
                  <a:srgbClr val="FF0000"/>
                </a:solidFill>
              </a:rPr>
              <a:t>with </a:t>
            </a:r>
            <a:r>
              <a:rPr lang="en-US" b="1" dirty="0">
                <a:solidFill>
                  <a:srgbClr val="FF0000"/>
                </a:solidFill>
              </a:rPr>
              <a:t>paraffin </a:t>
            </a:r>
            <a:r>
              <a:rPr lang="en-US" b="1" dirty="0" smtClean="0">
                <a:solidFill>
                  <a:srgbClr val="FF0000"/>
                </a:solidFill>
              </a:rPr>
              <a:t>oil at all times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003300"/>
                </a:solidFill>
              </a:rPr>
              <a:t>Alkali </a:t>
            </a:r>
            <a:r>
              <a:rPr lang="en-US" b="1" dirty="0">
                <a:solidFill>
                  <a:srgbClr val="003300"/>
                </a:solidFill>
              </a:rPr>
              <a:t>metals are very reactive. They usually react violently with water, low boiling </a:t>
            </a:r>
            <a:r>
              <a:rPr lang="en-US" b="1" dirty="0" smtClean="0">
                <a:solidFill>
                  <a:srgbClr val="003300"/>
                </a:solidFill>
              </a:rPr>
              <a:t>alcohols, etc.</a:t>
            </a:r>
          </a:p>
          <a:p>
            <a:pPr lvl="1"/>
            <a:r>
              <a:rPr lang="en-US" b="1" dirty="0" smtClean="0">
                <a:solidFill>
                  <a:srgbClr val="003300"/>
                </a:solidFill>
              </a:rPr>
              <a:t>The </a:t>
            </a:r>
            <a:r>
              <a:rPr lang="en-US" b="1" dirty="0">
                <a:solidFill>
                  <a:srgbClr val="003300"/>
                </a:solidFill>
              </a:rPr>
              <a:t>solution of alkali metals in liquid ammonia is extremely reactive, often times </a:t>
            </a:r>
            <a:r>
              <a:rPr lang="en-US" b="1" dirty="0" smtClean="0">
                <a:solidFill>
                  <a:srgbClr val="003300"/>
                </a:solidFill>
              </a:rPr>
              <a:t>pyrophoric</a:t>
            </a:r>
            <a:r>
              <a:rPr lang="en-US" b="1" dirty="0">
                <a:solidFill>
                  <a:srgbClr val="003300"/>
                </a:solidFill>
              </a:rPr>
              <a:t>. </a:t>
            </a:r>
            <a:endParaRPr lang="en-US" b="1" dirty="0" smtClean="0">
              <a:solidFill>
                <a:srgbClr val="003300"/>
              </a:solidFill>
            </a:endParaRPr>
          </a:p>
          <a:p>
            <a:pPr lvl="1"/>
            <a:r>
              <a:rPr lang="en-US" b="1" dirty="0" smtClean="0">
                <a:solidFill>
                  <a:srgbClr val="003300"/>
                </a:solidFill>
              </a:rPr>
              <a:t>Metal </a:t>
            </a:r>
            <a:r>
              <a:rPr lang="en-US" b="1" dirty="0">
                <a:solidFill>
                  <a:srgbClr val="003300"/>
                </a:solidFill>
              </a:rPr>
              <a:t>fires are generally very difficult to extinguish</a:t>
            </a:r>
            <a:r>
              <a:rPr lang="en-US" b="1" dirty="0" smtClean="0">
                <a:solidFill>
                  <a:srgbClr val="003300"/>
                </a:solidFill>
              </a:rPr>
              <a:t>. A class D fire extinguisher has to be used (located onside the lab on the hallway)</a:t>
            </a:r>
            <a:endParaRPr lang="en-US" dirty="0">
              <a:solidFill>
                <a:srgbClr val="003300"/>
              </a:solidFill>
            </a:endParaRPr>
          </a:p>
          <a:p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 (Na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7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 </a:t>
            </a: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 of sodium </a:t>
            </a:r>
            <a:r>
              <a:rPr lang="en-US" dirty="0">
                <a:solidFill>
                  <a:schemeClr val="bg1"/>
                </a:solidFill>
              </a:rPr>
              <a:t>metal </a:t>
            </a:r>
            <a:r>
              <a:rPr lang="en-US" dirty="0" smtClean="0">
                <a:solidFill>
                  <a:schemeClr val="bg1"/>
                </a:solidFill>
              </a:rPr>
              <a:t>(remove the outer oxide layer by cutting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it under petroleum </a:t>
            </a:r>
            <a:r>
              <a:rPr lang="en-US" dirty="0">
                <a:solidFill>
                  <a:schemeClr val="bg1"/>
                </a:solidFill>
              </a:rPr>
              <a:t>ether </a:t>
            </a:r>
            <a:r>
              <a:rPr lang="en-US" dirty="0" smtClean="0">
                <a:solidFill>
                  <a:schemeClr val="bg1"/>
                </a:solidFill>
              </a:rPr>
              <a:t>or hexane) and 2 </a:t>
            </a: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 of sulfur </a:t>
            </a:r>
            <a:r>
              <a:rPr lang="en-US" dirty="0">
                <a:solidFill>
                  <a:schemeClr val="bg1"/>
                </a:solidFill>
              </a:rPr>
              <a:t>are placed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a 100 mL Schlenk flask with a long </a:t>
            </a:r>
            <a:r>
              <a:rPr lang="en-US" dirty="0" smtClean="0">
                <a:solidFill>
                  <a:schemeClr val="bg1"/>
                </a:solidFill>
              </a:rPr>
              <a:t>neck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        2 Na    +     S            Na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       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           Na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 +  </a:t>
            </a:r>
            <a:r>
              <a:rPr lang="en-US" dirty="0" err="1" smtClean="0">
                <a:solidFill>
                  <a:srgbClr val="002060"/>
                </a:solidFill>
              </a:rPr>
              <a:t>xS</a:t>
            </a:r>
            <a:r>
              <a:rPr lang="en-US" dirty="0" smtClean="0">
                <a:solidFill>
                  <a:srgbClr val="002060"/>
                </a:solidFill>
              </a:rPr>
              <a:t>             Na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en-US" baseline="-25000" dirty="0" smtClean="0">
                <a:solidFill>
                  <a:srgbClr val="002060"/>
                </a:solidFill>
              </a:rPr>
              <a:t>2+x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flask is cooled to T= –78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 in an isopropanol/dry ice mixture.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Gaseous ammonia is introduced to the flask that is previously equipped with a bubbler (filled with paraffin oil).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ammonia condenses and dissolves the sodium metal slowly. The dark blue solution reacts with the sulfur to form a white precipitate.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total of about 30 mL of ammonia is condensed. The mixture stirred for an additional 30 minutes to ensure the complete reaction of the sodium.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 </a:t>
            </a:r>
            <a:r>
              <a:rPr lang="en-US" dirty="0">
                <a:solidFill>
                  <a:srgbClr val="002060"/>
                </a:solidFill>
              </a:rPr>
              <a:t>(Na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S)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8200" y="2743200"/>
            <a:ext cx="5334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48200" y="3048000"/>
            <a:ext cx="5334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1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Note: If the solution remains blue, a little bit more sulfur has to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be </a:t>
            </a:r>
            <a:r>
              <a:rPr lang="en-US" dirty="0">
                <a:solidFill>
                  <a:srgbClr val="002060"/>
                </a:solidFill>
              </a:rPr>
              <a:t>added. If it turns yellow, a very small amount of sodium metal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is </a:t>
            </a:r>
            <a:r>
              <a:rPr lang="en-US" dirty="0">
                <a:solidFill>
                  <a:srgbClr val="002060"/>
                </a:solidFill>
              </a:rPr>
              <a:t>added to the suspension. The final product has to be almost white/grayish!  </a:t>
            </a:r>
          </a:p>
          <a:p>
            <a:r>
              <a:rPr lang="en-US" dirty="0">
                <a:solidFill>
                  <a:schemeClr val="bg1"/>
                </a:solidFill>
              </a:rPr>
              <a:t>The cooling bath is removed and the ammonia is allowed to evaporate. Towards the end, the flask is evacuated in a dynamic vacuum and a warmed with a water bath to remove the trace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amounts </a:t>
            </a:r>
            <a:r>
              <a:rPr lang="en-US" dirty="0">
                <a:solidFill>
                  <a:schemeClr val="bg1"/>
                </a:solidFill>
              </a:rPr>
              <a:t>of absorbed ammonia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cooling trap has to be removed immediately upon venting the setup to avoid explosions and the contamination of the pump </a:t>
            </a:r>
            <a:r>
              <a:rPr lang="en-US" b="1" dirty="0" smtClean="0">
                <a:solidFill>
                  <a:srgbClr val="FF0000"/>
                </a:solidFill>
              </a:rPr>
              <a:t>oil.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white, moisture sensitive powder is transferred into a thick-walled Pyrex tube (in the glove box). The tube is evacuated and placed in a furnace at </a:t>
            </a:r>
            <a:r>
              <a:rPr lang="en-US" dirty="0" smtClean="0">
                <a:solidFill>
                  <a:schemeClr val="bg1"/>
                </a:solidFill>
              </a:rPr>
              <a:t>250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 (</a:t>
            </a:r>
            <a:r>
              <a:rPr lang="en-US" b="1" dirty="0">
                <a:solidFill>
                  <a:schemeClr val="bg1"/>
                </a:solidFill>
              </a:rPr>
              <a:t>maximum temperature!)</a:t>
            </a:r>
            <a:r>
              <a:rPr lang="en-US" dirty="0">
                <a:solidFill>
                  <a:schemeClr val="bg1"/>
                </a:solidFill>
              </a:rPr>
              <a:t> over night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III </a:t>
            </a:r>
            <a:r>
              <a:rPr lang="en-US" dirty="0">
                <a:solidFill>
                  <a:srgbClr val="002060"/>
                </a:solidFill>
              </a:rPr>
              <a:t>(Na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Safety </a:t>
            </a:r>
            <a:r>
              <a:rPr lang="en-US" b="1" dirty="0" smtClean="0">
                <a:solidFill>
                  <a:srgbClr val="FF0000"/>
                </a:solidFill>
              </a:rPr>
              <a:t>considerations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Despite </a:t>
            </a:r>
            <a:r>
              <a:rPr lang="en-US" dirty="0">
                <a:solidFill>
                  <a:srgbClr val="FF0000"/>
                </a:solidFill>
              </a:rPr>
              <a:t>the fact that the Na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S is less reactive after the annealing process, caution should be exercised when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mixing </a:t>
            </a:r>
            <a:r>
              <a:rPr lang="en-US" dirty="0">
                <a:solidFill>
                  <a:srgbClr val="FF0000"/>
                </a:solidFill>
              </a:rPr>
              <a:t>it with MoCl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reaction is highly exothermic. In addition, leftover MoCl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 can react violently with methanol and water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releasing </a:t>
            </a:r>
            <a:r>
              <a:rPr lang="en-US" dirty="0">
                <a:solidFill>
                  <a:srgbClr val="FF0000"/>
                </a:solidFill>
              </a:rPr>
              <a:t>hydrogen chloride and other toxic gases.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Carbon </a:t>
            </a:r>
            <a:r>
              <a:rPr lang="en-US" dirty="0">
                <a:solidFill>
                  <a:srgbClr val="FF0000"/>
                </a:solidFill>
              </a:rPr>
              <a:t>disulfide is very </a:t>
            </a:r>
            <a:r>
              <a:rPr lang="en-US" dirty="0" smtClean="0">
                <a:solidFill>
                  <a:srgbClr val="FF0000"/>
                </a:solidFill>
              </a:rPr>
              <a:t>flammable and </a:t>
            </a:r>
            <a:r>
              <a:rPr lang="en-US" dirty="0" smtClean="0">
                <a:solidFill>
                  <a:srgbClr val="FF0000"/>
                </a:solidFill>
              </a:rPr>
              <a:t>a reproductive toxin. Only handle it in the hood with proper PPE.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Any carbon disulfide containing solutions have </a:t>
            </a:r>
            <a:r>
              <a:rPr lang="en-US" dirty="0">
                <a:solidFill>
                  <a:srgbClr val="FF0000"/>
                </a:solidFill>
              </a:rPr>
              <a:t>to be collected in a separate waste bottle.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 (MoS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5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6248400" cy="49530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In </a:t>
            </a:r>
            <a:r>
              <a:rPr lang="en-US" sz="1800" dirty="0">
                <a:solidFill>
                  <a:schemeClr val="bg1"/>
                </a:solidFill>
              </a:rPr>
              <a:t>the glove box, a mixture of </a:t>
            </a:r>
            <a:r>
              <a:rPr lang="en-US" sz="1800" dirty="0" smtClean="0">
                <a:solidFill>
                  <a:schemeClr val="bg1"/>
                </a:solidFill>
              </a:rPr>
              <a:t>2 </a:t>
            </a:r>
            <a:r>
              <a:rPr lang="en-US" sz="1800" dirty="0" err="1" smtClean="0">
                <a:solidFill>
                  <a:schemeClr val="bg1"/>
                </a:solidFill>
              </a:rPr>
              <a:t>mmol</a:t>
            </a:r>
            <a:r>
              <a:rPr lang="en-US" sz="1800" dirty="0" smtClean="0">
                <a:solidFill>
                  <a:schemeClr val="bg1"/>
                </a:solidFill>
              </a:rPr>
              <a:t> of </a:t>
            </a:r>
            <a:r>
              <a:rPr lang="en-US" sz="1800" dirty="0">
                <a:solidFill>
                  <a:schemeClr val="bg1"/>
                </a:solidFill>
              </a:rPr>
              <a:t>MoCl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dirty="0">
                <a:solidFill>
                  <a:schemeClr val="bg1"/>
                </a:solidFill>
              </a:rPr>
              <a:t> and </a:t>
            </a:r>
            <a:r>
              <a:rPr lang="en-US" sz="1800" dirty="0" smtClean="0">
                <a:solidFill>
                  <a:schemeClr val="bg1"/>
                </a:solidFill>
              </a:rPr>
              <a:t>5 </a:t>
            </a:r>
            <a:r>
              <a:rPr lang="en-US" sz="1800" dirty="0" err="1" smtClean="0">
                <a:solidFill>
                  <a:schemeClr val="bg1"/>
                </a:solidFill>
              </a:rPr>
              <a:t>mmol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of annealed Na</a:t>
            </a:r>
            <a:r>
              <a:rPr lang="en-US" sz="1800" baseline="-25000" dirty="0" smtClean="0">
                <a:solidFill>
                  <a:schemeClr val="bg1"/>
                </a:solidFill>
              </a:rPr>
              <a:t>2</a:t>
            </a:r>
            <a:r>
              <a:rPr lang="en-US" sz="1800" dirty="0" smtClean="0">
                <a:solidFill>
                  <a:schemeClr val="bg1"/>
                </a:solidFill>
              </a:rPr>
              <a:t>S are </a:t>
            </a:r>
            <a:r>
              <a:rPr lang="en-US" sz="1800" dirty="0">
                <a:solidFill>
                  <a:schemeClr val="bg1"/>
                </a:solidFill>
              </a:rPr>
              <a:t>placed in a small crucible. </a:t>
            </a: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          </a:t>
            </a:r>
            <a:r>
              <a:rPr lang="en-US" sz="1800" dirty="0" smtClean="0">
                <a:solidFill>
                  <a:srgbClr val="002060"/>
                </a:solidFill>
              </a:rPr>
              <a:t>2 MoCl</a:t>
            </a:r>
            <a:r>
              <a:rPr lang="en-US" sz="1800" baseline="-25000" dirty="0" smtClean="0">
                <a:solidFill>
                  <a:srgbClr val="002060"/>
                </a:solidFill>
              </a:rPr>
              <a:t>5</a:t>
            </a:r>
            <a:r>
              <a:rPr lang="en-US" sz="1800" dirty="0" smtClean="0">
                <a:solidFill>
                  <a:srgbClr val="002060"/>
                </a:solidFill>
              </a:rPr>
              <a:t>  + 5 Na</a:t>
            </a:r>
            <a:r>
              <a:rPr lang="en-US" sz="1800" baseline="-25000" dirty="0" smtClean="0">
                <a:solidFill>
                  <a:srgbClr val="002060"/>
                </a:solidFill>
              </a:rPr>
              <a:t>2</a:t>
            </a:r>
            <a:r>
              <a:rPr lang="en-US" sz="1800" dirty="0" smtClean="0">
                <a:solidFill>
                  <a:srgbClr val="002060"/>
                </a:solidFill>
              </a:rPr>
              <a:t>S       </a:t>
            </a:r>
            <a:r>
              <a:rPr lang="en-US" sz="1800" dirty="0" smtClean="0">
                <a:solidFill>
                  <a:srgbClr val="002060"/>
                </a:solidFill>
              </a:rPr>
              <a:t>      </a:t>
            </a:r>
            <a:r>
              <a:rPr lang="en-US" sz="1800" dirty="0" smtClean="0">
                <a:solidFill>
                  <a:srgbClr val="002060"/>
                </a:solidFill>
              </a:rPr>
              <a:t>2 MoS</a:t>
            </a:r>
            <a:r>
              <a:rPr lang="en-US" sz="1800" baseline="-25000" dirty="0" smtClean="0">
                <a:solidFill>
                  <a:srgbClr val="002060"/>
                </a:solidFill>
              </a:rPr>
              <a:t>2</a:t>
            </a:r>
            <a:r>
              <a:rPr lang="en-US" sz="1800" dirty="0" smtClean="0">
                <a:solidFill>
                  <a:srgbClr val="002060"/>
                </a:solidFill>
              </a:rPr>
              <a:t>  +  5 </a:t>
            </a:r>
            <a:r>
              <a:rPr lang="en-US" sz="1800" dirty="0" err="1" smtClean="0">
                <a:solidFill>
                  <a:srgbClr val="002060"/>
                </a:solidFill>
              </a:rPr>
              <a:t>NaCl</a:t>
            </a:r>
            <a:r>
              <a:rPr lang="en-US" sz="1800" dirty="0" smtClean="0">
                <a:solidFill>
                  <a:srgbClr val="002060"/>
                </a:solidFill>
              </a:rPr>
              <a:t> + 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The reactants </a:t>
            </a:r>
            <a:r>
              <a:rPr lang="en-US" sz="1800" dirty="0">
                <a:solidFill>
                  <a:schemeClr val="bg1"/>
                </a:solidFill>
              </a:rPr>
              <a:t>are lightly stirred and then transferred </a:t>
            </a:r>
            <a:r>
              <a:rPr lang="en-US" sz="1800" dirty="0" smtClean="0">
                <a:solidFill>
                  <a:schemeClr val="bg1"/>
                </a:solidFill>
              </a:rPr>
              <a:t>into the </a:t>
            </a:r>
            <a:r>
              <a:rPr lang="en-US" sz="1800" dirty="0">
                <a:solidFill>
                  <a:schemeClr val="bg1"/>
                </a:solidFill>
              </a:rPr>
              <a:t>bomb (shown </a:t>
            </a:r>
            <a:r>
              <a:rPr lang="en-US" sz="1800" dirty="0" smtClean="0">
                <a:solidFill>
                  <a:schemeClr val="bg1"/>
                </a:solidFill>
              </a:rPr>
              <a:t>on the right). The </a:t>
            </a:r>
            <a:r>
              <a:rPr lang="en-US" sz="1800" dirty="0">
                <a:solidFill>
                  <a:schemeClr val="bg1"/>
                </a:solidFill>
              </a:rPr>
              <a:t>bomb </a:t>
            </a:r>
            <a:r>
              <a:rPr lang="en-US" sz="1800" dirty="0" smtClean="0">
                <a:solidFill>
                  <a:schemeClr val="bg1"/>
                </a:solidFill>
              </a:rPr>
              <a:t>cover </a:t>
            </a:r>
            <a:r>
              <a:rPr lang="en-US" sz="1800" dirty="0" smtClean="0">
                <a:solidFill>
                  <a:schemeClr val="bg1"/>
                </a:solidFill>
              </a:rPr>
              <a:t>is placed </a:t>
            </a:r>
            <a:r>
              <a:rPr lang="en-US" sz="1800" dirty="0">
                <a:solidFill>
                  <a:schemeClr val="bg1"/>
                </a:solidFill>
              </a:rPr>
              <a:t>on top (The ignition </a:t>
            </a:r>
            <a:r>
              <a:rPr lang="en-US" sz="1800" dirty="0" smtClean="0">
                <a:solidFill>
                  <a:schemeClr val="bg1"/>
                </a:solidFill>
              </a:rPr>
              <a:t>wire has </a:t>
            </a:r>
            <a:r>
              <a:rPr lang="en-US" sz="1800" dirty="0">
                <a:solidFill>
                  <a:schemeClr val="bg1"/>
                </a:solidFill>
              </a:rPr>
              <a:t>to be long </a:t>
            </a:r>
            <a:r>
              <a:rPr lang="en-US" sz="1800" dirty="0" smtClean="0">
                <a:solidFill>
                  <a:schemeClr val="bg1"/>
                </a:solidFill>
              </a:rPr>
              <a:t>enough to </a:t>
            </a:r>
            <a:r>
              <a:rPr lang="en-US" sz="1800" dirty="0">
                <a:solidFill>
                  <a:schemeClr val="bg1"/>
                </a:solidFill>
              </a:rPr>
              <a:t>be in contact </a:t>
            </a:r>
            <a:r>
              <a:rPr lang="en-US" sz="1800" dirty="0" smtClean="0">
                <a:solidFill>
                  <a:schemeClr val="bg1"/>
                </a:solidFill>
              </a:rPr>
              <a:t>with </a:t>
            </a:r>
            <a:r>
              <a:rPr lang="en-US" sz="1800" dirty="0">
                <a:solidFill>
                  <a:schemeClr val="bg1"/>
                </a:solidFill>
              </a:rPr>
              <a:t>the mixture!). </a:t>
            </a: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The bomb </a:t>
            </a:r>
            <a:r>
              <a:rPr lang="en-US" sz="1800" dirty="0">
                <a:solidFill>
                  <a:schemeClr val="bg1"/>
                </a:solidFill>
              </a:rPr>
              <a:t>is closed and then the </a:t>
            </a:r>
            <a:r>
              <a:rPr lang="en-US" sz="1800" dirty="0" smtClean="0">
                <a:solidFill>
                  <a:schemeClr val="bg1"/>
                </a:solidFill>
              </a:rPr>
              <a:t>contacts </a:t>
            </a:r>
            <a:r>
              <a:rPr lang="en-US" sz="1800" dirty="0">
                <a:solidFill>
                  <a:schemeClr val="bg1"/>
                </a:solidFill>
              </a:rPr>
              <a:t>are attached to a variable power control (</a:t>
            </a:r>
            <a:r>
              <a:rPr lang="en-US" sz="1800" dirty="0" err="1">
                <a:solidFill>
                  <a:schemeClr val="bg1"/>
                </a:solidFill>
              </a:rPr>
              <a:t>Variac</a:t>
            </a:r>
            <a:r>
              <a:rPr lang="en-US" sz="1800" dirty="0">
                <a:solidFill>
                  <a:schemeClr val="bg1"/>
                </a:solidFill>
              </a:rPr>
              <a:t>). Setting ‘10’ (not higher initially!) will usually be sufficient to initiate the reaction, which will usually be completed in a few seconds.   </a:t>
            </a:r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The </a:t>
            </a:r>
            <a:r>
              <a:rPr lang="en-US" sz="1800" dirty="0">
                <a:solidFill>
                  <a:schemeClr val="bg1"/>
                </a:solidFill>
              </a:rPr>
              <a:t>container is allowed to cool down before taken out of the glove box (without opening it if possible). It is opened under the hood. </a:t>
            </a: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Since several students usually run the reaction at the same time, it will be necessary to transfer the mixture to a small beaker in the glove box.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 </a:t>
            </a:r>
            <a:r>
              <a:rPr lang="en-US" dirty="0">
                <a:solidFill>
                  <a:srgbClr val="002060"/>
                </a:solidFill>
              </a:rPr>
              <a:t>(MoS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2209800" cy="105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222978" y="2286000"/>
            <a:ext cx="5334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88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reaction mixture </a:t>
            </a:r>
            <a:r>
              <a:rPr lang="en-US" dirty="0">
                <a:solidFill>
                  <a:schemeClr val="bg1"/>
                </a:solidFill>
              </a:rPr>
              <a:t>is transferred to a mortar and ground with a pestle. The mixture is washed with methanol, water, methanol and carbon disulfide (in this </a:t>
            </a:r>
            <a:r>
              <a:rPr lang="en-US" dirty="0" smtClean="0">
                <a:solidFill>
                  <a:schemeClr val="bg1"/>
                </a:solidFill>
              </a:rPr>
              <a:t>exact sequence</a:t>
            </a:r>
            <a:r>
              <a:rPr lang="en-US" dirty="0">
                <a:solidFill>
                  <a:schemeClr val="bg1"/>
                </a:solidFill>
              </a:rPr>
              <a:t>) in the fume hood before being dried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in vacuo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The product is characterized using X-ray powder diffraction. For this, a piece of double stick tape is placed on a microscope slide in the marked area. A thin layer of MoS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placed on top of the tape (even coating works the best). The powder should stick well to the tape. Otherwise, it will fall off the slide during the data acquisition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Depending on the conditions during the reaction, two different polymorphs of MoS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can be formed. The </a:t>
            </a:r>
            <a:r>
              <a:rPr lang="en-US" dirty="0" err="1" smtClean="0">
                <a:solidFill>
                  <a:schemeClr val="bg1"/>
                </a:solidFill>
              </a:rPr>
              <a:t>crystallinity</a:t>
            </a:r>
            <a:r>
              <a:rPr lang="en-US" dirty="0" smtClean="0">
                <a:solidFill>
                  <a:schemeClr val="bg1"/>
                </a:solidFill>
              </a:rPr>
              <a:t> of the sample determines the peak shape and height.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III </a:t>
            </a:r>
            <a:r>
              <a:rPr lang="en-US" dirty="0">
                <a:solidFill>
                  <a:srgbClr val="002060"/>
                </a:solidFill>
              </a:rPr>
              <a:t>(MoS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1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 (MoS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2H</a:t>
            </a:r>
            <a:r>
              <a:rPr lang="en-US" dirty="0">
                <a:solidFill>
                  <a:srgbClr val="FF0000"/>
                </a:solidFill>
              </a:rPr>
              <a:t>, P6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/mmc, hexagonal)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002060"/>
                </a:solidFill>
              </a:rPr>
              <a:t>Blue (MoS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i="1" dirty="0">
                <a:solidFill>
                  <a:srgbClr val="002060"/>
                </a:solidFill>
              </a:rPr>
              <a:t>3R</a:t>
            </a:r>
            <a:r>
              <a:rPr lang="en-US" dirty="0">
                <a:solidFill>
                  <a:srgbClr val="002060"/>
                </a:solidFill>
              </a:rPr>
              <a:t>, R3m,rhombohedral)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X-ray powder diffraction of 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t="8962" r="455" b="10656"/>
          <a:stretch/>
        </p:blipFill>
        <p:spPr bwMode="auto">
          <a:xfrm>
            <a:off x="1219200" y="2458489"/>
            <a:ext cx="7011292" cy="378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0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400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 nature, molybdenum occurs primarily as </a:t>
            </a:r>
            <a:r>
              <a:rPr lang="en-US" dirty="0" err="1" smtClean="0">
                <a:solidFill>
                  <a:schemeClr val="bg1"/>
                </a:solidFill>
              </a:rPr>
              <a:t>molybdenite</a:t>
            </a:r>
            <a:r>
              <a:rPr lang="en-US" dirty="0" smtClean="0">
                <a:solidFill>
                  <a:schemeClr val="bg1"/>
                </a:solidFill>
              </a:rPr>
              <a:t> (MoS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 but also as </a:t>
            </a:r>
            <a:r>
              <a:rPr lang="en-US" dirty="0">
                <a:solidFill>
                  <a:schemeClr val="bg1"/>
                </a:solidFill>
              </a:rPr>
              <a:t>Wulfenite (PbMoO</a:t>
            </a:r>
            <a:r>
              <a:rPr lang="en-US" baseline="-25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) and </a:t>
            </a:r>
            <a:r>
              <a:rPr lang="en-US" dirty="0" err="1">
                <a:solidFill>
                  <a:schemeClr val="bg1"/>
                </a:solidFill>
              </a:rPr>
              <a:t>Powellite</a:t>
            </a:r>
            <a:r>
              <a:rPr lang="en-US" dirty="0">
                <a:solidFill>
                  <a:schemeClr val="bg1"/>
                </a:solidFill>
              </a:rPr>
              <a:t> (CaMoO</a:t>
            </a:r>
            <a:r>
              <a:rPr lang="en-US" baseline="-25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)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Molybdenum </a:t>
            </a:r>
            <a:r>
              <a:rPr lang="en-US" dirty="0">
                <a:solidFill>
                  <a:schemeClr val="bg1"/>
                </a:solidFill>
              </a:rPr>
              <a:t>disulfide has gained interest as lubricant, battery cathode material and catalyst for hydrogenation </a:t>
            </a:r>
            <a:r>
              <a:rPr lang="en-US" dirty="0" smtClean="0">
                <a:solidFill>
                  <a:schemeClr val="bg1"/>
                </a:solidFill>
              </a:rPr>
              <a:t>reactions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Like </a:t>
            </a:r>
            <a:r>
              <a:rPr lang="en-US" dirty="0">
                <a:solidFill>
                  <a:schemeClr val="bg1"/>
                </a:solidFill>
              </a:rPr>
              <a:t>graphite, MoS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forms a layered structure consisting of closed packed of sulfur atoms with </a:t>
            </a:r>
            <a:r>
              <a:rPr lang="en-US" dirty="0" smtClean="0">
                <a:solidFill>
                  <a:schemeClr val="bg1"/>
                </a:solidFill>
              </a:rPr>
              <a:t>Mo </a:t>
            </a:r>
            <a:r>
              <a:rPr lang="en-US" dirty="0">
                <a:solidFill>
                  <a:schemeClr val="bg1"/>
                </a:solidFill>
              </a:rPr>
              <a:t>atoms occupying the trigonal prismatic interstices. The individual layers can slip easily towards each other, which make it a good lubricant.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Like </a:t>
            </a:r>
            <a:r>
              <a:rPr lang="en-US" dirty="0">
                <a:solidFill>
                  <a:schemeClr val="bg1"/>
                </a:solidFill>
              </a:rPr>
              <a:t>graphite, MoS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is able to form intercalation compounds with alkali </a:t>
            </a:r>
            <a:r>
              <a:rPr lang="en-US" dirty="0" smtClean="0">
                <a:solidFill>
                  <a:schemeClr val="bg1"/>
                </a:solidFill>
              </a:rPr>
              <a:t>metals 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upload.wikimedia.org/wikipedia/commons/thumb/4/40/Molybdenit_1.jpg/220px-Molybdenit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0"/>
            <a:ext cx="174839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e/e4/Molybdenite.GIF/220px-Molybdenite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46" y="3476624"/>
            <a:ext cx="20955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can also be prepared by direct combination of the elements at elevated temperatures (T&gt;900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solid-state metathesis reaction of molybdenum(V) chloride and </a:t>
            </a:r>
            <a:r>
              <a:rPr lang="en-US" dirty="0" smtClean="0">
                <a:solidFill>
                  <a:schemeClr val="bg1"/>
                </a:solidFill>
              </a:rPr>
              <a:t>anhydrous sodium </a:t>
            </a:r>
            <a:r>
              <a:rPr lang="en-US" dirty="0">
                <a:solidFill>
                  <a:schemeClr val="bg1"/>
                </a:solidFill>
              </a:rPr>
              <a:t>sulfide leads to the product more conveniently.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reaction is </a:t>
            </a:r>
            <a:r>
              <a:rPr lang="en-US" dirty="0">
                <a:solidFill>
                  <a:schemeClr val="bg1"/>
                </a:solidFill>
              </a:rPr>
              <a:t>highly </a:t>
            </a:r>
            <a:r>
              <a:rPr lang="en-US" dirty="0" smtClean="0">
                <a:solidFill>
                  <a:schemeClr val="bg1"/>
                </a:solidFill>
              </a:rPr>
              <a:t>exothermic.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same method can be applied for other </a:t>
            </a:r>
            <a:r>
              <a:rPr lang="en-US" dirty="0" err="1">
                <a:solidFill>
                  <a:schemeClr val="bg1"/>
                </a:solidFill>
              </a:rPr>
              <a:t>dichalcogenides</a:t>
            </a:r>
            <a:r>
              <a:rPr lang="en-US" dirty="0">
                <a:solidFill>
                  <a:schemeClr val="bg1"/>
                </a:solidFill>
              </a:rPr>
              <a:t> (WS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MoSe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WSe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) as well. 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4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synthesis of MoS</a:t>
            </a:r>
            <a:r>
              <a:rPr lang="en-US" baseline="-25000" dirty="0">
                <a:solidFill>
                  <a:schemeClr val="bg1"/>
                </a:solidFill>
              </a:rPr>
              <a:t>2 </a:t>
            </a:r>
            <a:r>
              <a:rPr lang="en-US" dirty="0">
                <a:solidFill>
                  <a:schemeClr val="bg1"/>
                </a:solidFill>
              </a:rPr>
              <a:t>works best with high-quality MoCl</a:t>
            </a:r>
            <a:r>
              <a:rPr lang="en-US" baseline="-25000" dirty="0">
                <a:solidFill>
                  <a:schemeClr val="bg1"/>
                </a:solidFill>
              </a:rPr>
              <a:t>5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b.p</a:t>
            </a:r>
            <a:r>
              <a:rPr lang="en-US" dirty="0">
                <a:solidFill>
                  <a:schemeClr val="bg1"/>
                </a:solidFill>
              </a:rPr>
              <a:t>.=268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C), which</a:t>
            </a:r>
            <a:r>
              <a:rPr lang="en-US" baseline="-25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can be obtained by direct combination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dirty="0">
                <a:solidFill>
                  <a:schemeClr val="bg1"/>
                </a:solidFill>
              </a:rPr>
              <a:t>the elements at elevated temperatures.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2 Mo +  5 Cl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              2 MoCl</a:t>
            </a:r>
            <a:r>
              <a:rPr lang="en-US" baseline="-25000" dirty="0" smtClean="0">
                <a:solidFill>
                  <a:srgbClr val="002060"/>
                </a:solidFill>
              </a:rPr>
              <a:t>5</a:t>
            </a:r>
            <a:endParaRPr lang="en-US" baseline="-25000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pure product is a dark-blue solid, which is very air-sensitive.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crude product from the chlorination usually contains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some </a:t>
            </a:r>
            <a:r>
              <a:rPr lang="en-US" dirty="0" err="1">
                <a:solidFill>
                  <a:schemeClr val="bg1"/>
                </a:solidFill>
              </a:rPr>
              <a:t>oxychlorides</a:t>
            </a:r>
            <a:r>
              <a:rPr lang="en-US" dirty="0">
                <a:solidFill>
                  <a:schemeClr val="bg1"/>
                </a:solidFill>
              </a:rPr>
              <a:t> i.e., MoOCl</a:t>
            </a:r>
            <a:r>
              <a:rPr lang="en-US" baseline="-25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 (green, </a:t>
            </a:r>
            <a:r>
              <a:rPr lang="en-US" dirty="0" err="1">
                <a:solidFill>
                  <a:schemeClr val="bg1"/>
                </a:solidFill>
              </a:rPr>
              <a:t>b.p</a:t>
            </a:r>
            <a:r>
              <a:rPr lang="en-US" dirty="0">
                <a:solidFill>
                  <a:schemeClr val="bg1"/>
                </a:solidFill>
              </a:rPr>
              <a:t>.=159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C),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MoOCl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(black, d&gt;215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C), MoO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Cl</a:t>
            </a:r>
            <a:r>
              <a:rPr lang="en-US" baseline="-25000" dirty="0">
                <a:solidFill>
                  <a:schemeClr val="bg1"/>
                </a:solidFill>
              </a:rPr>
              <a:t>2 </a:t>
            </a:r>
            <a:r>
              <a:rPr lang="en-US" dirty="0">
                <a:solidFill>
                  <a:schemeClr val="bg1"/>
                </a:solidFill>
              </a:rPr>
              <a:t>(yellow, </a:t>
            </a:r>
            <a:r>
              <a:rPr lang="en-US" dirty="0" err="1">
                <a:solidFill>
                  <a:schemeClr val="bg1"/>
                </a:solidFill>
              </a:rPr>
              <a:t>b.p</a:t>
            </a:r>
            <a:r>
              <a:rPr lang="en-US" dirty="0">
                <a:solidFill>
                  <a:schemeClr val="bg1"/>
                </a:solidFill>
              </a:rPr>
              <a:t>.=250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C)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Thus, the crude has </a:t>
            </a:r>
            <a:r>
              <a:rPr lang="en-US" dirty="0">
                <a:solidFill>
                  <a:schemeClr val="bg1"/>
                </a:solidFill>
              </a:rPr>
              <a:t>to be purified by a “fractionated </a:t>
            </a:r>
            <a:r>
              <a:rPr lang="en-US" dirty="0" smtClean="0">
                <a:solidFill>
                  <a:schemeClr val="bg1"/>
                </a:solidFill>
              </a:rPr>
              <a:t>distillation/sublimation ” </a:t>
            </a:r>
            <a:r>
              <a:rPr lang="en-US" dirty="0">
                <a:solidFill>
                  <a:schemeClr val="bg1"/>
                </a:solidFill>
              </a:rPr>
              <a:t>prior to the use in the synthesis of </a:t>
            </a:r>
            <a:r>
              <a:rPr lang="en-US" dirty="0" smtClean="0">
                <a:solidFill>
                  <a:schemeClr val="bg1"/>
                </a:solidFill>
              </a:rPr>
              <a:t>MoS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2819400"/>
            <a:ext cx="9144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Alkali metal sulfides can be obtained by reaction of </a:t>
            </a:r>
            <a:r>
              <a:rPr lang="en-US" dirty="0" err="1">
                <a:solidFill>
                  <a:schemeClr val="bg1"/>
                </a:solidFill>
              </a:rPr>
              <a:t>ethanolic</a:t>
            </a:r>
            <a:r>
              <a:rPr lang="en-US" dirty="0">
                <a:solidFill>
                  <a:schemeClr val="bg1"/>
                </a:solidFill>
              </a:rPr>
              <a:t> alkali </a:t>
            </a:r>
            <a:r>
              <a:rPr lang="en-US" dirty="0" err="1">
                <a:solidFill>
                  <a:schemeClr val="bg1"/>
                </a:solidFill>
              </a:rPr>
              <a:t>hydrogensulfide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NaHS</a:t>
            </a:r>
            <a:r>
              <a:rPr lang="en-US" dirty="0">
                <a:solidFill>
                  <a:schemeClr val="bg1"/>
                </a:solidFill>
              </a:rPr>
              <a:t>) solutions with sulfur.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2 </a:t>
            </a:r>
            <a:r>
              <a:rPr lang="en-US" dirty="0" err="1" smtClean="0">
                <a:solidFill>
                  <a:srgbClr val="002060"/>
                </a:solidFill>
              </a:rPr>
              <a:t>NaHS</a:t>
            </a:r>
            <a:r>
              <a:rPr lang="en-US" dirty="0" smtClean="0">
                <a:solidFill>
                  <a:srgbClr val="002060"/>
                </a:solidFill>
              </a:rPr>
              <a:t> + S                 Na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  + H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 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the lab </a:t>
            </a: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will be synthesized by direct synthesis of the elements in liquid ammonia.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2 Na +  </a:t>
            </a:r>
            <a:r>
              <a:rPr lang="en-US" dirty="0">
                <a:solidFill>
                  <a:srgbClr val="002060"/>
                </a:solidFill>
              </a:rPr>
              <a:t>S         </a:t>
            </a:r>
            <a:r>
              <a:rPr lang="en-US" dirty="0" smtClean="0">
                <a:solidFill>
                  <a:srgbClr val="002060"/>
                </a:solidFill>
              </a:rPr>
              <a:t>            Na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  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obtained white powder (Na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S) exhibits a large surface area that makes it too reactive towards strong oxidizers.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crude product has </a:t>
            </a:r>
            <a:r>
              <a:rPr lang="en-US" dirty="0">
                <a:solidFill>
                  <a:schemeClr val="bg1"/>
                </a:solidFill>
              </a:rPr>
              <a:t>to be annealed prior the reaction to reduce its reactivity.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If </a:t>
            </a:r>
            <a:r>
              <a:rPr lang="en-US" dirty="0">
                <a:solidFill>
                  <a:srgbClr val="FF0000"/>
                </a:solidFill>
              </a:rPr>
              <a:t>this annealing step is skipped, the Na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S and the MoCl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 will </a:t>
            </a:r>
            <a:r>
              <a:rPr lang="en-US" dirty="0" smtClean="0">
                <a:solidFill>
                  <a:srgbClr val="FF0000"/>
                </a:solidFill>
              </a:rPr>
              <a:t>most likely react when </a:t>
            </a:r>
            <a:r>
              <a:rPr lang="en-US" dirty="0">
                <a:solidFill>
                  <a:srgbClr val="FF0000"/>
                </a:solidFill>
              </a:rPr>
              <a:t>mixed in the mortar (initiated by the heat from the grinding!).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20822" y="2362200"/>
            <a:ext cx="7620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43400" y="3352800"/>
            <a:ext cx="7620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1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3300"/>
                </a:solidFill>
              </a:rPr>
              <a:t>Handling quartz </a:t>
            </a:r>
            <a:r>
              <a:rPr lang="en-US" b="1" dirty="0" smtClean="0">
                <a:solidFill>
                  <a:srgbClr val="003300"/>
                </a:solidFill>
              </a:rPr>
              <a:t>equipment</a:t>
            </a:r>
            <a:endParaRPr lang="en-US" b="1" dirty="0" smtClean="0">
              <a:solidFill>
                <a:srgbClr val="003300"/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quartz tube and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quartz boat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are very expensive. </a:t>
            </a:r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Always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use gloves when you touch the tube or the boat.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Skin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desorbs alkali that cause the quartz to crystallize (cracking upon heating!). </a:t>
            </a:r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Make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sure that you clean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tube and the boat right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after you are done. </a:t>
            </a:r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Safety </a:t>
            </a:r>
            <a:r>
              <a:rPr lang="en-US" b="1" dirty="0" smtClean="0">
                <a:solidFill>
                  <a:srgbClr val="FF0000"/>
                </a:solidFill>
              </a:rPr>
              <a:t>considerations (gas cylinders)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Ensure </a:t>
            </a:r>
            <a:r>
              <a:rPr lang="en-US" b="1" dirty="0">
                <a:solidFill>
                  <a:srgbClr val="FF0000"/>
                </a:solidFill>
              </a:rPr>
              <a:t>that everything is well secured with clamps and wires when you work with gas cylinders (See appendix </a:t>
            </a:r>
            <a:r>
              <a:rPr lang="en-US" b="1" dirty="0" smtClean="0">
                <a:solidFill>
                  <a:srgbClr val="FF0000"/>
                </a:solidFill>
              </a:rPr>
              <a:t>F in the course reader </a:t>
            </a:r>
            <a:r>
              <a:rPr lang="en-US" b="1" dirty="0">
                <a:solidFill>
                  <a:srgbClr val="FF0000"/>
                </a:solidFill>
              </a:rPr>
              <a:t>to obtain information how to operate gas cylinders properly).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Make </a:t>
            </a:r>
            <a:r>
              <a:rPr lang="en-US" b="1" dirty="0">
                <a:solidFill>
                  <a:srgbClr val="FF0000"/>
                </a:solidFill>
              </a:rPr>
              <a:t>sure to use the proper regulators with the gas tank (needles valves for Cl</a:t>
            </a:r>
            <a:r>
              <a:rPr lang="en-US" b="1" baseline="-25000" dirty="0">
                <a:solidFill>
                  <a:srgbClr val="FF0000"/>
                </a:solidFill>
              </a:rPr>
              <a:t>2 </a:t>
            </a:r>
            <a:r>
              <a:rPr lang="en-US" b="1" dirty="0">
                <a:solidFill>
                  <a:srgbClr val="FF0000"/>
                </a:solidFill>
              </a:rPr>
              <a:t>and NH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, two-stage regulators for H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and CO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). It is advisable to check the availability of the gases and regulators beforehand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Chlorine and ammonia are toxic and corrosive gases.  Their gas cylinder can only be handled in the hood. Excess gas has to be absorbed in diluted sodium hydroxide (Cl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) or diluted sulfuric acid (NH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) solution, respectively.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Scheduling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reaction takes about 4-6 hours to complete depending on </a:t>
            </a:r>
            <a:r>
              <a:rPr lang="en-US" dirty="0" smtClean="0">
                <a:solidFill>
                  <a:srgbClr val="002060"/>
                </a:solidFill>
              </a:rPr>
              <a:t>the efficiency of the group. </a:t>
            </a:r>
            <a:r>
              <a:rPr lang="en-US" dirty="0">
                <a:solidFill>
                  <a:srgbClr val="002060"/>
                </a:solidFill>
              </a:rPr>
              <a:t>Therefore, it is advisable to start a little earlier </a:t>
            </a:r>
            <a:r>
              <a:rPr lang="en-US" dirty="0" smtClean="0">
                <a:solidFill>
                  <a:srgbClr val="002060"/>
                </a:solidFill>
              </a:rPr>
              <a:t>and </a:t>
            </a:r>
            <a:r>
              <a:rPr lang="en-US" dirty="0">
                <a:solidFill>
                  <a:srgbClr val="002060"/>
                </a:solidFill>
              </a:rPr>
              <a:t>prepare the setup already during the previous lab section. Talk to the TA supervising this experiment ahead of time.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compounds are very air sensitive and any leak will deteriorate the quality for further reactions. </a:t>
            </a:r>
            <a:r>
              <a:rPr lang="en-US" dirty="0" smtClean="0">
                <a:solidFill>
                  <a:srgbClr val="002060"/>
                </a:solidFill>
              </a:rPr>
              <a:t>This means that you cannot stop the reaction halfway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 (MoS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0"/>
            <a:ext cx="1216025" cy="3413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6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Setup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setup consists of: 3-4 foot quartz tube, quartz boot with molybdenum powder, three gas wash bottles, a bend adapter,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 smtClean="0">
                <a:solidFill>
                  <a:schemeClr val="bg1"/>
                </a:solidFill>
              </a:rPr>
              <a:t>large three-necked flask, a furnace, two gas adapters, </a:t>
            </a:r>
            <a:r>
              <a:rPr lang="en-US" dirty="0" err="1">
                <a:solidFill>
                  <a:schemeClr val="bg1"/>
                </a:solidFill>
              </a:rPr>
              <a:t>T</a:t>
            </a:r>
            <a:r>
              <a:rPr lang="en-US" dirty="0" err="1" smtClean="0">
                <a:solidFill>
                  <a:schemeClr val="bg1"/>
                </a:solidFill>
              </a:rPr>
              <a:t>ygon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tubing</a:t>
            </a:r>
            <a:r>
              <a:rPr lang="en-US" dirty="0" smtClean="0">
                <a:solidFill>
                  <a:schemeClr val="bg1"/>
                </a:solidFill>
              </a:rPr>
              <a:t>, gas cylinders (chlorine, hydrogen, carbon dioxide</a:t>
            </a:r>
            <a:r>
              <a:rPr lang="en-US" dirty="0" smtClean="0">
                <a:solidFill>
                  <a:schemeClr val="bg1"/>
                </a:solidFill>
              </a:rPr>
              <a:t>), Thermocouple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Experimental II </a:t>
            </a:r>
            <a:r>
              <a:rPr lang="en-US" dirty="0">
                <a:solidFill>
                  <a:srgbClr val="002060"/>
                </a:solidFill>
              </a:rPr>
              <a:t>(MoS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2050" name="Picture 4" descr="Description: http://www.chem.ucla.edu/~bacher/CHEM174/hints/MoCl5setu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6" b="23967"/>
          <a:stretch>
            <a:fillRect/>
          </a:stretch>
        </p:blipFill>
        <p:spPr bwMode="auto">
          <a:xfrm>
            <a:off x="685800" y="1918173"/>
            <a:ext cx="7986713" cy="287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410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Place the </a:t>
            </a:r>
            <a:r>
              <a:rPr lang="en-US" dirty="0">
                <a:solidFill>
                  <a:schemeClr val="bg1"/>
                </a:solidFill>
              </a:rPr>
              <a:t>quartz boat filled with </a:t>
            </a:r>
            <a:r>
              <a:rPr lang="en-US" dirty="0" smtClean="0">
                <a:solidFill>
                  <a:schemeClr val="bg1"/>
                </a:solidFill>
              </a:rPr>
              <a:t>Mo-powder </a:t>
            </a:r>
            <a:r>
              <a:rPr lang="en-US" dirty="0" smtClean="0">
                <a:solidFill>
                  <a:schemeClr val="bg1"/>
                </a:solidFill>
              </a:rPr>
              <a:t>(1.0-1.5 g) inside </a:t>
            </a:r>
            <a:r>
              <a:rPr lang="en-US" dirty="0" smtClean="0">
                <a:solidFill>
                  <a:schemeClr val="bg1"/>
                </a:solidFill>
              </a:rPr>
              <a:t>the quartz tube, which is clamped at each end.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Attach a gas adapter on the side, which will be connected to the tanks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Attach a bent adapter on the other side that connects a large three-necked flask (pre-weight the flask) to the quartz tube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middle hole is closed with a glass plug (no rubber septum here!!!)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Another gas adapter with glass wool on the inside to prevent that the hole in the plug gets clog up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entire setup in flame-dried twice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III </a:t>
            </a:r>
            <a:r>
              <a:rPr lang="en-US" dirty="0">
                <a:solidFill>
                  <a:srgbClr val="002060"/>
                </a:solidFill>
              </a:rPr>
              <a:t>(MoS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  <p:pic>
        <p:nvPicPr>
          <p:cNvPr id="4" name="Picture 4" descr="Description: http://www.chem.ucla.edu/~bacher/CHEM174/hints/MoCl5setup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67" t="13026" r="29967" b="23967"/>
          <a:stretch/>
        </p:blipFill>
        <p:spPr bwMode="auto">
          <a:xfrm>
            <a:off x="4466166" y="1524000"/>
            <a:ext cx="4655256" cy="167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60" y="4181474"/>
            <a:ext cx="8858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06" y="4181474"/>
            <a:ext cx="4476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t="36247" r="6249" b="36254"/>
          <a:stretch/>
        </p:blipFill>
        <p:spPr bwMode="auto">
          <a:xfrm>
            <a:off x="5958898" y="3310157"/>
            <a:ext cx="3108902" cy="80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4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477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Two gas wash bottles (with frit here) are connected to each other via a </a:t>
            </a:r>
            <a:r>
              <a:rPr lang="en-US" dirty="0" err="1" smtClean="0">
                <a:solidFill>
                  <a:schemeClr val="bg1"/>
                </a:solidFill>
              </a:rPr>
              <a:t>Tygon</a:t>
            </a:r>
            <a:r>
              <a:rPr lang="en-US" dirty="0" smtClean="0">
                <a:solidFill>
                  <a:schemeClr val="bg1"/>
                </a:solidFill>
              </a:rPr>
              <a:t> tubing.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first bottle is ¼ filled with concentrated sulfuric acid (careful: very corrosive!)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outlet of the second bottle is later connected to the gas adapter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three-way adapter is connected to the first gas wash bottle and two gas tanks, initially carbon dioxide and hydrogen gas, later carbon dioxide and chlorine gas.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This entire part of the setup has to be purged with carbon dioxide </a:t>
            </a:r>
            <a:r>
              <a:rPr lang="en-US" b="1" dirty="0">
                <a:solidFill>
                  <a:srgbClr val="FF0000"/>
                </a:solidFill>
              </a:rPr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10 </a:t>
            </a:r>
            <a:r>
              <a:rPr lang="en-US" b="1" dirty="0">
                <a:solidFill>
                  <a:srgbClr val="FF0000"/>
                </a:solidFill>
              </a:rPr>
              <a:t>minutes before </a:t>
            </a:r>
            <a:r>
              <a:rPr lang="en-US" b="1" dirty="0" smtClean="0">
                <a:solidFill>
                  <a:srgbClr val="FF0000"/>
                </a:solidFill>
              </a:rPr>
              <a:t>being attached to the quartz tube.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IV </a:t>
            </a:r>
            <a:r>
              <a:rPr lang="en-US" dirty="0">
                <a:solidFill>
                  <a:srgbClr val="002060"/>
                </a:solidFill>
              </a:rPr>
              <a:t>(MoS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295400" cy="343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990600"/>
            <a:ext cx="68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Inlet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990600"/>
            <a:ext cx="88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Outlet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56" y="4830471"/>
            <a:ext cx="1614089" cy="118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2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837</TotalTime>
  <Words>1499</Words>
  <Application>Microsoft Office PowerPoint</Application>
  <PresentationFormat>On-screen Show (4:3)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Lecture 8a</vt:lpstr>
      <vt:lpstr>Introduction I</vt:lpstr>
      <vt:lpstr>Introduction II</vt:lpstr>
      <vt:lpstr>Introduction III</vt:lpstr>
      <vt:lpstr>Introduction IV</vt:lpstr>
      <vt:lpstr>Experimental I (MoS2)</vt:lpstr>
      <vt:lpstr>Experimental II (MoS2)</vt:lpstr>
      <vt:lpstr>Experimental III (MoS2)</vt:lpstr>
      <vt:lpstr>Experimental IV (MoS2)</vt:lpstr>
      <vt:lpstr>Experimental V (MoS2)</vt:lpstr>
      <vt:lpstr>Experimental VI (MoS2)</vt:lpstr>
      <vt:lpstr>Experimental VI (MoS2)</vt:lpstr>
      <vt:lpstr>Experimental I (Na2S)</vt:lpstr>
      <vt:lpstr>Experimental II (Na2S)</vt:lpstr>
      <vt:lpstr>Experimental III (Na2S)</vt:lpstr>
      <vt:lpstr>Experimental I (MoS2)</vt:lpstr>
      <vt:lpstr>Experimental II (MoS2)</vt:lpstr>
      <vt:lpstr>Experimental III (MoS2)</vt:lpstr>
      <vt:lpstr>X-ray powder diffraction of MoS2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8a</dc:title>
  <dc:creator>bacher</dc:creator>
  <cp:lastModifiedBy>Alf Bacher</cp:lastModifiedBy>
  <cp:revision>35</cp:revision>
  <dcterms:created xsi:type="dcterms:W3CDTF">2012-02-04T16:27:11Z</dcterms:created>
  <dcterms:modified xsi:type="dcterms:W3CDTF">2013-01-29T18:01:02Z</dcterms:modified>
</cp:coreProperties>
</file>