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86C92A-4CAC-4395-B0D5-D41145B02BD0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9774FF-91D2-4181-A427-694A34F1E9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EPR spectroscopy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 7b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EPR spectra are measured in special tubes made from quartz. These tubes are usually longer and smaller in diameter compared to NMR tubes. These tubes are very fragile.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measurement should be conducted by the teaching assistant while the students are present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using the EPR spectrometer, one has to be careful not to contaminate the EPR cavity because this will mess up everybody else’s measurement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broken glassware and spillage has to be cleaned up immediately. Failure to follow these rules will result in a significant penalty (point deduction and additional assignment)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Practical aspects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utoShape 2" descr="https://zmail.chem.ucla.edu/service/home/~/?auth=co&amp;id=143695&amp;part=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37502" r="9065" b="29997"/>
          <a:stretch/>
        </p:blipFill>
        <p:spPr bwMode="auto">
          <a:xfrm>
            <a:off x="6096000" y="2977449"/>
            <a:ext cx="4206240" cy="11887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 Paramagnetic Resonance (EPR), also commonly called Electron Spin Resonance (ESR), was reported by </a:t>
            </a:r>
            <a:r>
              <a:rPr lang="en-US" dirty="0" err="1">
                <a:solidFill>
                  <a:schemeClr val="bg1"/>
                </a:solidFill>
              </a:rPr>
              <a:t>Zavoisky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smtClean="0">
                <a:solidFill>
                  <a:schemeClr val="bg1"/>
                </a:solidFill>
              </a:rPr>
              <a:t>1945</a:t>
            </a:r>
          </a:p>
          <a:p>
            <a:r>
              <a:rPr lang="en-US" dirty="0">
                <a:solidFill>
                  <a:schemeClr val="bg1"/>
                </a:solidFill>
              </a:rPr>
              <a:t>EPR is a versatile and non-destructive spectroscopic method of analysis, which can be applied to inorganic, organic, and biological materials containing one or more unpaired </a:t>
            </a:r>
            <a:r>
              <a:rPr lang="en-US" dirty="0" smtClean="0">
                <a:solidFill>
                  <a:schemeClr val="bg1"/>
                </a:solidFill>
              </a:rPr>
              <a:t>electrons</a:t>
            </a:r>
          </a:p>
          <a:p>
            <a:r>
              <a:rPr lang="en-US" dirty="0">
                <a:solidFill>
                  <a:schemeClr val="bg1"/>
                </a:solidFill>
              </a:rPr>
              <a:t>The technique depends on the resonant absorption of electromagnetic radiation in a magnetic field by magnetic dipoles arising from electrons with net spin (i.e., an unpaired electron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Application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Kinetics </a:t>
            </a:r>
            <a:r>
              <a:rPr lang="en-US" dirty="0">
                <a:solidFill>
                  <a:srgbClr val="002060"/>
                </a:solidFill>
              </a:rPr>
              <a:t>of radical reactions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Spin </a:t>
            </a:r>
            <a:r>
              <a:rPr lang="en-US" dirty="0">
                <a:solidFill>
                  <a:srgbClr val="002060"/>
                </a:solidFill>
              </a:rPr>
              <a:t>trapping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Catalysis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Oxidation </a:t>
            </a:r>
            <a:r>
              <a:rPr lang="en-US" dirty="0">
                <a:solidFill>
                  <a:srgbClr val="002060"/>
                </a:solidFill>
              </a:rPr>
              <a:t>and reduction processes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Defects in </a:t>
            </a:r>
            <a:r>
              <a:rPr lang="en-US" dirty="0" smtClean="0">
                <a:solidFill>
                  <a:srgbClr val="002060"/>
                </a:solidFill>
              </a:rPr>
              <a:t>crystals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Defects in optical </a:t>
            </a:r>
            <a:r>
              <a:rPr lang="en-US" dirty="0" smtClean="0">
                <a:solidFill>
                  <a:srgbClr val="002060"/>
                </a:solidFill>
              </a:rPr>
              <a:t>fibers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Alanine </a:t>
            </a:r>
            <a:r>
              <a:rPr lang="en-US" dirty="0">
                <a:solidFill>
                  <a:srgbClr val="002060"/>
                </a:solidFill>
              </a:rPr>
              <a:t>radiation </a:t>
            </a:r>
            <a:r>
              <a:rPr lang="en-US" dirty="0" err="1">
                <a:solidFill>
                  <a:srgbClr val="002060"/>
                </a:solidFill>
              </a:rPr>
              <a:t>dosimetry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Archaeological dating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Radiation effects of biological compounds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EPR is in many </a:t>
            </a:r>
            <a:r>
              <a:rPr lang="en-US" dirty="0" smtClean="0">
                <a:solidFill>
                  <a:schemeClr val="bg1"/>
                </a:solidFill>
              </a:rPr>
              <a:t>ways </a:t>
            </a:r>
            <a:r>
              <a:rPr lang="en-US" dirty="0" smtClean="0">
                <a:solidFill>
                  <a:schemeClr val="bg1"/>
                </a:solidFill>
              </a:rPr>
              <a:t>similar to NMR spectroscopy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electronic Zeeman effect arises from an unpaired electron, which possesses a magnetic moment that assumes one of two orientations in an external </a:t>
            </a:r>
            <a:r>
              <a:rPr lang="en-US" dirty="0" smtClean="0">
                <a:solidFill>
                  <a:srgbClr val="002060"/>
                </a:solidFill>
              </a:rPr>
              <a:t>magnetic field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energy separation between these two </a:t>
            </a:r>
            <a:r>
              <a:rPr lang="en-US" dirty="0" smtClean="0">
                <a:solidFill>
                  <a:srgbClr val="002060"/>
                </a:solidFill>
              </a:rPr>
              <a:t>states, </a:t>
            </a:r>
            <a:r>
              <a:rPr lang="en-US" dirty="0">
                <a:solidFill>
                  <a:srgbClr val="002060"/>
                </a:solidFill>
              </a:rPr>
              <a:t>is given as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E </a:t>
            </a:r>
            <a:r>
              <a:rPr lang="en-US" dirty="0">
                <a:solidFill>
                  <a:srgbClr val="002060"/>
                </a:solidFill>
              </a:rPr>
              <a:t>= 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 = </a:t>
            </a:r>
            <a:r>
              <a:rPr lang="en-US" dirty="0" err="1">
                <a:solidFill>
                  <a:srgbClr val="002060"/>
                </a:solidFill>
              </a:rPr>
              <a:t>g</a:t>
            </a:r>
            <a:r>
              <a:rPr lang="en-US" dirty="0" err="1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dirty="0">
                <a:solidFill>
                  <a:srgbClr val="002060"/>
                </a:solidFill>
              </a:rPr>
              <a:t> where h, g, and 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 are Planck's constant, the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Lande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spectroscopic splitting factor, and the Bohr </a:t>
            </a:r>
            <a:r>
              <a:rPr lang="en-US" dirty="0" smtClean="0">
                <a:solidFill>
                  <a:srgbClr val="002060"/>
                </a:solidFill>
              </a:rPr>
              <a:t>magneton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Bohr magneton is eh/4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mc with e and m as the charge and mass of the electron and c as the speed of </a:t>
            </a:r>
            <a:r>
              <a:rPr lang="en-US" dirty="0" smtClean="0">
                <a:solidFill>
                  <a:srgbClr val="002060"/>
                </a:solidFill>
              </a:rPr>
              <a:t>light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g-factor is a proportionality constant approximately equal to a value of two for most organic radicals but may vary as high as six for some transition metals such as iron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 err="1">
                <a:solidFill>
                  <a:srgbClr val="002060"/>
                </a:solidFill>
              </a:rPr>
              <a:t>heme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proteins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Physics 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Example: Energy </a:t>
            </a:r>
            <a:r>
              <a:rPr lang="en-US" dirty="0">
                <a:solidFill>
                  <a:schemeClr val="bg1"/>
                </a:solidFill>
              </a:rPr>
              <a:t>levels of an unpaired electron in the presence of a magnetic field and then interaction with a nucleus of spin </a:t>
            </a:r>
            <a:r>
              <a:rPr lang="en-US" dirty="0" smtClean="0">
                <a:solidFill>
                  <a:schemeClr val="bg1"/>
                </a:solidFill>
              </a:rPr>
              <a:t>I=3/2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Physics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581525" cy="3581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3276600" y="3228201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</a:t>
            </a:r>
            <a:r>
              <a:rPr lang="de-DE" sz="1200" baseline="-25000" dirty="0">
                <a:solidFill>
                  <a:schemeClr val="bg1"/>
                </a:solidFill>
              </a:rPr>
              <a:t>1</a:t>
            </a:r>
            <a:r>
              <a:rPr lang="de-DE" sz="1200" dirty="0">
                <a:solidFill>
                  <a:schemeClr val="bg1"/>
                </a:solidFill>
              </a:rPr>
              <a:t>=E</a:t>
            </a:r>
            <a:r>
              <a:rPr lang="de-DE" sz="1200" baseline="-25000" dirty="0">
                <a:solidFill>
                  <a:schemeClr val="bg1"/>
                </a:solidFill>
              </a:rPr>
              <a:t>0 </a:t>
            </a:r>
            <a:r>
              <a:rPr lang="de-DE" sz="1200" dirty="0">
                <a:solidFill>
                  <a:schemeClr val="bg1"/>
                </a:solidFill>
              </a:rPr>
              <a:t>- ½g</a:t>
            </a:r>
            <a:r>
              <a:rPr lang="en-US" sz="12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de-DE" sz="1200" dirty="0">
                <a:solidFill>
                  <a:schemeClr val="bg1"/>
                </a:solidFill>
              </a:rPr>
              <a:t>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14201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</a:t>
            </a:r>
            <a:r>
              <a:rPr lang="de-DE" sz="1200" baseline="-25000" dirty="0">
                <a:solidFill>
                  <a:schemeClr val="bg1"/>
                </a:solidFill>
              </a:rPr>
              <a:t>1</a:t>
            </a:r>
            <a:r>
              <a:rPr lang="de-DE" sz="1200" dirty="0">
                <a:solidFill>
                  <a:schemeClr val="bg1"/>
                </a:solidFill>
              </a:rPr>
              <a:t>=E</a:t>
            </a:r>
            <a:r>
              <a:rPr lang="de-DE" sz="1200" baseline="-25000" dirty="0">
                <a:solidFill>
                  <a:schemeClr val="bg1"/>
                </a:solidFill>
              </a:rPr>
              <a:t>0 </a:t>
            </a:r>
            <a:r>
              <a:rPr lang="de-DE" sz="1200" dirty="0" smtClean="0">
                <a:solidFill>
                  <a:schemeClr val="bg1"/>
                </a:solidFill>
              </a:rPr>
              <a:t>+ </a:t>
            </a:r>
            <a:r>
              <a:rPr lang="de-DE" sz="1200" dirty="0">
                <a:solidFill>
                  <a:schemeClr val="bg1"/>
                </a:solidFill>
              </a:rPr>
              <a:t>½g</a:t>
            </a:r>
            <a:r>
              <a:rPr lang="en-US" sz="1200" dirty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de-DE" sz="1200" dirty="0">
                <a:solidFill>
                  <a:schemeClr val="bg1"/>
                </a:solidFill>
              </a:rPr>
              <a:t>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2950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</a:t>
            </a:r>
            <a:r>
              <a:rPr lang="de-DE" sz="1200" baseline="-25000" dirty="0">
                <a:solidFill>
                  <a:schemeClr val="bg1"/>
                </a:solidFill>
              </a:rPr>
              <a:t>0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dirty="0" smtClean="0">
                <a:solidFill>
                  <a:schemeClr val="bg1"/>
                </a:solidFill>
              </a:rPr>
              <a:t>H=0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nuclear spin of </a:t>
            </a:r>
            <a:r>
              <a:rPr lang="en-US" i="1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, when interacting with the electronic spin, perturbs the energy of the system in such a way that each electronic state is further split into 2</a:t>
            </a:r>
            <a:r>
              <a:rPr lang="en-US" i="1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+1 sublevels, as further shown </a:t>
            </a:r>
            <a:r>
              <a:rPr lang="en-US" dirty="0" smtClean="0">
                <a:solidFill>
                  <a:schemeClr val="bg1"/>
                </a:solidFill>
              </a:rPr>
              <a:t>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n nuclei, there can be </a:t>
            </a:r>
            <a:r>
              <a:rPr lang="en-US" i="1" dirty="0">
                <a:solidFill>
                  <a:schemeClr val="bg1"/>
                </a:solidFill>
              </a:rPr>
              <a:t>2nI+1</a:t>
            </a:r>
            <a:r>
              <a:rPr lang="en-US" dirty="0">
                <a:solidFill>
                  <a:schemeClr val="bg1"/>
                </a:solidFill>
              </a:rPr>
              <a:t> resonances (lines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Since </a:t>
            </a:r>
            <a:r>
              <a:rPr lang="en-US" dirty="0">
                <a:solidFill>
                  <a:schemeClr val="bg1"/>
                </a:solidFill>
              </a:rPr>
              <a:t>the magneton is inversely related to the mass of the particle, the nuclear magneton is about 1000 times smaller than the Bohr magneton for the </a:t>
            </a:r>
            <a:r>
              <a:rPr lang="en-US" dirty="0" smtClean="0">
                <a:solidFill>
                  <a:schemeClr val="bg1"/>
                </a:solidFill>
              </a:rPr>
              <a:t>electron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Therefore</a:t>
            </a:r>
            <a:r>
              <a:rPr lang="en-US" dirty="0">
                <a:solidFill>
                  <a:schemeClr val="bg1"/>
                </a:solidFill>
              </a:rPr>
              <a:t>, the energy separations between these sublevels are small. </a:t>
            </a:r>
            <a:r>
              <a:rPr lang="en-US" dirty="0" smtClean="0">
                <a:solidFill>
                  <a:schemeClr val="bg1"/>
                </a:solidFill>
              </a:rPr>
              <a:t>The required energies fall in the radiofrequency range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Physics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Copper(II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acetylacetonate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(Cu(</a:t>
            </a:r>
            <a:r>
              <a:rPr lang="en-US" b="1" dirty="0" err="1">
                <a:solidFill>
                  <a:schemeClr val="bg1"/>
                </a:solidFill>
              </a:rPr>
              <a:t>acac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Copper has two nuclear magnetically active isotopes. </a:t>
            </a:r>
            <a:r>
              <a:rPr lang="en-US" dirty="0" smtClean="0">
                <a:solidFill>
                  <a:srgbClr val="002060"/>
                </a:solidFill>
              </a:rPr>
              <a:t>Both </a:t>
            </a:r>
            <a:r>
              <a:rPr lang="en-US" dirty="0">
                <a:solidFill>
                  <a:srgbClr val="002060"/>
                </a:solidFill>
              </a:rPr>
              <a:t>isotopes have a nuclear spin of </a:t>
            </a:r>
            <a:r>
              <a:rPr lang="en-US" i="1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=3/2</a:t>
            </a:r>
            <a:r>
              <a:rPr lang="en-US" dirty="0">
                <a:solidFill>
                  <a:srgbClr val="002060"/>
                </a:solidFill>
              </a:rPr>
              <a:t>, but they vary in their natural abundance.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baseline="30000" dirty="0">
                <a:solidFill>
                  <a:srgbClr val="002060"/>
                </a:solidFill>
              </a:rPr>
              <a:t>63</a:t>
            </a:r>
            <a:r>
              <a:rPr lang="en-US" dirty="0">
                <a:solidFill>
                  <a:srgbClr val="002060"/>
                </a:solidFill>
              </a:rPr>
              <a:t>Cu isotope has a natural abundance of 69% while the </a:t>
            </a:r>
            <a:r>
              <a:rPr lang="en-US" baseline="30000" dirty="0">
                <a:solidFill>
                  <a:srgbClr val="002060"/>
                </a:solidFill>
              </a:rPr>
              <a:t>65</a:t>
            </a:r>
            <a:r>
              <a:rPr lang="en-US" dirty="0">
                <a:solidFill>
                  <a:srgbClr val="002060"/>
                </a:solidFill>
              </a:rPr>
              <a:t>Cu isotope has a natural abundance of 31</a:t>
            </a:r>
            <a:r>
              <a:rPr lang="en-US" dirty="0" smtClean="0">
                <a:solidFill>
                  <a:srgbClr val="002060"/>
                </a:solidFill>
              </a:rPr>
              <a:t>%.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Since </a:t>
            </a:r>
            <a:r>
              <a:rPr lang="en-US" dirty="0">
                <a:solidFill>
                  <a:srgbClr val="002060"/>
                </a:solidFill>
              </a:rPr>
              <a:t>the nuclear </a:t>
            </a:r>
            <a:r>
              <a:rPr lang="en-US" dirty="0" err="1">
                <a:solidFill>
                  <a:srgbClr val="002060"/>
                </a:solidFill>
              </a:rPr>
              <a:t>magnetogyric</a:t>
            </a:r>
            <a:r>
              <a:rPr lang="en-US" dirty="0">
                <a:solidFill>
                  <a:srgbClr val="002060"/>
                </a:solidFill>
              </a:rPr>
              <a:t> ratios are quite similar with 7.09 for </a:t>
            </a:r>
            <a:r>
              <a:rPr lang="en-US" baseline="30000" dirty="0">
                <a:solidFill>
                  <a:srgbClr val="002060"/>
                </a:solidFill>
              </a:rPr>
              <a:t>63</a:t>
            </a:r>
            <a:r>
              <a:rPr lang="en-US" dirty="0">
                <a:solidFill>
                  <a:srgbClr val="002060"/>
                </a:solidFill>
              </a:rPr>
              <a:t>Cu and 7.60 for </a:t>
            </a:r>
            <a:r>
              <a:rPr lang="en-US" baseline="30000" dirty="0">
                <a:solidFill>
                  <a:srgbClr val="002060"/>
                </a:solidFill>
              </a:rPr>
              <a:t>65</a:t>
            </a:r>
            <a:r>
              <a:rPr lang="en-US" dirty="0">
                <a:solidFill>
                  <a:srgbClr val="002060"/>
                </a:solidFill>
              </a:rPr>
              <a:t>Cu, the hyperfine coupling to each isotope is nearly identical.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As </a:t>
            </a:r>
            <a:r>
              <a:rPr lang="en-US" dirty="0">
                <a:solidFill>
                  <a:srgbClr val="002060"/>
                </a:solidFill>
              </a:rPr>
              <a:t>a result, the ESR spectrum </a:t>
            </a:r>
            <a:r>
              <a:rPr lang="en-US" dirty="0" smtClean="0">
                <a:solidFill>
                  <a:srgbClr val="002060"/>
                </a:solidFill>
              </a:rPr>
              <a:t>shows </a:t>
            </a:r>
            <a:r>
              <a:rPr lang="en-US" dirty="0">
                <a:solidFill>
                  <a:srgbClr val="002060"/>
                </a:solidFill>
              </a:rPr>
              <a:t>four resonances as it couples to the one nuclear spin </a:t>
            </a:r>
            <a:r>
              <a:rPr lang="en-US" i="1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=3/2 </a:t>
            </a:r>
            <a:r>
              <a:rPr lang="en-US" dirty="0">
                <a:solidFill>
                  <a:srgbClr val="002060"/>
                </a:solidFill>
              </a:rPr>
              <a:t>in each molecule.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Example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6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/>
          <a:stretch>
            <a:fillRect/>
          </a:stretch>
        </p:blipFill>
        <p:spPr bwMode="auto">
          <a:xfrm>
            <a:off x="6248400" y="4191000"/>
            <a:ext cx="27432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t="22908" r="35091" b="22222"/>
          <a:stretch/>
        </p:blipFill>
        <p:spPr bwMode="auto">
          <a:xfrm>
            <a:off x="6705600" y="1857022"/>
            <a:ext cx="2032001" cy="22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O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dtc</a:t>
            </a:r>
            <a:r>
              <a:rPr lang="en-US" b="1" baseline="-25000" dirty="0" smtClean="0">
                <a:solidFill>
                  <a:schemeClr val="bg1"/>
                </a:solidFill>
              </a:rPr>
              <a:t>4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complex is </a:t>
            </a:r>
            <a:r>
              <a:rPr lang="en-US" dirty="0" err="1" smtClean="0">
                <a:solidFill>
                  <a:srgbClr val="002060"/>
                </a:solidFill>
              </a:rPr>
              <a:t>dinuclear</a:t>
            </a:r>
            <a:r>
              <a:rPr lang="en-US" dirty="0" smtClean="0">
                <a:solidFill>
                  <a:srgbClr val="002060"/>
                </a:solidFill>
              </a:rPr>
              <a:t> and contains molybdenum(V)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strong centerline is due to the molecules with the </a:t>
            </a:r>
            <a:r>
              <a:rPr lang="en-US" baseline="30000" dirty="0">
                <a:solidFill>
                  <a:srgbClr val="002060"/>
                </a:solidFill>
              </a:rPr>
              <a:t>96</a:t>
            </a:r>
            <a:r>
              <a:rPr lang="en-US" dirty="0">
                <a:solidFill>
                  <a:srgbClr val="002060"/>
                </a:solidFill>
              </a:rPr>
              <a:t>Mo isotope. This isotope has a nuclear abundance of 75% with a nuclear spin </a:t>
            </a:r>
            <a:r>
              <a:rPr lang="en-US" i="1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=0. Because of the spin of zero, only a single resonance is observed.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baseline="30000" dirty="0">
                <a:solidFill>
                  <a:srgbClr val="002060"/>
                </a:solidFill>
              </a:rPr>
              <a:t>95</a:t>
            </a:r>
            <a:r>
              <a:rPr lang="en-US" dirty="0">
                <a:solidFill>
                  <a:srgbClr val="002060"/>
                </a:solidFill>
              </a:rPr>
              <a:t>Mo isotope is 15.72% and the </a:t>
            </a:r>
            <a:r>
              <a:rPr lang="en-US" baseline="30000" dirty="0">
                <a:solidFill>
                  <a:srgbClr val="002060"/>
                </a:solidFill>
              </a:rPr>
              <a:t>97</a:t>
            </a:r>
            <a:r>
              <a:rPr lang="en-US" dirty="0">
                <a:solidFill>
                  <a:srgbClr val="002060"/>
                </a:solidFill>
              </a:rPr>
              <a:t>Mo isotope is 9.46% abundant, both with a spin of </a:t>
            </a:r>
            <a:r>
              <a:rPr lang="en-US" i="1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=5/2 with similar magnitudes of the </a:t>
            </a:r>
            <a:r>
              <a:rPr lang="en-US" dirty="0" err="1">
                <a:solidFill>
                  <a:srgbClr val="002060"/>
                </a:solidFill>
              </a:rPr>
              <a:t>magnetogyric</a:t>
            </a:r>
            <a:r>
              <a:rPr lang="en-US" dirty="0">
                <a:solidFill>
                  <a:srgbClr val="002060"/>
                </a:solidFill>
              </a:rPr>
              <a:t> ratio (but opposite signs). As a result, about 25% of the EPR signal is split into a sextet of </a:t>
            </a:r>
            <a:r>
              <a:rPr lang="en-US" dirty="0" smtClean="0">
                <a:solidFill>
                  <a:srgbClr val="002060"/>
                </a:solidFill>
              </a:rPr>
              <a:t>lines.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Example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60900"/>
            <a:ext cx="2286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t="12208" r="32398" b="15089"/>
          <a:stretch/>
        </p:blipFill>
        <p:spPr bwMode="auto">
          <a:xfrm>
            <a:off x="6539090" y="1821745"/>
            <a:ext cx="2250244" cy="267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Fe(NO)dtc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nitrosyl group has an unpaired electron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electron is located at the nitrogen atom and therefore couples with the nucleus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baseline="30000" dirty="0" smtClean="0">
                <a:solidFill>
                  <a:srgbClr val="002060"/>
                </a:solidFill>
              </a:rPr>
              <a:t>14</a:t>
            </a:r>
            <a:r>
              <a:rPr lang="en-US" dirty="0" smtClean="0">
                <a:solidFill>
                  <a:srgbClr val="002060"/>
                </a:solidFill>
              </a:rPr>
              <a:t>N: 99.638%  abundance, </a:t>
            </a:r>
            <a:r>
              <a:rPr lang="en-US" i="1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=1)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three line spectrum is observed for this compound (=2*1+1)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Example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9" y="3218574"/>
            <a:ext cx="3124200" cy="272502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t="34158" r="27960" b="29354"/>
          <a:stretch/>
        </p:blipFill>
        <p:spPr bwMode="auto">
          <a:xfrm>
            <a:off x="5638800" y="1600200"/>
            <a:ext cx="3124200" cy="1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</TotalTime>
  <Words>640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Lecture 7b</vt:lpstr>
      <vt:lpstr>Introduction I</vt:lpstr>
      <vt:lpstr>Introduction II</vt:lpstr>
      <vt:lpstr>Physics I</vt:lpstr>
      <vt:lpstr>Physics II</vt:lpstr>
      <vt:lpstr>Physics III</vt:lpstr>
      <vt:lpstr>Example I</vt:lpstr>
      <vt:lpstr>Example II</vt:lpstr>
      <vt:lpstr>Example III</vt:lpstr>
      <vt:lpstr>Practical aspects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7b</dc:title>
  <dc:creator>bacher</dc:creator>
  <cp:lastModifiedBy>Alf Bacher</cp:lastModifiedBy>
  <cp:revision>16</cp:revision>
  <dcterms:created xsi:type="dcterms:W3CDTF">2012-01-30T16:40:01Z</dcterms:created>
  <dcterms:modified xsi:type="dcterms:W3CDTF">2013-01-26T01:02:33Z</dcterms:modified>
</cp:coreProperties>
</file>