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ass/>
                    </a14:imgEffect>
                    <a14:imgEffect>
                      <a14:colorTemperature colorTemp="112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EC2EB4-9904-4761-9A5A-034375F8A566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0EF31C4-F731-456F-A0E8-C472230338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Geometric Isomers of Mo(CO)</a:t>
            </a:r>
            <a:r>
              <a:rPr lang="en-US" sz="3200" b="1" baseline="-25000" dirty="0" smtClean="0">
                <a:solidFill>
                  <a:srgbClr val="FFC000"/>
                </a:solidFill>
              </a:rPr>
              <a:t>4</a:t>
            </a:r>
            <a:r>
              <a:rPr lang="en-US" sz="3200" b="1" dirty="0" smtClean="0">
                <a:solidFill>
                  <a:srgbClr val="FFC000"/>
                </a:solidFill>
              </a:rPr>
              <a:t>(PPh</a:t>
            </a:r>
            <a:r>
              <a:rPr lang="en-US" sz="3200" b="1" baseline="-25000" dirty="0" smtClean="0">
                <a:solidFill>
                  <a:srgbClr val="FFC000"/>
                </a:solidFill>
              </a:rPr>
              <a:t>3</a:t>
            </a:r>
            <a:r>
              <a:rPr lang="en-US" sz="3200" b="1" dirty="0" smtClean="0">
                <a:solidFill>
                  <a:srgbClr val="FFC000"/>
                </a:solidFill>
              </a:rPr>
              <a:t>)</a:t>
            </a:r>
            <a:r>
              <a:rPr lang="en-US" sz="3200" b="1" baseline="-25000" dirty="0" smtClean="0">
                <a:solidFill>
                  <a:srgbClr val="FFC000"/>
                </a:solidFill>
              </a:rPr>
              <a:t>2</a:t>
            </a:r>
            <a:endParaRPr lang="en-US" sz="3200" b="1" baseline="-25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Lecture </a:t>
            </a:r>
            <a:r>
              <a:rPr lang="en-US" dirty="0" smtClean="0">
                <a:solidFill>
                  <a:schemeClr val="bg1"/>
                </a:solidFill>
              </a:rPr>
              <a:t>4c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6019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Infrared spectroscopy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 smtClean="0">
                <a:solidFill>
                  <a:schemeClr val="bg1"/>
                </a:solidFill>
              </a:rPr>
              <a:t> and the </a:t>
            </a:r>
            <a:r>
              <a:rPr lang="en-US" i="1" dirty="0" smtClean="0">
                <a:solidFill>
                  <a:schemeClr val="bg1"/>
                </a:solidFill>
              </a:rPr>
              <a:t>trans</a:t>
            </a:r>
            <a:r>
              <a:rPr lang="en-US" dirty="0" smtClean="0">
                <a:solidFill>
                  <a:schemeClr val="bg1"/>
                </a:solidFill>
              </a:rPr>
              <a:t> isomer exhibit different point groups: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This results in a different number of infrared active bands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Cis (</a:t>
            </a:r>
            <a:r>
              <a:rPr lang="en-US" i="1" dirty="0" smtClean="0">
                <a:solidFill>
                  <a:srgbClr val="002060"/>
                </a:solidFill>
              </a:rPr>
              <a:t>C</a:t>
            </a:r>
            <a:r>
              <a:rPr lang="en-US" i="1" baseline="-25000" dirty="0" smtClean="0">
                <a:solidFill>
                  <a:srgbClr val="002060"/>
                </a:solidFill>
              </a:rPr>
              <a:t>2v</a:t>
            </a:r>
            <a:r>
              <a:rPr lang="en-US" dirty="0" smtClean="0">
                <a:solidFill>
                  <a:srgbClr val="002060"/>
                </a:solidFill>
              </a:rPr>
              <a:t>): four CO or M-CO peaks (2 A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, B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, B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 and two Mo-P peaks (A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, B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Trans (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-25000" dirty="0" smtClean="0">
                <a:solidFill>
                  <a:srgbClr val="002060"/>
                </a:solidFill>
              </a:rPr>
              <a:t>4h</a:t>
            </a:r>
            <a:r>
              <a:rPr lang="en-US" dirty="0" smtClean="0">
                <a:solidFill>
                  <a:srgbClr val="002060"/>
                </a:solidFill>
              </a:rPr>
              <a:t>): One CO or M-CO peak (</a:t>
            </a:r>
            <a:r>
              <a:rPr lang="en-US" dirty="0" err="1" smtClean="0">
                <a:solidFill>
                  <a:srgbClr val="002060"/>
                </a:solidFill>
              </a:rPr>
              <a:t>E</a:t>
            </a:r>
            <a:r>
              <a:rPr lang="en-US" baseline="-25000" dirty="0" err="1" smtClean="0">
                <a:solidFill>
                  <a:srgbClr val="002060"/>
                </a:solidFill>
              </a:rPr>
              <a:t>u</a:t>
            </a:r>
            <a:r>
              <a:rPr lang="en-US" dirty="0" smtClean="0">
                <a:solidFill>
                  <a:srgbClr val="002060"/>
                </a:solidFill>
              </a:rPr>
              <a:t>) and one Mo-P peak (A</a:t>
            </a:r>
            <a:r>
              <a:rPr lang="en-US" baseline="-25000" dirty="0" smtClean="0">
                <a:solidFill>
                  <a:srgbClr val="002060"/>
                </a:solidFill>
              </a:rPr>
              <a:t>2u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carbonyl peaks fall in the range from 1850-2050 cm</a:t>
            </a:r>
            <a:r>
              <a:rPr lang="en-US" baseline="30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 while the Mo-P peaks are located around 150-200 cm</a:t>
            </a:r>
            <a:r>
              <a:rPr lang="en-US" baseline="30000" dirty="0" smtClean="0">
                <a:solidFill>
                  <a:srgbClr val="002060"/>
                </a:solidFill>
              </a:rPr>
              <a:t>-1</a:t>
            </a:r>
            <a:r>
              <a:rPr lang="en-US" dirty="0" smtClean="0">
                <a:solidFill>
                  <a:srgbClr val="002060"/>
                </a:solidFill>
              </a:rPr>
              <a:t> (cannot be measured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with the equipment available)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Note that the exclusion rule </a:t>
            </a:r>
            <a:r>
              <a:rPr lang="en-US" dirty="0">
                <a:solidFill>
                  <a:srgbClr val="C00000"/>
                </a:solidFill>
              </a:rPr>
              <a:t>(peaks are </a:t>
            </a:r>
            <a:r>
              <a:rPr lang="en-US" dirty="0" smtClean="0">
                <a:solidFill>
                  <a:srgbClr val="C00000"/>
                </a:solidFill>
              </a:rPr>
              <a:t>infrared </a:t>
            </a:r>
            <a:r>
              <a:rPr lang="en-US" dirty="0">
                <a:solidFill>
                  <a:srgbClr val="C00000"/>
                </a:solidFill>
              </a:rPr>
              <a:t>or Raman </a:t>
            </a:r>
            <a:r>
              <a:rPr lang="en-US" dirty="0" smtClean="0">
                <a:solidFill>
                  <a:srgbClr val="C00000"/>
                </a:solidFill>
              </a:rPr>
              <a:t>active) applies to the </a:t>
            </a:r>
            <a:r>
              <a:rPr lang="en-US" i="1" dirty="0" smtClean="0">
                <a:solidFill>
                  <a:srgbClr val="C00000"/>
                </a:solidFill>
              </a:rPr>
              <a:t>tran</a:t>
            </a:r>
            <a:r>
              <a:rPr lang="en-US" dirty="0" smtClean="0">
                <a:solidFill>
                  <a:srgbClr val="C00000"/>
                </a:solidFill>
              </a:rPr>
              <a:t>s isomer because 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it </a:t>
            </a:r>
            <a:r>
              <a:rPr lang="en-US" dirty="0" smtClean="0">
                <a:solidFill>
                  <a:srgbClr val="C00000"/>
                </a:solidFill>
              </a:rPr>
              <a:t>possesses a center of inversion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The infrared spectra are acquire in solid form using the ATR setup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4000"/>
            <a:ext cx="235267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25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>
                <a:solidFill>
                  <a:srgbClr val="660066"/>
                </a:solidFill>
              </a:rPr>
              <a:t>13</a:t>
            </a:r>
            <a:r>
              <a:rPr lang="en-US" b="1" dirty="0">
                <a:solidFill>
                  <a:srgbClr val="660066"/>
                </a:solidFill>
              </a:rPr>
              <a:t>C-NMR </a:t>
            </a:r>
            <a:r>
              <a:rPr lang="en-US" b="1" dirty="0" smtClean="0">
                <a:solidFill>
                  <a:srgbClr val="660066"/>
                </a:solidFill>
              </a:rPr>
              <a:t>spectroscopy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The two phosphine compounds exhibit different chemical shifts for the carbon atoms and also different number of signals (cis: </a:t>
            </a:r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660066"/>
                </a:solidFill>
              </a:rPr>
              <a:t>= ~210, 215 ppm)</a:t>
            </a:r>
            <a:endParaRPr lang="en-US" dirty="0">
              <a:solidFill>
                <a:srgbClr val="660066"/>
              </a:solidFill>
            </a:endParaRPr>
          </a:p>
          <a:p>
            <a:r>
              <a:rPr lang="en-US" b="1" baseline="30000" dirty="0" smtClean="0">
                <a:solidFill>
                  <a:srgbClr val="0070C0"/>
                </a:solidFill>
              </a:rPr>
              <a:t>31</a:t>
            </a:r>
            <a:r>
              <a:rPr lang="en-US" b="1" dirty="0" smtClean="0">
                <a:solidFill>
                  <a:srgbClr val="0070C0"/>
                </a:solidFill>
              </a:rPr>
              <a:t>P-NMR spectroscopy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two phosphine complexes exhibit different chemical shifts in the </a:t>
            </a:r>
            <a:r>
              <a:rPr lang="en-US" baseline="30000" dirty="0" smtClean="0">
                <a:solidFill>
                  <a:srgbClr val="0070C0"/>
                </a:solidFill>
              </a:rPr>
              <a:t>31</a:t>
            </a:r>
            <a:r>
              <a:rPr lang="en-US" dirty="0" smtClean="0">
                <a:solidFill>
                  <a:srgbClr val="0070C0"/>
                </a:solidFill>
              </a:rPr>
              <a:t>P-NMR spectrum (</a:t>
            </a:r>
            <a:r>
              <a:rPr lang="en-US" dirty="0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70C0"/>
                </a:solidFill>
              </a:rPr>
              <a:t>= ~</a:t>
            </a:r>
            <a:r>
              <a:rPr lang="en-US" dirty="0" smtClean="0">
                <a:solidFill>
                  <a:srgbClr val="0070C0"/>
                </a:solidFill>
              </a:rPr>
              <a:t>38 (</a:t>
            </a:r>
            <a:r>
              <a:rPr lang="en-US" i="1" dirty="0" smtClean="0">
                <a:solidFill>
                  <a:srgbClr val="0070C0"/>
                </a:solidFill>
              </a:rPr>
              <a:t>cis</a:t>
            </a:r>
            <a:r>
              <a:rPr lang="en-US" dirty="0" smtClean="0">
                <a:solidFill>
                  <a:srgbClr val="0070C0"/>
                </a:solidFill>
              </a:rPr>
              <a:t>), </a:t>
            </a:r>
            <a:r>
              <a:rPr lang="en-US" dirty="0" smtClean="0">
                <a:solidFill>
                  <a:srgbClr val="0070C0"/>
                </a:solidFill>
              </a:rPr>
              <a:t>52 </a:t>
            </a:r>
            <a:r>
              <a:rPr lang="en-US" dirty="0" smtClean="0">
                <a:solidFill>
                  <a:srgbClr val="0070C0"/>
                </a:solidFill>
              </a:rPr>
              <a:t>ppm (</a:t>
            </a:r>
            <a:r>
              <a:rPr lang="en-US" i="1" dirty="0" smtClean="0">
                <a:solidFill>
                  <a:srgbClr val="0070C0"/>
                </a:solidFill>
              </a:rPr>
              <a:t>trans</a:t>
            </a:r>
            <a:r>
              <a:rPr lang="en-US" dirty="0" smtClean="0">
                <a:solidFill>
                  <a:srgbClr val="0070C0"/>
                </a:solidFill>
              </a:rPr>
              <a:t>))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 both cases, the shift is to more positive values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(PPh</a:t>
            </a:r>
            <a:r>
              <a:rPr lang="en-US" baseline="-25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70C0"/>
                </a:solidFill>
              </a:rPr>
              <a:t>= ~ -5ppm) because the phosphorus atom acts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as a good </a:t>
            </a:r>
            <a:r>
              <a:rPr lang="en-US" dirty="0" smtClean="0">
                <a:solidFill>
                  <a:srgbClr val="0070C0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-donor and a weak</a:t>
            </a:r>
            <a:r>
              <a:rPr lang="en-US" dirty="0" smtClean="0">
                <a:solidFill>
                  <a:srgbClr val="0070C0"/>
                </a:solidFill>
                <a:latin typeface="Symbol" pitchFamily="18" charset="2"/>
              </a:rPr>
              <a:t> s</a:t>
            </a:r>
            <a:r>
              <a:rPr lang="en-US" dirty="0" smtClean="0">
                <a:solidFill>
                  <a:srgbClr val="0070C0"/>
                </a:solidFill>
              </a:rPr>
              <a:t>*-acceptor, which results in a net loss of electron-density on the P-atom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8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baseline="30000" dirty="0" smtClean="0">
                <a:solidFill>
                  <a:schemeClr val="accent2">
                    <a:lumMod val="50000"/>
                  </a:schemeClr>
                </a:solidFill>
              </a:rPr>
              <a:t>95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Mo-NMR spectroscopy</a:t>
            </a:r>
          </a:p>
          <a:p>
            <a:pPr lvl="1"/>
            <a:r>
              <a:rPr lang="en-US" baseline="30000" dirty="0" smtClean="0">
                <a:solidFill>
                  <a:srgbClr val="002060"/>
                </a:solidFill>
              </a:rPr>
              <a:t>95</a:t>
            </a:r>
            <a:r>
              <a:rPr lang="en-US" dirty="0" smtClean="0">
                <a:solidFill>
                  <a:srgbClr val="002060"/>
                </a:solidFill>
              </a:rPr>
              <a:t>Mo possesses a nuclear spin of I=5/2 with a large range of chemical shifts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 -2400 ppm to 4300 ppm)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reference is </a:t>
            </a:r>
            <a:r>
              <a:rPr lang="en-US" i="1" dirty="0" smtClean="0">
                <a:solidFill>
                  <a:srgbClr val="002060"/>
                </a:solidFill>
              </a:rPr>
              <a:t>2 M</a:t>
            </a:r>
            <a:r>
              <a:rPr lang="en-US" dirty="0" smtClean="0">
                <a:solidFill>
                  <a:srgbClr val="002060"/>
                </a:solidFill>
              </a:rPr>
              <a:t> Na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MoO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 in water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=0 ppm)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three compounds exhibit different chemical shifts in the </a:t>
            </a:r>
            <a:r>
              <a:rPr lang="en-US" baseline="30000" dirty="0" smtClean="0">
                <a:solidFill>
                  <a:srgbClr val="002060"/>
                </a:solidFill>
              </a:rPr>
              <a:t>95</a:t>
            </a:r>
            <a:r>
              <a:rPr lang="en-US" dirty="0" smtClean="0">
                <a:solidFill>
                  <a:srgbClr val="002060"/>
                </a:solidFill>
              </a:rPr>
              <a:t>Mo-NMR spectrum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all cases, the signals are shifted to more positive values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 -1100 ppm, -1556 ppm, ?) compared to Mo(CO)</a:t>
            </a:r>
            <a:r>
              <a:rPr lang="en-US" baseline="-25000" dirty="0" smtClean="0">
                <a:solidFill>
                  <a:srgbClr val="002060"/>
                </a:solidFill>
              </a:rPr>
              <a:t>6</a:t>
            </a:r>
            <a:r>
              <a:rPr lang="en-US" dirty="0" smtClean="0">
                <a:solidFill>
                  <a:srgbClr val="002060"/>
                </a:solidFill>
              </a:rPr>
              <a:t> itself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=-1857 ppm, CH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 because the ligands are better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-donors than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*-acceptors resulting in a net gain of electron density on the Mo-atom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phosphine complexes exhibit doublets because of the coupling observed with the </a:t>
            </a:r>
            <a:r>
              <a:rPr lang="en-US" baseline="30000" dirty="0" smtClean="0">
                <a:solidFill>
                  <a:srgbClr val="002060"/>
                </a:solidFill>
              </a:rPr>
              <a:t>31</a:t>
            </a:r>
            <a:r>
              <a:rPr lang="en-US" dirty="0" smtClean="0">
                <a:solidFill>
                  <a:srgbClr val="002060"/>
                </a:solidFill>
              </a:rPr>
              <a:t>P-nucleus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0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00601"/>
          </a:xfrm>
        </p:spPr>
        <p:txBody>
          <a:bodyPr>
            <a:normAutofit/>
          </a:bodyPr>
          <a:lstStyle/>
          <a:p>
            <a:r>
              <a:rPr lang="en-US" sz="2200" b="1" baseline="30000" dirty="0">
                <a:solidFill>
                  <a:schemeClr val="accent2">
                    <a:lumMod val="50000"/>
                  </a:schemeClr>
                </a:solidFill>
              </a:rPr>
              <a:t>95</a:t>
            </a: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  <a:t>Mo-NMR 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</a:rPr>
              <a:t>spectroscopy</a:t>
            </a:r>
          </a:p>
          <a:p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9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The effect of the ligands changes with their ability to act as </a:t>
            </a:r>
            <a:r>
              <a:rPr lang="en-US" sz="1800" dirty="0">
                <a:solidFill>
                  <a:srgbClr val="002060"/>
                </a:solidFill>
                <a:latin typeface="Symbol" pitchFamily="18" charset="2"/>
              </a:rPr>
              <a:t>s</a:t>
            </a:r>
            <a:r>
              <a:rPr lang="en-US" sz="1800" dirty="0">
                <a:solidFill>
                  <a:srgbClr val="002060"/>
                </a:solidFill>
              </a:rPr>
              <a:t>-donor and a weak</a:t>
            </a:r>
            <a:r>
              <a:rPr lang="en-US" sz="1800" dirty="0">
                <a:solidFill>
                  <a:srgbClr val="002060"/>
                </a:solidFill>
                <a:latin typeface="Symbol" pitchFamily="18" charset="2"/>
              </a:rPr>
              <a:t> s</a:t>
            </a:r>
            <a:r>
              <a:rPr lang="en-US" sz="1800" dirty="0">
                <a:solidFill>
                  <a:srgbClr val="002060"/>
                </a:solidFill>
              </a:rPr>
              <a:t>*-acceptor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i="1" dirty="0">
                <a:solidFill>
                  <a:srgbClr val="002060"/>
                </a:solidFill>
              </a:rPr>
              <a:t>trans</a:t>
            </a:r>
            <a:r>
              <a:rPr lang="en-US" sz="1800" dirty="0">
                <a:solidFill>
                  <a:srgbClr val="002060"/>
                </a:solidFill>
              </a:rPr>
              <a:t> complexes usually exhibit a more negative value compared to </a:t>
            </a: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i="1" dirty="0">
                <a:solidFill>
                  <a:srgbClr val="002060"/>
                </a:solidFill>
              </a:rPr>
              <a:t>cis</a:t>
            </a:r>
            <a:r>
              <a:rPr lang="en-US" sz="1800" dirty="0">
                <a:solidFill>
                  <a:srgbClr val="002060"/>
                </a:solidFill>
              </a:rPr>
              <a:t> complexes because they display a larger HOMO-LUMO </a:t>
            </a:r>
            <a:r>
              <a:rPr lang="en-US" sz="1800" dirty="0" smtClean="0">
                <a:solidFill>
                  <a:srgbClr val="002060"/>
                </a:solidFill>
              </a:rPr>
              <a:t>gap, which means that they are </a:t>
            </a:r>
            <a:r>
              <a:rPr lang="en-US" sz="1800" dirty="0">
                <a:solidFill>
                  <a:srgbClr val="002060"/>
                </a:solidFill>
              </a:rPr>
              <a:t>considered more shielded.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1"/>
            <a:r>
              <a:rPr lang="en-US" sz="1800" i="1" dirty="0" smtClean="0">
                <a:solidFill>
                  <a:srgbClr val="C00000"/>
                </a:solidFill>
              </a:rPr>
              <a:t>How could one determine the HUMO-LOMO gap?</a:t>
            </a:r>
            <a:endParaRPr lang="en-US" sz="1800" i="1" dirty="0">
              <a:solidFill>
                <a:srgbClr val="C00000"/>
              </a:solidFill>
            </a:endParaRPr>
          </a:p>
          <a:p>
            <a:pPr lvl="1"/>
            <a:endParaRPr lang="en-US" sz="1800" b="1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endParaRPr lang="en-US" sz="2800" dirty="0"/>
          </a:p>
          <a:p>
            <a:pPr lvl="1"/>
            <a:endParaRPr lang="en-US" sz="1700" dirty="0" smtClean="0">
              <a:solidFill>
                <a:srgbClr val="002060"/>
              </a:solidFill>
            </a:endParaRPr>
          </a:p>
          <a:p>
            <a:pPr lvl="1"/>
            <a:endParaRPr lang="en-US" sz="1700" dirty="0" smtClean="0">
              <a:solidFill>
                <a:srgbClr val="002060"/>
              </a:solidFill>
            </a:endParaRPr>
          </a:p>
          <a:p>
            <a:pPr lvl="1"/>
            <a:endParaRPr lang="en-US" sz="1800" dirty="0" smtClean="0">
              <a:solidFill>
                <a:srgbClr val="002060"/>
              </a:solidFill>
            </a:endParaRPr>
          </a:p>
          <a:p>
            <a:pPr lvl="1"/>
            <a:endParaRPr lang="en-US" sz="1800" dirty="0" smtClean="0">
              <a:solidFill>
                <a:srgbClr val="002060"/>
              </a:solidFill>
            </a:endParaRPr>
          </a:p>
          <a:p>
            <a:endParaRPr lang="en-US" sz="1900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075177"/>
              </p:ext>
            </p:extLst>
          </p:nvPr>
        </p:nvGraphicFramePr>
        <p:xfrm>
          <a:off x="609600" y="1996440"/>
          <a:ext cx="7924800" cy="1645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57336"/>
                <a:gridCol w="1041728"/>
                <a:gridCol w="1144860"/>
                <a:gridCol w="942276"/>
                <a:gridCol w="1241622"/>
                <a:gridCol w="1425378"/>
                <a:gridCol w="13716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L=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Basicity (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pk</a:t>
                      </a:r>
                      <a:r>
                        <a:rPr lang="en-US" sz="1200" baseline="-250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Cone Angle (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  <a:sym typeface="Symbol"/>
                        </a:rPr>
                        <a:t>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Mo(CO)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Cis-Mo(CO)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Trans-Mo(CO)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Fac- Mo(CO)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PPh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6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4.57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-1772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-1637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-1655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-1427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PPh</a:t>
                      </a:r>
                      <a:r>
                        <a:rPr lang="en-US" sz="120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670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4.69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140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-1789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-1657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-1720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-1414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P(OPh)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670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-2.0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128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-1819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-1754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-1792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-1673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PEt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670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8.69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132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-1854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-1756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-1810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-1558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P(n-Bu)</a:t>
                      </a:r>
                      <a:r>
                        <a:rPr lang="en-US" sz="12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670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8.43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132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-1843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-1742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-1741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-1521</a:t>
                      </a:r>
                      <a:r>
                        <a:rPr lang="en-US" sz="1200" baseline="30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PPh</a:t>
                      </a:r>
                      <a:r>
                        <a:rPr lang="en-US" sz="1200" baseline="-25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2.73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-1747</a:t>
                      </a:r>
                      <a:r>
                        <a:rPr lang="en-US" sz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-1556</a:t>
                      </a:r>
                      <a:r>
                        <a:rPr lang="en-US" sz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 baseline="30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AsPh</a:t>
                      </a:r>
                      <a:r>
                        <a:rPr lang="en-US" sz="120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-1757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-1577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-1757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SbPh</a:t>
                      </a:r>
                      <a:r>
                        <a:rPr lang="en-US" sz="120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68605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139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7035" algn="l"/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-1864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432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-1807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-1867</a:t>
                      </a:r>
                      <a:r>
                        <a:rPr lang="en-US" sz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3314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5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172200" cy="4572000"/>
          </a:xfrm>
        </p:spPr>
        <p:txBody>
          <a:bodyPr>
            <a:normAutofit/>
          </a:bodyPr>
          <a:lstStyle/>
          <a:p>
            <a:r>
              <a:rPr lang="en-US" sz="2400" b="1" baseline="30000" dirty="0">
                <a:solidFill>
                  <a:schemeClr val="accent2">
                    <a:lumMod val="50000"/>
                  </a:schemeClr>
                </a:solidFill>
              </a:rPr>
              <a:t>95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Mo-NMR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spectroscopy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1800" dirty="0">
                <a:solidFill>
                  <a:srgbClr val="002060"/>
                </a:solidFill>
              </a:rPr>
              <a:t>The phosphine complexes (Mo(CO)</a:t>
            </a:r>
            <a:r>
              <a:rPr lang="en-US" sz="1800" baseline="-25000" dirty="0">
                <a:solidFill>
                  <a:srgbClr val="002060"/>
                </a:solidFill>
              </a:rPr>
              <a:t>5</a:t>
            </a:r>
            <a:r>
              <a:rPr lang="en-US" sz="1800" dirty="0">
                <a:solidFill>
                  <a:srgbClr val="002060"/>
                </a:solidFill>
              </a:rPr>
              <a:t>(PR</a:t>
            </a:r>
            <a:r>
              <a:rPr lang="en-US" sz="1800" baseline="-25000" dirty="0">
                <a:solidFill>
                  <a:srgbClr val="002060"/>
                </a:solidFill>
              </a:rPr>
              <a:t>3</a:t>
            </a:r>
            <a:r>
              <a:rPr lang="en-US" sz="1800" dirty="0">
                <a:solidFill>
                  <a:srgbClr val="002060"/>
                </a:solidFill>
              </a:rPr>
              <a:t>): doublets; Mo(CO)</a:t>
            </a:r>
            <a:r>
              <a:rPr lang="en-US" sz="1800" baseline="-25000" dirty="0">
                <a:solidFill>
                  <a:srgbClr val="002060"/>
                </a:solidFill>
              </a:rPr>
              <a:t>4</a:t>
            </a:r>
            <a:r>
              <a:rPr lang="en-US" sz="1800" dirty="0">
                <a:solidFill>
                  <a:srgbClr val="002060"/>
                </a:solidFill>
              </a:rPr>
              <a:t>(PR</a:t>
            </a:r>
            <a:r>
              <a:rPr lang="en-US" sz="1800" baseline="-25000" dirty="0">
                <a:solidFill>
                  <a:srgbClr val="002060"/>
                </a:solidFill>
              </a:rPr>
              <a:t>3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  <a:r>
              <a:rPr lang="en-US" sz="1800" baseline="-25000" dirty="0">
                <a:solidFill>
                  <a:srgbClr val="002060"/>
                </a:solidFill>
              </a:rPr>
              <a:t>2</a:t>
            </a:r>
            <a:r>
              <a:rPr lang="en-US" sz="1800" dirty="0">
                <a:solidFill>
                  <a:srgbClr val="002060"/>
                </a:solidFill>
              </a:rPr>
              <a:t>: triplets, Mo(CO)</a:t>
            </a:r>
            <a:r>
              <a:rPr lang="en-US" sz="1800" baseline="-25000" dirty="0">
                <a:solidFill>
                  <a:srgbClr val="002060"/>
                </a:solidFill>
              </a:rPr>
              <a:t>3</a:t>
            </a:r>
            <a:r>
              <a:rPr lang="en-US" sz="1800" dirty="0">
                <a:solidFill>
                  <a:srgbClr val="002060"/>
                </a:solidFill>
              </a:rPr>
              <a:t>(PR</a:t>
            </a:r>
            <a:r>
              <a:rPr lang="en-US" sz="1800" baseline="-25000" dirty="0">
                <a:solidFill>
                  <a:srgbClr val="002060"/>
                </a:solidFill>
              </a:rPr>
              <a:t>3</a:t>
            </a:r>
            <a:r>
              <a:rPr lang="en-US" sz="1800" dirty="0">
                <a:solidFill>
                  <a:srgbClr val="002060"/>
                </a:solidFill>
              </a:rPr>
              <a:t>)</a:t>
            </a:r>
            <a:r>
              <a:rPr lang="en-US" sz="1800" baseline="-25000" dirty="0">
                <a:solidFill>
                  <a:srgbClr val="002060"/>
                </a:solidFill>
              </a:rPr>
              <a:t>3</a:t>
            </a:r>
            <a:r>
              <a:rPr lang="en-US" sz="1800" dirty="0">
                <a:solidFill>
                  <a:srgbClr val="002060"/>
                </a:solidFill>
              </a:rPr>
              <a:t>: quartets) display multiplets in the </a:t>
            </a:r>
            <a:r>
              <a:rPr lang="en-US" sz="1800" baseline="30000" dirty="0">
                <a:solidFill>
                  <a:srgbClr val="002060"/>
                </a:solidFill>
              </a:rPr>
              <a:t>95</a:t>
            </a:r>
            <a:r>
              <a:rPr lang="en-US" sz="1800" dirty="0">
                <a:solidFill>
                  <a:srgbClr val="002060"/>
                </a:solidFill>
              </a:rPr>
              <a:t>Mo-NMR spectrum due to the coupling with the </a:t>
            </a:r>
            <a:r>
              <a:rPr lang="en-US" sz="1800" baseline="30000" dirty="0">
                <a:solidFill>
                  <a:srgbClr val="002060"/>
                </a:solidFill>
              </a:rPr>
              <a:t>31</a:t>
            </a:r>
            <a:r>
              <a:rPr lang="en-US" sz="1800" dirty="0">
                <a:solidFill>
                  <a:srgbClr val="002060"/>
                </a:solidFill>
              </a:rPr>
              <a:t>P-nucleus (I=½).</a:t>
            </a:r>
          </a:p>
          <a:p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dirty="0">
                <a:solidFill>
                  <a:srgbClr val="002060"/>
                </a:solidFill>
              </a:rPr>
              <a:t>coupling constants are higher for </a:t>
            </a:r>
            <a:r>
              <a:rPr lang="en-US" sz="1800" dirty="0" err="1">
                <a:solidFill>
                  <a:srgbClr val="002060"/>
                </a:solidFill>
              </a:rPr>
              <a:t>phosphite</a:t>
            </a:r>
            <a:r>
              <a:rPr lang="en-US" sz="1800" dirty="0">
                <a:solidFill>
                  <a:srgbClr val="002060"/>
                </a:solidFill>
              </a:rPr>
              <a:t> ligands compared to phosphine ligands indicating a stronger </a:t>
            </a:r>
            <a:r>
              <a:rPr lang="en-US" sz="1800" dirty="0" smtClean="0">
                <a:solidFill>
                  <a:srgbClr val="002060"/>
                </a:solidFill>
              </a:rPr>
              <a:t>and shorter Mo-P </a:t>
            </a:r>
            <a:r>
              <a:rPr lang="en-US" sz="1800" dirty="0">
                <a:solidFill>
                  <a:srgbClr val="002060"/>
                </a:solidFill>
              </a:rPr>
              <a:t>bond.</a:t>
            </a:r>
          </a:p>
          <a:p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166714"/>
              </p:ext>
            </p:extLst>
          </p:nvPr>
        </p:nvGraphicFramePr>
        <p:xfrm>
          <a:off x="609600" y="3124200"/>
          <a:ext cx="6019800" cy="15087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94265"/>
                <a:gridCol w="1212532"/>
                <a:gridCol w="1316552"/>
                <a:gridCol w="1397285"/>
                <a:gridCol w="1199166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1176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Mo(CO)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5123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Cis-Mo(CO)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Trans-Mo(CO)</a:t>
                      </a:r>
                      <a:r>
                        <a:rPr lang="en-US" sz="110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110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d(Mo-P) [pm]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PPh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135 Hz, 30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133 Hz,  60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125 Hz, 170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255.5 pm (cis)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PPh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137 Hz, 30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130 Hz,  80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128 Hz,   50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P(OPh)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234 Hz, 40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250 Hz,  40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231 Hz,   30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243.4 pm (cis)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PEt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131 Hz, 10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129 Hz,  30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151 Hz, 110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254.3 pm (cis)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P(n-Bu)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 129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Hz, 20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123 Hz,  90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159 Hz,   70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255.2 pm (cis)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PPh</a:t>
                      </a:r>
                      <a:r>
                        <a:rPr lang="en-US" sz="1100" baseline="-25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baseline="-25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139 Hz, 54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140 Hz, 46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257.7 pm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(cis)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AsPh</a:t>
                      </a:r>
                      <a:r>
                        <a:rPr lang="en-US" sz="1100" baseline="-25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----  , 110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     , 190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      ,     5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SbPh</a:t>
                      </a:r>
                      <a:r>
                        <a:rPr lang="en-US" sz="1100" baseline="-250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  , 120 Hz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     , 250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      , 150 Hz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83375" y="1828800"/>
            <a:ext cx="22320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9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 discussed previously, metal carbonyl compounds are good starting materials for many low oxidation state compounds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They are reactive and lose one or several CO ligand upon heating, photolysis, exposure towards other radiation, partial oxidation, etc.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resulting species are very reactive because they usually exhibit an open valence shell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They react with Lewis bases (i.e., acetonitrile, THF, phosphines, amines, etc.) to form closed shell compounds i.e., Cr(CO)</a:t>
            </a:r>
            <a:r>
              <a:rPr lang="en-US" baseline="-25000" dirty="0" smtClean="0">
                <a:solidFill>
                  <a:srgbClr val="002060"/>
                </a:solidFill>
              </a:rPr>
              <a:t>5</a:t>
            </a:r>
            <a:r>
              <a:rPr lang="en-US" dirty="0" smtClean="0">
                <a:solidFill>
                  <a:srgbClr val="002060"/>
                </a:solidFill>
              </a:rPr>
              <a:t>THF, 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bipy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i="1" dirty="0" err="1" smtClean="0">
                <a:solidFill>
                  <a:srgbClr val="002060"/>
                </a:solidFill>
              </a:rPr>
              <a:t>fac</a:t>
            </a:r>
            <a:r>
              <a:rPr lang="en-US" dirty="0" smtClean="0">
                <a:solidFill>
                  <a:srgbClr val="002060"/>
                </a:solidFill>
              </a:rPr>
              <a:t>-Cr(CO)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(CH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CN)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etc.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also react with each other to form clusters i.e., Fe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(CO)</a:t>
            </a:r>
            <a:r>
              <a:rPr lang="en-US" baseline="-25000" dirty="0" smtClean="0">
                <a:solidFill>
                  <a:srgbClr val="002060"/>
                </a:solidFill>
              </a:rPr>
              <a:t>9</a:t>
            </a:r>
            <a:r>
              <a:rPr lang="en-US" dirty="0" smtClean="0">
                <a:solidFill>
                  <a:srgbClr val="002060"/>
                </a:solidFill>
              </a:rPr>
              <a:t>, Co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(CO)</a:t>
            </a:r>
            <a:r>
              <a:rPr lang="en-US" baseline="-25000" dirty="0" smtClean="0">
                <a:solidFill>
                  <a:srgbClr val="002060"/>
                </a:solidFill>
              </a:rPr>
              <a:t>12</a:t>
            </a:r>
            <a:r>
              <a:rPr lang="en-US" dirty="0" smtClean="0">
                <a:solidFill>
                  <a:srgbClr val="002060"/>
                </a:solidFill>
              </a:rPr>
              <a:t>, etc.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Oxidation with iodine i.e., Fe(CO)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(CO)</a:t>
            </a:r>
            <a:r>
              <a:rPr lang="en-US" baseline="-25000" dirty="0" smtClean="0">
                <a:solidFill>
                  <a:srgbClr val="002060"/>
                </a:solidFill>
              </a:rPr>
              <a:t>5</a:t>
            </a:r>
            <a:r>
              <a:rPr lang="en-US" dirty="0" smtClean="0">
                <a:solidFill>
                  <a:srgbClr val="002060"/>
                </a:solidFill>
              </a:rPr>
              <a:t>I, etc.</a:t>
            </a: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80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As mentioned before, phosphine </a:t>
            </a:r>
            <a:r>
              <a:rPr lang="en-US" dirty="0">
                <a:solidFill>
                  <a:schemeClr val="bg1"/>
                </a:solidFill>
              </a:rPr>
              <a:t>complexes are used in many catalytic </a:t>
            </a:r>
            <a:r>
              <a:rPr lang="en-US" dirty="0" smtClean="0">
                <a:solidFill>
                  <a:schemeClr val="bg1"/>
                </a:solidFill>
              </a:rPr>
              <a:t>applications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the experiment, Mo(CO)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L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compounds are formed starting from Mo(CO)</a:t>
            </a:r>
            <a:r>
              <a:rPr lang="en-US" baseline="-25000" dirty="0" smtClean="0">
                <a:solidFill>
                  <a:schemeClr val="bg1"/>
                </a:solidFill>
              </a:rPr>
              <a:t>6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Step 1: Formation of 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(pip)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Step 2: Formation of 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from 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(pip)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at low temperature (40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Step 3: </a:t>
            </a:r>
            <a:r>
              <a:rPr lang="en-US" dirty="0">
                <a:solidFill>
                  <a:srgbClr val="002060"/>
                </a:solidFill>
              </a:rPr>
              <a:t>Formation of </a:t>
            </a:r>
            <a:r>
              <a:rPr lang="en-US" i="1" dirty="0" smtClean="0">
                <a:solidFill>
                  <a:srgbClr val="002060"/>
                </a:solidFill>
              </a:rPr>
              <a:t>trans</a:t>
            </a:r>
            <a:r>
              <a:rPr lang="en-US" dirty="0" smtClean="0">
                <a:solidFill>
                  <a:srgbClr val="002060"/>
                </a:solidFill>
              </a:rPr>
              <a:t>-Mo(CO)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 smtClean="0">
                <a:solidFill>
                  <a:srgbClr val="002060"/>
                </a:solidFill>
              </a:rPr>
              <a:t>from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-Mo(CO)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 </a:t>
            </a:r>
            <a:r>
              <a:rPr lang="en-US" dirty="0">
                <a:solidFill>
                  <a:srgbClr val="002060"/>
                </a:solidFill>
              </a:rPr>
              <a:t>at </a:t>
            </a:r>
            <a:r>
              <a:rPr lang="en-US" dirty="0" smtClean="0">
                <a:solidFill>
                  <a:srgbClr val="002060"/>
                </a:solidFill>
              </a:rPr>
              <a:t>elevated temperature (110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C)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341521"/>
              </p:ext>
            </p:extLst>
          </p:nvPr>
        </p:nvGraphicFramePr>
        <p:xfrm>
          <a:off x="1066800" y="5314950"/>
          <a:ext cx="6953358" cy="90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S ChemDraw Drawing" r:id="rId3" imgW="8180421" imgH="1069406" progId="ChemDraw.Document.6.0">
                  <p:embed/>
                </p:oleObj>
              </mc:Choice>
              <mc:Fallback>
                <p:oleObj name="CS ChemDraw Drawing" r:id="rId3" imgW="8180421" imgH="1069406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314950"/>
                        <a:ext cx="6953358" cy="908995"/>
                      </a:xfrm>
                      <a:prstGeom prst="rect">
                        <a:avLst/>
                      </a:prstGeom>
                      <a:solidFill>
                        <a:schemeClr val="tx2">
                          <a:lumMod val="7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09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324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formation of the </a:t>
            </a:r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piperidine</a:t>
            </a:r>
            <a:r>
              <a:rPr lang="en-US" dirty="0" smtClean="0">
                <a:solidFill>
                  <a:schemeClr val="bg1"/>
                </a:solidFill>
              </a:rPr>
              <a:t> adduct requires elevated temperatures because two of the Mo-C bonds have to be broken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subsequent low-temperature reaction with two equivalents of triphenylphosphine yields the </a:t>
            </a:r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isomer, which can be considered as the kinetic product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 smtClean="0">
                <a:solidFill>
                  <a:schemeClr val="bg1"/>
                </a:solidFill>
              </a:rPr>
              <a:t> product is converted into the </a:t>
            </a:r>
            <a:r>
              <a:rPr lang="en-US" i="1" dirty="0" smtClean="0">
                <a:solidFill>
                  <a:schemeClr val="bg1"/>
                </a:solidFill>
              </a:rPr>
              <a:t>trans </a:t>
            </a:r>
            <a:r>
              <a:rPr lang="en-US" dirty="0" smtClean="0">
                <a:solidFill>
                  <a:schemeClr val="bg1"/>
                </a:solidFill>
              </a:rPr>
              <a:t>isomer at elevated temperature, which makes it the thermodynamic product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err="1" smtClean="0">
                <a:solidFill>
                  <a:schemeClr val="bg1"/>
                </a:solidFill>
              </a:rPr>
              <a:t>piperidine</a:t>
            </a:r>
            <a:r>
              <a:rPr lang="en-US" dirty="0" smtClean="0">
                <a:solidFill>
                  <a:schemeClr val="bg1"/>
                </a:solidFill>
              </a:rPr>
              <a:t> adduct can be used as reactant with other phosphine and </a:t>
            </a:r>
            <a:r>
              <a:rPr lang="en-US" dirty="0" err="1" smtClean="0">
                <a:solidFill>
                  <a:schemeClr val="bg1"/>
                </a:solidFill>
              </a:rPr>
              <a:t>phosphonite</a:t>
            </a:r>
            <a:r>
              <a:rPr lang="en-US" dirty="0" smtClean="0">
                <a:solidFill>
                  <a:schemeClr val="bg1"/>
                </a:solidFill>
              </a:rPr>
              <a:t> ligands as well (i.e., P(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-Bu)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P(</a:t>
            </a:r>
            <a:r>
              <a:rPr lang="en-US" dirty="0" err="1" smtClean="0">
                <a:solidFill>
                  <a:schemeClr val="bg1"/>
                </a:solidFill>
              </a:rPr>
              <a:t>OMe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etc.)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91" t="9368" r="28762" b="5826"/>
          <a:stretch/>
        </p:blipFill>
        <p:spPr bwMode="auto">
          <a:xfrm>
            <a:off x="6934200" y="838201"/>
            <a:ext cx="1645920" cy="161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23" t="12988" r="34153" b="7859"/>
          <a:stretch/>
        </p:blipFill>
        <p:spPr bwMode="auto">
          <a:xfrm>
            <a:off x="6928076" y="2514600"/>
            <a:ext cx="1645920" cy="177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80" t="10895" r="32747" b="15397"/>
          <a:stretch/>
        </p:blipFill>
        <p:spPr bwMode="auto">
          <a:xfrm>
            <a:off x="6934200" y="4343400"/>
            <a:ext cx="1645920" cy="2219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145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many Mo(CO)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L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compounds, both geometric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isomers are known i.e., AsPh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SbPh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PPh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Et, PPh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Me, PCy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PEt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P(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-Bu)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NEt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, etc.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Which compound is isolated in a reaction depends on various parameters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Solvent polarity: determines the solubility of the compound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Temperature: higher temperature increases the solubility and also favors the thermodynamic product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nature of the ligand i.e., its Lewis basicity, back-bonding ability, etc.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Mechanism of formation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Nature of the reactant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7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Safety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All molybdenum carbonyl compounds in this project have to be considered highly toxic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Piperidine</a:t>
            </a:r>
            <a:r>
              <a:rPr lang="en-US" dirty="0" smtClean="0">
                <a:solidFill>
                  <a:srgbClr val="FF0000"/>
                </a:solidFill>
              </a:rPr>
              <a:t> is toxic and a flammable liquid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Triphenylphosphine is an irritant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Dichloromethane and chloroform are a regulated carcinogen (handle only in the hood!)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Toluene is a reproductive toxin (handle only in the hood!)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Schlenk techniques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Even though the literature does not emphasize this point, it might be advisable to carry the reactions out under inert gas to reduce oxidation and hydrolysis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Cis</a:t>
            </a:r>
            <a:r>
              <a:rPr lang="en-US" b="1" dirty="0" smtClean="0">
                <a:solidFill>
                  <a:srgbClr val="FFFF00"/>
                </a:solidFill>
              </a:rPr>
              <a:t>-Mo(CO)</a:t>
            </a:r>
            <a:r>
              <a:rPr lang="en-US" b="1" baseline="-25000" dirty="0" smtClean="0">
                <a:solidFill>
                  <a:srgbClr val="FFFF00"/>
                </a:solidFill>
              </a:rPr>
              <a:t>4</a:t>
            </a:r>
            <a:r>
              <a:rPr lang="en-US" b="1" dirty="0" smtClean="0">
                <a:solidFill>
                  <a:srgbClr val="FFFF00"/>
                </a:solidFill>
              </a:rPr>
              <a:t>(pip)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Piperidine is refluxed over potassium hydroxide pellets before being distilled under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inert gas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Mo(CO)</a:t>
            </a:r>
            <a:r>
              <a:rPr lang="en-US" baseline="-25000" dirty="0" smtClean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 and piperidine are dissolved in </a:t>
            </a:r>
            <a:r>
              <a:rPr lang="en-US" i="1" dirty="0" smtClean="0">
                <a:solidFill>
                  <a:schemeClr val="bg1"/>
                </a:solidFill>
              </a:rPr>
              <a:t>deoxygenated </a:t>
            </a:r>
            <a:r>
              <a:rPr lang="en-US" i="1" dirty="0" smtClean="0">
                <a:solidFill>
                  <a:schemeClr val="bg1"/>
                </a:solidFill>
              </a:rPr>
              <a:t>or </a:t>
            </a:r>
            <a:br>
              <a:rPr lang="en-US" i="1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dry </a:t>
            </a:r>
            <a:r>
              <a:rPr lang="en-US" dirty="0" smtClean="0">
                <a:solidFill>
                  <a:schemeClr val="bg1"/>
                </a:solidFill>
              </a:rPr>
              <a:t>toluene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refluxed for the three hours under nitrogen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1200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filtered hot 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crude is washed with cold toluene and cold pentane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does this mean for the setup?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does this mean practically?</a:t>
            </a:r>
          </a:p>
          <a:p>
            <a:endParaRPr lang="en-US" sz="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should the student observe during this time?</a:t>
            </a:r>
          </a:p>
          <a:p>
            <a:endParaRPr lang="en-US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Why is the solution filtered while hot?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60641" y="3962400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formation of a  bright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yellow precipitate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5105400"/>
            <a:ext cx="3506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This will keep the toluene soluble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Mo(CO)</a:t>
            </a:r>
            <a:r>
              <a:rPr lang="en-US" b="1" baseline="-25000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(pip) in solution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2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Cis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-Mo(CO)</a:t>
            </a:r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(PPh</a:t>
            </a:r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n-US" b="1" baseline="-25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 smtClean="0">
                <a:solidFill>
                  <a:schemeClr val="bg1"/>
                </a:solidFill>
              </a:rPr>
              <a:t>-Mo(CO)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(pip)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2.2. eq. of PPh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 are dissolved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 dry dichloromethane</a:t>
            </a:r>
            <a:r>
              <a:rPr lang="en-US" baseline="-25000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refluxed for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30 minutes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volume of the solution is reduced and dry methanol is added</a:t>
            </a:r>
          </a:p>
          <a:p>
            <a:pPr lvl="1"/>
            <a:endParaRPr lang="en-US" baseline="-25000" dirty="0">
              <a:solidFill>
                <a:schemeClr val="bg1"/>
              </a:solidFill>
            </a:endParaRPr>
          </a:p>
          <a:p>
            <a:pPr lvl="1"/>
            <a:endParaRPr lang="en-US" baseline="-25000" dirty="0" smtClean="0">
              <a:solidFill>
                <a:schemeClr val="bg1"/>
              </a:solidFill>
            </a:endParaRPr>
          </a:p>
          <a:p>
            <a:pPr lvl="1"/>
            <a:endParaRPr lang="en-US" baseline="-25000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isolated product can be purified by recrystallization from CHCl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MeOH</a:t>
            </a:r>
            <a:r>
              <a:rPr lang="en-US" dirty="0" smtClean="0">
                <a:solidFill>
                  <a:schemeClr val="bg1"/>
                </a:solidFill>
              </a:rPr>
              <a:t> if needed</a:t>
            </a:r>
            <a:endParaRPr lang="en-US" baseline="-250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 sz="2400" dirty="0" smtClean="0"/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How is this accomplished?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Why is methanol added to the solution?</a:t>
            </a: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199" y="3516868"/>
            <a:ext cx="2546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Trap-to-trap distillation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4415135"/>
            <a:ext cx="3873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increase the polarity of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solution which causes the </a:t>
            </a:r>
            <a:r>
              <a:rPr lang="en-US" b="1" i="1" dirty="0" smtClean="0">
                <a:solidFill>
                  <a:srgbClr val="FF0000"/>
                </a:solidFill>
              </a:rPr>
              <a:t>cis</a:t>
            </a:r>
            <a:r>
              <a:rPr lang="en-US" b="1" dirty="0" smtClean="0">
                <a:solidFill>
                  <a:srgbClr val="FF0000"/>
                </a:solidFill>
              </a:rPr>
              <a:t> product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precipitate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42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91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>
                <a:solidFill>
                  <a:srgbClr val="FFFF99"/>
                </a:solidFill>
              </a:rPr>
              <a:t>Trans</a:t>
            </a:r>
            <a:r>
              <a:rPr lang="en-US" b="1" dirty="0" smtClean="0">
                <a:solidFill>
                  <a:srgbClr val="FFFF99"/>
                </a:solidFill>
              </a:rPr>
              <a:t>-Mo(CO)</a:t>
            </a:r>
            <a:r>
              <a:rPr lang="en-US" b="1" baseline="-25000" dirty="0" smtClean="0">
                <a:solidFill>
                  <a:srgbClr val="FFFF99"/>
                </a:solidFill>
              </a:rPr>
              <a:t>4</a:t>
            </a:r>
            <a:r>
              <a:rPr lang="en-US" b="1" dirty="0" smtClean="0">
                <a:solidFill>
                  <a:srgbClr val="FFFF99"/>
                </a:solidFill>
              </a:rPr>
              <a:t>(PPh</a:t>
            </a:r>
            <a:r>
              <a:rPr lang="en-US" b="1" baseline="-25000" dirty="0" smtClean="0">
                <a:solidFill>
                  <a:srgbClr val="FFFF99"/>
                </a:solidFill>
              </a:rPr>
              <a:t>3</a:t>
            </a:r>
            <a:r>
              <a:rPr lang="en-US" b="1" dirty="0" smtClean="0">
                <a:solidFill>
                  <a:srgbClr val="FFFF99"/>
                </a:solidFill>
              </a:rPr>
              <a:t>)</a:t>
            </a:r>
            <a:r>
              <a:rPr lang="en-US" b="1" baseline="-25000" dirty="0" smtClean="0">
                <a:solidFill>
                  <a:srgbClr val="FFFF99"/>
                </a:solidFill>
              </a:rPr>
              <a:t>2</a:t>
            </a:r>
            <a:endParaRPr lang="en-US" b="1" baseline="-25000" dirty="0">
              <a:solidFill>
                <a:srgbClr val="FFFF99"/>
              </a:solidFill>
            </a:endParaRPr>
          </a:p>
          <a:p>
            <a:pPr lvl="1"/>
            <a:r>
              <a:rPr lang="en-US" i="1" dirty="0" smtClean="0">
                <a:solidFill>
                  <a:schemeClr val="bg1"/>
                </a:solidFill>
              </a:rPr>
              <a:t>Cis</a:t>
            </a:r>
            <a:r>
              <a:rPr lang="en-US" dirty="0" smtClean="0">
                <a:solidFill>
                  <a:schemeClr val="bg1"/>
                </a:solidFill>
              </a:rPr>
              <a:t>-Mo(CO)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(PPh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is dissolved in toluene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refluxed for 30 minutes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After cooling, chloroform is added to the mixture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filtered and methanol is added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mixture is chilled in an ice-bath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off-white solid is isolated</a:t>
            </a:r>
          </a:p>
          <a:p>
            <a:pPr lvl="1"/>
            <a:endParaRPr lang="en-US" baseline="-25000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chloroform added?</a:t>
            </a:r>
          </a:p>
          <a:p>
            <a:endParaRPr lang="en-US" dirty="0" smtClean="0"/>
          </a:p>
          <a:p>
            <a:endParaRPr lang="en-US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is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methanol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added?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3468469"/>
            <a:ext cx="3502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keep the more polar </a:t>
            </a:r>
            <a:r>
              <a:rPr lang="en-US" b="1" i="1" dirty="0" smtClean="0">
                <a:solidFill>
                  <a:srgbClr val="FF0000"/>
                </a:solidFill>
              </a:rPr>
              <a:t>cis</a:t>
            </a:r>
            <a:r>
              <a:rPr lang="en-US" b="1" dirty="0" smtClean="0">
                <a:solidFill>
                  <a:srgbClr val="FF0000"/>
                </a:solidFill>
              </a:rPr>
              <a:t> isomer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in solution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4486870"/>
            <a:ext cx="3294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increase the polarity of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solution which causes the trans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product to precipitate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28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1942</TotalTime>
  <Words>1059</Words>
  <Application>Microsoft Office PowerPoint</Application>
  <PresentationFormat>On-screen Show (4:3)</PresentationFormat>
  <Paragraphs>248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Paper</vt:lpstr>
      <vt:lpstr>CS ChemDraw Drawing</vt:lpstr>
      <vt:lpstr>Lecture 4c</vt:lpstr>
      <vt:lpstr>Introduction I</vt:lpstr>
      <vt:lpstr>Introduction II</vt:lpstr>
      <vt:lpstr>Introduction III</vt:lpstr>
      <vt:lpstr>Introduction IV</vt:lpstr>
      <vt:lpstr>Experiment I</vt:lpstr>
      <vt:lpstr>Experiment II</vt:lpstr>
      <vt:lpstr>Experiment III</vt:lpstr>
      <vt:lpstr>Experiment IV</vt:lpstr>
      <vt:lpstr>Characterization I</vt:lpstr>
      <vt:lpstr>Characterization III</vt:lpstr>
      <vt:lpstr>Characterization III</vt:lpstr>
      <vt:lpstr>Characterization IV</vt:lpstr>
      <vt:lpstr>Characterization 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4c</dc:title>
  <dc:creator>bacher</dc:creator>
  <cp:lastModifiedBy>Alf Bacher</cp:lastModifiedBy>
  <cp:revision>45</cp:revision>
  <dcterms:created xsi:type="dcterms:W3CDTF">2012-01-13T23:36:37Z</dcterms:created>
  <dcterms:modified xsi:type="dcterms:W3CDTF">2013-01-12T21:31:52Z</dcterms:modified>
</cp:coreProperties>
</file>