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8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4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8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6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4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1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5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6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E70F-07BD-49E7-97CE-0C39FEBF6A3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EFBC2-E0F6-4462-9898-5A85AD0EB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8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en.wikipedia.org/wiki/File:Chromium(III)-chloride-purple-anhydrous-sunlight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png"/><Relationship Id="rId3" Type="http://schemas.openxmlformats.org/officeDocument/2006/relationships/image" Target="../media/image6.emf"/><Relationship Id="rId7" Type="http://schemas.openxmlformats.org/officeDocument/2006/relationships/image" Target="../media/image3.emf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Lecture </a:t>
            </a:r>
            <a:r>
              <a:rPr lang="en-US" b="1" dirty="0" smtClean="0"/>
              <a:t>3a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660066"/>
                </a:solidFill>
              </a:rPr>
              <a:t>Electrochemical Study of Mdtc</a:t>
            </a:r>
            <a:r>
              <a:rPr lang="en-US" sz="3600" b="1" baseline="-25000" dirty="0" smtClean="0">
                <a:solidFill>
                  <a:srgbClr val="660066"/>
                </a:solidFill>
              </a:rPr>
              <a:t>3</a:t>
            </a:r>
            <a:endParaRPr lang="en-US" sz="3600" b="1" baseline="-250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9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Chromium (Crdtc</a:t>
            </a:r>
            <a:r>
              <a:rPr lang="en-US" b="1" baseline="-25000" dirty="0"/>
              <a:t>3</a:t>
            </a:r>
            <a:r>
              <a:rPr lang="en-US" b="1" dirty="0" smtClean="0"/>
              <a:t>) (cont.)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reaction has to be carried out in the absence of water: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Synthesis has to be carried out under strict Schlenk techniques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Anhydrous CrCl</a:t>
            </a:r>
            <a:r>
              <a:rPr lang="en-US" baseline="-25000" dirty="0" smtClean="0">
                <a:solidFill>
                  <a:srgbClr val="660066"/>
                </a:solidFill>
              </a:rPr>
              <a:t>3</a:t>
            </a:r>
            <a:r>
              <a:rPr lang="en-US" dirty="0" smtClean="0">
                <a:solidFill>
                  <a:srgbClr val="660066"/>
                </a:solidFill>
              </a:rPr>
              <a:t> is used as the chromium(III) source</a:t>
            </a:r>
            <a:endParaRPr lang="en-US" dirty="0">
              <a:solidFill>
                <a:srgbClr val="660066"/>
              </a:solidFill>
            </a:endParaRP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Anhydrous sodium </a:t>
            </a:r>
            <a:r>
              <a:rPr lang="en-US" i="1" dirty="0" smtClean="0">
                <a:solidFill>
                  <a:srgbClr val="660066"/>
                </a:solidFill>
              </a:rPr>
              <a:t>N,N</a:t>
            </a:r>
            <a:r>
              <a:rPr lang="en-US" dirty="0" smtClean="0">
                <a:solidFill>
                  <a:srgbClr val="660066"/>
                </a:solidFill>
              </a:rPr>
              <a:t>-</a:t>
            </a:r>
            <a:r>
              <a:rPr lang="en-US" dirty="0" err="1" smtClean="0">
                <a:solidFill>
                  <a:srgbClr val="660066"/>
                </a:solidFill>
              </a:rPr>
              <a:t>diethyldithiocarbamate</a:t>
            </a:r>
            <a:endParaRPr lang="en-US" dirty="0" smtClean="0">
              <a:solidFill>
                <a:srgbClr val="660066"/>
              </a:solidFill>
            </a:endParaRP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Anhydrous tetrahydrofuran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If the CrCl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is very pure, it does not dissolve well in THF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A small amount of Zn-powder can be added to catalyze the dissolution 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Partial reduction to the kinetically more labile Cr(II)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Hint: </a:t>
            </a:r>
            <a:r>
              <a:rPr lang="en-US" dirty="0" smtClean="0">
                <a:solidFill>
                  <a:srgbClr val="FF0000"/>
                </a:solidFill>
              </a:rPr>
              <a:t>After the reaction, the unreacted CrCl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, Cr(OH)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NaCl</a:t>
            </a:r>
            <a:r>
              <a:rPr lang="en-US" dirty="0" smtClean="0">
                <a:solidFill>
                  <a:srgbClr val="FF0000"/>
                </a:solidFill>
              </a:rPr>
              <a:t> have to be removed by Schlenk filtration. The best way of doing this is to decant the supernatant solution before transferring the precipitate onto the frit.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final product is dark blue and air-stable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122" name="Picture 2" descr="http://upload.wikimedia.org/wikipedia/commons/thumb/3/3b/Chromium%28III%29-chloride-purple-anhydrous-sunlight.jpg/200px-Chromium%28III%29-chloride-purple-anhydrous-sunlight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6" t="9687" r="9402" b="10541"/>
          <a:stretch/>
        </p:blipFill>
        <p:spPr bwMode="auto">
          <a:xfrm>
            <a:off x="7391400" y="2562578"/>
            <a:ext cx="1038578" cy="7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38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333999" cy="48768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Infrared spectroscopy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infrared spectra are acquire using the FTIR spectrometer (ATR) in </a:t>
            </a:r>
            <a:r>
              <a:rPr lang="en-US" dirty="0" smtClean="0">
                <a:solidFill>
                  <a:srgbClr val="002060"/>
                </a:solidFill>
              </a:rPr>
              <a:t>YH </a:t>
            </a:r>
            <a:r>
              <a:rPr lang="en-US" dirty="0" smtClean="0">
                <a:solidFill>
                  <a:srgbClr val="002060"/>
                </a:solidFill>
              </a:rPr>
              <a:t>6076 and the spectrometer in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YH 1033 (Nujol/</a:t>
            </a:r>
            <a:r>
              <a:rPr lang="en-US" dirty="0" err="1" smtClean="0">
                <a:solidFill>
                  <a:srgbClr val="002060"/>
                </a:solidFill>
              </a:rPr>
              <a:t>CsI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infrared spectra are very similar for all four compounds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i.e., Mndtc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and Codtc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 because the compounds are isostructural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rgbClr val="660066"/>
                </a:solidFill>
              </a:rPr>
              <a:t>(C-N)=  ~1475-1490 cm</a:t>
            </a:r>
            <a:r>
              <a:rPr lang="en-US" baseline="30000" dirty="0" smtClean="0">
                <a:solidFill>
                  <a:srgbClr val="660066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rgbClr val="C00000"/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(C-S) =  ~960-1000 cm</a:t>
            </a:r>
            <a:r>
              <a:rPr lang="en-US" baseline="30000" dirty="0">
                <a:solidFill>
                  <a:srgbClr val="C00000"/>
                </a:solidFill>
              </a:rPr>
              <a:t>-1</a:t>
            </a:r>
            <a:endParaRPr lang="en-US" dirty="0" smtClean="0">
              <a:solidFill>
                <a:srgbClr val="C00000"/>
              </a:solidFill>
            </a:endParaRPr>
          </a:p>
          <a:p>
            <a:pPr lvl="2"/>
            <a:r>
              <a:rPr lang="en-US" dirty="0">
                <a:solidFill>
                  <a:srgbClr val="006600"/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rgbClr val="006600"/>
                </a:solidFill>
              </a:rPr>
              <a:t>(M-S)= ~300-400 cm</a:t>
            </a:r>
            <a:r>
              <a:rPr lang="en-US" baseline="30000" dirty="0" smtClean="0">
                <a:solidFill>
                  <a:srgbClr val="006600"/>
                </a:solidFill>
              </a:rPr>
              <a:t>-1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00"/>
                </a:solidFill>
              </a:rPr>
              <a:t>High-spin complexes display one band in this range, low-spin complexes two bands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29321"/>
            <a:ext cx="2971800" cy="3371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47" t="31362" r="38623" b="23276"/>
          <a:stretch/>
        </p:blipFill>
        <p:spPr bwMode="auto">
          <a:xfrm>
            <a:off x="6391335" y="4798828"/>
            <a:ext cx="1884459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28550" y="6139190"/>
            <a:ext cx="1015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Co(S</a:t>
            </a:r>
            <a:r>
              <a:rPr lang="en-US" sz="11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100" b="1" dirty="0" smtClean="0">
                <a:solidFill>
                  <a:schemeClr val="bg1"/>
                </a:solidFill>
              </a:rPr>
              <a:t>CNEt</a:t>
            </a:r>
            <a:r>
              <a:rPr lang="en-US" sz="11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100" b="1" dirty="0" smtClean="0">
                <a:solidFill>
                  <a:schemeClr val="bg1"/>
                </a:solidFill>
              </a:rPr>
              <a:t>)</a:t>
            </a:r>
            <a:r>
              <a:rPr lang="en-US" sz="1100" b="1" baseline="-25000" dirty="0" smtClean="0">
                <a:solidFill>
                  <a:schemeClr val="bg1"/>
                </a:solidFill>
              </a:rPr>
              <a:t>3</a:t>
            </a:r>
            <a:endParaRPr lang="en-US" sz="1100" b="1" baseline="-25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19800" y="1524000"/>
            <a:ext cx="0" cy="2743200"/>
          </a:xfrm>
          <a:prstGeom prst="line">
            <a:avLst/>
          </a:prstGeom>
          <a:ln w="190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239000" y="1524000"/>
            <a:ext cx="0" cy="27432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534400" y="1524000"/>
            <a:ext cx="0" cy="274320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06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 smtClean="0"/>
              <a:t>NMR </a:t>
            </a:r>
            <a:r>
              <a:rPr lang="en-US" b="1" i="1" dirty="0"/>
              <a:t>spectroscopy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Three of the four compounds are paramagnetic (Cr, </a:t>
            </a:r>
            <a:r>
              <a:rPr lang="en-US" dirty="0" err="1" smtClean="0">
                <a:solidFill>
                  <a:srgbClr val="002060"/>
                </a:solidFill>
              </a:rPr>
              <a:t>Mn</a:t>
            </a:r>
            <a:r>
              <a:rPr lang="en-US" dirty="0" smtClean="0">
                <a:solidFill>
                  <a:srgbClr val="002060"/>
                </a:solidFill>
              </a:rPr>
              <a:t> and Fe)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Large chemical shift ranges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Broad peaks for most parts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Difficult to observe splitting patterns</a:t>
            </a:r>
            <a:endParaRPr lang="en-US" dirty="0">
              <a:solidFill>
                <a:srgbClr val="66006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Requires different parameters for the NMR data acquisition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Different spectral window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Shorter T1-time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Most scans to get a better signal-to-noise ratio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compounds are also chiral, which means that the spectra exhibit additional splitting, ABX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system (i.e., Codtc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Note that all NMR spectra are temperature dependent as well, particularly the Fe-compound that is an intermediate between a high-spin and low-spin complex	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94"/>
          <a:stretch/>
        </p:blipFill>
        <p:spPr bwMode="auto">
          <a:xfrm>
            <a:off x="5748867" y="1752600"/>
            <a:ext cx="3064150" cy="213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867" y="3962400"/>
            <a:ext cx="3064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256" y="3962400"/>
            <a:ext cx="889000" cy="9207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</p:pic>
      <p:cxnSp>
        <p:nvCxnSpPr>
          <p:cNvPr id="5" name="Straight Connector 4"/>
          <p:cNvCxnSpPr/>
          <p:nvPr/>
        </p:nvCxnSpPr>
        <p:spPr>
          <a:xfrm flipH="1">
            <a:off x="6096000" y="3733800"/>
            <a:ext cx="658368" cy="0"/>
          </a:xfrm>
          <a:prstGeom prst="line">
            <a:avLst/>
          </a:prstGeom>
          <a:ln>
            <a:headEnd type="oval" w="sm" len="sm"/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19651" y="3472190"/>
            <a:ext cx="6110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10 ppm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934200" y="4422775"/>
            <a:ext cx="134056" cy="315912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66744" y="4436213"/>
            <a:ext cx="134056" cy="31591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8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0292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Cyclic voltammetry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Used to determine redox potentials of the different compounds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The measurement uses a three-electrode system: working electrode (glassy carbon), auxiliary electrode (platinum wire) and reference electrode (Ag/</a:t>
            </a:r>
            <a:r>
              <a:rPr lang="en-US" dirty="0" err="1">
                <a:solidFill>
                  <a:srgbClr val="002060"/>
                </a:solidFill>
              </a:rPr>
              <a:t>AgCl</a:t>
            </a:r>
            <a:r>
              <a:rPr lang="en-US" dirty="0">
                <a:solidFill>
                  <a:srgbClr val="002060"/>
                </a:solidFill>
              </a:rPr>
              <a:t>/</a:t>
            </a:r>
            <a:r>
              <a:rPr lang="en-US" i="1" dirty="0">
                <a:solidFill>
                  <a:srgbClr val="002060"/>
                </a:solidFill>
              </a:rPr>
              <a:t>1 M </a:t>
            </a:r>
            <a:r>
              <a:rPr lang="en-US" dirty="0" err="1">
                <a:solidFill>
                  <a:srgbClr val="002060"/>
                </a:solidFill>
              </a:rPr>
              <a:t>LiCl</a:t>
            </a:r>
            <a:r>
              <a:rPr lang="en-US" dirty="0">
                <a:solidFill>
                  <a:srgbClr val="002060"/>
                </a:solidFill>
              </a:rPr>
              <a:t> in dry acetone)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current between the auxiliary and the reference electrode is recorded as the potential between the reference and the working electrode is swept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In the lab, a full scan is done first before focusing on the individual steps using a small window (less of a potential range) and lower sweep rate (=V/s)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Often times, a peak at E=+0.15 V is observed due to the oxidation of free </a:t>
            </a:r>
            <a:r>
              <a:rPr lang="en-US" dirty="0" err="1" smtClean="0">
                <a:solidFill>
                  <a:srgbClr val="002060"/>
                </a:solidFill>
              </a:rPr>
              <a:t>dtc</a:t>
            </a:r>
            <a:r>
              <a:rPr lang="en-US" dirty="0" smtClean="0">
                <a:solidFill>
                  <a:srgbClr val="002060"/>
                </a:solidFill>
              </a:rPr>
              <a:t> ligand leading to </a:t>
            </a:r>
            <a:r>
              <a:rPr lang="en-US" dirty="0" err="1" smtClean="0">
                <a:solidFill>
                  <a:srgbClr val="002060"/>
                </a:solidFill>
              </a:rPr>
              <a:t>thiuram</a:t>
            </a:r>
            <a:r>
              <a:rPr lang="en-US" dirty="0" smtClean="0">
                <a:solidFill>
                  <a:srgbClr val="002060"/>
                </a:solidFill>
              </a:rPr>
              <a:t> disulfide.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32972"/>
            <a:ext cx="3429000" cy="273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45723" y="4325034"/>
            <a:ext cx="3552254" cy="64633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lvl="1"/>
            <a:r>
              <a:rPr lang="en-US" b="1" dirty="0" smtClean="0">
                <a:solidFill>
                  <a:srgbClr val="C00000"/>
                </a:solidFill>
              </a:rPr>
              <a:t>Left </a:t>
            </a:r>
            <a:r>
              <a:rPr lang="en-US" b="1" dirty="0">
                <a:solidFill>
                  <a:srgbClr val="C00000"/>
                </a:solidFill>
              </a:rPr>
              <a:t>side: reduction of </a:t>
            </a:r>
            <a:r>
              <a:rPr lang="en-US" b="1" dirty="0" smtClean="0">
                <a:solidFill>
                  <a:srgbClr val="C00000"/>
                </a:solidFill>
              </a:rPr>
              <a:t>Mndtc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</a:p>
          <a:p>
            <a:pPr lvl="1"/>
            <a:r>
              <a:rPr lang="en-US" b="1" dirty="0" smtClean="0">
                <a:solidFill>
                  <a:srgbClr val="006600"/>
                </a:solidFill>
              </a:rPr>
              <a:t>Right </a:t>
            </a:r>
            <a:r>
              <a:rPr lang="en-US" b="1" dirty="0">
                <a:solidFill>
                  <a:srgbClr val="006600"/>
                </a:solidFill>
              </a:rPr>
              <a:t>side: oxidation of Mndtc</a:t>
            </a:r>
            <a:r>
              <a:rPr lang="en-US" b="1" baseline="-25000" dirty="0">
                <a:solidFill>
                  <a:srgbClr val="006600"/>
                </a:solidFill>
              </a:rPr>
              <a:t>3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529584"/>
            <a:ext cx="1766830" cy="184666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sz="1200" dirty="0" smtClean="0"/>
              <a:t>      [Mndtc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]</a:t>
            </a:r>
            <a:r>
              <a:rPr lang="en-US" sz="1200" baseline="30000" dirty="0" smtClean="0"/>
              <a:t>-          </a:t>
            </a:r>
            <a:r>
              <a:rPr lang="en-US" sz="1200" dirty="0" smtClean="0"/>
              <a:t>Mndtc</a:t>
            </a:r>
            <a:r>
              <a:rPr lang="en-US" sz="1200" baseline="-25000" dirty="0" smtClean="0"/>
              <a:t>3</a:t>
            </a:r>
            <a:r>
              <a:rPr lang="en-US" sz="1200" baseline="30000" dirty="0" smtClean="0"/>
              <a:t> 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065008" y="3529584"/>
            <a:ext cx="731520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[</a:t>
            </a:r>
            <a:r>
              <a:rPr lang="en-US" sz="1200" dirty="0" smtClean="0"/>
              <a:t>Mndtc</a:t>
            </a:r>
            <a:r>
              <a:rPr lang="en-US" sz="1200" baseline="-25000" dirty="0" smtClean="0"/>
              <a:t>3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r>
              <a:rPr lang="en-US" sz="1200" baseline="30000" dirty="0" smtClean="0">
                <a:solidFill>
                  <a:schemeClr val="bg1"/>
                </a:solidFill>
              </a:rPr>
              <a:t>+  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1828800"/>
            <a:ext cx="838200" cy="198120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43800" y="1828800"/>
            <a:ext cx="1252728" cy="1981200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1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  <p:bldP spid="4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Metal </a:t>
            </a:r>
            <a:r>
              <a:rPr lang="en-US" dirty="0" err="1" smtClean="0"/>
              <a:t>dithiocarbamates</a:t>
            </a:r>
            <a:r>
              <a:rPr lang="en-US" dirty="0" smtClean="0"/>
              <a:t> (M(S</a:t>
            </a:r>
            <a:r>
              <a:rPr lang="en-US" baseline="-25000" dirty="0" smtClean="0"/>
              <a:t>2</a:t>
            </a:r>
            <a:r>
              <a:rPr lang="en-US" dirty="0" smtClean="0"/>
              <a:t>CNR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n</a:t>
            </a:r>
            <a:r>
              <a:rPr lang="en-US" dirty="0" smtClean="0"/>
              <a:t>) are known for more than 100 years.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Disinfectants due to their </a:t>
            </a:r>
            <a:r>
              <a:rPr lang="en-US" sz="2200" dirty="0" err="1" smtClean="0">
                <a:solidFill>
                  <a:srgbClr val="002060"/>
                </a:solidFill>
              </a:rPr>
              <a:t>fungistatic</a:t>
            </a:r>
            <a:r>
              <a:rPr lang="en-US" sz="2200" dirty="0" smtClean="0">
                <a:solidFill>
                  <a:srgbClr val="002060"/>
                </a:solidFill>
              </a:rPr>
              <a:t> activity (i.e., Zn(S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CNMe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(</a:t>
            </a:r>
            <a:r>
              <a:rPr lang="en-US" sz="2200" i="1" dirty="0" err="1" smtClean="0">
                <a:solidFill>
                  <a:srgbClr val="002060"/>
                </a:solidFill>
              </a:rPr>
              <a:t>Ziram</a:t>
            </a:r>
            <a:r>
              <a:rPr lang="en-US" sz="2200" dirty="0" smtClean="0">
                <a:solidFill>
                  <a:srgbClr val="002060"/>
                </a:solidFill>
              </a:rPr>
              <a:t>), Fe(S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CNMe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</a:rPr>
              <a:t>3 </a:t>
            </a:r>
            <a:r>
              <a:rPr lang="en-US" sz="2200" dirty="0" smtClean="0">
                <a:solidFill>
                  <a:srgbClr val="002060"/>
                </a:solidFill>
              </a:rPr>
              <a:t>(</a:t>
            </a:r>
            <a:r>
              <a:rPr lang="en-US" sz="2200" i="1" dirty="0" smtClean="0">
                <a:solidFill>
                  <a:srgbClr val="002060"/>
                </a:solidFill>
              </a:rPr>
              <a:t>Ferbam</a:t>
            </a:r>
            <a:r>
              <a:rPr lang="en-US" sz="2200" dirty="0" smtClean="0">
                <a:solidFill>
                  <a:srgbClr val="002060"/>
                </a:solidFill>
              </a:rPr>
              <a:t>), As(S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CNMe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</a:rPr>
              <a:t>3 </a:t>
            </a:r>
            <a:r>
              <a:rPr lang="en-US" sz="2200" dirty="0" smtClean="0">
                <a:solidFill>
                  <a:srgbClr val="002060"/>
                </a:solidFill>
              </a:rPr>
              <a:t>(</a:t>
            </a:r>
            <a:r>
              <a:rPr lang="en-US" sz="2200" i="1" dirty="0" err="1" smtClean="0">
                <a:solidFill>
                  <a:srgbClr val="002060"/>
                </a:solidFill>
              </a:rPr>
              <a:t>Asomate</a:t>
            </a:r>
            <a:r>
              <a:rPr lang="en-US" sz="2200" dirty="0" smtClean="0">
                <a:solidFill>
                  <a:srgbClr val="002060"/>
                </a:solidFill>
              </a:rPr>
              <a:t>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Vulcanization accelerators (i.e., </a:t>
            </a:r>
            <a:r>
              <a:rPr lang="en-US" sz="2200" dirty="0" err="1" smtClean="0">
                <a:solidFill>
                  <a:srgbClr val="002060"/>
                </a:solidFill>
              </a:rPr>
              <a:t>Te</a:t>
            </a:r>
            <a:r>
              <a:rPr lang="en-US" sz="2200" dirty="0" smtClean="0">
                <a:solidFill>
                  <a:srgbClr val="002060"/>
                </a:solidFill>
              </a:rPr>
              <a:t>(S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CNEt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</a:rPr>
              <a:t>4,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Zn(S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CNMe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Precursor for the formation of metal sulfide thin films and </a:t>
            </a:r>
            <a:r>
              <a:rPr lang="en-US" sz="2200" dirty="0" err="1">
                <a:solidFill>
                  <a:srgbClr val="002060"/>
                </a:solidFill>
              </a:rPr>
              <a:t>nanoarticles</a:t>
            </a:r>
            <a:r>
              <a:rPr lang="en-US" sz="2200" dirty="0">
                <a:solidFill>
                  <a:srgbClr val="002060"/>
                </a:solidFill>
              </a:rPr>
              <a:t> (</a:t>
            </a:r>
            <a:r>
              <a:rPr lang="en-US" sz="2200" dirty="0" err="1">
                <a:solidFill>
                  <a:srgbClr val="002060"/>
                </a:solidFill>
              </a:rPr>
              <a:t>CdS</a:t>
            </a:r>
            <a:r>
              <a:rPr lang="en-US" sz="2200" dirty="0">
                <a:solidFill>
                  <a:srgbClr val="002060"/>
                </a:solidFill>
              </a:rPr>
              <a:t>, </a:t>
            </a:r>
            <a:r>
              <a:rPr lang="en-US" sz="2200" dirty="0" err="1">
                <a:solidFill>
                  <a:srgbClr val="002060"/>
                </a:solidFill>
              </a:rPr>
              <a:t>ZnS</a:t>
            </a:r>
            <a:r>
              <a:rPr lang="en-US" sz="2200" dirty="0">
                <a:solidFill>
                  <a:srgbClr val="002060"/>
                </a:solidFill>
              </a:rPr>
              <a:t>, </a:t>
            </a:r>
            <a:r>
              <a:rPr lang="en-US" sz="2200" dirty="0" err="1">
                <a:solidFill>
                  <a:srgbClr val="002060"/>
                </a:solidFill>
              </a:rPr>
              <a:t>PbS</a:t>
            </a:r>
            <a:r>
              <a:rPr lang="en-US" sz="2200" dirty="0">
                <a:solidFill>
                  <a:srgbClr val="002060"/>
                </a:solidFill>
              </a:rPr>
              <a:t>, Bi</a:t>
            </a:r>
            <a:r>
              <a:rPr lang="en-US" sz="2200" baseline="-25000" dirty="0">
                <a:solidFill>
                  <a:srgbClr val="002060"/>
                </a:solidFill>
              </a:rPr>
              <a:t>2</a:t>
            </a:r>
            <a:r>
              <a:rPr lang="en-US" sz="2200" dirty="0">
                <a:solidFill>
                  <a:srgbClr val="002060"/>
                </a:solidFill>
              </a:rPr>
              <a:t>S</a:t>
            </a:r>
            <a:r>
              <a:rPr lang="en-US" sz="2200" baseline="-25000" dirty="0">
                <a:solidFill>
                  <a:srgbClr val="002060"/>
                </a:solidFill>
              </a:rPr>
              <a:t>3</a:t>
            </a:r>
            <a:r>
              <a:rPr lang="en-US" sz="2200" dirty="0">
                <a:solidFill>
                  <a:srgbClr val="002060"/>
                </a:solidFill>
              </a:rPr>
              <a:t>, </a:t>
            </a:r>
            <a:r>
              <a:rPr lang="en-US" sz="2200" dirty="0" err="1">
                <a:solidFill>
                  <a:srgbClr val="002060"/>
                </a:solidFill>
              </a:rPr>
              <a:t>LnS</a:t>
            </a:r>
            <a:r>
              <a:rPr lang="en-US" sz="2200" dirty="0">
                <a:solidFill>
                  <a:srgbClr val="002060"/>
                </a:solidFill>
              </a:rPr>
              <a:t> (Ln=</a:t>
            </a:r>
            <a:r>
              <a:rPr lang="en-US" sz="2200" dirty="0" err="1">
                <a:solidFill>
                  <a:srgbClr val="002060"/>
                </a:solidFill>
              </a:rPr>
              <a:t>Eu</a:t>
            </a:r>
            <a:r>
              <a:rPr lang="en-US" sz="2200" dirty="0">
                <a:solidFill>
                  <a:srgbClr val="002060"/>
                </a:solidFill>
              </a:rPr>
              <a:t>, etc.))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Iron </a:t>
            </a:r>
            <a:r>
              <a:rPr lang="en-US" sz="2200" dirty="0" err="1">
                <a:solidFill>
                  <a:srgbClr val="002060"/>
                </a:solidFill>
              </a:rPr>
              <a:t>dithiocarbamates</a:t>
            </a:r>
            <a:r>
              <a:rPr lang="en-US" sz="2200" dirty="0">
                <a:solidFill>
                  <a:srgbClr val="002060"/>
                </a:solidFill>
              </a:rPr>
              <a:t> are used in the spin trapping of NO in biological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Antidote for metal poisoning during chemotherapy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Extraction of heavy metals from aqueous solution and subsequent quantitation via photometry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rgbClr val="002060"/>
                </a:solidFill>
              </a:rPr>
              <a:t>Antabuse</a:t>
            </a:r>
            <a:r>
              <a:rPr lang="en-US" sz="2200" dirty="0" smtClean="0">
                <a:solidFill>
                  <a:srgbClr val="002060"/>
                </a:solidFill>
              </a:rPr>
              <a:t> (</a:t>
            </a:r>
            <a:r>
              <a:rPr lang="en-US" sz="2200" dirty="0" err="1" smtClean="0">
                <a:solidFill>
                  <a:srgbClr val="002060"/>
                </a:solidFill>
              </a:rPr>
              <a:t>thiuram</a:t>
            </a:r>
            <a:r>
              <a:rPr lang="en-US" sz="2200" dirty="0" smtClean="0">
                <a:solidFill>
                  <a:srgbClr val="002060"/>
                </a:solidFill>
              </a:rPr>
              <a:t> disulfide) is used in treatment of alcoholism</a:t>
            </a:r>
          </a:p>
        </p:txBody>
      </p:sp>
    </p:spTree>
    <p:extLst>
      <p:ext uri="{BB962C8B-B14F-4D97-AF65-F5344CB8AC3E}">
        <p14:creationId xmlns:p14="http://schemas.microsoft.com/office/powerpoint/2010/main" val="382958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dirty="0" err="1"/>
              <a:t>dithiocarbamate</a:t>
            </a:r>
            <a:r>
              <a:rPr lang="en-US" dirty="0"/>
              <a:t> ligand </a:t>
            </a:r>
            <a:r>
              <a:rPr lang="en-US" dirty="0" smtClean="0"/>
              <a:t>exhibits </a:t>
            </a:r>
            <a:r>
              <a:rPr lang="en-US" dirty="0"/>
              <a:t>several resonance structures, which allows for </a:t>
            </a:r>
            <a:r>
              <a:rPr lang="en-US" dirty="0" smtClean="0"/>
              <a:t>it </a:t>
            </a:r>
            <a:r>
              <a:rPr lang="en-US" dirty="0"/>
              <a:t>to act as a mono- or </a:t>
            </a:r>
            <a:r>
              <a:rPr lang="en-US" dirty="0" err="1"/>
              <a:t>bidentate</a:t>
            </a:r>
            <a:r>
              <a:rPr lang="en-US" dirty="0"/>
              <a:t> ligand depending on the metal and its oxidation state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ligand has a low formal charge (-1) and a small bite </a:t>
            </a:r>
            <a:br>
              <a:rPr lang="en-US" dirty="0" smtClean="0"/>
            </a:br>
            <a:r>
              <a:rPr lang="en-US" dirty="0" smtClean="0"/>
              <a:t>angle, which makes it ideal for high-coordination </a:t>
            </a:r>
            <a:r>
              <a:rPr lang="en-US" dirty="0"/>
              <a:t>number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(i.e., eight in Mdtc</a:t>
            </a:r>
            <a:r>
              <a:rPr lang="en-US" baseline="-25000" dirty="0" smtClean="0"/>
              <a:t>4</a:t>
            </a:r>
            <a:r>
              <a:rPr lang="en-US" dirty="0" smtClean="0"/>
              <a:t> (M=Ti, </a:t>
            </a:r>
            <a:r>
              <a:rPr lang="en-US" dirty="0" err="1" smtClean="0"/>
              <a:t>Nb</a:t>
            </a:r>
            <a:r>
              <a:rPr lang="en-US" dirty="0" smtClean="0"/>
              <a:t>, Ta, Mo, W, </a:t>
            </a:r>
            <a:r>
              <a:rPr lang="en-US" dirty="0" err="1" smtClean="0"/>
              <a:t>Tc</a:t>
            </a:r>
            <a:r>
              <a:rPr lang="en-US" dirty="0" smtClean="0"/>
              <a:t>, Re, Sn)</a:t>
            </a:r>
          </a:p>
          <a:p>
            <a:r>
              <a:rPr lang="en-US" dirty="0"/>
              <a:t>The </a:t>
            </a:r>
            <a:r>
              <a:rPr lang="en-US" dirty="0" smtClean="0"/>
              <a:t>ligand </a:t>
            </a:r>
            <a:r>
              <a:rPr lang="en-US" dirty="0"/>
              <a:t>is known with a broad variety of </a:t>
            </a:r>
            <a:r>
              <a:rPr lang="en-US" i="1" dirty="0" smtClean="0"/>
              <a:t>R</a:t>
            </a:r>
            <a:r>
              <a:rPr lang="en-US" dirty="0" smtClean="0"/>
              <a:t>-groups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Me, Et, </a:t>
            </a:r>
            <a:r>
              <a:rPr lang="en-US" i="1" dirty="0" err="1" smtClean="0"/>
              <a:t>iso</a:t>
            </a:r>
            <a:r>
              <a:rPr lang="en-US" dirty="0" err="1" smtClean="0"/>
              <a:t>-Pr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err="1" smtClean="0"/>
              <a:t>Pr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-Bu, </a:t>
            </a:r>
            <a:r>
              <a:rPr lang="en-US" dirty="0" err="1" smtClean="0"/>
              <a:t>cyclohexyl</a:t>
            </a:r>
            <a:r>
              <a:rPr lang="en-US" dirty="0"/>
              <a:t>, phenyl,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/>
              <a:t>, etc.), which alter the properties of the compounds (i.e., redox properties, solubility, catalytic properties, etc.)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22096"/>
              </p:ext>
            </p:extLst>
          </p:nvPr>
        </p:nvGraphicFramePr>
        <p:xfrm>
          <a:off x="1600200" y="2590800"/>
          <a:ext cx="5756963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CS ChemDraw Drawing" r:id="rId3" imgW="5033523" imgH="959689" progId="ChemDraw.Document.6.0">
                  <p:embed/>
                </p:oleObj>
              </mc:Choice>
              <mc:Fallback>
                <p:oleObj name="CS ChemDraw Drawing" r:id="rId3" imgW="5033523" imgH="959689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90800"/>
                        <a:ext cx="5756963" cy="10972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82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There are various bond modes known in metal complexes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02060"/>
                </a:solidFill>
              </a:rPr>
              <a:t>Monodentate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2"/>
            <a:r>
              <a:rPr lang="en-US" sz="2000" dirty="0" smtClean="0"/>
              <a:t>C-N bond has single bond character</a:t>
            </a:r>
            <a:br>
              <a:rPr lang="en-US" sz="2000" dirty="0" smtClean="0"/>
            </a:br>
            <a:r>
              <a:rPr lang="en-US" sz="2000" dirty="0" smtClean="0"/>
              <a:t>i.e., </a:t>
            </a:r>
            <a:r>
              <a:rPr lang="en-US" sz="2000" dirty="0" err="1" smtClean="0"/>
              <a:t>PhHgdtc</a:t>
            </a:r>
            <a:r>
              <a:rPr lang="en-US" sz="2000" dirty="0"/>
              <a:t> (R=Et)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Bidentate </a:t>
            </a:r>
            <a:r>
              <a:rPr lang="en-US" sz="2400" dirty="0" smtClean="0">
                <a:solidFill>
                  <a:srgbClr val="006600"/>
                </a:solidFill>
              </a:rPr>
              <a:t>(one metal center)</a:t>
            </a:r>
          </a:p>
          <a:p>
            <a:pPr lvl="2"/>
            <a:r>
              <a:rPr lang="en-US" sz="2000" dirty="0" smtClean="0"/>
              <a:t>C-N bond has double bond</a:t>
            </a:r>
            <a:br>
              <a:rPr lang="en-US" sz="2000" dirty="0" smtClean="0"/>
            </a:br>
            <a:r>
              <a:rPr lang="en-US" sz="2000" dirty="0" smtClean="0"/>
              <a:t>character (i.e., Mdtc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Zndtc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(R=</a:t>
            </a:r>
            <a:r>
              <a:rPr lang="en-US" sz="2000" i="1" dirty="0" smtClean="0"/>
              <a:t>n</a:t>
            </a:r>
            <a:r>
              <a:rPr lang="en-US" sz="2000" dirty="0" smtClean="0"/>
              <a:t>-</a:t>
            </a:r>
            <a:r>
              <a:rPr lang="en-US" sz="2000" dirty="0" err="1" smtClean="0"/>
              <a:t>Pr</a:t>
            </a:r>
            <a:r>
              <a:rPr lang="en-US" sz="2000" dirty="0" smtClean="0"/>
              <a:t>))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C00000"/>
                </a:solidFill>
              </a:rPr>
              <a:t>Bidentate</a:t>
            </a:r>
            <a:r>
              <a:rPr lang="en-US" sz="2400" dirty="0" smtClean="0">
                <a:solidFill>
                  <a:srgbClr val="C00000"/>
                </a:solidFill>
              </a:rPr>
              <a:t> (two metal centers)</a:t>
            </a:r>
          </a:p>
          <a:p>
            <a:pPr lvl="2"/>
            <a:r>
              <a:rPr lang="en-US" sz="2000" dirty="0" smtClean="0"/>
              <a:t>Mo-Fe-S clusters (Fe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MoS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[Au(</a:t>
            </a:r>
            <a:r>
              <a:rPr lang="en-US" sz="2000" dirty="0" err="1" smtClean="0"/>
              <a:t>dtc</a:t>
            </a:r>
            <a:r>
              <a:rPr lang="en-US" sz="2000" dirty="0" smtClean="0"/>
              <a:t>)]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(R=Et)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61419"/>
            <a:ext cx="1562176" cy="1005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576296"/>
              </p:ext>
            </p:extLst>
          </p:nvPr>
        </p:nvGraphicFramePr>
        <p:xfrm>
          <a:off x="5770543" y="3216349"/>
          <a:ext cx="1468457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CS ChemDraw Drawing" r:id="rId4" imgW="1195962" imgH="670165" progId="ChemDraw.Document.6.0">
                  <p:embed/>
                </p:oleObj>
              </mc:Choice>
              <mc:Fallback>
                <p:oleObj name="CS ChemDraw Drawing" r:id="rId4" imgW="1195962" imgH="6701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70543" y="3216349"/>
                        <a:ext cx="1468457" cy="82296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438062"/>
              </p:ext>
            </p:extLst>
          </p:nvPr>
        </p:nvGraphicFramePr>
        <p:xfrm>
          <a:off x="5807542" y="4160520"/>
          <a:ext cx="1279058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CS ChemDraw Drawing" r:id="rId6" imgW="1229468" imgH="790395" progId="ChemDraw.Document.6.0">
                  <p:embed/>
                </p:oleObj>
              </mc:Choice>
              <mc:Fallback>
                <p:oleObj name="CS ChemDraw Drawing" r:id="rId6" imgW="1229468" imgH="7903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07542" y="4160520"/>
                        <a:ext cx="1279058" cy="82296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080715"/>
              </p:ext>
            </p:extLst>
          </p:nvPr>
        </p:nvGraphicFramePr>
        <p:xfrm>
          <a:off x="5231606" y="5181600"/>
          <a:ext cx="81438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CS ChemDraw Drawing" r:id="rId8" imgW="814962" imgH="1078571" progId="ChemDraw.Document.6.0">
                  <p:embed/>
                </p:oleObj>
              </mc:Choice>
              <mc:Fallback>
                <p:oleObj name="CS ChemDraw Drawing" r:id="rId8" imgW="814962" imgH="10785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31606" y="5181600"/>
                        <a:ext cx="814387" cy="107791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53714"/>
              </p:ext>
            </p:extLst>
          </p:nvPr>
        </p:nvGraphicFramePr>
        <p:xfrm>
          <a:off x="6253956" y="5181600"/>
          <a:ext cx="81438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CS ChemDraw Drawing" r:id="rId10" imgW="814962" imgH="1078571" progId="ChemDraw.Document.6.0">
                  <p:embed/>
                </p:oleObj>
              </mc:Choice>
              <mc:Fallback>
                <p:oleObj name="CS ChemDraw Drawing" r:id="rId10" imgW="814962" imgH="10785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53956" y="5181600"/>
                        <a:ext cx="814387" cy="107791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80" name="Picture 84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8" r="25210" b="26098"/>
          <a:stretch/>
        </p:blipFill>
        <p:spPr bwMode="auto">
          <a:xfrm>
            <a:off x="7315200" y="3185160"/>
            <a:ext cx="1667661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1" name="Picture 95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1" t="6718" r="43720" b="60982"/>
          <a:stretch/>
        </p:blipFill>
        <p:spPr bwMode="auto">
          <a:xfrm>
            <a:off x="6915460" y="2015699"/>
            <a:ext cx="2045329" cy="109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2" name="Picture 96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5" r="40734" b="31525"/>
          <a:stretch/>
        </p:blipFill>
        <p:spPr bwMode="auto">
          <a:xfrm>
            <a:off x="7620000" y="4726172"/>
            <a:ext cx="841122" cy="182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3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Synthesis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</a:rPr>
              <a:t>Secondary amine and carbon disulfide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If a second base like sodium hydroxide was present, </a:t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compound (1) would be converted into its sodium salt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</a:rPr>
              <a:t>Metathesis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The reaction of a metal halide with an alkali metal salt </a:t>
            </a:r>
          </a:p>
          <a:p>
            <a:pPr lvl="2"/>
            <a:endParaRPr lang="en-US" dirty="0" smtClean="0">
              <a:solidFill>
                <a:srgbClr val="660066"/>
              </a:solidFill>
            </a:endParaRPr>
          </a:p>
          <a:p>
            <a:pPr lvl="2"/>
            <a:endParaRPr lang="en-US" dirty="0" smtClean="0">
              <a:solidFill>
                <a:srgbClr val="660066"/>
              </a:solidFill>
            </a:endParaRP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If </a:t>
            </a:r>
            <a:r>
              <a:rPr lang="en-US" dirty="0" smtClean="0">
                <a:solidFill>
                  <a:srgbClr val="660066"/>
                </a:solidFill>
              </a:rPr>
              <a:t>a low polarity solvent (i.e., toluene, dichloromethane, etc.) </a:t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is used, the alkali metal halide will precipitate while the </a:t>
            </a:r>
            <a:r>
              <a:rPr lang="en-US" dirty="0" err="1" smtClean="0">
                <a:solidFill>
                  <a:srgbClr val="660066"/>
                </a:solidFill>
              </a:rPr>
              <a:t>dtc</a:t>
            </a:r>
            <a:r>
              <a:rPr lang="en-US" dirty="0" smtClean="0">
                <a:solidFill>
                  <a:srgbClr val="660066"/>
                </a:solidFill>
              </a:rPr>
              <a:t> compound (i.e., TiCl</a:t>
            </a:r>
            <a:r>
              <a:rPr lang="en-US" baseline="-25000" dirty="0" smtClean="0">
                <a:solidFill>
                  <a:srgbClr val="660066"/>
                </a:solidFill>
              </a:rPr>
              <a:t>2</a:t>
            </a:r>
            <a:r>
              <a:rPr lang="en-US" dirty="0" smtClean="0">
                <a:solidFill>
                  <a:srgbClr val="660066"/>
                </a:solidFill>
              </a:rPr>
              <a:t>dtc</a:t>
            </a:r>
            <a:r>
              <a:rPr lang="en-US" baseline="-25000" dirty="0" smtClean="0">
                <a:solidFill>
                  <a:srgbClr val="660066"/>
                </a:solidFill>
              </a:rPr>
              <a:t>2</a:t>
            </a:r>
            <a:r>
              <a:rPr lang="en-US" dirty="0" smtClean="0">
                <a:solidFill>
                  <a:srgbClr val="660066"/>
                </a:solidFill>
              </a:rPr>
              <a:t>) remains in solution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Generally, a mixture of several products will be formed </a:t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(i.e., MCl</a:t>
            </a:r>
            <a:r>
              <a:rPr lang="en-US" baseline="-25000" dirty="0" smtClean="0">
                <a:solidFill>
                  <a:srgbClr val="660066"/>
                </a:solidFill>
              </a:rPr>
              <a:t>4-x</a:t>
            </a:r>
            <a:r>
              <a:rPr lang="en-US" dirty="0" smtClean="0">
                <a:solidFill>
                  <a:srgbClr val="660066"/>
                </a:solidFill>
              </a:rPr>
              <a:t>dtc</a:t>
            </a:r>
            <a:r>
              <a:rPr lang="en-US" baseline="-25000" dirty="0" smtClean="0">
                <a:solidFill>
                  <a:srgbClr val="660066"/>
                </a:solidFill>
              </a:rPr>
              <a:t>x</a:t>
            </a:r>
            <a:r>
              <a:rPr lang="en-US" dirty="0" smtClean="0">
                <a:solidFill>
                  <a:srgbClr val="660066"/>
                </a:solidFill>
              </a:rPr>
              <a:t>)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94851"/>
              </p:ext>
            </p:extLst>
          </p:nvPr>
        </p:nvGraphicFramePr>
        <p:xfrm>
          <a:off x="2057400" y="2362200"/>
          <a:ext cx="5996129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CS ChemDraw Drawing" r:id="rId3" imgW="3914140" imgH="238760" progId="ChemDraw.Document.6.0">
                  <p:embed/>
                </p:oleObj>
              </mc:Choice>
              <mc:Fallback>
                <p:oleObj name="CS ChemDraw Drawing" r:id="rId3" imgW="3914140" imgH="23876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2200"/>
                        <a:ext cx="5996129" cy="3657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131319"/>
              </p:ext>
            </p:extLst>
          </p:nvPr>
        </p:nvGraphicFramePr>
        <p:xfrm>
          <a:off x="1981200" y="4114799"/>
          <a:ext cx="598516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CS ChemDraw Drawing" r:id="rId5" imgW="5234562" imgH="392771" progId="ChemDraw.Document.6.0">
                  <p:embed/>
                </p:oleObj>
              </mc:Choice>
              <mc:Fallback>
                <p:oleObj name="CS ChemDraw Drawing" r:id="rId5" imgW="5234562" imgH="392771" progId="ChemDraw.Document.6.0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14799"/>
                        <a:ext cx="5985164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194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7244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Synthesis (continued)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i="1" dirty="0" smtClean="0">
                <a:solidFill>
                  <a:srgbClr val="002060"/>
                </a:solidFill>
              </a:rPr>
              <a:t>Insertion</a:t>
            </a:r>
            <a:endParaRPr lang="en-US" sz="2600" i="1" dirty="0">
              <a:solidFill>
                <a:srgbClr val="002060"/>
              </a:solidFill>
            </a:endParaRPr>
          </a:p>
          <a:p>
            <a:pPr lvl="2"/>
            <a:r>
              <a:rPr lang="en-US" sz="2400" dirty="0">
                <a:solidFill>
                  <a:srgbClr val="660066"/>
                </a:solidFill>
              </a:rPr>
              <a:t>The reaction of an metal </a:t>
            </a:r>
            <a:r>
              <a:rPr lang="en-US" sz="2400" dirty="0" smtClean="0">
                <a:solidFill>
                  <a:srgbClr val="660066"/>
                </a:solidFill>
              </a:rPr>
              <a:t>amide (obtained by a metathesis reaction, (3)) </a:t>
            </a:r>
            <a:r>
              <a:rPr lang="en-US" sz="2400" dirty="0">
                <a:solidFill>
                  <a:srgbClr val="660066"/>
                </a:solidFill>
              </a:rPr>
              <a:t>with carbon disulfide can lead to the formation of </a:t>
            </a:r>
            <a:r>
              <a:rPr lang="en-US" sz="2400" dirty="0" err="1">
                <a:solidFill>
                  <a:srgbClr val="660066"/>
                </a:solidFill>
              </a:rPr>
              <a:t>dtc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smtClean="0">
                <a:solidFill>
                  <a:srgbClr val="660066"/>
                </a:solidFill>
              </a:rPr>
              <a:t>complexes via an insertion reaction (4)</a:t>
            </a:r>
            <a:endParaRPr lang="en-US" sz="2400" dirty="0">
              <a:solidFill>
                <a:srgbClr val="660066"/>
              </a:solidFill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7030A0"/>
              </a:solidFill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i="1" dirty="0" smtClean="0">
                <a:solidFill>
                  <a:srgbClr val="002060"/>
                </a:solidFill>
              </a:rPr>
              <a:t>Oxidative </a:t>
            </a:r>
            <a:r>
              <a:rPr lang="en-US" sz="2600" i="1" dirty="0" smtClean="0">
                <a:solidFill>
                  <a:srgbClr val="002060"/>
                </a:solidFill>
              </a:rPr>
              <a:t>addition</a:t>
            </a:r>
          </a:p>
          <a:p>
            <a:pPr lvl="2"/>
            <a:r>
              <a:rPr lang="en-US" sz="2400" dirty="0" smtClean="0">
                <a:solidFill>
                  <a:srgbClr val="660066"/>
                </a:solidFill>
              </a:rPr>
              <a:t>The reaction of </a:t>
            </a:r>
            <a:r>
              <a:rPr lang="en-US" sz="2400" dirty="0" err="1" smtClean="0">
                <a:solidFill>
                  <a:srgbClr val="660066"/>
                </a:solidFill>
              </a:rPr>
              <a:t>thiuram</a:t>
            </a:r>
            <a:r>
              <a:rPr lang="en-US" sz="2400" dirty="0" smtClean="0">
                <a:solidFill>
                  <a:srgbClr val="660066"/>
                </a:solidFill>
              </a:rPr>
              <a:t> disulfides with low oxidation metal compounds (i.e., carbonyl compounds of group VI metals) affords </a:t>
            </a:r>
            <a:r>
              <a:rPr lang="en-US" sz="2400" dirty="0" err="1" smtClean="0">
                <a:solidFill>
                  <a:srgbClr val="660066"/>
                </a:solidFill>
              </a:rPr>
              <a:t>dtc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smtClean="0">
                <a:solidFill>
                  <a:srgbClr val="660066"/>
                </a:solidFill>
              </a:rPr>
              <a:t>complexes</a:t>
            </a:r>
            <a:endParaRPr lang="en-US" sz="2400" dirty="0">
              <a:solidFill>
                <a:srgbClr val="660066"/>
              </a:solidFill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083273"/>
              </p:ext>
            </p:extLst>
          </p:nvPr>
        </p:nvGraphicFramePr>
        <p:xfrm>
          <a:off x="2667000" y="3672840"/>
          <a:ext cx="5128859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CS ChemDraw Drawing" r:id="rId3" imgW="4226560" imgH="678180" progId="ChemDraw.Document.6.0">
                  <p:embed/>
                </p:oleObj>
              </mc:Choice>
              <mc:Fallback>
                <p:oleObj name="CS ChemDraw Drawing" r:id="rId3" imgW="4226560" imgH="678180" progId="ChemDraw.Document.6.0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672840"/>
                        <a:ext cx="5128859" cy="82296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591703"/>
              </p:ext>
            </p:extLst>
          </p:nvPr>
        </p:nvGraphicFramePr>
        <p:xfrm>
          <a:off x="2057400" y="6172200"/>
          <a:ext cx="6038122" cy="274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CS ChemDraw Drawing" r:id="rId5" imgW="4975860" imgH="226060" progId="ChemDraw.Document.6.0">
                  <p:embed/>
                </p:oleObj>
              </mc:Choice>
              <mc:Fallback>
                <p:oleObj name="CS ChemDraw Drawing" r:id="rId5" imgW="4975860" imgH="22606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172200"/>
                        <a:ext cx="6038122" cy="2743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593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Iron (Fedtc</a:t>
            </a:r>
            <a:r>
              <a:rPr lang="en-US" b="1" baseline="-25000" dirty="0" smtClean="0"/>
              <a:t>3</a:t>
            </a:r>
            <a:r>
              <a:rPr lang="en-US" b="1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compound is </a:t>
            </a:r>
            <a:r>
              <a:rPr lang="en-US" dirty="0">
                <a:solidFill>
                  <a:srgbClr val="002060"/>
                </a:solidFill>
              </a:rPr>
              <a:t>obtained as a black </a:t>
            </a:r>
            <a:r>
              <a:rPr lang="en-US" dirty="0" smtClean="0">
                <a:solidFill>
                  <a:srgbClr val="002060"/>
                </a:solidFill>
              </a:rPr>
              <a:t>precipitate by the reaction of an aqueous solution of iron(III) chloride with sodium </a:t>
            </a:r>
            <a:r>
              <a:rPr lang="en-US" dirty="0" err="1" smtClean="0">
                <a:solidFill>
                  <a:srgbClr val="002060"/>
                </a:solidFill>
              </a:rPr>
              <a:t>diethyldithiocarbamate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lvl="1" algn="ctr">
              <a:buFont typeface="Arial" panose="020B0604020202020204" pitchFamily="34" charset="0"/>
              <a:buChar char="•"/>
            </a:pPr>
            <a:r>
              <a:rPr lang="en-US" dirty="0" smtClean="0"/>
              <a:t>FeCl</a:t>
            </a:r>
            <a:r>
              <a:rPr lang="en-US" baseline="-25000" dirty="0" smtClean="0"/>
              <a:t>3</a:t>
            </a:r>
            <a:r>
              <a:rPr lang="en-US" dirty="0" smtClean="0"/>
              <a:t>  +  3 </a:t>
            </a:r>
            <a:r>
              <a:rPr lang="en-US" dirty="0" err="1" smtClean="0"/>
              <a:t>Nadtc</a:t>
            </a:r>
            <a:r>
              <a:rPr lang="en-US" dirty="0" smtClean="0"/>
              <a:t>              Fedtc</a:t>
            </a:r>
            <a:r>
              <a:rPr lang="en-US" baseline="-25000" dirty="0" smtClean="0"/>
              <a:t>3</a:t>
            </a:r>
            <a:r>
              <a:rPr lang="en-US" dirty="0" smtClean="0"/>
              <a:t> ↓  +  3 </a:t>
            </a:r>
            <a:r>
              <a:rPr lang="en-US" dirty="0" err="1" smtClean="0"/>
              <a:t>NaCl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crude product contains FeCl</a:t>
            </a:r>
            <a:r>
              <a:rPr lang="en-US" baseline="-25000" dirty="0" smtClean="0">
                <a:solidFill>
                  <a:srgbClr val="002060"/>
                </a:solidFill>
              </a:rPr>
              <a:t>3-x</a:t>
            </a:r>
            <a:r>
              <a:rPr lang="en-US" dirty="0" smtClean="0">
                <a:solidFill>
                  <a:srgbClr val="002060"/>
                </a:solidFill>
              </a:rPr>
              <a:t>dtc</a:t>
            </a:r>
            <a:r>
              <a:rPr lang="en-US" baseline="-25000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, Fe(OH)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FeS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dirty="0" err="1" smtClean="0">
                <a:solidFill>
                  <a:srgbClr val="002060"/>
                </a:solidFill>
              </a:rPr>
              <a:t>thiuram</a:t>
            </a:r>
            <a:r>
              <a:rPr lang="en-US" dirty="0" smtClean="0">
                <a:solidFill>
                  <a:srgbClr val="002060"/>
                </a:solidFill>
              </a:rPr>
              <a:t> disulfide (Et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NCS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product is non-polar and dissolves well in solvents </a:t>
            </a:r>
            <a:r>
              <a:rPr lang="en-US" dirty="0" smtClean="0">
                <a:solidFill>
                  <a:srgbClr val="002060"/>
                </a:solidFill>
              </a:rPr>
              <a:t>with low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polarity </a:t>
            </a:r>
            <a:r>
              <a:rPr lang="en-US" dirty="0" smtClean="0">
                <a:solidFill>
                  <a:srgbClr val="002060"/>
                </a:solidFill>
              </a:rPr>
              <a:t>(i.e., </a:t>
            </a:r>
            <a:r>
              <a:rPr lang="en-US" dirty="0" smtClean="0">
                <a:solidFill>
                  <a:srgbClr val="002060"/>
                </a:solidFill>
              </a:rPr>
              <a:t>toluene, dichloromethane), </a:t>
            </a:r>
            <a:r>
              <a:rPr lang="en-US" dirty="0" smtClean="0">
                <a:solidFill>
                  <a:srgbClr val="002060"/>
                </a:solidFill>
              </a:rPr>
              <a:t>but poorly in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solvents with high polarity </a:t>
            </a:r>
            <a:r>
              <a:rPr lang="en-US" dirty="0" smtClean="0">
                <a:solidFill>
                  <a:srgbClr val="002060"/>
                </a:solidFill>
              </a:rPr>
              <a:t>(i.e., ethanol, water)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compound undergoes spin crossover: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The high-spin complex </a:t>
            </a:r>
            <a:r>
              <a:rPr lang="en-US" dirty="0">
                <a:solidFill>
                  <a:srgbClr val="660066"/>
                </a:solidFill>
              </a:rPr>
              <a:t>(</a:t>
            </a:r>
            <a:r>
              <a:rPr lang="en-US" dirty="0" err="1">
                <a:solidFill>
                  <a:srgbClr val="660066"/>
                </a:solidFill>
                <a:latin typeface="Symbol" pitchFamily="18" charset="2"/>
              </a:rPr>
              <a:t>m</a:t>
            </a:r>
            <a:r>
              <a:rPr lang="en-US" baseline="-25000" dirty="0" err="1">
                <a:solidFill>
                  <a:srgbClr val="660066"/>
                </a:solidFill>
              </a:rPr>
              <a:t>eff</a:t>
            </a:r>
            <a:r>
              <a:rPr lang="en-US" dirty="0">
                <a:solidFill>
                  <a:srgbClr val="660066"/>
                </a:solidFill>
              </a:rPr>
              <a:t>= 4.3 B.M.) </a:t>
            </a:r>
            <a:r>
              <a:rPr lang="en-US" dirty="0" smtClean="0">
                <a:solidFill>
                  <a:srgbClr val="660066"/>
                </a:solidFill>
              </a:rPr>
              <a:t>is mainly observed</a:t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at room temperature 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The low-spin complex </a:t>
            </a:r>
            <a:r>
              <a:rPr lang="en-US" dirty="0">
                <a:solidFill>
                  <a:srgbClr val="660066"/>
                </a:solidFill>
              </a:rPr>
              <a:t>(</a:t>
            </a:r>
            <a:r>
              <a:rPr lang="en-US" dirty="0" err="1">
                <a:solidFill>
                  <a:srgbClr val="660066"/>
                </a:solidFill>
                <a:latin typeface="Symbol" pitchFamily="18" charset="2"/>
              </a:rPr>
              <a:t>m</a:t>
            </a:r>
            <a:r>
              <a:rPr lang="en-US" baseline="-25000" dirty="0" err="1">
                <a:solidFill>
                  <a:srgbClr val="660066"/>
                </a:solidFill>
              </a:rPr>
              <a:t>eff</a:t>
            </a:r>
            <a:r>
              <a:rPr lang="en-US" dirty="0">
                <a:solidFill>
                  <a:srgbClr val="660066"/>
                </a:solidFill>
              </a:rPr>
              <a:t>= </a:t>
            </a:r>
            <a:r>
              <a:rPr lang="en-US" dirty="0" smtClean="0">
                <a:solidFill>
                  <a:srgbClr val="660066"/>
                </a:solidFill>
              </a:rPr>
              <a:t>2.2 </a:t>
            </a:r>
            <a:r>
              <a:rPr lang="en-US" dirty="0">
                <a:solidFill>
                  <a:srgbClr val="660066"/>
                </a:solidFill>
              </a:rPr>
              <a:t>B.M</a:t>
            </a:r>
            <a:r>
              <a:rPr lang="en-US" dirty="0" smtClean="0">
                <a:solidFill>
                  <a:srgbClr val="660066"/>
                </a:solidFill>
              </a:rPr>
              <a:t>.) is preferred </a:t>
            </a:r>
            <a:r>
              <a:rPr lang="en-US" dirty="0">
                <a:solidFill>
                  <a:srgbClr val="660066"/>
                </a:solidFill>
              </a:rPr>
              <a:t>at </a:t>
            </a:r>
            <a:r>
              <a:rPr lang="en-US" dirty="0" smtClean="0">
                <a:solidFill>
                  <a:srgbClr val="660066"/>
                </a:solidFill>
              </a:rPr>
              <a:t>79 K </a:t>
            </a:r>
            <a:endParaRPr lang="en-US" dirty="0">
              <a:solidFill>
                <a:srgbClr val="660066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3017520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772400" y="5257800"/>
            <a:ext cx="914400" cy="861774"/>
            <a:chOff x="5181600" y="5671071"/>
            <a:chExt cx="914400" cy="86177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TextBox 9"/>
            <p:cNvSpPr txBox="1"/>
            <p:nvPr/>
          </p:nvSpPr>
          <p:spPr>
            <a:xfrm>
              <a:off x="5181600" y="5671071"/>
              <a:ext cx="914400" cy="86177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r>
                <a:rPr lang="en-US" dirty="0" smtClean="0"/>
                <a:t>↑↓↑↓↑</a:t>
              </a:r>
              <a:endParaRPr lang="en-US" dirty="0"/>
            </a:p>
            <a:p>
              <a:r>
                <a:rPr lang="en-US" sz="1400" dirty="0" smtClean="0"/>
                <a:t>Low spin</a:t>
              </a:r>
              <a:endParaRPr lang="en-US" sz="14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181600" y="5867400"/>
              <a:ext cx="716280" cy="417731"/>
              <a:chOff x="5181600" y="5867400"/>
              <a:chExt cx="716280" cy="417731"/>
            </a:xfrm>
            <a:grpFill/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5181600" y="6285131"/>
                <a:ext cx="685800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212080" y="5867400"/>
                <a:ext cx="685800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Rectangle 12"/>
          <p:cNvSpPr/>
          <p:nvPr/>
        </p:nvSpPr>
        <p:spPr>
          <a:xfrm>
            <a:off x="44219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772400" y="4191000"/>
            <a:ext cx="914400" cy="984885"/>
            <a:chOff x="6400800" y="5544233"/>
            <a:chExt cx="914400" cy="984885"/>
          </a:xfrm>
        </p:grpSpPr>
        <p:sp>
          <p:nvSpPr>
            <p:cNvPr id="16" name="TextBox 15"/>
            <p:cNvSpPr txBox="1"/>
            <p:nvPr/>
          </p:nvSpPr>
          <p:spPr>
            <a:xfrm>
              <a:off x="6400800" y="5544233"/>
              <a:ext cx="914400" cy="98488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↑ ↑</a:t>
              </a:r>
            </a:p>
            <a:p>
              <a:endParaRPr lang="en-US" sz="800" dirty="0" smtClean="0"/>
            </a:p>
            <a:p>
              <a:r>
                <a:rPr lang="en-US" dirty="0" smtClean="0"/>
                <a:t>↑ </a:t>
              </a:r>
              <a:r>
                <a:rPr lang="en-US" dirty="0"/>
                <a:t>↑ </a:t>
              </a:r>
              <a:r>
                <a:rPr lang="en-US" dirty="0" smtClean="0"/>
                <a:t>↑ </a:t>
              </a:r>
            </a:p>
            <a:p>
              <a:r>
                <a:rPr lang="en-US" sz="1400" dirty="0" smtClean="0"/>
                <a:t>High spin</a:t>
              </a:r>
              <a:endParaRPr lang="en-US" sz="14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400800" y="58674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00800" y="6281928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75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Manganese (Mndtc</a:t>
            </a:r>
            <a:r>
              <a:rPr lang="en-US" b="1" baseline="-25000" dirty="0" smtClean="0"/>
              <a:t>3</a:t>
            </a:r>
            <a:r>
              <a:rPr lang="en-US" b="1" dirty="0" smtClean="0"/>
              <a:t>) and Cobalt (Codtc</a:t>
            </a:r>
            <a:r>
              <a:rPr lang="en-US" b="1" baseline="-25000" dirty="0" smtClean="0"/>
              <a:t>3</a:t>
            </a:r>
            <a:r>
              <a:rPr lang="en-US" b="1" dirty="0" smtClean="0"/>
              <a:t>)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Problem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err="1" smtClean="0">
                <a:solidFill>
                  <a:srgbClr val="C00000"/>
                </a:solidFill>
              </a:rPr>
              <a:t>Mn</a:t>
            </a:r>
            <a:r>
              <a:rPr lang="en-US" dirty="0" smtClean="0">
                <a:solidFill>
                  <a:srgbClr val="C00000"/>
                </a:solidFill>
              </a:rPr>
              <a:t>(III) and Co(III) are much stronger oxidants than Fe(III) in aqueous solution (E</a:t>
            </a:r>
            <a:r>
              <a:rPr lang="en-US" baseline="30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=1.51 V (</a:t>
            </a:r>
            <a:r>
              <a:rPr lang="en-US" dirty="0" err="1" smtClean="0">
                <a:solidFill>
                  <a:srgbClr val="C00000"/>
                </a:solidFill>
              </a:rPr>
              <a:t>Mn</a:t>
            </a:r>
            <a:r>
              <a:rPr lang="en-US" dirty="0" smtClean="0">
                <a:solidFill>
                  <a:srgbClr val="C00000"/>
                </a:solidFill>
              </a:rPr>
              <a:t>(III)), E</a:t>
            </a:r>
            <a:r>
              <a:rPr lang="en-US" baseline="30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=1.82 </a:t>
            </a: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 smtClean="0">
                <a:solidFill>
                  <a:srgbClr val="C00000"/>
                </a:solidFill>
              </a:rPr>
              <a:t> (Co(III)) vs. E</a:t>
            </a:r>
            <a:r>
              <a:rPr lang="en-US" baseline="30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=0.77 </a:t>
            </a:r>
            <a:r>
              <a:rPr lang="en-US" dirty="0">
                <a:solidFill>
                  <a:srgbClr val="C00000"/>
                </a:solidFill>
              </a:rPr>
              <a:t>V </a:t>
            </a:r>
            <a:r>
              <a:rPr lang="en-US" dirty="0" smtClean="0">
                <a:solidFill>
                  <a:srgbClr val="C00000"/>
                </a:solidFill>
              </a:rPr>
              <a:t>(Fe(III))) and </a:t>
            </a:r>
            <a:r>
              <a:rPr lang="en-US" dirty="0" smtClean="0">
                <a:solidFill>
                  <a:srgbClr val="C00000"/>
                </a:solidFill>
              </a:rPr>
              <a:t>favoring the </a:t>
            </a:r>
            <a:r>
              <a:rPr lang="en-US" dirty="0" smtClean="0">
                <a:solidFill>
                  <a:srgbClr val="C00000"/>
                </a:solidFill>
              </a:rPr>
              <a:t>oxidation of the </a:t>
            </a:r>
            <a:r>
              <a:rPr lang="en-US" dirty="0" err="1" smtClean="0">
                <a:solidFill>
                  <a:srgbClr val="C00000"/>
                </a:solidFill>
              </a:rPr>
              <a:t>dtc</a:t>
            </a:r>
            <a:r>
              <a:rPr lang="en-US" dirty="0" smtClean="0">
                <a:solidFill>
                  <a:srgbClr val="C00000"/>
                </a:solidFill>
              </a:rPr>
              <a:t> ligand over its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reaction starts with MnCl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and CoCl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instead</a:t>
            </a:r>
          </a:p>
          <a:p>
            <a:pPr lvl="2"/>
            <a:r>
              <a:rPr lang="en-US" i="1" dirty="0" smtClean="0">
                <a:solidFill>
                  <a:srgbClr val="002060"/>
                </a:solidFill>
              </a:rPr>
              <a:t>Step 1</a:t>
            </a:r>
            <a:r>
              <a:rPr lang="en-US" dirty="0" smtClean="0">
                <a:solidFill>
                  <a:srgbClr val="002060"/>
                </a:solidFill>
              </a:rPr>
              <a:t>: Mdtc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is formed</a:t>
            </a:r>
          </a:p>
          <a:p>
            <a:pPr lvl="2"/>
            <a:r>
              <a:rPr lang="en-US" dirty="0" smtClean="0"/>
              <a:t>MCl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/>
              <a:t>+  </a:t>
            </a:r>
            <a:r>
              <a:rPr lang="en-US" dirty="0" smtClean="0"/>
              <a:t>2 </a:t>
            </a:r>
            <a:r>
              <a:rPr lang="en-US" dirty="0" err="1"/>
              <a:t>Nadtc</a:t>
            </a:r>
            <a:r>
              <a:rPr lang="en-US" dirty="0"/>
              <a:t>        </a:t>
            </a:r>
            <a:r>
              <a:rPr lang="en-US" dirty="0" smtClean="0"/>
              <a:t>                     Mdtc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/>
              <a:t>+  </a:t>
            </a:r>
            <a:r>
              <a:rPr lang="en-US" dirty="0" smtClean="0"/>
              <a:t>2  </a:t>
            </a:r>
            <a:r>
              <a:rPr lang="en-US" dirty="0" err="1" smtClean="0"/>
              <a:t>NaCl</a:t>
            </a:r>
            <a:endParaRPr lang="en-US" dirty="0" smtClean="0"/>
          </a:p>
          <a:p>
            <a:pPr lvl="2"/>
            <a:r>
              <a:rPr lang="en-US" i="1" dirty="0" smtClean="0">
                <a:solidFill>
                  <a:srgbClr val="002060"/>
                </a:solidFill>
              </a:rPr>
              <a:t>Step 2</a:t>
            </a:r>
            <a:r>
              <a:rPr lang="en-US" dirty="0" smtClean="0">
                <a:solidFill>
                  <a:srgbClr val="002060"/>
                </a:solidFill>
              </a:rPr>
              <a:t>: Oxidation with oxygen in air affords Mdtc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lvl="2"/>
            <a:endParaRPr lang="en-US" sz="1100" dirty="0" smtClean="0"/>
          </a:p>
          <a:p>
            <a:pPr lvl="2"/>
            <a:r>
              <a:rPr lang="en-US" dirty="0" smtClean="0"/>
              <a:t>2 </a:t>
            </a:r>
            <a:r>
              <a:rPr lang="en-US" dirty="0" smtClean="0"/>
              <a:t>Mdtc</a:t>
            </a:r>
            <a:r>
              <a:rPr lang="en-US" baseline="-25000" dirty="0" smtClean="0"/>
              <a:t>2  </a:t>
            </a:r>
            <a:r>
              <a:rPr lang="en-US" dirty="0" smtClean="0"/>
              <a:t>+  2 </a:t>
            </a:r>
            <a:r>
              <a:rPr lang="en-US" dirty="0" err="1" smtClean="0"/>
              <a:t>Nadtc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          2 Mdtc</a:t>
            </a:r>
            <a:r>
              <a:rPr lang="en-US" baseline="-25000" dirty="0" smtClean="0"/>
              <a:t>3</a:t>
            </a:r>
            <a:r>
              <a:rPr lang="en-US" dirty="0" smtClean="0"/>
              <a:t> + 2 Na</a:t>
            </a:r>
            <a:r>
              <a:rPr lang="en-US" baseline="30000" dirty="0" smtClean="0"/>
              <a:t>+</a:t>
            </a:r>
            <a:r>
              <a:rPr lang="en-US" dirty="0" smtClean="0"/>
              <a:t> + 2 OH</a:t>
            </a:r>
            <a:r>
              <a:rPr lang="en-US" baseline="30000" dirty="0" smtClean="0"/>
              <a:t>-</a:t>
            </a:r>
            <a:endParaRPr lang="en-US" baseline="30000" dirty="0"/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Color change: </a:t>
            </a:r>
            <a:r>
              <a:rPr lang="en-US" dirty="0" err="1" smtClean="0">
                <a:solidFill>
                  <a:srgbClr val="002060"/>
                </a:solidFill>
              </a:rPr>
              <a:t>Mn</a:t>
            </a:r>
            <a:r>
              <a:rPr lang="en-US" dirty="0" smtClean="0">
                <a:solidFill>
                  <a:srgbClr val="002060"/>
                </a:solidFill>
              </a:rPr>
              <a:t>: </a:t>
            </a:r>
            <a:r>
              <a:rPr lang="en-US" b="1" dirty="0" smtClean="0">
                <a:solidFill>
                  <a:srgbClr val="FFFF00"/>
                </a:solidFill>
              </a:rPr>
              <a:t>pale yellow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to </a:t>
            </a:r>
            <a:r>
              <a:rPr lang="en-US" b="1" dirty="0" smtClean="0">
                <a:solidFill>
                  <a:srgbClr val="7030A0"/>
                </a:solidFill>
              </a:rPr>
              <a:t>dark purple</a:t>
            </a:r>
            <a:r>
              <a:rPr lang="en-US" dirty="0" smtClean="0">
                <a:solidFill>
                  <a:srgbClr val="002060"/>
                </a:solidFill>
              </a:rPr>
              <a:t>, Co: </a:t>
            </a:r>
            <a:r>
              <a:rPr lang="en-US" b="1" dirty="0" smtClean="0">
                <a:solidFill>
                  <a:srgbClr val="009900"/>
                </a:solidFill>
              </a:rPr>
              <a:t>light green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to </a:t>
            </a:r>
            <a:r>
              <a:rPr lang="en-US" b="1" dirty="0" smtClean="0">
                <a:solidFill>
                  <a:srgbClr val="006600"/>
                </a:solidFill>
              </a:rPr>
              <a:t>dark-green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5334000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00600" y="4953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[O]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800600" y="4553712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95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Chromium (Crdtc</a:t>
            </a:r>
            <a:r>
              <a:rPr lang="en-US" b="1" baseline="-25000" dirty="0" smtClean="0"/>
              <a:t>3</a:t>
            </a:r>
            <a:r>
              <a:rPr lang="en-US" b="1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Problem</a:t>
            </a:r>
            <a:r>
              <a:rPr lang="en-US" dirty="0" smtClean="0">
                <a:solidFill>
                  <a:srgbClr val="C00000"/>
                </a:solidFill>
              </a:rPr>
              <a:t>: The </a:t>
            </a:r>
            <a:r>
              <a:rPr lang="en-US" dirty="0" err="1" smtClean="0">
                <a:solidFill>
                  <a:srgbClr val="C00000"/>
                </a:solidFill>
              </a:rPr>
              <a:t>dithiocarbamate</a:t>
            </a:r>
            <a:r>
              <a:rPr lang="en-US" dirty="0" smtClean="0">
                <a:solidFill>
                  <a:srgbClr val="C00000"/>
                </a:solidFill>
              </a:rPr>
              <a:t> ligand is a strong base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as well because it is the conjugate base of a weak acid (Et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NCS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H: </a:t>
            </a:r>
            <a:r>
              <a:rPr lang="en-US" dirty="0" err="1" smtClean="0">
                <a:solidFill>
                  <a:srgbClr val="C00000"/>
                </a:solidFill>
              </a:rPr>
              <a:t>pK</a:t>
            </a:r>
            <a:r>
              <a:rPr lang="en-US" baseline="-25000" dirty="0" err="1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= 4). Thus, the hydrolysis has to be considered in aqueous solution!</a:t>
            </a:r>
          </a:p>
          <a:p>
            <a:pPr lvl="1" algn="ctr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	</a:t>
            </a:r>
            <a:r>
              <a:rPr lang="en-US" dirty="0" err="1" smtClean="0"/>
              <a:t>dtc</a:t>
            </a:r>
            <a:r>
              <a:rPr lang="en-US" baseline="30000" dirty="0" smtClean="0"/>
              <a:t>-</a:t>
            </a:r>
            <a:r>
              <a:rPr lang="en-US" dirty="0" smtClean="0"/>
              <a:t>   +   H</a:t>
            </a:r>
            <a:r>
              <a:rPr lang="en-US" baseline="-25000" dirty="0" smtClean="0"/>
              <a:t>2</a:t>
            </a:r>
            <a:r>
              <a:rPr lang="en-US" dirty="0" smtClean="0"/>
              <a:t>O                          </a:t>
            </a:r>
            <a:r>
              <a:rPr lang="en-US" dirty="0" err="1" smtClean="0"/>
              <a:t>dtc</a:t>
            </a:r>
            <a:r>
              <a:rPr lang="en-US" dirty="0" smtClean="0"/>
              <a:t>-H   +  OH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Fe(III), Mn(II) and Co(II) are </a:t>
            </a:r>
            <a:r>
              <a:rPr lang="en-US" dirty="0" smtClean="0">
                <a:solidFill>
                  <a:srgbClr val="002060"/>
                </a:solidFill>
              </a:rPr>
              <a:t>considered soft </a:t>
            </a:r>
            <a:r>
              <a:rPr lang="en-US" dirty="0" smtClean="0">
                <a:solidFill>
                  <a:srgbClr val="002060"/>
                </a:solidFill>
              </a:rPr>
              <a:t>cations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(=</a:t>
            </a:r>
            <a:r>
              <a:rPr lang="en-US" dirty="0" smtClean="0">
                <a:solidFill>
                  <a:srgbClr val="002060"/>
                </a:solidFill>
              </a:rPr>
              <a:t>low charge </a:t>
            </a:r>
            <a:r>
              <a:rPr lang="en-US" dirty="0" smtClean="0">
                <a:solidFill>
                  <a:srgbClr val="002060"/>
                </a:solidFill>
              </a:rPr>
              <a:t>and </a:t>
            </a:r>
            <a:r>
              <a:rPr lang="en-US" dirty="0" smtClean="0">
                <a:solidFill>
                  <a:srgbClr val="002060"/>
                </a:solidFill>
              </a:rPr>
              <a:t>high number of </a:t>
            </a:r>
            <a:r>
              <a:rPr lang="en-US" i="1" dirty="0" smtClean="0">
                <a:solidFill>
                  <a:srgbClr val="002060"/>
                </a:solidFill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-electrons (d</a:t>
            </a:r>
            <a:r>
              <a:rPr lang="en-US" baseline="30000" dirty="0" smtClean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 or d</a:t>
            </a:r>
            <a:r>
              <a:rPr lang="en-US" baseline="30000" dirty="0" smtClean="0">
                <a:solidFill>
                  <a:srgbClr val="002060"/>
                </a:solidFill>
              </a:rPr>
              <a:t>7</a:t>
            </a:r>
            <a:r>
              <a:rPr lang="en-US" dirty="0" smtClean="0">
                <a:solidFill>
                  <a:srgbClr val="002060"/>
                </a:solidFill>
              </a:rPr>
              <a:t>)), which react preferentially with the softer </a:t>
            </a:r>
            <a:r>
              <a:rPr lang="en-US" dirty="0" err="1" smtClean="0">
                <a:solidFill>
                  <a:srgbClr val="002060"/>
                </a:solidFill>
              </a:rPr>
              <a:t>dtc</a:t>
            </a:r>
            <a:r>
              <a:rPr lang="en-US" baseline="30000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</a:rPr>
              <a:t> anion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Cr(III) is a hard cation (=high charge and low number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i="1" dirty="0" smtClean="0">
                <a:solidFill>
                  <a:srgbClr val="002060"/>
                </a:solidFill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-electrons (d</a:t>
            </a:r>
            <a:r>
              <a:rPr lang="en-US" baseline="30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)), which reacts preferentially with the harder hydroxide ion (-&gt; Cr(OH)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, dark green solid)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00587" y="3581400"/>
            <a:ext cx="633413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00586" y="3657600"/>
            <a:ext cx="63341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46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2877</TotalTime>
  <Words>878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CS ChemDraw Drawing</vt:lpstr>
      <vt:lpstr>Lecture 3a</vt:lpstr>
      <vt:lpstr>Introduction I</vt:lpstr>
      <vt:lpstr>Introduction II</vt:lpstr>
      <vt:lpstr>Introduction III</vt:lpstr>
      <vt:lpstr>Introduction IV</vt:lpstr>
      <vt:lpstr>Introduction V</vt:lpstr>
      <vt:lpstr>Experiment I</vt:lpstr>
      <vt:lpstr>Experiment II</vt:lpstr>
      <vt:lpstr>Experiment III</vt:lpstr>
      <vt:lpstr>Experiment IV</vt:lpstr>
      <vt:lpstr>Characterization I</vt:lpstr>
      <vt:lpstr>Characterization II</vt:lpstr>
      <vt:lpstr>Characterization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4a</dc:title>
  <dc:creator>bacher</dc:creator>
  <cp:lastModifiedBy>Alf Bacher</cp:lastModifiedBy>
  <cp:revision>85</cp:revision>
  <dcterms:created xsi:type="dcterms:W3CDTF">2012-01-06T20:29:58Z</dcterms:created>
  <dcterms:modified xsi:type="dcterms:W3CDTF">2015-01-08T00:47:58Z</dcterms:modified>
</cp:coreProperties>
</file>