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660066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4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E70F-07BD-49E7-97CE-0C39FEBF6A39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FBC2-E0F6-4462-9898-5A85AD0EB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43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E70F-07BD-49E7-97CE-0C39FEBF6A39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FBC2-E0F6-4462-9898-5A85AD0EB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883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E70F-07BD-49E7-97CE-0C39FEBF6A39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FBC2-E0F6-4462-9898-5A85AD0EB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849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E70F-07BD-49E7-97CE-0C39FEBF6A39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FBC2-E0F6-4462-9898-5A85AD0EB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389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E70F-07BD-49E7-97CE-0C39FEBF6A39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FBC2-E0F6-4462-9898-5A85AD0EB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869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E70F-07BD-49E7-97CE-0C39FEBF6A39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FBC2-E0F6-4462-9898-5A85AD0EB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847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E70F-07BD-49E7-97CE-0C39FEBF6A39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FBC2-E0F6-4462-9898-5A85AD0EB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610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E70F-07BD-49E7-97CE-0C39FEBF6A39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FBC2-E0F6-4462-9898-5A85AD0EB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55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E70F-07BD-49E7-97CE-0C39FEBF6A39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FBC2-E0F6-4462-9898-5A85AD0EB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845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E70F-07BD-49E7-97CE-0C39FEBF6A39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FBC2-E0F6-4462-9898-5A85AD0EB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96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E70F-07BD-49E7-97CE-0C39FEBF6A39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FBC2-E0F6-4462-9898-5A85AD0EB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669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6E70F-07BD-49E7-97CE-0C39FEBF6A39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EFBC2-E0F6-4462-9898-5A85AD0EB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580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en.wikipedia.org/wiki/File:Chromium(III)-chloride-purple-anhydrous-sunlight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8.png"/><Relationship Id="rId3" Type="http://schemas.openxmlformats.org/officeDocument/2006/relationships/image" Target="../media/image6.emf"/><Relationship Id="rId7" Type="http://schemas.openxmlformats.org/officeDocument/2006/relationships/image" Target="../media/image3.emf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emf"/><Relationship Id="rId5" Type="http://schemas.openxmlformats.org/officeDocument/2006/relationships/image" Target="../media/image2.e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emf"/><Relationship Id="rId1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Lecture </a:t>
            </a:r>
            <a:r>
              <a:rPr lang="en-US" b="1" dirty="0" smtClean="0"/>
              <a:t>3a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660066"/>
                </a:solidFill>
              </a:rPr>
              <a:t>Electrochemical Study of Mdtc</a:t>
            </a:r>
            <a:r>
              <a:rPr lang="en-US" sz="3600" b="1" baseline="-25000" dirty="0" smtClean="0">
                <a:solidFill>
                  <a:srgbClr val="660066"/>
                </a:solidFill>
              </a:rPr>
              <a:t>3</a:t>
            </a:r>
            <a:endParaRPr lang="en-US" sz="3600" b="1" baseline="-250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296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Chromium (Crdtc</a:t>
            </a:r>
            <a:r>
              <a:rPr lang="en-US" b="1" baseline="-25000" dirty="0"/>
              <a:t>3</a:t>
            </a:r>
            <a:r>
              <a:rPr lang="en-US" b="1" dirty="0" smtClean="0"/>
              <a:t>) (cont.)</a:t>
            </a: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reaction has to be carried out in the absence of water:</a:t>
            </a:r>
          </a:p>
          <a:p>
            <a:pPr lvl="2"/>
            <a:r>
              <a:rPr lang="en-US" dirty="0" smtClean="0">
                <a:solidFill>
                  <a:srgbClr val="660066"/>
                </a:solidFill>
              </a:rPr>
              <a:t>Synthesis has to be carried out under strict Schlenk techniques</a:t>
            </a:r>
          </a:p>
          <a:p>
            <a:pPr lvl="2"/>
            <a:r>
              <a:rPr lang="en-US" dirty="0" smtClean="0">
                <a:solidFill>
                  <a:srgbClr val="660066"/>
                </a:solidFill>
              </a:rPr>
              <a:t>Anhydrous CrCl</a:t>
            </a:r>
            <a:r>
              <a:rPr lang="en-US" baseline="-25000" dirty="0" smtClean="0">
                <a:solidFill>
                  <a:srgbClr val="660066"/>
                </a:solidFill>
              </a:rPr>
              <a:t>3</a:t>
            </a:r>
            <a:r>
              <a:rPr lang="en-US" dirty="0" smtClean="0">
                <a:solidFill>
                  <a:srgbClr val="660066"/>
                </a:solidFill>
              </a:rPr>
              <a:t> is used as the chromium(III) source</a:t>
            </a:r>
            <a:endParaRPr lang="en-US" dirty="0">
              <a:solidFill>
                <a:srgbClr val="660066"/>
              </a:solidFill>
            </a:endParaRPr>
          </a:p>
          <a:p>
            <a:pPr lvl="2"/>
            <a:r>
              <a:rPr lang="en-US" dirty="0" smtClean="0">
                <a:solidFill>
                  <a:srgbClr val="660066"/>
                </a:solidFill>
              </a:rPr>
              <a:t>Anhydrous sodium </a:t>
            </a:r>
            <a:r>
              <a:rPr lang="en-US" i="1" dirty="0" smtClean="0">
                <a:solidFill>
                  <a:srgbClr val="660066"/>
                </a:solidFill>
              </a:rPr>
              <a:t>N,N</a:t>
            </a:r>
            <a:r>
              <a:rPr lang="en-US" dirty="0" smtClean="0">
                <a:solidFill>
                  <a:srgbClr val="660066"/>
                </a:solidFill>
              </a:rPr>
              <a:t>-</a:t>
            </a:r>
            <a:r>
              <a:rPr lang="en-US" dirty="0" err="1" smtClean="0">
                <a:solidFill>
                  <a:srgbClr val="660066"/>
                </a:solidFill>
              </a:rPr>
              <a:t>diethyldithiocarbamate</a:t>
            </a:r>
            <a:endParaRPr lang="en-US" dirty="0" smtClean="0">
              <a:solidFill>
                <a:srgbClr val="660066"/>
              </a:solidFill>
            </a:endParaRPr>
          </a:p>
          <a:p>
            <a:pPr lvl="2"/>
            <a:r>
              <a:rPr lang="en-US" dirty="0" smtClean="0">
                <a:solidFill>
                  <a:srgbClr val="660066"/>
                </a:solidFill>
              </a:rPr>
              <a:t>Anhydrous tetrahydrofuran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If the CrCl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 is very pure, it does not dissolve well in THF</a:t>
            </a:r>
          </a:p>
          <a:p>
            <a:pPr lvl="2"/>
            <a:r>
              <a:rPr lang="en-US" dirty="0" smtClean="0">
                <a:solidFill>
                  <a:srgbClr val="660066"/>
                </a:solidFill>
              </a:rPr>
              <a:t>A small amount of Zn-powder can be added to catalyze the dissolution </a:t>
            </a:r>
          </a:p>
          <a:p>
            <a:pPr lvl="2"/>
            <a:r>
              <a:rPr lang="en-US" dirty="0" smtClean="0">
                <a:solidFill>
                  <a:srgbClr val="660066"/>
                </a:solidFill>
              </a:rPr>
              <a:t>Partial reduction to the kinetically more labile Cr(II)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Hint: </a:t>
            </a:r>
            <a:r>
              <a:rPr lang="en-US" dirty="0" smtClean="0">
                <a:solidFill>
                  <a:srgbClr val="FF0000"/>
                </a:solidFill>
              </a:rPr>
              <a:t>After the reaction, the unreacted CrCl</a:t>
            </a:r>
            <a:r>
              <a:rPr lang="en-US" baseline="-25000" dirty="0" smtClean="0">
                <a:solidFill>
                  <a:srgbClr val="FF0000"/>
                </a:solidFill>
              </a:rPr>
              <a:t>3</a:t>
            </a:r>
            <a:r>
              <a:rPr lang="en-US" dirty="0" smtClean="0">
                <a:solidFill>
                  <a:srgbClr val="FF0000"/>
                </a:solidFill>
              </a:rPr>
              <a:t>, Cr(OH)</a:t>
            </a:r>
            <a:r>
              <a:rPr lang="en-US" baseline="-25000" dirty="0" smtClean="0">
                <a:solidFill>
                  <a:srgbClr val="FF0000"/>
                </a:solidFill>
              </a:rPr>
              <a:t>3</a:t>
            </a:r>
            <a:r>
              <a:rPr lang="en-US" dirty="0" smtClean="0">
                <a:solidFill>
                  <a:srgbClr val="FF0000"/>
                </a:solidFill>
              </a:rPr>
              <a:t> and </a:t>
            </a:r>
            <a:r>
              <a:rPr lang="en-US" dirty="0" err="1" smtClean="0">
                <a:solidFill>
                  <a:srgbClr val="FF0000"/>
                </a:solidFill>
              </a:rPr>
              <a:t>NaCl</a:t>
            </a:r>
            <a:r>
              <a:rPr lang="en-US" dirty="0" smtClean="0">
                <a:solidFill>
                  <a:srgbClr val="FF0000"/>
                </a:solidFill>
              </a:rPr>
              <a:t> have to be removed by Schlenk filtration. The best way of doing this is to decant the supernatant solution before transferring the precipitate onto the frit.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final product is dark blue and air-stable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5122" name="Picture 2" descr="http://upload.wikimedia.org/wikipedia/commons/thumb/3/3b/Chromium%28III%29-chloride-purple-anhydrous-sunlight.jpg/200px-Chromium%28III%29-chloride-purple-anhydrous-sunlight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66" t="9687" r="9402" b="10541"/>
          <a:stretch/>
        </p:blipFill>
        <p:spPr bwMode="auto">
          <a:xfrm>
            <a:off x="7391400" y="2562578"/>
            <a:ext cx="1038578" cy="790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838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Characterization 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5333999" cy="4876800"/>
          </a:xfrm>
        </p:spPr>
        <p:txBody>
          <a:bodyPr>
            <a:normAutofit fontScale="85000" lnSpcReduction="20000"/>
          </a:bodyPr>
          <a:lstStyle/>
          <a:p>
            <a:r>
              <a:rPr lang="en-US" b="1" i="1" dirty="0" smtClean="0"/>
              <a:t>Infrared spectroscopy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infrared spectra are acquire using the FTIR spectrometer (ATR) in </a:t>
            </a:r>
            <a:r>
              <a:rPr lang="en-US" dirty="0" smtClean="0">
                <a:solidFill>
                  <a:srgbClr val="002060"/>
                </a:solidFill>
              </a:rPr>
              <a:t>YH </a:t>
            </a:r>
            <a:r>
              <a:rPr lang="en-US" dirty="0" smtClean="0">
                <a:solidFill>
                  <a:srgbClr val="002060"/>
                </a:solidFill>
              </a:rPr>
              <a:t>6076 and the spectrometer in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YH 1033 (Nujol/</a:t>
            </a:r>
            <a:r>
              <a:rPr lang="en-US" dirty="0" err="1" smtClean="0">
                <a:solidFill>
                  <a:srgbClr val="002060"/>
                </a:solidFill>
              </a:rPr>
              <a:t>CsI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infrared spectra are very similar for all four compounds 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 smtClean="0">
                <a:solidFill>
                  <a:srgbClr val="002060"/>
                </a:solidFill>
              </a:rPr>
              <a:t>i.e., Mndtc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 and Codtc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) because the compounds are isostructural</a:t>
            </a:r>
          </a:p>
          <a:p>
            <a:pPr lvl="2"/>
            <a:r>
              <a:rPr lang="en-US" dirty="0" smtClean="0">
                <a:solidFill>
                  <a:srgbClr val="660066"/>
                </a:solidFill>
                <a:latin typeface="Symbol" pitchFamily="18" charset="2"/>
              </a:rPr>
              <a:t>n</a:t>
            </a:r>
            <a:r>
              <a:rPr lang="en-US" dirty="0" smtClean="0">
                <a:solidFill>
                  <a:srgbClr val="660066"/>
                </a:solidFill>
              </a:rPr>
              <a:t>(C-N)=  ~1475-1490 cm</a:t>
            </a:r>
            <a:r>
              <a:rPr lang="en-US" baseline="30000" dirty="0" smtClean="0">
                <a:solidFill>
                  <a:srgbClr val="660066"/>
                </a:solidFill>
              </a:rPr>
              <a:t>-1</a:t>
            </a:r>
          </a:p>
          <a:p>
            <a:pPr lvl="2"/>
            <a:r>
              <a:rPr lang="en-US" dirty="0">
                <a:solidFill>
                  <a:srgbClr val="C00000"/>
                </a:solidFill>
                <a:latin typeface="Symbol" pitchFamily="18" charset="2"/>
              </a:rPr>
              <a:t>n</a:t>
            </a:r>
            <a:r>
              <a:rPr lang="en-US" dirty="0" smtClean="0">
                <a:solidFill>
                  <a:srgbClr val="C00000"/>
                </a:solidFill>
              </a:rPr>
              <a:t>(C-S) =  ~960-1000 cm</a:t>
            </a:r>
            <a:r>
              <a:rPr lang="en-US" baseline="30000" dirty="0">
                <a:solidFill>
                  <a:srgbClr val="C00000"/>
                </a:solidFill>
              </a:rPr>
              <a:t>-1</a:t>
            </a:r>
            <a:endParaRPr lang="en-US" dirty="0" smtClean="0">
              <a:solidFill>
                <a:srgbClr val="C00000"/>
              </a:solidFill>
            </a:endParaRPr>
          </a:p>
          <a:p>
            <a:pPr lvl="2"/>
            <a:r>
              <a:rPr lang="en-US" dirty="0">
                <a:solidFill>
                  <a:srgbClr val="006600"/>
                </a:solidFill>
                <a:latin typeface="Symbol" pitchFamily="18" charset="2"/>
              </a:rPr>
              <a:t>n</a:t>
            </a:r>
            <a:r>
              <a:rPr lang="en-US" dirty="0" smtClean="0">
                <a:solidFill>
                  <a:srgbClr val="006600"/>
                </a:solidFill>
              </a:rPr>
              <a:t>(M-S)= ~300-400 cm</a:t>
            </a:r>
            <a:r>
              <a:rPr lang="en-US" baseline="30000" dirty="0" smtClean="0">
                <a:solidFill>
                  <a:srgbClr val="006600"/>
                </a:solidFill>
              </a:rPr>
              <a:t>-1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6600"/>
                </a:solidFill>
              </a:rPr>
              <a:t>High-spin complexes display one band in this range, low-spin complexes two bands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lum bright="-2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429321"/>
            <a:ext cx="2971800" cy="3371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47" t="31362" r="38623" b="23276"/>
          <a:stretch/>
        </p:blipFill>
        <p:spPr bwMode="auto">
          <a:xfrm>
            <a:off x="6391335" y="4798828"/>
            <a:ext cx="1884459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428550" y="6139190"/>
            <a:ext cx="10150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Co(S</a:t>
            </a:r>
            <a:r>
              <a:rPr lang="en-US" sz="1100" b="1" baseline="-25000" dirty="0" smtClean="0">
                <a:solidFill>
                  <a:schemeClr val="bg1"/>
                </a:solidFill>
              </a:rPr>
              <a:t>2</a:t>
            </a:r>
            <a:r>
              <a:rPr lang="en-US" sz="1100" b="1" dirty="0" smtClean="0">
                <a:solidFill>
                  <a:schemeClr val="bg1"/>
                </a:solidFill>
              </a:rPr>
              <a:t>CNEt</a:t>
            </a:r>
            <a:r>
              <a:rPr lang="en-US" sz="1100" b="1" baseline="-25000" dirty="0" smtClean="0">
                <a:solidFill>
                  <a:schemeClr val="bg1"/>
                </a:solidFill>
              </a:rPr>
              <a:t>2</a:t>
            </a:r>
            <a:r>
              <a:rPr lang="en-US" sz="1100" b="1" dirty="0" smtClean="0">
                <a:solidFill>
                  <a:schemeClr val="bg1"/>
                </a:solidFill>
              </a:rPr>
              <a:t>)</a:t>
            </a:r>
            <a:r>
              <a:rPr lang="en-US" sz="1100" b="1" baseline="-25000" dirty="0" smtClean="0">
                <a:solidFill>
                  <a:schemeClr val="bg1"/>
                </a:solidFill>
              </a:rPr>
              <a:t>3</a:t>
            </a:r>
            <a:endParaRPr lang="en-US" sz="1100" b="1" baseline="-25000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019800" y="1524000"/>
            <a:ext cx="0" cy="2743200"/>
          </a:xfrm>
          <a:prstGeom prst="line">
            <a:avLst/>
          </a:prstGeom>
          <a:ln w="19050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239000" y="1524000"/>
            <a:ext cx="0" cy="27432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534400" y="1524000"/>
            <a:ext cx="0" cy="2743200"/>
          </a:xfrm>
          <a:prstGeom prst="line">
            <a:avLst/>
          </a:prstGeom>
          <a:ln w="190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3063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Characterization 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5257800" cy="4572000"/>
          </a:xfrm>
        </p:spPr>
        <p:txBody>
          <a:bodyPr>
            <a:normAutofit fontScale="62500" lnSpcReduction="20000"/>
          </a:bodyPr>
          <a:lstStyle/>
          <a:p>
            <a:r>
              <a:rPr lang="en-US" b="1" i="1" dirty="0" smtClean="0"/>
              <a:t>NMR </a:t>
            </a:r>
            <a:r>
              <a:rPr lang="en-US" b="1" i="1" dirty="0"/>
              <a:t>spectroscopy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Three of the four compounds are paramagnetic (Cr, </a:t>
            </a:r>
            <a:r>
              <a:rPr lang="en-US" dirty="0" err="1" smtClean="0">
                <a:solidFill>
                  <a:srgbClr val="002060"/>
                </a:solidFill>
              </a:rPr>
              <a:t>Mn</a:t>
            </a:r>
            <a:r>
              <a:rPr lang="en-US" dirty="0" smtClean="0">
                <a:solidFill>
                  <a:srgbClr val="002060"/>
                </a:solidFill>
              </a:rPr>
              <a:t> and Fe)</a:t>
            </a:r>
          </a:p>
          <a:p>
            <a:pPr lvl="2"/>
            <a:r>
              <a:rPr lang="en-US" dirty="0" smtClean="0">
                <a:solidFill>
                  <a:srgbClr val="660066"/>
                </a:solidFill>
              </a:rPr>
              <a:t>Large chemical shift ranges</a:t>
            </a:r>
          </a:p>
          <a:p>
            <a:pPr lvl="2"/>
            <a:r>
              <a:rPr lang="en-US" dirty="0" smtClean="0">
                <a:solidFill>
                  <a:srgbClr val="660066"/>
                </a:solidFill>
              </a:rPr>
              <a:t>Broad peaks for most parts</a:t>
            </a:r>
          </a:p>
          <a:p>
            <a:pPr lvl="2"/>
            <a:r>
              <a:rPr lang="en-US" dirty="0" smtClean="0">
                <a:solidFill>
                  <a:srgbClr val="660066"/>
                </a:solidFill>
              </a:rPr>
              <a:t>Difficult to observe splitting patterns</a:t>
            </a:r>
            <a:endParaRPr lang="en-US" dirty="0">
              <a:solidFill>
                <a:srgbClr val="660066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Requires different parameters for the NMR data acquisition</a:t>
            </a:r>
          </a:p>
          <a:p>
            <a:pPr lvl="2"/>
            <a:r>
              <a:rPr lang="en-US" dirty="0" smtClean="0">
                <a:solidFill>
                  <a:srgbClr val="660066"/>
                </a:solidFill>
              </a:rPr>
              <a:t>Different spectral window</a:t>
            </a:r>
          </a:p>
          <a:p>
            <a:pPr lvl="2"/>
            <a:r>
              <a:rPr lang="en-US" dirty="0" smtClean="0">
                <a:solidFill>
                  <a:srgbClr val="660066"/>
                </a:solidFill>
              </a:rPr>
              <a:t>Shorter T1-time</a:t>
            </a:r>
          </a:p>
          <a:p>
            <a:pPr lvl="2"/>
            <a:r>
              <a:rPr lang="en-US" dirty="0" smtClean="0">
                <a:solidFill>
                  <a:srgbClr val="660066"/>
                </a:solidFill>
              </a:rPr>
              <a:t>Most scans to get a better signal-to-noise ratio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compounds are also chiral, which means that the spectra exhibit additional splitting, ABX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 system (i.e., Codtc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Note that all NMR spectra are temperature dependent as well, particularly the Fe-compound that is an intermediate between a high-spin and low-spin complex	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694"/>
          <a:stretch/>
        </p:blipFill>
        <p:spPr bwMode="auto">
          <a:xfrm>
            <a:off x="5748867" y="1752600"/>
            <a:ext cx="3064150" cy="2130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867" y="3962400"/>
            <a:ext cx="30641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9256" y="3962400"/>
            <a:ext cx="889000" cy="9207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</p:pic>
      <p:cxnSp>
        <p:nvCxnSpPr>
          <p:cNvPr id="5" name="Straight Connector 4"/>
          <p:cNvCxnSpPr/>
          <p:nvPr/>
        </p:nvCxnSpPr>
        <p:spPr>
          <a:xfrm flipH="1">
            <a:off x="6096000" y="3733800"/>
            <a:ext cx="658368" cy="0"/>
          </a:xfrm>
          <a:prstGeom prst="line">
            <a:avLst/>
          </a:prstGeom>
          <a:ln>
            <a:headEnd type="oval" w="sm" len="sm"/>
            <a:tailEnd type="oval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119651" y="3472190"/>
            <a:ext cx="6110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chemeClr val="bg1"/>
                </a:solidFill>
              </a:rPr>
              <a:t>10 ppm</a:t>
            </a:r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934200" y="4422775"/>
            <a:ext cx="134056" cy="315912"/>
          </a:xfrm>
          <a:prstGeom prst="ellipse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266744" y="4436213"/>
            <a:ext cx="134056" cy="315912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68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5029200" cy="49530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/>
              <a:t>Cyclic voltammetry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Used to determine redox potentials of the different compounds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The measurement uses a three-electrode system: working electrode (glassy carbon), auxiliary electrode (platinum wire) and reference electrode (Ag/</a:t>
            </a:r>
            <a:r>
              <a:rPr lang="en-US" dirty="0" err="1">
                <a:solidFill>
                  <a:srgbClr val="002060"/>
                </a:solidFill>
              </a:rPr>
              <a:t>AgCl</a:t>
            </a:r>
            <a:r>
              <a:rPr lang="en-US" dirty="0">
                <a:solidFill>
                  <a:srgbClr val="002060"/>
                </a:solidFill>
              </a:rPr>
              <a:t>/</a:t>
            </a:r>
            <a:r>
              <a:rPr lang="en-US" i="1" dirty="0">
                <a:solidFill>
                  <a:srgbClr val="002060"/>
                </a:solidFill>
              </a:rPr>
              <a:t>1 M </a:t>
            </a:r>
            <a:r>
              <a:rPr lang="en-US" dirty="0" err="1">
                <a:solidFill>
                  <a:srgbClr val="002060"/>
                </a:solidFill>
              </a:rPr>
              <a:t>LiCl</a:t>
            </a:r>
            <a:r>
              <a:rPr lang="en-US" dirty="0">
                <a:solidFill>
                  <a:srgbClr val="002060"/>
                </a:solidFill>
              </a:rPr>
              <a:t> in dry acetone)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current between the auxiliary and the reference electrode is recorded as the potential between the reference and the working electrode is swept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In the lab, a full scan is done first before focusing on the individual steps using a small window (less of a potential range) and lower sweep rate (=V/s)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Often times, a peak at E=+0.15 V is observed due to the oxidation of free </a:t>
            </a:r>
            <a:r>
              <a:rPr lang="en-US" dirty="0" err="1" smtClean="0">
                <a:solidFill>
                  <a:srgbClr val="002060"/>
                </a:solidFill>
              </a:rPr>
              <a:t>dtc</a:t>
            </a:r>
            <a:r>
              <a:rPr lang="en-US" dirty="0" smtClean="0">
                <a:solidFill>
                  <a:srgbClr val="002060"/>
                </a:solidFill>
              </a:rPr>
              <a:t> ligand leading to </a:t>
            </a:r>
            <a:r>
              <a:rPr lang="en-US" dirty="0" err="1" smtClean="0">
                <a:solidFill>
                  <a:srgbClr val="002060"/>
                </a:solidFill>
              </a:rPr>
              <a:t>thiuram</a:t>
            </a:r>
            <a:r>
              <a:rPr lang="en-US" dirty="0" smtClean="0">
                <a:solidFill>
                  <a:srgbClr val="002060"/>
                </a:solidFill>
              </a:rPr>
              <a:t> disulfide.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532972"/>
            <a:ext cx="3429000" cy="2734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45723" y="4325034"/>
            <a:ext cx="3552254" cy="646331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lvl="1"/>
            <a:r>
              <a:rPr lang="en-US" b="1" dirty="0" smtClean="0">
                <a:solidFill>
                  <a:srgbClr val="C00000"/>
                </a:solidFill>
              </a:rPr>
              <a:t>Left </a:t>
            </a:r>
            <a:r>
              <a:rPr lang="en-US" b="1" dirty="0">
                <a:solidFill>
                  <a:srgbClr val="C00000"/>
                </a:solidFill>
              </a:rPr>
              <a:t>side: reduction of </a:t>
            </a:r>
            <a:r>
              <a:rPr lang="en-US" b="1" dirty="0" smtClean="0">
                <a:solidFill>
                  <a:srgbClr val="C00000"/>
                </a:solidFill>
              </a:rPr>
              <a:t>Mndtc</a:t>
            </a:r>
            <a:r>
              <a:rPr lang="en-US" b="1" baseline="-25000" dirty="0" smtClean="0">
                <a:solidFill>
                  <a:srgbClr val="C00000"/>
                </a:solidFill>
              </a:rPr>
              <a:t>3</a:t>
            </a:r>
          </a:p>
          <a:p>
            <a:pPr lvl="1"/>
            <a:r>
              <a:rPr lang="en-US" b="1" dirty="0" smtClean="0">
                <a:solidFill>
                  <a:srgbClr val="006600"/>
                </a:solidFill>
              </a:rPr>
              <a:t>Right </a:t>
            </a:r>
            <a:r>
              <a:rPr lang="en-US" b="1" dirty="0">
                <a:solidFill>
                  <a:srgbClr val="006600"/>
                </a:solidFill>
              </a:rPr>
              <a:t>side: oxidation of Mndtc</a:t>
            </a:r>
            <a:r>
              <a:rPr lang="en-US" b="1" baseline="-25000" dirty="0">
                <a:solidFill>
                  <a:srgbClr val="006600"/>
                </a:solidFill>
              </a:rPr>
              <a:t>3</a:t>
            </a:r>
            <a:endParaRPr lang="en-US" b="1" dirty="0">
              <a:solidFill>
                <a:srgbClr val="00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7400" y="3529584"/>
            <a:ext cx="1766830" cy="184666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sz="1200" dirty="0" smtClean="0"/>
              <a:t>      [Mndtc</a:t>
            </a:r>
            <a:r>
              <a:rPr lang="en-US" sz="1200" baseline="-25000" dirty="0" smtClean="0"/>
              <a:t>3</a:t>
            </a:r>
            <a:r>
              <a:rPr lang="en-US" sz="1200" dirty="0" smtClean="0"/>
              <a:t>]</a:t>
            </a:r>
            <a:r>
              <a:rPr lang="en-US" sz="1200" baseline="30000" dirty="0" smtClean="0"/>
              <a:t>-          </a:t>
            </a:r>
            <a:r>
              <a:rPr lang="en-US" sz="1200" dirty="0" smtClean="0"/>
              <a:t>Mndtc</a:t>
            </a:r>
            <a:r>
              <a:rPr lang="en-US" sz="1200" baseline="-25000" dirty="0" smtClean="0"/>
              <a:t>3</a:t>
            </a:r>
            <a:r>
              <a:rPr lang="en-US" sz="1200" baseline="30000" dirty="0" smtClean="0"/>
              <a:t>  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8065008" y="3529584"/>
            <a:ext cx="731520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 [</a:t>
            </a:r>
            <a:r>
              <a:rPr lang="en-US" sz="1200" dirty="0" smtClean="0"/>
              <a:t>Mndtc</a:t>
            </a:r>
            <a:r>
              <a:rPr lang="en-US" sz="1200" baseline="-25000" dirty="0" smtClean="0"/>
              <a:t>3</a:t>
            </a:r>
            <a:r>
              <a:rPr lang="en-US" sz="1200" dirty="0" smtClean="0">
                <a:solidFill>
                  <a:schemeClr val="bg1"/>
                </a:solidFill>
              </a:rPr>
              <a:t>]</a:t>
            </a:r>
            <a:r>
              <a:rPr lang="en-US" sz="1200" baseline="30000" dirty="0" smtClean="0">
                <a:solidFill>
                  <a:schemeClr val="bg1"/>
                </a:solidFill>
              </a:rPr>
              <a:t>+   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1828800"/>
            <a:ext cx="838200" cy="1981200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543800" y="1828800"/>
            <a:ext cx="1252728" cy="1981200"/>
          </a:xfrm>
          <a:prstGeom prst="rect">
            <a:avLst/>
          </a:prstGeom>
          <a:noFill/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1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9" grpId="0" animBg="1"/>
      <p:bldP spid="4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Introduction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Metal </a:t>
            </a:r>
            <a:r>
              <a:rPr lang="en-US" dirty="0" err="1" smtClean="0"/>
              <a:t>dithiocarbamates</a:t>
            </a:r>
            <a:r>
              <a:rPr lang="en-US" dirty="0" smtClean="0"/>
              <a:t> (M(S</a:t>
            </a:r>
            <a:r>
              <a:rPr lang="en-US" baseline="-25000" dirty="0" smtClean="0"/>
              <a:t>2</a:t>
            </a:r>
            <a:r>
              <a:rPr lang="en-US" dirty="0" smtClean="0"/>
              <a:t>CNR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r>
              <a:rPr lang="en-US" baseline="-25000" dirty="0" smtClean="0"/>
              <a:t>n</a:t>
            </a:r>
            <a:r>
              <a:rPr lang="en-US" dirty="0" smtClean="0"/>
              <a:t>) are known for more than 100 years.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Disinfectants due to their </a:t>
            </a:r>
            <a:r>
              <a:rPr lang="en-US" sz="2200" dirty="0" err="1" smtClean="0">
                <a:solidFill>
                  <a:srgbClr val="002060"/>
                </a:solidFill>
              </a:rPr>
              <a:t>fungistatic</a:t>
            </a:r>
            <a:r>
              <a:rPr lang="en-US" sz="2200" dirty="0" smtClean="0">
                <a:solidFill>
                  <a:srgbClr val="002060"/>
                </a:solidFill>
              </a:rPr>
              <a:t> activity (i.e., Zn(S</a:t>
            </a:r>
            <a:r>
              <a:rPr lang="en-US" sz="2200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dirty="0" smtClean="0">
                <a:solidFill>
                  <a:srgbClr val="002060"/>
                </a:solidFill>
              </a:rPr>
              <a:t>CNMe</a:t>
            </a:r>
            <a:r>
              <a:rPr lang="en-US" sz="2200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dirty="0" smtClean="0">
                <a:solidFill>
                  <a:srgbClr val="002060"/>
                </a:solidFill>
              </a:rPr>
              <a:t>)</a:t>
            </a:r>
            <a:r>
              <a:rPr lang="en-US" sz="2200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  <a:r>
              <a:rPr lang="en-US" sz="2200" dirty="0" smtClean="0">
                <a:solidFill>
                  <a:srgbClr val="002060"/>
                </a:solidFill>
              </a:rPr>
              <a:t>(</a:t>
            </a:r>
            <a:r>
              <a:rPr lang="en-US" sz="2200" i="1" dirty="0" err="1" smtClean="0">
                <a:solidFill>
                  <a:srgbClr val="002060"/>
                </a:solidFill>
              </a:rPr>
              <a:t>Ziram</a:t>
            </a:r>
            <a:r>
              <a:rPr lang="en-US" sz="2200" dirty="0" smtClean="0">
                <a:solidFill>
                  <a:srgbClr val="002060"/>
                </a:solidFill>
              </a:rPr>
              <a:t>), Fe(S</a:t>
            </a:r>
            <a:r>
              <a:rPr lang="en-US" sz="2200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dirty="0" smtClean="0">
                <a:solidFill>
                  <a:srgbClr val="002060"/>
                </a:solidFill>
              </a:rPr>
              <a:t>CNMe</a:t>
            </a:r>
            <a:r>
              <a:rPr lang="en-US" sz="2200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dirty="0" smtClean="0">
                <a:solidFill>
                  <a:srgbClr val="002060"/>
                </a:solidFill>
              </a:rPr>
              <a:t>)</a:t>
            </a:r>
            <a:r>
              <a:rPr lang="en-US" sz="2200" baseline="-25000" dirty="0" smtClean="0">
                <a:solidFill>
                  <a:srgbClr val="002060"/>
                </a:solidFill>
              </a:rPr>
              <a:t>3 </a:t>
            </a:r>
            <a:r>
              <a:rPr lang="en-US" sz="2200" dirty="0" smtClean="0">
                <a:solidFill>
                  <a:srgbClr val="002060"/>
                </a:solidFill>
              </a:rPr>
              <a:t>(</a:t>
            </a:r>
            <a:r>
              <a:rPr lang="en-US" sz="2200" i="1" dirty="0" smtClean="0">
                <a:solidFill>
                  <a:srgbClr val="002060"/>
                </a:solidFill>
              </a:rPr>
              <a:t>Ferbam</a:t>
            </a:r>
            <a:r>
              <a:rPr lang="en-US" sz="2200" dirty="0" smtClean="0">
                <a:solidFill>
                  <a:srgbClr val="002060"/>
                </a:solidFill>
              </a:rPr>
              <a:t>), As(S</a:t>
            </a:r>
            <a:r>
              <a:rPr lang="en-US" sz="2200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dirty="0" smtClean="0">
                <a:solidFill>
                  <a:srgbClr val="002060"/>
                </a:solidFill>
              </a:rPr>
              <a:t>CNMe</a:t>
            </a:r>
            <a:r>
              <a:rPr lang="en-US" sz="2200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dirty="0" smtClean="0">
                <a:solidFill>
                  <a:srgbClr val="002060"/>
                </a:solidFill>
              </a:rPr>
              <a:t>)</a:t>
            </a:r>
            <a:r>
              <a:rPr lang="en-US" sz="2200" baseline="-25000" dirty="0" smtClean="0">
                <a:solidFill>
                  <a:srgbClr val="002060"/>
                </a:solidFill>
              </a:rPr>
              <a:t>3 </a:t>
            </a:r>
            <a:r>
              <a:rPr lang="en-US" sz="2200" dirty="0" smtClean="0">
                <a:solidFill>
                  <a:srgbClr val="002060"/>
                </a:solidFill>
              </a:rPr>
              <a:t>(</a:t>
            </a:r>
            <a:r>
              <a:rPr lang="en-US" sz="2200" i="1" dirty="0" err="1" smtClean="0">
                <a:solidFill>
                  <a:srgbClr val="002060"/>
                </a:solidFill>
              </a:rPr>
              <a:t>Asomate</a:t>
            </a:r>
            <a:r>
              <a:rPr lang="en-US" sz="2200" dirty="0" smtClean="0">
                <a:solidFill>
                  <a:srgbClr val="002060"/>
                </a:solidFill>
              </a:rPr>
              <a:t>))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Vulcanization accelerators (i.e., </a:t>
            </a:r>
            <a:r>
              <a:rPr lang="en-US" sz="2200" dirty="0" err="1" smtClean="0">
                <a:solidFill>
                  <a:srgbClr val="002060"/>
                </a:solidFill>
              </a:rPr>
              <a:t>Te</a:t>
            </a:r>
            <a:r>
              <a:rPr lang="en-US" sz="2200" dirty="0" smtClean="0">
                <a:solidFill>
                  <a:srgbClr val="002060"/>
                </a:solidFill>
              </a:rPr>
              <a:t>(S</a:t>
            </a:r>
            <a:r>
              <a:rPr lang="en-US" sz="2200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dirty="0" smtClean="0">
                <a:solidFill>
                  <a:srgbClr val="002060"/>
                </a:solidFill>
              </a:rPr>
              <a:t>CNEt</a:t>
            </a:r>
            <a:r>
              <a:rPr lang="en-US" sz="2200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dirty="0" smtClean="0">
                <a:solidFill>
                  <a:srgbClr val="002060"/>
                </a:solidFill>
              </a:rPr>
              <a:t>)</a:t>
            </a:r>
            <a:r>
              <a:rPr lang="en-US" sz="2200" baseline="-25000" dirty="0" smtClean="0">
                <a:solidFill>
                  <a:srgbClr val="002060"/>
                </a:solidFill>
              </a:rPr>
              <a:t>4,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  <a:r>
              <a:rPr lang="en-US" sz="2200" dirty="0" smtClean="0">
                <a:solidFill>
                  <a:srgbClr val="002060"/>
                </a:solidFill>
              </a:rPr>
              <a:t>Zn(S</a:t>
            </a:r>
            <a:r>
              <a:rPr lang="en-US" sz="2200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dirty="0" smtClean="0">
                <a:solidFill>
                  <a:srgbClr val="002060"/>
                </a:solidFill>
              </a:rPr>
              <a:t>CNMe</a:t>
            </a:r>
            <a:r>
              <a:rPr lang="en-US" sz="2200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dirty="0" smtClean="0">
                <a:solidFill>
                  <a:srgbClr val="002060"/>
                </a:solidFill>
              </a:rPr>
              <a:t>)</a:t>
            </a:r>
            <a:r>
              <a:rPr lang="en-US" sz="2200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dirty="0" smtClean="0">
                <a:solidFill>
                  <a:srgbClr val="002060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2060"/>
                </a:solidFill>
              </a:rPr>
              <a:t>Precursor for the formation of metal sulfide thin films and </a:t>
            </a:r>
            <a:r>
              <a:rPr lang="en-US" sz="2200" dirty="0" err="1">
                <a:solidFill>
                  <a:srgbClr val="002060"/>
                </a:solidFill>
              </a:rPr>
              <a:t>nanoarticles</a:t>
            </a:r>
            <a:r>
              <a:rPr lang="en-US" sz="2200" dirty="0">
                <a:solidFill>
                  <a:srgbClr val="002060"/>
                </a:solidFill>
              </a:rPr>
              <a:t> (</a:t>
            </a:r>
            <a:r>
              <a:rPr lang="en-US" sz="2200" dirty="0" err="1">
                <a:solidFill>
                  <a:srgbClr val="002060"/>
                </a:solidFill>
              </a:rPr>
              <a:t>CdS</a:t>
            </a:r>
            <a:r>
              <a:rPr lang="en-US" sz="2200" dirty="0">
                <a:solidFill>
                  <a:srgbClr val="002060"/>
                </a:solidFill>
              </a:rPr>
              <a:t>, </a:t>
            </a:r>
            <a:r>
              <a:rPr lang="en-US" sz="2200" dirty="0" err="1">
                <a:solidFill>
                  <a:srgbClr val="002060"/>
                </a:solidFill>
              </a:rPr>
              <a:t>ZnS</a:t>
            </a:r>
            <a:r>
              <a:rPr lang="en-US" sz="2200" dirty="0">
                <a:solidFill>
                  <a:srgbClr val="002060"/>
                </a:solidFill>
              </a:rPr>
              <a:t>, </a:t>
            </a:r>
            <a:r>
              <a:rPr lang="en-US" sz="2200" dirty="0" err="1">
                <a:solidFill>
                  <a:srgbClr val="002060"/>
                </a:solidFill>
              </a:rPr>
              <a:t>PbS</a:t>
            </a:r>
            <a:r>
              <a:rPr lang="en-US" sz="2200" dirty="0">
                <a:solidFill>
                  <a:srgbClr val="002060"/>
                </a:solidFill>
              </a:rPr>
              <a:t>, Bi</a:t>
            </a:r>
            <a:r>
              <a:rPr lang="en-US" sz="2200" baseline="-25000" dirty="0">
                <a:solidFill>
                  <a:srgbClr val="002060"/>
                </a:solidFill>
              </a:rPr>
              <a:t>2</a:t>
            </a:r>
            <a:r>
              <a:rPr lang="en-US" sz="2200" dirty="0">
                <a:solidFill>
                  <a:srgbClr val="002060"/>
                </a:solidFill>
              </a:rPr>
              <a:t>S</a:t>
            </a:r>
            <a:r>
              <a:rPr lang="en-US" sz="2200" baseline="-25000" dirty="0">
                <a:solidFill>
                  <a:srgbClr val="002060"/>
                </a:solidFill>
              </a:rPr>
              <a:t>3</a:t>
            </a:r>
            <a:r>
              <a:rPr lang="en-US" sz="2200" dirty="0">
                <a:solidFill>
                  <a:srgbClr val="002060"/>
                </a:solidFill>
              </a:rPr>
              <a:t>, </a:t>
            </a:r>
            <a:r>
              <a:rPr lang="en-US" sz="2200" dirty="0" err="1">
                <a:solidFill>
                  <a:srgbClr val="002060"/>
                </a:solidFill>
              </a:rPr>
              <a:t>LnS</a:t>
            </a:r>
            <a:r>
              <a:rPr lang="en-US" sz="2200" dirty="0">
                <a:solidFill>
                  <a:srgbClr val="002060"/>
                </a:solidFill>
              </a:rPr>
              <a:t> (Ln=</a:t>
            </a:r>
            <a:r>
              <a:rPr lang="en-US" sz="2200" dirty="0" err="1">
                <a:solidFill>
                  <a:srgbClr val="002060"/>
                </a:solidFill>
              </a:rPr>
              <a:t>Eu</a:t>
            </a:r>
            <a:r>
              <a:rPr lang="en-US" sz="2200" dirty="0">
                <a:solidFill>
                  <a:srgbClr val="002060"/>
                </a:solidFill>
              </a:rPr>
              <a:t>, etc.))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2060"/>
                </a:solidFill>
              </a:rPr>
              <a:t>Iron </a:t>
            </a:r>
            <a:r>
              <a:rPr lang="en-US" sz="2200" dirty="0" err="1">
                <a:solidFill>
                  <a:srgbClr val="002060"/>
                </a:solidFill>
              </a:rPr>
              <a:t>dithiocarbamates</a:t>
            </a:r>
            <a:r>
              <a:rPr lang="en-US" sz="2200" dirty="0">
                <a:solidFill>
                  <a:srgbClr val="002060"/>
                </a:solidFill>
              </a:rPr>
              <a:t> are used in the spin trapping of NO in biological systems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2060"/>
                </a:solidFill>
              </a:rPr>
              <a:t>Antidote for metal poisoning during chemotherapy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Extraction of heavy metals from aqueous solution and subsequent quantitation via photometry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err="1" smtClean="0">
                <a:solidFill>
                  <a:srgbClr val="002060"/>
                </a:solidFill>
              </a:rPr>
              <a:t>Antabuse</a:t>
            </a:r>
            <a:r>
              <a:rPr lang="en-US" sz="2200" dirty="0" smtClean="0">
                <a:solidFill>
                  <a:srgbClr val="002060"/>
                </a:solidFill>
              </a:rPr>
              <a:t> (</a:t>
            </a:r>
            <a:r>
              <a:rPr lang="en-US" sz="2200" dirty="0" err="1" smtClean="0">
                <a:solidFill>
                  <a:srgbClr val="002060"/>
                </a:solidFill>
              </a:rPr>
              <a:t>thiuram</a:t>
            </a:r>
            <a:r>
              <a:rPr lang="en-US" sz="2200" dirty="0" smtClean="0">
                <a:solidFill>
                  <a:srgbClr val="002060"/>
                </a:solidFill>
              </a:rPr>
              <a:t> disulfide) is used in treatment of alcoholism</a:t>
            </a:r>
          </a:p>
        </p:txBody>
      </p:sp>
    </p:spTree>
    <p:extLst>
      <p:ext uri="{BB962C8B-B14F-4D97-AF65-F5344CB8AC3E}">
        <p14:creationId xmlns:p14="http://schemas.microsoft.com/office/powerpoint/2010/main" val="3829586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Introduction II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</a:t>
            </a:r>
            <a:r>
              <a:rPr lang="en-US" dirty="0" err="1"/>
              <a:t>dithiocarbamate</a:t>
            </a:r>
            <a:r>
              <a:rPr lang="en-US" dirty="0"/>
              <a:t> ligand </a:t>
            </a:r>
            <a:r>
              <a:rPr lang="en-US" dirty="0" smtClean="0"/>
              <a:t>exhibits </a:t>
            </a:r>
            <a:r>
              <a:rPr lang="en-US" dirty="0"/>
              <a:t>several resonance structures, which allows for </a:t>
            </a:r>
            <a:r>
              <a:rPr lang="en-US" dirty="0" smtClean="0"/>
              <a:t>it </a:t>
            </a:r>
            <a:r>
              <a:rPr lang="en-US" dirty="0"/>
              <a:t>to act as a mono- or </a:t>
            </a:r>
            <a:r>
              <a:rPr lang="en-US" dirty="0" err="1"/>
              <a:t>bidentate</a:t>
            </a:r>
            <a:r>
              <a:rPr lang="en-US" dirty="0"/>
              <a:t> ligand depending on the metal and its oxidation state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ligand has a low formal charge (-1) and a small bite </a:t>
            </a:r>
            <a:br>
              <a:rPr lang="en-US" dirty="0" smtClean="0"/>
            </a:br>
            <a:r>
              <a:rPr lang="en-US" dirty="0" smtClean="0"/>
              <a:t>angle, which makes it ideal for high-coordination </a:t>
            </a:r>
            <a:r>
              <a:rPr lang="en-US" dirty="0"/>
              <a:t>number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(i.e., eight in Mdtc</a:t>
            </a:r>
            <a:r>
              <a:rPr lang="en-US" baseline="-25000" dirty="0" smtClean="0"/>
              <a:t>4</a:t>
            </a:r>
            <a:r>
              <a:rPr lang="en-US" dirty="0" smtClean="0"/>
              <a:t> (M=Ti, </a:t>
            </a:r>
            <a:r>
              <a:rPr lang="en-US" dirty="0" err="1" smtClean="0"/>
              <a:t>Nb</a:t>
            </a:r>
            <a:r>
              <a:rPr lang="en-US" dirty="0" smtClean="0"/>
              <a:t>, Ta, Mo, W, </a:t>
            </a:r>
            <a:r>
              <a:rPr lang="en-US" dirty="0" err="1" smtClean="0"/>
              <a:t>Tc</a:t>
            </a:r>
            <a:r>
              <a:rPr lang="en-US" dirty="0" smtClean="0"/>
              <a:t>, Re, Sn)</a:t>
            </a:r>
          </a:p>
          <a:p>
            <a:r>
              <a:rPr lang="en-US" dirty="0"/>
              <a:t>The </a:t>
            </a:r>
            <a:r>
              <a:rPr lang="en-US" dirty="0" smtClean="0"/>
              <a:t>ligand </a:t>
            </a:r>
            <a:r>
              <a:rPr lang="en-US" dirty="0"/>
              <a:t>is known with a broad variety of </a:t>
            </a:r>
            <a:r>
              <a:rPr lang="en-US" i="1" dirty="0" smtClean="0"/>
              <a:t>R</a:t>
            </a:r>
            <a:r>
              <a:rPr lang="en-US" dirty="0" smtClean="0"/>
              <a:t>-groups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i.e., Me, Et, </a:t>
            </a:r>
            <a:r>
              <a:rPr lang="en-US" i="1" dirty="0" err="1" smtClean="0"/>
              <a:t>iso</a:t>
            </a:r>
            <a:r>
              <a:rPr lang="en-US" dirty="0" err="1" smtClean="0"/>
              <a:t>-Pr</a:t>
            </a:r>
            <a:r>
              <a:rPr lang="en-US" dirty="0" smtClean="0"/>
              <a:t>, </a:t>
            </a:r>
            <a:r>
              <a:rPr lang="en-US" i="1" dirty="0" smtClean="0"/>
              <a:t>n</a:t>
            </a:r>
            <a:r>
              <a:rPr lang="en-US" dirty="0" smtClean="0"/>
              <a:t>-</a:t>
            </a:r>
            <a:r>
              <a:rPr lang="en-US" dirty="0" err="1" smtClean="0"/>
              <a:t>Pr</a:t>
            </a:r>
            <a:r>
              <a:rPr lang="en-US" dirty="0" smtClean="0"/>
              <a:t>, </a:t>
            </a:r>
            <a:r>
              <a:rPr lang="en-US" i="1" dirty="0" smtClean="0"/>
              <a:t>n</a:t>
            </a:r>
            <a:r>
              <a:rPr lang="en-US" dirty="0" smtClean="0"/>
              <a:t>-Bu, </a:t>
            </a:r>
            <a:r>
              <a:rPr lang="en-US" dirty="0" err="1" smtClean="0"/>
              <a:t>cyclohexyl</a:t>
            </a:r>
            <a:r>
              <a:rPr lang="en-US" dirty="0"/>
              <a:t>, phenyl,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</a:t>
            </a:r>
            <a:r>
              <a:rPr lang="en-US" baseline="-25000" dirty="0" smtClean="0"/>
              <a:t>4</a:t>
            </a:r>
            <a:r>
              <a:rPr lang="en-US" dirty="0" smtClean="0"/>
              <a:t>H</a:t>
            </a:r>
            <a:r>
              <a:rPr lang="en-US" baseline="-25000" dirty="0" smtClean="0"/>
              <a:t>8</a:t>
            </a:r>
            <a:r>
              <a:rPr lang="en-US" dirty="0"/>
              <a:t>, etc.), which alter the properties of the compounds (i.e., redox properties, solubility, catalytic properties, etc.)</a:t>
            </a:r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122096"/>
              </p:ext>
            </p:extLst>
          </p:nvPr>
        </p:nvGraphicFramePr>
        <p:xfrm>
          <a:off x="1600200" y="2590800"/>
          <a:ext cx="5756963" cy="1097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CS ChemDraw Drawing" r:id="rId3" imgW="5033523" imgH="959689" progId="ChemDraw.Document.6.0">
                  <p:embed/>
                </p:oleObj>
              </mc:Choice>
              <mc:Fallback>
                <p:oleObj name="CS ChemDraw Drawing" r:id="rId3" imgW="5033523" imgH="959689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590800"/>
                        <a:ext cx="5756963" cy="109728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482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Introduction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There are various bond modes known in metal complexes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rgbClr val="002060"/>
                </a:solidFill>
              </a:rPr>
              <a:t>Monodentate</a:t>
            </a:r>
            <a:endParaRPr lang="en-US" sz="2400" dirty="0" smtClean="0">
              <a:solidFill>
                <a:srgbClr val="002060"/>
              </a:solidFill>
            </a:endParaRPr>
          </a:p>
          <a:p>
            <a:pPr lvl="2"/>
            <a:r>
              <a:rPr lang="en-US" sz="2000" dirty="0" smtClean="0"/>
              <a:t>C-N bond has single bond character</a:t>
            </a:r>
            <a:br>
              <a:rPr lang="en-US" sz="2000" dirty="0" smtClean="0"/>
            </a:br>
            <a:r>
              <a:rPr lang="en-US" sz="2000" dirty="0" smtClean="0"/>
              <a:t>i.e., </a:t>
            </a:r>
            <a:r>
              <a:rPr lang="en-US" sz="2000" dirty="0" err="1" smtClean="0"/>
              <a:t>PhHgdtc</a:t>
            </a:r>
            <a:r>
              <a:rPr lang="en-US" sz="2000" dirty="0"/>
              <a:t> (R=Et)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6600"/>
                </a:solidFill>
              </a:rPr>
              <a:t>Bidentate </a:t>
            </a:r>
            <a:r>
              <a:rPr lang="en-US" sz="2400" dirty="0" smtClean="0">
                <a:solidFill>
                  <a:srgbClr val="006600"/>
                </a:solidFill>
              </a:rPr>
              <a:t>(one metal center)</a:t>
            </a:r>
          </a:p>
          <a:p>
            <a:pPr lvl="2"/>
            <a:r>
              <a:rPr lang="en-US" sz="2000" dirty="0" smtClean="0"/>
              <a:t>C-N bond has double bond</a:t>
            </a:r>
            <a:br>
              <a:rPr lang="en-US" sz="2000" dirty="0" smtClean="0"/>
            </a:br>
            <a:r>
              <a:rPr lang="en-US" sz="2000" dirty="0" smtClean="0"/>
              <a:t>character (i.e., Mdtc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,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Zndtc</a:t>
            </a:r>
            <a:r>
              <a:rPr lang="en-US" sz="2000" baseline="-25000" dirty="0" smtClean="0"/>
              <a:t>2 </a:t>
            </a:r>
            <a:r>
              <a:rPr lang="en-US" sz="2000" dirty="0" smtClean="0"/>
              <a:t>(R=</a:t>
            </a:r>
            <a:r>
              <a:rPr lang="en-US" sz="2000" i="1" dirty="0" smtClean="0"/>
              <a:t>n</a:t>
            </a:r>
            <a:r>
              <a:rPr lang="en-US" sz="2000" dirty="0" smtClean="0"/>
              <a:t>-</a:t>
            </a:r>
            <a:r>
              <a:rPr lang="en-US" sz="2000" dirty="0" err="1" smtClean="0"/>
              <a:t>Pr</a:t>
            </a:r>
            <a:r>
              <a:rPr lang="en-US" sz="2000" dirty="0" smtClean="0"/>
              <a:t>))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rgbClr val="C00000"/>
                </a:solidFill>
              </a:rPr>
              <a:t>Bidentate</a:t>
            </a:r>
            <a:r>
              <a:rPr lang="en-US" sz="2400" dirty="0" smtClean="0">
                <a:solidFill>
                  <a:srgbClr val="C00000"/>
                </a:solidFill>
              </a:rPr>
              <a:t> (two metal centers)</a:t>
            </a:r>
          </a:p>
          <a:p>
            <a:pPr lvl="2"/>
            <a:r>
              <a:rPr lang="en-US" sz="2000" dirty="0" smtClean="0"/>
              <a:t>Mo-Fe-S clusters (Fe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MoS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)</a:t>
            </a:r>
          </a:p>
          <a:p>
            <a:pPr lvl="2"/>
            <a:r>
              <a:rPr lang="en-US" sz="2000" dirty="0" smtClean="0"/>
              <a:t>[Au(</a:t>
            </a:r>
            <a:r>
              <a:rPr lang="en-US" sz="2000" dirty="0" err="1" smtClean="0"/>
              <a:t>dtc</a:t>
            </a:r>
            <a:r>
              <a:rPr lang="en-US" sz="2000" dirty="0" smtClean="0"/>
              <a:t>)]</a:t>
            </a:r>
            <a:r>
              <a:rPr lang="en-US" sz="2000" baseline="-25000" dirty="0" smtClean="0"/>
              <a:t>2 </a:t>
            </a:r>
            <a:r>
              <a:rPr lang="en-US" sz="2000" dirty="0" smtClean="0"/>
              <a:t>(R=Et)</a:t>
            </a:r>
            <a:endParaRPr lang="en-US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061419"/>
            <a:ext cx="1562176" cy="10058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4576296"/>
              </p:ext>
            </p:extLst>
          </p:nvPr>
        </p:nvGraphicFramePr>
        <p:xfrm>
          <a:off x="5770543" y="3216349"/>
          <a:ext cx="1468457" cy="822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1" name="CS ChemDraw Drawing" r:id="rId4" imgW="1195962" imgH="670165" progId="ChemDraw.Document.6.0">
                  <p:embed/>
                </p:oleObj>
              </mc:Choice>
              <mc:Fallback>
                <p:oleObj name="CS ChemDraw Drawing" r:id="rId4" imgW="1195962" imgH="67016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70543" y="3216349"/>
                        <a:ext cx="1468457" cy="822960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5438062"/>
              </p:ext>
            </p:extLst>
          </p:nvPr>
        </p:nvGraphicFramePr>
        <p:xfrm>
          <a:off x="5807542" y="4160520"/>
          <a:ext cx="1279058" cy="822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2" name="CS ChemDraw Drawing" r:id="rId6" imgW="1229468" imgH="790395" progId="ChemDraw.Document.6.0">
                  <p:embed/>
                </p:oleObj>
              </mc:Choice>
              <mc:Fallback>
                <p:oleObj name="CS ChemDraw Drawing" r:id="rId6" imgW="1229468" imgH="79039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807542" y="4160520"/>
                        <a:ext cx="1279058" cy="822960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080715"/>
              </p:ext>
            </p:extLst>
          </p:nvPr>
        </p:nvGraphicFramePr>
        <p:xfrm>
          <a:off x="5231606" y="5181600"/>
          <a:ext cx="814387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3" name="CS ChemDraw Drawing" r:id="rId8" imgW="814962" imgH="1078571" progId="ChemDraw.Document.6.0">
                  <p:embed/>
                </p:oleObj>
              </mc:Choice>
              <mc:Fallback>
                <p:oleObj name="CS ChemDraw Drawing" r:id="rId8" imgW="814962" imgH="107857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231606" y="5181600"/>
                        <a:ext cx="814387" cy="1077913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853714"/>
              </p:ext>
            </p:extLst>
          </p:nvPr>
        </p:nvGraphicFramePr>
        <p:xfrm>
          <a:off x="6253956" y="5181600"/>
          <a:ext cx="814387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4" name="CS ChemDraw Drawing" r:id="rId10" imgW="814962" imgH="1078571" progId="ChemDraw.Document.6.0">
                  <p:embed/>
                </p:oleObj>
              </mc:Choice>
              <mc:Fallback>
                <p:oleObj name="CS ChemDraw Drawing" r:id="rId10" imgW="814962" imgH="107857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253956" y="5181600"/>
                        <a:ext cx="814387" cy="1077913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80" name="Picture 84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28" r="25210" b="26098"/>
          <a:stretch/>
        </p:blipFill>
        <p:spPr bwMode="auto">
          <a:xfrm>
            <a:off x="7315200" y="3185160"/>
            <a:ext cx="1667661" cy="146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91" name="Picture 95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01" t="6718" r="43720" b="60982"/>
          <a:stretch/>
        </p:blipFill>
        <p:spPr bwMode="auto">
          <a:xfrm>
            <a:off x="6915460" y="2015699"/>
            <a:ext cx="2045329" cy="1097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92" name="Picture 96"/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55" r="40734" b="31525"/>
          <a:stretch/>
        </p:blipFill>
        <p:spPr bwMode="auto">
          <a:xfrm>
            <a:off x="7620000" y="4726172"/>
            <a:ext cx="841122" cy="1827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435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Introduction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Synthesis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2060"/>
                </a:solidFill>
              </a:rPr>
              <a:t>Secondary amine and carbon disulfide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lvl="2"/>
            <a:r>
              <a:rPr lang="en-US" dirty="0" smtClean="0">
                <a:solidFill>
                  <a:srgbClr val="660066"/>
                </a:solidFill>
              </a:rPr>
              <a:t>If a second base like sodium hydroxide was present, </a:t>
            </a:r>
            <a:br>
              <a:rPr lang="en-US" dirty="0" smtClean="0">
                <a:solidFill>
                  <a:srgbClr val="660066"/>
                </a:solidFill>
              </a:rPr>
            </a:br>
            <a:r>
              <a:rPr lang="en-US" dirty="0" smtClean="0">
                <a:solidFill>
                  <a:srgbClr val="660066"/>
                </a:solidFill>
              </a:rPr>
              <a:t>compound (1) would be converted into its sodium salt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002060"/>
                </a:solidFill>
              </a:rPr>
              <a:t>Metathesis</a:t>
            </a:r>
          </a:p>
          <a:p>
            <a:pPr lvl="2"/>
            <a:r>
              <a:rPr lang="en-US" dirty="0" smtClean="0">
                <a:solidFill>
                  <a:srgbClr val="660066"/>
                </a:solidFill>
              </a:rPr>
              <a:t>The reaction of a metal halide with an alkali metal salt </a:t>
            </a:r>
          </a:p>
          <a:p>
            <a:pPr lvl="2"/>
            <a:endParaRPr lang="en-US" dirty="0" smtClean="0">
              <a:solidFill>
                <a:srgbClr val="660066"/>
              </a:solidFill>
            </a:endParaRPr>
          </a:p>
          <a:p>
            <a:pPr lvl="2"/>
            <a:endParaRPr lang="en-US" dirty="0" smtClean="0">
              <a:solidFill>
                <a:srgbClr val="660066"/>
              </a:solidFill>
            </a:endParaRPr>
          </a:p>
          <a:p>
            <a:pPr lvl="2"/>
            <a:r>
              <a:rPr lang="en-US" dirty="0" smtClean="0">
                <a:solidFill>
                  <a:srgbClr val="660066"/>
                </a:solidFill>
              </a:rPr>
              <a:t>If </a:t>
            </a:r>
            <a:r>
              <a:rPr lang="en-US" dirty="0" smtClean="0">
                <a:solidFill>
                  <a:srgbClr val="660066"/>
                </a:solidFill>
              </a:rPr>
              <a:t>a low polarity solvent (i.e., toluene, dichloromethane, etc.) </a:t>
            </a:r>
            <a:br>
              <a:rPr lang="en-US" dirty="0" smtClean="0">
                <a:solidFill>
                  <a:srgbClr val="660066"/>
                </a:solidFill>
              </a:rPr>
            </a:br>
            <a:r>
              <a:rPr lang="en-US" dirty="0" smtClean="0">
                <a:solidFill>
                  <a:srgbClr val="660066"/>
                </a:solidFill>
              </a:rPr>
              <a:t>is used, the alkali metal halide will precipitate while the </a:t>
            </a:r>
            <a:r>
              <a:rPr lang="en-US" dirty="0" err="1" smtClean="0">
                <a:solidFill>
                  <a:srgbClr val="660066"/>
                </a:solidFill>
              </a:rPr>
              <a:t>dtc</a:t>
            </a:r>
            <a:r>
              <a:rPr lang="en-US" dirty="0" smtClean="0">
                <a:solidFill>
                  <a:srgbClr val="660066"/>
                </a:solidFill>
              </a:rPr>
              <a:t> compound (i.e., TiCl</a:t>
            </a:r>
            <a:r>
              <a:rPr lang="en-US" baseline="-25000" dirty="0" smtClean="0">
                <a:solidFill>
                  <a:srgbClr val="660066"/>
                </a:solidFill>
              </a:rPr>
              <a:t>2</a:t>
            </a:r>
            <a:r>
              <a:rPr lang="en-US" dirty="0" smtClean="0">
                <a:solidFill>
                  <a:srgbClr val="660066"/>
                </a:solidFill>
              </a:rPr>
              <a:t>dtc</a:t>
            </a:r>
            <a:r>
              <a:rPr lang="en-US" baseline="-25000" dirty="0" smtClean="0">
                <a:solidFill>
                  <a:srgbClr val="660066"/>
                </a:solidFill>
              </a:rPr>
              <a:t>2</a:t>
            </a:r>
            <a:r>
              <a:rPr lang="en-US" dirty="0" smtClean="0">
                <a:solidFill>
                  <a:srgbClr val="660066"/>
                </a:solidFill>
              </a:rPr>
              <a:t>) remains in solution</a:t>
            </a:r>
          </a:p>
          <a:p>
            <a:pPr lvl="2"/>
            <a:r>
              <a:rPr lang="en-US" dirty="0" smtClean="0">
                <a:solidFill>
                  <a:srgbClr val="660066"/>
                </a:solidFill>
              </a:rPr>
              <a:t>Generally, a mixture of several products will be formed </a:t>
            </a:r>
            <a:br>
              <a:rPr lang="en-US" dirty="0" smtClean="0">
                <a:solidFill>
                  <a:srgbClr val="660066"/>
                </a:solidFill>
              </a:rPr>
            </a:br>
            <a:r>
              <a:rPr lang="en-US" dirty="0" smtClean="0">
                <a:solidFill>
                  <a:srgbClr val="660066"/>
                </a:solidFill>
              </a:rPr>
              <a:t>(i.e., MCl</a:t>
            </a:r>
            <a:r>
              <a:rPr lang="en-US" baseline="-25000" dirty="0" smtClean="0">
                <a:solidFill>
                  <a:srgbClr val="660066"/>
                </a:solidFill>
              </a:rPr>
              <a:t>4-x</a:t>
            </a:r>
            <a:r>
              <a:rPr lang="en-US" dirty="0" smtClean="0">
                <a:solidFill>
                  <a:srgbClr val="660066"/>
                </a:solidFill>
              </a:rPr>
              <a:t>dtc</a:t>
            </a:r>
            <a:r>
              <a:rPr lang="en-US" baseline="-25000" dirty="0" smtClean="0">
                <a:solidFill>
                  <a:srgbClr val="660066"/>
                </a:solidFill>
              </a:rPr>
              <a:t>x</a:t>
            </a:r>
            <a:r>
              <a:rPr lang="en-US" dirty="0" smtClean="0">
                <a:solidFill>
                  <a:srgbClr val="660066"/>
                </a:solidFill>
              </a:rPr>
              <a:t>)</a:t>
            </a:r>
          </a:p>
          <a:p>
            <a:pPr lvl="2"/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794851"/>
              </p:ext>
            </p:extLst>
          </p:nvPr>
        </p:nvGraphicFramePr>
        <p:xfrm>
          <a:off x="2057400" y="2362200"/>
          <a:ext cx="5996129" cy="365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" name="CS ChemDraw Drawing" r:id="rId3" imgW="3914140" imgH="238760" progId="ChemDraw.Document.6.0">
                  <p:embed/>
                </p:oleObj>
              </mc:Choice>
              <mc:Fallback>
                <p:oleObj name="CS ChemDraw Drawing" r:id="rId3" imgW="3914140" imgH="238760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362200"/>
                        <a:ext cx="5996129" cy="36576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4131319"/>
              </p:ext>
            </p:extLst>
          </p:nvPr>
        </p:nvGraphicFramePr>
        <p:xfrm>
          <a:off x="1981200" y="4114799"/>
          <a:ext cx="5985164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" name="CS ChemDraw Drawing" r:id="rId5" imgW="5234562" imgH="392771" progId="ChemDraw.Document.6.0">
                  <p:embed/>
                </p:oleObj>
              </mc:Choice>
              <mc:Fallback>
                <p:oleObj name="CS ChemDraw Drawing" r:id="rId5" imgW="5234562" imgH="392771" progId="ChemDraw.Document.6.0">
                  <p:embed/>
                  <p:pic>
                    <p:nvPicPr>
                      <p:cNvPr id="0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114799"/>
                        <a:ext cx="5985164" cy="4572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1945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Introduction </a:t>
            </a:r>
            <a:r>
              <a:rPr lang="en-US" dirty="0" smtClean="0">
                <a:solidFill>
                  <a:srgbClr val="002060"/>
                </a:solidFill>
              </a:rPr>
              <a:t>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724400"/>
          </a:xfrm>
        </p:spPr>
        <p:txBody>
          <a:bodyPr>
            <a:normAutofit/>
          </a:bodyPr>
          <a:lstStyle/>
          <a:p>
            <a:r>
              <a:rPr lang="en-US" sz="3000" b="1" dirty="0" smtClean="0"/>
              <a:t>Synthesis (continued)</a:t>
            </a: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i="1" dirty="0" smtClean="0">
                <a:solidFill>
                  <a:srgbClr val="002060"/>
                </a:solidFill>
              </a:rPr>
              <a:t>Insertion</a:t>
            </a:r>
            <a:endParaRPr lang="en-US" sz="2600" i="1" dirty="0">
              <a:solidFill>
                <a:srgbClr val="002060"/>
              </a:solidFill>
            </a:endParaRPr>
          </a:p>
          <a:p>
            <a:pPr lvl="2"/>
            <a:r>
              <a:rPr lang="en-US" sz="2400" dirty="0">
                <a:solidFill>
                  <a:srgbClr val="660066"/>
                </a:solidFill>
              </a:rPr>
              <a:t>The reaction of an metal </a:t>
            </a:r>
            <a:r>
              <a:rPr lang="en-US" sz="2400" dirty="0" smtClean="0">
                <a:solidFill>
                  <a:srgbClr val="660066"/>
                </a:solidFill>
              </a:rPr>
              <a:t>amide (obtained by a metathesis reaction, (3)) </a:t>
            </a:r>
            <a:r>
              <a:rPr lang="en-US" sz="2400" dirty="0">
                <a:solidFill>
                  <a:srgbClr val="660066"/>
                </a:solidFill>
              </a:rPr>
              <a:t>with carbon disulfide can lead to the formation of </a:t>
            </a:r>
            <a:r>
              <a:rPr lang="en-US" sz="2400" dirty="0" err="1">
                <a:solidFill>
                  <a:srgbClr val="660066"/>
                </a:solidFill>
              </a:rPr>
              <a:t>dtc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smtClean="0">
                <a:solidFill>
                  <a:srgbClr val="660066"/>
                </a:solidFill>
              </a:rPr>
              <a:t>complexes via an insertion reaction (4)</a:t>
            </a:r>
            <a:endParaRPr lang="en-US" sz="2400" dirty="0">
              <a:solidFill>
                <a:srgbClr val="660066"/>
              </a:solidFill>
            </a:endParaRPr>
          </a:p>
          <a:p>
            <a:pPr lvl="3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7030A0"/>
              </a:solidFill>
            </a:endParaRPr>
          </a:p>
          <a:p>
            <a:pPr lvl="3">
              <a:buFont typeface="Arial" panose="020B0604020202020204" pitchFamily="34" charset="0"/>
              <a:buChar char="•"/>
            </a:pPr>
            <a:endParaRPr lang="en-US" dirty="0">
              <a:solidFill>
                <a:srgbClr val="7030A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i="1" dirty="0" smtClean="0">
                <a:solidFill>
                  <a:srgbClr val="002060"/>
                </a:solidFill>
              </a:rPr>
              <a:t>Oxidative </a:t>
            </a:r>
            <a:r>
              <a:rPr lang="en-US" sz="2600" i="1" dirty="0" smtClean="0">
                <a:solidFill>
                  <a:srgbClr val="002060"/>
                </a:solidFill>
              </a:rPr>
              <a:t>addition</a:t>
            </a:r>
          </a:p>
          <a:p>
            <a:pPr lvl="2"/>
            <a:r>
              <a:rPr lang="en-US" sz="2400" dirty="0" smtClean="0">
                <a:solidFill>
                  <a:srgbClr val="660066"/>
                </a:solidFill>
              </a:rPr>
              <a:t>The reaction of </a:t>
            </a:r>
            <a:r>
              <a:rPr lang="en-US" sz="2400" dirty="0" err="1" smtClean="0">
                <a:solidFill>
                  <a:srgbClr val="660066"/>
                </a:solidFill>
              </a:rPr>
              <a:t>thiuram</a:t>
            </a:r>
            <a:r>
              <a:rPr lang="en-US" sz="2400" dirty="0" smtClean="0">
                <a:solidFill>
                  <a:srgbClr val="660066"/>
                </a:solidFill>
              </a:rPr>
              <a:t> disulfides with low oxidation metal compounds (i.e., carbonyl compounds of group VI metals) affords </a:t>
            </a:r>
            <a:r>
              <a:rPr lang="en-US" sz="2400" dirty="0" err="1" smtClean="0">
                <a:solidFill>
                  <a:srgbClr val="660066"/>
                </a:solidFill>
              </a:rPr>
              <a:t>dtc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 smtClean="0">
                <a:solidFill>
                  <a:srgbClr val="660066"/>
                </a:solidFill>
              </a:rPr>
              <a:t>complexes</a:t>
            </a:r>
            <a:endParaRPr lang="en-US" sz="2400" dirty="0">
              <a:solidFill>
                <a:srgbClr val="660066"/>
              </a:solidFill>
            </a:endParaRPr>
          </a:p>
          <a:p>
            <a:pPr lvl="3">
              <a:buFont typeface="Arial" panose="020B0604020202020204" pitchFamily="34" charset="0"/>
              <a:buChar char="•"/>
            </a:pPr>
            <a:endParaRPr lang="en-US" dirty="0">
              <a:solidFill>
                <a:srgbClr val="7030A0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4083273"/>
              </p:ext>
            </p:extLst>
          </p:nvPr>
        </p:nvGraphicFramePr>
        <p:xfrm>
          <a:off x="2667000" y="3672840"/>
          <a:ext cx="5128859" cy="822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" name="CS ChemDraw Drawing" r:id="rId3" imgW="4226560" imgH="678180" progId="ChemDraw.Document.6.0">
                  <p:embed/>
                </p:oleObj>
              </mc:Choice>
              <mc:Fallback>
                <p:oleObj name="CS ChemDraw Drawing" r:id="rId3" imgW="4226560" imgH="678180" progId="ChemDraw.Document.6.0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672840"/>
                        <a:ext cx="5128859" cy="82296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5591703"/>
              </p:ext>
            </p:extLst>
          </p:nvPr>
        </p:nvGraphicFramePr>
        <p:xfrm>
          <a:off x="2057400" y="6172200"/>
          <a:ext cx="6038122" cy="274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" name="CS ChemDraw Drawing" r:id="rId5" imgW="4975860" imgH="226060" progId="ChemDraw.Document.6.0">
                  <p:embed/>
                </p:oleObj>
              </mc:Choice>
              <mc:Fallback>
                <p:oleObj name="CS ChemDraw Drawing" r:id="rId5" imgW="4975860" imgH="226060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6172200"/>
                        <a:ext cx="6038122" cy="27432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5934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Experiment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Iron (Fedtc</a:t>
            </a:r>
            <a:r>
              <a:rPr lang="en-US" b="1" baseline="-25000" dirty="0" smtClean="0"/>
              <a:t>3</a:t>
            </a:r>
            <a:r>
              <a:rPr lang="en-US" b="1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compound is </a:t>
            </a:r>
            <a:r>
              <a:rPr lang="en-US" dirty="0">
                <a:solidFill>
                  <a:srgbClr val="002060"/>
                </a:solidFill>
              </a:rPr>
              <a:t>obtained as a black </a:t>
            </a:r>
            <a:r>
              <a:rPr lang="en-US" dirty="0" smtClean="0">
                <a:solidFill>
                  <a:srgbClr val="002060"/>
                </a:solidFill>
              </a:rPr>
              <a:t>precipitate by the reaction of an aqueous solution of iron(III) chloride with sodium </a:t>
            </a:r>
            <a:r>
              <a:rPr lang="en-US" dirty="0" err="1" smtClean="0">
                <a:solidFill>
                  <a:srgbClr val="002060"/>
                </a:solidFill>
              </a:rPr>
              <a:t>diethyldithiocarbamate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</a:p>
          <a:p>
            <a:pPr lvl="1" algn="ctr">
              <a:buFont typeface="Arial" panose="020B0604020202020204" pitchFamily="34" charset="0"/>
              <a:buChar char="•"/>
            </a:pPr>
            <a:r>
              <a:rPr lang="en-US" dirty="0" smtClean="0"/>
              <a:t>FeCl</a:t>
            </a:r>
            <a:r>
              <a:rPr lang="en-US" baseline="-25000" dirty="0" smtClean="0"/>
              <a:t>3</a:t>
            </a:r>
            <a:r>
              <a:rPr lang="en-US" dirty="0" smtClean="0"/>
              <a:t>  +  3 </a:t>
            </a:r>
            <a:r>
              <a:rPr lang="en-US" dirty="0" err="1" smtClean="0"/>
              <a:t>Nadtc</a:t>
            </a:r>
            <a:r>
              <a:rPr lang="en-US" dirty="0" smtClean="0"/>
              <a:t>              Fedtc</a:t>
            </a:r>
            <a:r>
              <a:rPr lang="en-US" baseline="-25000" dirty="0" smtClean="0"/>
              <a:t>3</a:t>
            </a:r>
            <a:r>
              <a:rPr lang="en-US" dirty="0" smtClean="0"/>
              <a:t> ↓  +  3 </a:t>
            </a:r>
            <a:r>
              <a:rPr lang="en-US" dirty="0" err="1" smtClean="0"/>
              <a:t>NaCl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crude product contains FeCl</a:t>
            </a:r>
            <a:r>
              <a:rPr lang="en-US" baseline="-25000" dirty="0" smtClean="0">
                <a:solidFill>
                  <a:srgbClr val="002060"/>
                </a:solidFill>
              </a:rPr>
              <a:t>3-x</a:t>
            </a:r>
            <a:r>
              <a:rPr lang="en-US" dirty="0" smtClean="0">
                <a:solidFill>
                  <a:srgbClr val="002060"/>
                </a:solidFill>
              </a:rPr>
              <a:t>dtc</a:t>
            </a:r>
            <a:r>
              <a:rPr lang="en-US" baseline="-25000" dirty="0" smtClean="0">
                <a:solidFill>
                  <a:srgbClr val="002060"/>
                </a:solidFill>
              </a:rPr>
              <a:t>x</a:t>
            </a:r>
            <a:r>
              <a:rPr lang="en-US" dirty="0" smtClean="0">
                <a:solidFill>
                  <a:srgbClr val="002060"/>
                </a:solidFill>
              </a:rPr>
              <a:t>, Fe(OH)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FeS</a:t>
            </a:r>
            <a:r>
              <a:rPr lang="en-US" dirty="0" smtClean="0">
                <a:solidFill>
                  <a:srgbClr val="002060"/>
                </a:solidFill>
              </a:rPr>
              <a:t> and </a:t>
            </a:r>
            <a:r>
              <a:rPr lang="en-US" dirty="0" err="1" smtClean="0">
                <a:solidFill>
                  <a:srgbClr val="002060"/>
                </a:solidFill>
              </a:rPr>
              <a:t>thiuram</a:t>
            </a:r>
            <a:r>
              <a:rPr lang="en-US" dirty="0" smtClean="0">
                <a:solidFill>
                  <a:srgbClr val="002060"/>
                </a:solidFill>
              </a:rPr>
              <a:t> disulfide (Et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NCS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product is non-polar and dissolves well in solvents </a:t>
            </a:r>
            <a:r>
              <a:rPr lang="en-US" dirty="0" smtClean="0">
                <a:solidFill>
                  <a:srgbClr val="002060"/>
                </a:solidFill>
              </a:rPr>
              <a:t>with low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polarity </a:t>
            </a:r>
            <a:r>
              <a:rPr lang="en-US" dirty="0" smtClean="0">
                <a:solidFill>
                  <a:srgbClr val="002060"/>
                </a:solidFill>
              </a:rPr>
              <a:t>(i.e., </a:t>
            </a:r>
            <a:r>
              <a:rPr lang="en-US" dirty="0" smtClean="0">
                <a:solidFill>
                  <a:srgbClr val="002060"/>
                </a:solidFill>
              </a:rPr>
              <a:t>toluene, dichloromethane), </a:t>
            </a:r>
            <a:r>
              <a:rPr lang="en-US" dirty="0" smtClean="0">
                <a:solidFill>
                  <a:srgbClr val="002060"/>
                </a:solidFill>
              </a:rPr>
              <a:t>but poorly in 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solvents with high polarity </a:t>
            </a:r>
            <a:r>
              <a:rPr lang="en-US" dirty="0" smtClean="0">
                <a:solidFill>
                  <a:srgbClr val="002060"/>
                </a:solidFill>
              </a:rPr>
              <a:t>(i.e., ethanol, water)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compound undergoes spin crossover:</a:t>
            </a:r>
          </a:p>
          <a:p>
            <a:pPr lvl="2"/>
            <a:r>
              <a:rPr lang="en-US" dirty="0" smtClean="0">
                <a:solidFill>
                  <a:srgbClr val="660066"/>
                </a:solidFill>
              </a:rPr>
              <a:t>The high-spin complex </a:t>
            </a:r>
            <a:r>
              <a:rPr lang="en-US" dirty="0">
                <a:solidFill>
                  <a:srgbClr val="660066"/>
                </a:solidFill>
              </a:rPr>
              <a:t>(</a:t>
            </a:r>
            <a:r>
              <a:rPr lang="en-US" dirty="0" err="1">
                <a:solidFill>
                  <a:srgbClr val="660066"/>
                </a:solidFill>
                <a:latin typeface="Symbol" pitchFamily="18" charset="2"/>
              </a:rPr>
              <a:t>m</a:t>
            </a:r>
            <a:r>
              <a:rPr lang="en-US" baseline="-25000" dirty="0" err="1">
                <a:solidFill>
                  <a:srgbClr val="660066"/>
                </a:solidFill>
              </a:rPr>
              <a:t>eff</a:t>
            </a:r>
            <a:r>
              <a:rPr lang="en-US" dirty="0">
                <a:solidFill>
                  <a:srgbClr val="660066"/>
                </a:solidFill>
              </a:rPr>
              <a:t>= 4.3 B.M.) </a:t>
            </a:r>
            <a:r>
              <a:rPr lang="en-US" dirty="0" smtClean="0">
                <a:solidFill>
                  <a:srgbClr val="660066"/>
                </a:solidFill>
              </a:rPr>
              <a:t>is mainly observed</a:t>
            </a:r>
            <a:br>
              <a:rPr lang="en-US" dirty="0" smtClean="0">
                <a:solidFill>
                  <a:srgbClr val="660066"/>
                </a:solidFill>
              </a:rPr>
            </a:br>
            <a:r>
              <a:rPr lang="en-US" dirty="0" smtClean="0">
                <a:solidFill>
                  <a:srgbClr val="660066"/>
                </a:solidFill>
              </a:rPr>
              <a:t>at room temperature </a:t>
            </a:r>
          </a:p>
          <a:p>
            <a:pPr lvl="2"/>
            <a:r>
              <a:rPr lang="en-US" dirty="0" smtClean="0">
                <a:solidFill>
                  <a:srgbClr val="660066"/>
                </a:solidFill>
              </a:rPr>
              <a:t>The low-spin complex </a:t>
            </a:r>
            <a:r>
              <a:rPr lang="en-US" dirty="0">
                <a:solidFill>
                  <a:srgbClr val="660066"/>
                </a:solidFill>
              </a:rPr>
              <a:t>(</a:t>
            </a:r>
            <a:r>
              <a:rPr lang="en-US" dirty="0" err="1">
                <a:solidFill>
                  <a:srgbClr val="660066"/>
                </a:solidFill>
                <a:latin typeface="Symbol" pitchFamily="18" charset="2"/>
              </a:rPr>
              <a:t>m</a:t>
            </a:r>
            <a:r>
              <a:rPr lang="en-US" baseline="-25000" dirty="0" err="1">
                <a:solidFill>
                  <a:srgbClr val="660066"/>
                </a:solidFill>
              </a:rPr>
              <a:t>eff</a:t>
            </a:r>
            <a:r>
              <a:rPr lang="en-US" dirty="0">
                <a:solidFill>
                  <a:srgbClr val="660066"/>
                </a:solidFill>
              </a:rPr>
              <a:t>= </a:t>
            </a:r>
            <a:r>
              <a:rPr lang="en-US" dirty="0" smtClean="0">
                <a:solidFill>
                  <a:srgbClr val="660066"/>
                </a:solidFill>
              </a:rPr>
              <a:t>2.2 </a:t>
            </a:r>
            <a:r>
              <a:rPr lang="en-US" dirty="0">
                <a:solidFill>
                  <a:srgbClr val="660066"/>
                </a:solidFill>
              </a:rPr>
              <a:t>B.M</a:t>
            </a:r>
            <a:r>
              <a:rPr lang="en-US" dirty="0" smtClean="0">
                <a:solidFill>
                  <a:srgbClr val="660066"/>
                </a:solidFill>
              </a:rPr>
              <a:t>.) is preferred </a:t>
            </a:r>
            <a:r>
              <a:rPr lang="en-US" dirty="0">
                <a:solidFill>
                  <a:srgbClr val="660066"/>
                </a:solidFill>
              </a:rPr>
              <a:t>at </a:t>
            </a:r>
            <a:r>
              <a:rPr lang="en-US" dirty="0" smtClean="0">
                <a:solidFill>
                  <a:srgbClr val="660066"/>
                </a:solidFill>
              </a:rPr>
              <a:t>79 K </a:t>
            </a:r>
            <a:endParaRPr lang="en-US" dirty="0">
              <a:solidFill>
                <a:srgbClr val="660066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572000" y="3017520"/>
            <a:ext cx="5334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7772400" y="5257800"/>
            <a:ext cx="914400" cy="861774"/>
            <a:chOff x="5181600" y="5671071"/>
            <a:chExt cx="914400" cy="861774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0" name="TextBox 9"/>
            <p:cNvSpPr txBox="1"/>
            <p:nvPr/>
          </p:nvSpPr>
          <p:spPr>
            <a:xfrm>
              <a:off x="5181600" y="5671071"/>
              <a:ext cx="914400" cy="86177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endParaRPr lang="en-US" dirty="0" smtClean="0"/>
            </a:p>
            <a:p>
              <a:r>
                <a:rPr lang="en-US" dirty="0" smtClean="0"/>
                <a:t>↑↓↑↓↑</a:t>
              </a:r>
              <a:endParaRPr lang="en-US" dirty="0"/>
            </a:p>
            <a:p>
              <a:r>
                <a:rPr lang="en-US" sz="1400" dirty="0" smtClean="0"/>
                <a:t>Low spin</a:t>
              </a:r>
              <a:endParaRPr lang="en-US" sz="1400" dirty="0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5181600" y="5867400"/>
              <a:ext cx="716280" cy="417731"/>
              <a:chOff x="5181600" y="5867400"/>
              <a:chExt cx="716280" cy="417731"/>
            </a:xfrm>
            <a:grpFill/>
          </p:grpSpPr>
          <p:cxnSp>
            <p:nvCxnSpPr>
              <p:cNvPr id="6" name="Straight Connector 5"/>
              <p:cNvCxnSpPr/>
              <p:nvPr/>
            </p:nvCxnSpPr>
            <p:spPr>
              <a:xfrm>
                <a:off x="5181600" y="6285131"/>
                <a:ext cx="685800" cy="0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5212080" y="5867400"/>
                <a:ext cx="685800" cy="0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" name="Rectangle 12"/>
          <p:cNvSpPr/>
          <p:nvPr/>
        </p:nvSpPr>
        <p:spPr>
          <a:xfrm>
            <a:off x="4421959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7772400" y="4191000"/>
            <a:ext cx="914400" cy="984885"/>
            <a:chOff x="6400800" y="5544233"/>
            <a:chExt cx="914400" cy="984885"/>
          </a:xfrm>
        </p:grpSpPr>
        <p:sp>
          <p:nvSpPr>
            <p:cNvPr id="16" name="TextBox 15"/>
            <p:cNvSpPr txBox="1"/>
            <p:nvPr/>
          </p:nvSpPr>
          <p:spPr>
            <a:xfrm>
              <a:off x="6400800" y="5544233"/>
              <a:ext cx="914400" cy="98488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↑ ↑</a:t>
              </a:r>
            </a:p>
            <a:p>
              <a:endParaRPr lang="en-US" sz="800" dirty="0" smtClean="0"/>
            </a:p>
            <a:p>
              <a:r>
                <a:rPr lang="en-US" dirty="0" smtClean="0"/>
                <a:t>↑ </a:t>
              </a:r>
              <a:r>
                <a:rPr lang="en-US" dirty="0"/>
                <a:t>↑ </a:t>
              </a:r>
              <a:r>
                <a:rPr lang="en-US" dirty="0" smtClean="0"/>
                <a:t>↑ </a:t>
              </a:r>
            </a:p>
            <a:p>
              <a:r>
                <a:rPr lang="en-US" sz="1400" dirty="0" smtClean="0"/>
                <a:t>High spin</a:t>
              </a:r>
              <a:endParaRPr lang="en-US" sz="14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6400800" y="5867400"/>
              <a:ext cx="6858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6400800" y="6281928"/>
              <a:ext cx="6858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8751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Manganese (Mndtc</a:t>
            </a:r>
            <a:r>
              <a:rPr lang="en-US" b="1" baseline="-25000" dirty="0" smtClean="0"/>
              <a:t>3</a:t>
            </a:r>
            <a:r>
              <a:rPr lang="en-US" b="1" dirty="0" smtClean="0"/>
              <a:t>) and Cobalt (Codtc</a:t>
            </a:r>
            <a:r>
              <a:rPr lang="en-US" b="1" baseline="-25000" dirty="0" smtClean="0"/>
              <a:t>3</a:t>
            </a:r>
            <a:r>
              <a:rPr lang="en-US" b="1" dirty="0" smtClean="0"/>
              <a:t>)</a:t>
            </a: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C00000"/>
                </a:solidFill>
              </a:rPr>
              <a:t>Problem</a:t>
            </a:r>
            <a:r>
              <a:rPr lang="en-US" dirty="0" smtClean="0">
                <a:solidFill>
                  <a:srgbClr val="C00000"/>
                </a:solidFill>
              </a:rPr>
              <a:t>: </a:t>
            </a:r>
            <a:r>
              <a:rPr lang="en-US" dirty="0" err="1" smtClean="0">
                <a:solidFill>
                  <a:srgbClr val="C00000"/>
                </a:solidFill>
              </a:rPr>
              <a:t>Mn</a:t>
            </a:r>
            <a:r>
              <a:rPr lang="en-US" dirty="0" smtClean="0">
                <a:solidFill>
                  <a:srgbClr val="C00000"/>
                </a:solidFill>
              </a:rPr>
              <a:t>(III) and Co(III) are much stronger oxidants than Fe(III) in aqueous solution (E</a:t>
            </a:r>
            <a:r>
              <a:rPr lang="en-US" baseline="30000" dirty="0" smtClean="0">
                <a:solidFill>
                  <a:srgbClr val="C00000"/>
                </a:solidFill>
              </a:rPr>
              <a:t>0</a:t>
            </a:r>
            <a:r>
              <a:rPr lang="en-US" dirty="0" smtClean="0">
                <a:solidFill>
                  <a:srgbClr val="C00000"/>
                </a:solidFill>
              </a:rPr>
              <a:t>=1.51 V (</a:t>
            </a:r>
            <a:r>
              <a:rPr lang="en-US" dirty="0" err="1" smtClean="0">
                <a:solidFill>
                  <a:srgbClr val="C00000"/>
                </a:solidFill>
              </a:rPr>
              <a:t>Mn</a:t>
            </a:r>
            <a:r>
              <a:rPr lang="en-US" dirty="0" smtClean="0">
                <a:solidFill>
                  <a:srgbClr val="C00000"/>
                </a:solidFill>
              </a:rPr>
              <a:t>(III)), E</a:t>
            </a:r>
            <a:r>
              <a:rPr lang="en-US" baseline="30000" dirty="0" smtClean="0">
                <a:solidFill>
                  <a:srgbClr val="C00000"/>
                </a:solidFill>
              </a:rPr>
              <a:t>0</a:t>
            </a:r>
            <a:r>
              <a:rPr lang="en-US" dirty="0" smtClean="0">
                <a:solidFill>
                  <a:srgbClr val="C00000"/>
                </a:solidFill>
              </a:rPr>
              <a:t>=1.82 </a:t>
            </a:r>
            <a:r>
              <a:rPr lang="en-US" dirty="0">
                <a:solidFill>
                  <a:srgbClr val="C00000"/>
                </a:solidFill>
              </a:rPr>
              <a:t>V</a:t>
            </a:r>
            <a:r>
              <a:rPr lang="en-US" dirty="0" smtClean="0">
                <a:solidFill>
                  <a:srgbClr val="C00000"/>
                </a:solidFill>
              </a:rPr>
              <a:t> (Co(III)) vs. E</a:t>
            </a:r>
            <a:r>
              <a:rPr lang="en-US" baseline="30000" dirty="0" smtClean="0">
                <a:solidFill>
                  <a:srgbClr val="C00000"/>
                </a:solidFill>
              </a:rPr>
              <a:t>0</a:t>
            </a:r>
            <a:r>
              <a:rPr lang="en-US" dirty="0" smtClean="0">
                <a:solidFill>
                  <a:srgbClr val="C00000"/>
                </a:solidFill>
              </a:rPr>
              <a:t>=0.77 </a:t>
            </a:r>
            <a:r>
              <a:rPr lang="en-US" dirty="0">
                <a:solidFill>
                  <a:srgbClr val="C00000"/>
                </a:solidFill>
              </a:rPr>
              <a:t>V </a:t>
            </a:r>
            <a:r>
              <a:rPr lang="en-US" dirty="0" smtClean="0">
                <a:solidFill>
                  <a:srgbClr val="C00000"/>
                </a:solidFill>
              </a:rPr>
              <a:t>(Fe(III))) and </a:t>
            </a:r>
            <a:r>
              <a:rPr lang="en-US" dirty="0" smtClean="0">
                <a:solidFill>
                  <a:srgbClr val="C00000"/>
                </a:solidFill>
              </a:rPr>
              <a:t>favoring the </a:t>
            </a:r>
            <a:r>
              <a:rPr lang="en-US" dirty="0" smtClean="0">
                <a:solidFill>
                  <a:srgbClr val="C00000"/>
                </a:solidFill>
              </a:rPr>
              <a:t>oxidation of the </a:t>
            </a:r>
            <a:r>
              <a:rPr lang="en-US" dirty="0" err="1" smtClean="0">
                <a:solidFill>
                  <a:srgbClr val="C00000"/>
                </a:solidFill>
              </a:rPr>
              <a:t>dtc</a:t>
            </a:r>
            <a:r>
              <a:rPr lang="en-US" dirty="0" smtClean="0">
                <a:solidFill>
                  <a:srgbClr val="C00000"/>
                </a:solidFill>
              </a:rPr>
              <a:t> ligand over its coordination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reaction starts with MnCl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 and CoCl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 instead</a:t>
            </a:r>
          </a:p>
          <a:p>
            <a:pPr lvl="2"/>
            <a:r>
              <a:rPr lang="en-US" i="1" dirty="0" smtClean="0">
                <a:solidFill>
                  <a:srgbClr val="002060"/>
                </a:solidFill>
              </a:rPr>
              <a:t>Step 1</a:t>
            </a:r>
            <a:r>
              <a:rPr lang="en-US" dirty="0" smtClean="0">
                <a:solidFill>
                  <a:srgbClr val="002060"/>
                </a:solidFill>
              </a:rPr>
              <a:t>: Mdtc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 is formed</a:t>
            </a:r>
          </a:p>
          <a:p>
            <a:pPr lvl="2"/>
            <a:r>
              <a:rPr lang="en-US" dirty="0" smtClean="0"/>
              <a:t>MCl</a:t>
            </a:r>
            <a:r>
              <a:rPr lang="en-US" baseline="-25000" dirty="0" smtClean="0"/>
              <a:t>2</a:t>
            </a:r>
            <a:r>
              <a:rPr lang="en-US" dirty="0" smtClean="0"/>
              <a:t>  </a:t>
            </a:r>
            <a:r>
              <a:rPr lang="en-US" dirty="0"/>
              <a:t>+  </a:t>
            </a:r>
            <a:r>
              <a:rPr lang="en-US" dirty="0" smtClean="0"/>
              <a:t>2 </a:t>
            </a:r>
            <a:r>
              <a:rPr lang="en-US" dirty="0" err="1"/>
              <a:t>Nadtc</a:t>
            </a:r>
            <a:r>
              <a:rPr lang="en-US" dirty="0"/>
              <a:t>        </a:t>
            </a:r>
            <a:r>
              <a:rPr lang="en-US" dirty="0" smtClean="0"/>
              <a:t>                     Mdtc</a:t>
            </a:r>
            <a:r>
              <a:rPr lang="en-US" baseline="-25000" dirty="0" smtClean="0"/>
              <a:t>2</a:t>
            </a:r>
            <a:r>
              <a:rPr lang="en-US" dirty="0" smtClean="0"/>
              <a:t>  </a:t>
            </a:r>
            <a:r>
              <a:rPr lang="en-US" dirty="0"/>
              <a:t>+  </a:t>
            </a:r>
            <a:r>
              <a:rPr lang="en-US" dirty="0" smtClean="0"/>
              <a:t>2  </a:t>
            </a:r>
            <a:r>
              <a:rPr lang="en-US" dirty="0" err="1" smtClean="0"/>
              <a:t>NaCl</a:t>
            </a:r>
            <a:endParaRPr lang="en-US" dirty="0" smtClean="0"/>
          </a:p>
          <a:p>
            <a:pPr lvl="2"/>
            <a:r>
              <a:rPr lang="en-US" i="1" dirty="0" smtClean="0">
                <a:solidFill>
                  <a:srgbClr val="002060"/>
                </a:solidFill>
              </a:rPr>
              <a:t>Step 2</a:t>
            </a:r>
            <a:r>
              <a:rPr lang="en-US" dirty="0" smtClean="0">
                <a:solidFill>
                  <a:srgbClr val="002060"/>
                </a:solidFill>
              </a:rPr>
              <a:t>: Oxidation with oxygen in air affords Mdtc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</a:p>
          <a:p>
            <a:pPr lvl="2"/>
            <a:endParaRPr lang="en-US" sz="1100" dirty="0" smtClean="0"/>
          </a:p>
          <a:p>
            <a:pPr lvl="2"/>
            <a:r>
              <a:rPr lang="en-US" dirty="0" smtClean="0"/>
              <a:t>2 </a:t>
            </a:r>
            <a:r>
              <a:rPr lang="en-US" dirty="0" smtClean="0"/>
              <a:t>Mdtc</a:t>
            </a:r>
            <a:r>
              <a:rPr lang="en-US" baseline="-25000" dirty="0" smtClean="0"/>
              <a:t>2  </a:t>
            </a:r>
            <a:r>
              <a:rPr lang="en-US" dirty="0" smtClean="0"/>
              <a:t>+  2 </a:t>
            </a:r>
            <a:r>
              <a:rPr lang="en-US" dirty="0" err="1" smtClean="0"/>
              <a:t>Nadtc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r>
              <a:rPr lang="en-US" dirty="0" smtClean="0"/>
              <a:t>O           2 Mdtc</a:t>
            </a:r>
            <a:r>
              <a:rPr lang="en-US" baseline="-25000" dirty="0" smtClean="0"/>
              <a:t>3</a:t>
            </a:r>
            <a:r>
              <a:rPr lang="en-US" dirty="0" smtClean="0"/>
              <a:t> + 2 Na</a:t>
            </a:r>
            <a:r>
              <a:rPr lang="en-US" baseline="30000" dirty="0" smtClean="0"/>
              <a:t>+</a:t>
            </a:r>
            <a:r>
              <a:rPr lang="en-US" dirty="0" smtClean="0"/>
              <a:t> + 2 OH</a:t>
            </a:r>
            <a:r>
              <a:rPr lang="en-US" baseline="30000" dirty="0" smtClean="0"/>
              <a:t>-</a:t>
            </a:r>
            <a:endParaRPr lang="en-US" baseline="30000" dirty="0"/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Color change: </a:t>
            </a:r>
            <a:r>
              <a:rPr lang="en-US" dirty="0" err="1" smtClean="0">
                <a:solidFill>
                  <a:srgbClr val="002060"/>
                </a:solidFill>
              </a:rPr>
              <a:t>Mn</a:t>
            </a:r>
            <a:r>
              <a:rPr lang="en-US" dirty="0" smtClean="0">
                <a:solidFill>
                  <a:srgbClr val="002060"/>
                </a:solidFill>
              </a:rPr>
              <a:t>: </a:t>
            </a:r>
            <a:r>
              <a:rPr lang="en-US" b="1" dirty="0" smtClean="0">
                <a:solidFill>
                  <a:srgbClr val="FFFF00"/>
                </a:solidFill>
              </a:rPr>
              <a:t>pale yellow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to </a:t>
            </a:r>
            <a:r>
              <a:rPr lang="en-US" b="1" dirty="0" smtClean="0">
                <a:solidFill>
                  <a:srgbClr val="7030A0"/>
                </a:solidFill>
              </a:rPr>
              <a:t>dark purple</a:t>
            </a:r>
            <a:r>
              <a:rPr lang="en-US" dirty="0" smtClean="0">
                <a:solidFill>
                  <a:srgbClr val="002060"/>
                </a:solidFill>
              </a:rPr>
              <a:t>, Co: </a:t>
            </a:r>
            <a:r>
              <a:rPr lang="en-US" b="1" dirty="0" smtClean="0">
                <a:solidFill>
                  <a:srgbClr val="009900"/>
                </a:solidFill>
              </a:rPr>
              <a:t>light green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to </a:t>
            </a:r>
            <a:r>
              <a:rPr lang="en-US" b="1" dirty="0" smtClean="0">
                <a:solidFill>
                  <a:srgbClr val="006600"/>
                </a:solidFill>
              </a:rPr>
              <a:t>dark-green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800600" y="5334000"/>
            <a:ext cx="5334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800600" y="49530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[O]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800600" y="4553712"/>
            <a:ext cx="5334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952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Chromium (Crdtc</a:t>
            </a:r>
            <a:r>
              <a:rPr lang="en-US" b="1" baseline="-25000" dirty="0" smtClean="0"/>
              <a:t>3</a:t>
            </a:r>
            <a:r>
              <a:rPr lang="en-US" b="1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C00000"/>
                </a:solidFill>
              </a:rPr>
              <a:t>Problem</a:t>
            </a:r>
            <a:r>
              <a:rPr lang="en-US" dirty="0" smtClean="0">
                <a:solidFill>
                  <a:srgbClr val="C00000"/>
                </a:solidFill>
              </a:rPr>
              <a:t>: The </a:t>
            </a:r>
            <a:r>
              <a:rPr lang="en-US" dirty="0" err="1" smtClean="0">
                <a:solidFill>
                  <a:srgbClr val="C00000"/>
                </a:solidFill>
              </a:rPr>
              <a:t>dithiocarbamate</a:t>
            </a:r>
            <a:r>
              <a:rPr lang="en-US" dirty="0" smtClean="0">
                <a:solidFill>
                  <a:srgbClr val="C00000"/>
                </a:solidFill>
              </a:rPr>
              <a:t> ligand is a strong base 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as well because it is the conjugate base of a weak acid (Et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NCS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H: </a:t>
            </a:r>
            <a:r>
              <a:rPr lang="en-US" dirty="0" err="1" smtClean="0">
                <a:solidFill>
                  <a:srgbClr val="C00000"/>
                </a:solidFill>
              </a:rPr>
              <a:t>pK</a:t>
            </a:r>
            <a:r>
              <a:rPr lang="en-US" baseline="-25000" dirty="0" err="1" smtClean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= 4). Thus, the hydrolysis has to be considered in aqueous solution!</a:t>
            </a:r>
          </a:p>
          <a:p>
            <a:pPr lvl="1" algn="ctr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 	</a:t>
            </a:r>
            <a:r>
              <a:rPr lang="en-US" dirty="0" err="1" smtClean="0"/>
              <a:t>dtc</a:t>
            </a:r>
            <a:r>
              <a:rPr lang="en-US" baseline="30000" dirty="0" smtClean="0"/>
              <a:t>-</a:t>
            </a:r>
            <a:r>
              <a:rPr lang="en-US" dirty="0" smtClean="0"/>
              <a:t>   +   H</a:t>
            </a:r>
            <a:r>
              <a:rPr lang="en-US" baseline="-25000" dirty="0" smtClean="0"/>
              <a:t>2</a:t>
            </a:r>
            <a:r>
              <a:rPr lang="en-US" dirty="0" smtClean="0"/>
              <a:t>O                          </a:t>
            </a:r>
            <a:r>
              <a:rPr lang="en-US" dirty="0" err="1" smtClean="0"/>
              <a:t>dtc</a:t>
            </a:r>
            <a:r>
              <a:rPr lang="en-US" dirty="0" smtClean="0"/>
              <a:t>-H   +  OH</a:t>
            </a:r>
            <a:r>
              <a:rPr lang="en-US" baseline="30000" dirty="0" smtClean="0"/>
              <a:t>-</a:t>
            </a:r>
            <a:r>
              <a:rPr lang="en-US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Fe(III), Mn(II) and Co(II) are </a:t>
            </a:r>
            <a:r>
              <a:rPr lang="en-US" dirty="0" smtClean="0">
                <a:solidFill>
                  <a:srgbClr val="002060"/>
                </a:solidFill>
              </a:rPr>
              <a:t>considered soft </a:t>
            </a:r>
            <a:r>
              <a:rPr lang="en-US" dirty="0" smtClean="0">
                <a:solidFill>
                  <a:srgbClr val="002060"/>
                </a:solidFill>
              </a:rPr>
              <a:t>cations 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(=</a:t>
            </a:r>
            <a:r>
              <a:rPr lang="en-US" dirty="0" smtClean="0">
                <a:solidFill>
                  <a:srgbClr val="002060"/>
                </a:solidFill>
              </a:rPr>
              <a:t>low charge </a:t>
            </a:r>
            <a:r>
              <a:rPr lang="en-US" dirty="0" smtClean="0">
                <a:solidFill>
                  <a:srgbClr val="002060"/>
                </a:solidFill>
              </a:rPr>
              <a:t>and </a:t>
            </a:r>
            <a:r>
              <a:rPr lang="en-US" dirty="0" smtClean="0">
                <a:solidFill>
                  <a:srgbClr val="002060"/>
                </a:solidFill>
              </a:rPr>
              <a:t>high number of </a:t>
            </a:r>
            <a:r>
              <a:rPr lang="en-US" i="1" dirty="0" smtClean="0">
                <a:solidFill>
                  <a:srgbClr val="002060"/>
                </a:solidFill>
              </a:rPr>
              <a:t>d</a:t>
            </a:r>
            <a:r>
              <a:rPr lang="en-US" dirty="0" smtClean="0">
                <a:solidFill>
                  <a:srgbClr val="002060"/>
                </a:solidFill>
              </a:rPr>
              <a:t>-electrons (d</a:t>
            </a:r>
            <a:r>
              <a:rPr lang="en-US" baseline="30000" dirty="0" smtClean="0">
                <a:solidFill>
                  <a:srgbClr val="002060"/>
                </a:solidFill>
              </a:rPr>
              <a:t>5</a:t>
            </a:r>
            <a:r>
              <a:rPr lang="en-US" dirty="0" smtClean="0">
                <a:solidFill>
                  <a:srgbClr val="002060"/>
                </a:solidFill>
              </a:rPr>
              <a:t> or d</a:t>
            </a:r>
            <a:r>
              <a:rPr lang="en-US" baseline="30000" dirty="0" smtClean="0">
                <a:solidFill>
                  <a:srgbClr val="002060"/>
                </a:solidFill>
              </a:rPr>
              <a:t>7</a:t>
            </a:r>
            <a:r>
              <a:rPr lang="en-US" dirty="0" smtClean="0">
                <a:solidFill>
                  <a:srgbClr val="002060"/>
                </a:solidFill>
              </a:rPr>
              <a:t>)), which react preferentially with the softer </a:t>
            </a:r>
            <a:r>
              <a:rPr lang="en-US" dirty="0" err="1" smtClean="0">
                <a:solidFill>
                  <a:srgbClr val="002060"/>
                </a:solidFill>
              </a:rPr>
              <a:t>dtc</a:t>
            </a:r>
            <a:r>
              <a:rPr lang="en-US" baseline="30000" dirty="0" smtClean="0">
                <a:solidFill>
                  <a:srgbClr val="002060"/>
                </a:solidFill>
              </a:rPr>
              <a:t>-</a:t>
            </a:r>
            <a:r>
              <a:rPr lang="en-US" dirty="0" smtClean="0">
                <a:solidFill>
                  <a:srgbClr val="002060"/>
                </a:solidFill>
              </a:rPr>
              <a:t> anion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Cr(III) is a hard cation (=high charge and low number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of </a:t>
            </a:r>
            <a:r>
              <a:rPr lang="en-US" i="1" dirty="0" smtClean="0">
                <a:solidFill>
                  <a:srgbClr val="002060"/>
                </a:solidFill>
              </a:rPr>
              <a:t>d</a:t>
            </a:r>
            <a:r>
              <a:rPr lang="en-US" dirty="0" smtClean="0">
                <a:solidFill>
                  <a:srgbClr val="002060"/>
                </a:solidFill>
              </a:rPr>
              <a:t>-electrons (d</a:t>
            </a:r>
            <a:r>
              <a:rPr lang="en-US" baseline="30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)), which reacts preferentially with the harder hydroxide ion (-&gt; Cr(OH)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, dark green solid)</a:t>
            </a:r>
          </a:p>
          <a:p>
            <a:pPr lvl="2"/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700587" y="3581400"/>
            <a:ext cx="633413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700586" y="3657600"/>
            <a:ext cx="633413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746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2877</TotalTime>
  <Words>878</Words>
  <Application>Microsoft Office PowerPoint</Application>
  <PresentationFormat>On-screen Show (4:3)</PresentationFormat>
  <Paragraphs>125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CS ChemDraw Drawing</vt:lpstr>
      <vt:lpstr>Lecture 3a</vt:lpstr>
      <vt:lpstr>Introduction I</vt:lpstr>
      <vt:lpstr>Introduction II</vt:lpstr>
      <vt:lpstr>Introduction III</vt:lpstr>
      <vt:lpstr>Introduction IV</vt:lpstr>
      <vt:lpstr>Introduction V</vt:lpstr>
      <vt:lpstr>Experiment I</vt:lpstr>
      <vt:lpstr>Experiment II</vt:lpstr>
      <vt:lpstr>Experiment III</vt:lpstr>
      <vt:lpstr>Experiment IV</vt:lpstr>
      <vt:lpstr>Characterization I</vt:lpstr>
      <vt:lpstr>Characterization II</vt:lpstr>
      <vt:lpstr>Characterization III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4a</dc:title>
  <dc:creator>bacher</dc:creator>
  <cp:lastModifiedBy>Alf Bacher</cp:lastModifiedBy>
  <cp:revision>85</cp:revision>
  <dcterms:created xsi:type="dcterms:W3CDTF">2012-01-06T20:29:58Z</dcterms:created>
  <dcterms:modified xsi:type="dcterms:W3CDTF">2015-01-08T00:47:58Z</dcterms:modified>
</cp:coreProperties>
</file>