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CC33"/>
    <a:srgbClr val="008000"/>
    <a:srgbClr val="003300"/>
    <a:srgbClr val="003366"/>
    <a:srgbClr val="FFFF66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9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0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5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8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5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2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9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B9B1A-F00A-4332-93AA-5C08D07CDC6E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4D300-27F3-4CA7-B648-FA0FEB986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7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emf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Lecture </a:t>
            </a:r>
            <a:r>
              <a:rPr lang="en-US" b="1" dirty="0" smtClean="0"/>
              <a:t>2b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Triphenylphosphine</a:t>
            </a:r>
            <a:endParaRPr lang="en-US" sz="3600" b="1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95800"/>
            <a:ext cx="2667000" cy="1880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3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/>
              <a:t>13</a:t>
            </a:r>
            <a:r>
              <a:rPr lang="en-US" sz="2800" b="1" dirty="0"/>
              <a:t>C-NMR </a:t>
            </a:r>
            <a:r>
              <a:rPr lang="en-US" sz="2800" b="1" dirty="0" smtClean="0"/>
              <a:t>spectrum (162 MHz)</a:t>
            </a:r>
            <a:endParaRPr lang="en-US" sz="2800" b="1" dirty="0"/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sz="2000" dirty="0">
                <a:solidFill>
                  <a:srgbClr val="FF0000"/>
                </a:solidFill>
              </a:rPr>
              <a:t>Need to consider </a:t>
            </a:r>
            <a:r>
              <a:rPr lang="en-US" sz="2000" dirty="0" smtClean="0">
                <a:solidFill>
                  <a:srgbClr val="FF0000"/>
                </a:solidFill>
              </a:rPr>
              <a:t>the </a:t>
            </a:r>
            <a:r>
              <a:rPr lang="en-US" sz="2000" baseline="30000" dirty="0" smtClean="0">
                <a:solidFill>
                  <a:srgbClr val="FF0000"/>
                </a:solidFill>
              </a:rPr>
              <a:t>31</a:t>
            </a:r>
            <a:r>
              <a:rPr lang="en-US" sz="2000" dirty="0" smtClean="0">
                <a:solidFill>
                  <a:srgbClr val="FF0000"/>
                </a:solidFill>
              </a:rPr>
              <a:t>P-</a:t>
            </a:r>
            <a:r>
              <a:rPr lang="en-US" sz="2000" baseline="30000" dirty="0" smtClean="0">
                <a:solidFill>
                  <a:srgbClr val="FF0000"/>
                </a:solidFill>
              </a:rPr>
              <a:t>13</a:t>
            </a:r>
            <a:r>
              <a:rPr lang="en-US" sz="2000" dirty="0" smtClean="0">
                <a:solidFill>
                  <a:srgbClr val="FF0000"/>
                </a:solidFill>
              </a:rPr>
              <a:t>C coupling: </a:t>
            </a:r>
            <a:r>
              <a:rPr lang="en-US" sz="2000" i="1" dirty="0" smtClean="0">
                <a:solidFill>
                  <a:srgbClr val="FF0000"/>
                </a:solidFill>
              </a:rPr>
              <a:t>J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=12.1 Hz, </a:t>
            </a:r>
            <a:r>
              <a:rPr lang="en-US" sz="2000" i="1" dirty="0" smtClean="0">
                <a:solidFill>
                  <a:srgbClr val="FF0000"/>
                </a:solidFill>
              </a:rPr>
              <a:t>J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=19.6 Hz,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J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2000" dirty="0" smtClean="0">
                <a:solidFill>
                  <a:srgbClr val="FF0000"/>
                </a:solidFill>
              </a:rPr>
              <a:t>=5.6 </a:t>
            </a:r>
            <a:r>
              <a:rPr lang="en-US" sz="2000" dirty="0" smtClean="0">
                <a:solidFill>
                  <a:srgbClr val="FF0000"/>
                </a:solidFill>
              </a:rPr>
              <a:t>Hz, </a:t>
            </a:r>
            <a:r>
              <a:rPr lang="en-US" sz="2000" i="1" dirty="0" smtClean="0">
                <a:solidFill>
                  <a:srgbClr val="FF0000"/>
                </a:solidFill>
              </a:rPr>
              <a:t>J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4</a:t>
            </a:r>
            <a:r>
              <a:rPr lang="en-US" sz="2000" dirty="0" smtClean="0">
                <a:solidFill>
                  <a:srgbClr val="FF0000"/>
                </a:solidFill>
              </a:rPr>
              <a:t>=  ~0 Hz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262799"/>
              </p:ext>
            </p:extLst>
          </p:nvPr>
        </p:nvGraphicFramePr>
        <p:xfrm>
          <a:off x="457200" y="2878836"/>
          <a:ext cx="8229600" cy="3538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ChemSketch" r:id="rId3" imgW="6873120" imgH="6617160" progId="ACD.ChemSketch.20">
                  <p:embed/>
                </p:oleObj>
              </mc:Choice>
              <mc:Fallback>
                <p:oleObj name="ChemSketch" r:id="rId3" imgW="6873120" imgH="6617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878836"/>
                        <a:ext cx="8229600" cy="353872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138376"/>
            <a:ext cx="1752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534566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C1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2969099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C2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373380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C3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51866" y="3733800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C4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975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baseline="30000" dirty="0" smtClean="0"/>
              <a:t>31</a:t>
            </a:r>
            <a:r>
              <a:rPr lang="en-US" sz="2800" b="1" dirty="0" smtClean="0"/>
              <a:t>P-NMR (</a:t>
            </a:r>
            <a:r>
              <a:rPr lang="en-US" sz="2800" b="1" i="1" dirty="0" smtClean="0"/>
              <a:t>I=</a:t>
            </a:r>
            <a:r>
              <a:rPr lang="en-US" sz="2800" b="1" i="1" dirty="0" smtClean="0">
                <a:latin typeface="Times New Roman"/>
                <a:cs typeface="Times New Roman"/>
              </a:rPr>
              <a:t>½, </a:t>
            </a:r>
            <a:r>
              <a:rPr lang="en-US" sz="2800" b="1" dirty="0" smtClean="0">
                <a:latin typeface="Times New Roman"/>
                <a:cs typeface="Times New Roman"/>
              </a:rPr>
              <a:t>Abundance= ~100 %)</a:t>
            </a:r>
            <a:endParaRPr lang="en-US" sz="2800" b="1" dirty="0" smtClean="0"/>
          </a:p>
          <a:p>
            <a:endParaRPr lang="en-US" sz="2800" dirty="0"/>
          </a:p>
        </p:txBody>
      </p:sp>
      <p:pic>
        <p:nvPicPr>
          <p:cNvPr id="5126" name="Picture 6" descr="http://www.chem.wisc.edu/areas/reich/handouts/nmr/P-data%7B00%7D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92569"/>
            <a:ext cx="7620000" cy="4384431"/>
          </a:xfrm>
          <a:prstGeom prst="rect">
            <a:avLst/>
          </a:prstGeom>
          <a:solidFill>
            <a:srgbClr val="FFFFCC"/>
          </a:solidFill>
        </p:spPr>
      </p:pic>
    </p:spTree>
    <p:extLst>
      <p:ext uri="{BB962C8B-B14F-4D97-AF65-F5344CB8AC3E}">
        <p14:creationId xmlns:p14="http://schemas.microsoft.com/office/powerpoint/2010/main" val="340501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943600" cy="3200400"/>
          </a:xfrm>
        </p:spPr>
        <p:txBody>
          <a:bodyPr>
            <a:normAutofit fontScale="77500" lnSpcReduction="20000"/>
          </a:bodyPr>
          <a:lstStyle/>
          <a:p>
            <a:r>
              <a:rPr lang="en-US" b="1" baseline="30000" dirty="0" smtClean="0"/>
              <a:t>31</a:t>
            </a:r>
            <a:r>
              <a:rPr lang="en-US" b="1" dirty="0" smtClean="0"/>
              <a:t>P-NMR (part II)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reactant (PCl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and the product 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display significantly different chemical shifts in the </a:t>
            </a:r>
            <a:r>
              <a:rPr lang="en-US" baseline="30000" dirty="0" smtClean="0">
                <a:solidFill>
                  <a:srgbClr val="002060"/>
                </a:solidFill>
              </a:rPr>
              <a:t>31</a:t>
            </a:r>
            <a:r>
              <a:rPr lang="en-US" dirty="0" smtClean="0">
                <a:solidFill>
                  <a:srgbClr val="002060"/>
                </a:solidFill>
              </a:rPr>
              <a:t>P-NMR spectrum, and so do the possible intermediates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phosphorus atom is very deshielded in PCl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because of the electronegativity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of  the chlorine atoms</a:t>
            </a:r>
            <a:endParaRPr lang="en-US" baseline="-250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ligand exchange (Cl to </a:t>
            </a:r>
            <a:r>
              <a:rPr lang="en-US" dirty="0" err="1" smtClean="0">
                <a:solidFill>
                  <a:srgbClr val="002060"/>
                </a:solidFill>
              </a:rPr>
              <a:t>Ph</a:t>
            </a:r>
            <a:r>
              <a:rPr lang="en-US" dirty="0" smtClean="0">
                <a:solidFill>
                  <a:srgbClr val="002060"/>
                </a:solidFill>
              </a:rPr>
              <a:t>) causes a shift by ~80 ppm </a:t>
            </a:r>
            <a:r>
              <a:rPr lang="en-US" smtClean="0">
                <a:solidFill>
                  <a:srgbClr val="002060"/>
                </a:solidFill>
              </a:rPr>
              <a:t>upfield for </a:t>
            </a:r>
            <a:r>
              <a:rPr lang="en-US" dirty="0" smtClean="0">
                <a:solidFill>
                  <a:srgbClr val="002060"/>
                </a:solidFill>
              </a:rPr>
              <a:t>each 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54929"/>
              </p:ext>
            </p:extLst>
          </p:nvPr>
        </p:nvGraphicFramePr>
        <p:xfrm>
          <a:off x="6400800" y="1600200"/>
          <a:ext cx="228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14400"/>
              </a:tblGrid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Compound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Symbol" pitchFamily="18" charset="2"/>
                        </a:rPr>
                        <a:t>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(ppm)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220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PPhCl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PPh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81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PPh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-5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POPh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PPh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23.3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85 %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H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0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7" b="6862"/>
          <a:stretch/>
        </p:blipFill>
        <p:spPr bwMode="auto">
          <a:xfrm>
            <a:off x="1752600" y="4572000"/>
            <a:ext cx="3639833" cy="1828800"/>
          </a:xfrm>
          <a:prstGeom prst="rect">
            <a:avLst/>
          </a:prstGeom>
          <a:solidFill>
            <a:srgbClr val="FEFAC9">
              <a:lumMod val="7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2749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67818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Phosphines are frequently used as ligands in </a:t>
            </a:r>
            <a:r>
              <a:rPr lang="en-US" dirty="0" err="1" smtClean="0"/>
              <a:t>metalorganic</a:t>
            </a:r>
            <a:r>
              <a:rPr lang="en-US" dirty="0" smtClean="0"/>
              <a:t> and organometallic compounds because they can be tuned in terms of their steric and their electronic properties (see later lecture)</a:t>
            </a:r>
          </a:p>
          <a:p>
            <a:r>
              <a:rPr lang="en-US" dirty="0" smtClean="0"/>
              <a:t>Asymmetric phosphines are chiral because </a:t>
            </a:r>
            <a:r>
              <a:rPr lang="en-US" dirty="0"/>
              <a:t>of their </a:t>
            </a:r>
            <a:r>
              <a:rPr lang="en-US" dirty="0" smtClean="0"/>
              <a:t>high barrier of inversion (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G</a:t>
            </a:r>
            <a:r>
              <a:rPr lang="en-US" baseline="30000" dirty="0" smtClean="0"/>
              <a:t>‡</a:t>
            </a:r>
            <a:r>
              <a:rPr lang="en-US" dirty="0" smtClean="0"/>
              <a:t>&gt; 130 kJ/mol</a:t>
            </a:r>
            <a:r>
              <a:rPr lang="en-US" dirty="0"/>
              <a:t>) compared </a:t>
            </a:r>
            <a:r>
              <a:rPr lang="en-US" dirty="0" smtClean="0"/>
              <a:t>to amines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DIPAMP: Synthesis of L-DOPA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BINAP: </a:t>
            </a:r>
            <a:r>
              <a:rPr lang="en-US" dirty="0" smtClean="0">
                <a:solidFill>
                  <a:srgbClr val="002060"/>
                </a:solidFill>
              </a:rPr>
              <a:t>Rhodium </a:t>
            </a:r>
            <a:r>
              <a:rPr lang="en-US" dirty="0">
                <a:solidFill>
                  <a:srgbClr val="002060"/>
                </a:solidFill>
              </a:rPr>
              <a:t>or ruthenium complexes </a:t>
            </a:r>
            <a:r>
              <a:rPr lang="en-US" dirty="0" smtClean="0">
                <a:solidFill>
                  <a:srgbClr val="002060"/>
                </a:solidFill>
              </a:rPr>
              <a:t>are used in asymmetric hydrogenation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Grubbs Catalyst </a:t>
            </a:r>
            <a:r>
              <a:rPr lang="en-US" dirty="0">
                <a:solidFill>
                  <a:srgbClr val="002060"/>
                </a:solidFill>
              </a:rPr>
              <a:t>(RuCl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(=</a:t>
            </a:r>
            <a:r>
              <a:rPr lang="en-US" dirty="0" err="1">
                <a:solidFill>
                  <a:srgbClr val="002060"/>
                </a:solidFill>
              </a:rPr>
              <a:t>CHPh</a:t>
            </a:r>
            <a:r>
              <a:rPr lang="en-US" dirty="0">
                <a:solidFill>
                  <a:srgbClr val="002060"/>
                </a:solidFill>
              </a:rPr>
              <a:t>)(PCy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): Olefin metathesis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Crabtree Catalyst (</a:t>
            </a:r>
            <a:r>
              <a:rPr lang="en-US" dirty="0">
                <a:solidFill>
                  <a:srgbClr val="002060"/>
                </a:solidFill>
              </a:rPr>
              <a:t>[(COD)</a:t>
            </a:r>
            <a:r>
              <a:rPr lang="en-US" dirty="0" err="1">
                <a:solidFill>
                  <a:srgbClr val="002060"/>
                </a:solidFill>
              </a:rPr>
              <a:t>Ir</a:t>
            </a:r>
            <a:r>
              <a:rPr lang="en-US" dirty="0">
                <a:solidFill>
                  <a:srgbClr val="002060"/>
                </a:solidFill>
              </a:rPr>
              <a:t>(</a:t>
            </a:r>
            <a:r>
              <a:rPr lang="en-US" dirty="0" err="1">
                <a:solidFill>
                  <a:srgbClr val="002060"/>
                </a:solidFill>
              </a:rPr>
              <a:t>py</a:t>
            </a:r>
            <a:r>
              <a:rPr lang="en-US" dirty="0">
                <a:solidFill>
                  <a:srgbClr val="002060"/>
                </a:solidFill>
              </a:rPr>
              <a:t>)(PCy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>
                <a:solidFill>
                  <a:srgbClr val="002060"/>
                </a:solidFill>
              </a:rPr>
              <a:t>)]</a:t>
            </a:r>
            <a:r>
              <a:rPr lang="en-US" baseline="30000" dirty="0">
                <a:solidFill>
                  <a:srgbClr val="002060"/>
                </a:solidFill>
              </a:rPr>
              <a:t>+</a:t>
            </a:r>
            <a:r>
              <a:rPr lang="en-US" dirty="0">
                <a:solidFill>
                  <a:srgbClr val="002060"/>
                </a:solidFill>
              </a:rPr>
              <a:t>PF</a:t>
            </a:r>
            <a:r>
              <a:rPr lang="en-US" baseline="-25000" dirty="0">
                <a:solidFill>
                  <a:srgbClr val="002060"/>
                </a:solidFill>
              </a:rPr>
              <a:t>6</a:t>
            </a:r>
            <a:r>
              <a:rPr lang="en-US" baseline="30000" dirty="0">
                <a:solidFill>
                  <a:srgbClr val="002060"/>
                </a:solidFill>
              </a:rPr>
              <a:t>-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) homogeneous hydrogenation</a:t>
            </a:r>
          </a:p>
          <a:p>
            <a:r>
              <a:rPr lang="en-US" dirty="0" smtClean="0"/>
              <a:t>Examples containing PPh</a:t>
            </a:r>
            <a:r>
              <a:rPr lang="en-US" baseline="-25000" dirty="0" smtClean="0"/>
              <a:t>3</a:t>
            </a:r>
            <a:r>
              <a:rPr lang="en-US" dirty="0" smtClean="0"/>
              <a:t> as ligand: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Vaska’s</a:t>
            </a:r>
            <a:r>
              <a:rPr lang="en-US" dirty="0" smtClean="0">
                <a:solidFill>
                  <a:srgbClr val="002060"/>
                </a:solidFill>
              </a:rPr>
              <a:t> Complex: </a:t>
            </a:r>
            <a:r>
              <a:rPr lang="en-US" dirty="0" err="1" smtClean="0">
                <a:solidFill>
                  <a:srgbClr val="002060"/>
                </a:solidFill>
              </a:rPr>
              <a:t>Ir</a:t>
            </a:r>
            <a:r>
              <a:rPr lang="en-US" dirty="0" smtClean="0">
                <a:solidFill>
                  <a:srgbClr val="002060"/>
                </a:solidFill>
              </a:rPr>
              <a:t>(CO)Cl(PPh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Wilkinson’s Catalyst: </a:t>
            </a:r>
            <a:r>
              <a:rPr lang="en-US" dirty="0" err="1" smtClean="0">
                <a:solidFill>
                  <a:srgbClr val="002060"/>
                </a:solidFill>
              </a:rPr>
              <a:t>RhCl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2060"/>
                </a:solidFill>
              </a:rPr>
              <a:t>Tetrakis</a:t>
            </a:r>
            <a:r>
              <a:rPr lang="en-US" dirty="0" smtClean="0">
                <a:solidFill>
                  <a:srgbClr val="002060"/>
                </a:solidFill>
              </a:rPr>
              <a:t>(triphenylphosphine) palladium(0): </a:t>
            </a:r>
            <a:r>
              <a:rPr lang="en-US" dirty="0" err="1" smtClean="0">
                <a:solidFill>
                  <a:srgbClr val="002060"/>
                </a:solidFill>
              </a:rPr>
              <a:t>Pd</a:t>
            </a:r>
            <a:r>
              <a:rPr lang="en-US" dirty="0" smtClean="0">
                <a:solidFill>
                  <a:srgbClr val="002060"/>
                </a:solidFill>
              </a:rPr>
              <a:t>(PPh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Stryker’s Reagent: [(PPh</a:t>
            </a:r>
            <a:r>
              <a:rPr lang="en-US" baseline="-25000" dirty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dirty="0" err="1" smtClean="0">
                <a:solidFill>
                  <a:srgbClr val="002060"/>
                </a:solidFill>
              </a:rPr>
              <a:t>CuH</a:t>
            </a:r>
            <a:r>
              <a:rPr lang="en-US" dirty="0" smtClean="0">
                <a:solidFill>
                  <a:srgbClr val="002060"/>
                </a:solidFill>
              </a:rPr>
              <a:t>]</a:t>
            </a:r>
            <a:r>
              <a:rPr lang="en-US" baseline="-25000" dirty="0" smtClean="0">
                <a:solidFill>
                  <a:srgbClr val="002060"/>
                </a:solidFill>
              </a:rPr>
              <a:t>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Wittig Reagents: Ph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P=CHR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012590"/>
              </p:ext>
            </p:extLst>
          </p:nvPr>
        </p:nvGraphicFramePr>
        <p:xfrm>
          <a:off x="7038975" y="2209800"/>
          <a:ext cx="187642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S ChemDraw Drawing" r:id="rId3" imgW="2817720" imgH="2197080" progId="ChemDraw.Document.6.0">
                  <p:embed/>
                </p:oleObj>
              </mc:Choice>
              <mc:Fallback>
                <p:oleObj name="CS ChemDraw Drawing" r:id="rId3" imgW="2817720" imgH="219708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975" y="2209800"/>
                        <a:ext cx="1876425" cy="14636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945539"/>
              </p:ext>
            </p:extLst>
          </p:nvPr>
        </p:nvGraphicFramePr>
        <p:xfrm>
          <a:off x="7391400" y="3962400"/>
          <a:ext cx="1289050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5" imgW="1963906" imgH="2367681" progId="ChemDraw.Document.6.0">
                  <p:embed/>
                </p:oleObj>
              </mc:Choice>
              <mc:Fallback>
                <p:oleObj r:id="rId5" imgW="1963906" imgH="2367681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962400"/>
                        <a:ext cx="1289050" cy="155416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9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Triphenylphosphine can be synthesize by reaction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Phosphorus trichloride with </a:t>
            </a:r>
            <a:r>
              <a:rPr lang="en-US" dirty="0" err="1" smtClean="0">
                <a:solidFill>
                  <a:srgbClr val="002060"/>
                </a:solidFill>
              </a:rPr>
              <a:t>chlorobenzene</a:t>
            </a:r>
            <a:r>
              <a:rPr lang="en-US" dirty="0" smtClean="0">
                <a:solidFill>
                  <a:srgbClr val="002060"/>
                </a:solidFill>
              </a:rPr>
              <a:t> and sodium metal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(industrial process but not feasible for this course)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Phosphorus </a:t>
            </a:r>
            <a:r>
              <a:rPr lang="en-US" dirty="0" smtClean="0">
                <a:solidFill>
                  <a:srgbClr val="002060"/>
                </a:solidFill>
              </a:rPr>
              <a:t>trichloride with organometallic compound like phenyl lithium or </a:t>
            </a:r>
            <a:r>
              <a:rPr lang="en-US" dirty="0" err="1" smtClean="0">
                <a:solidFill>
                  <a:srgbClr val="002060"/>
                </a:solidFill>
              </a:rPr>
              <a:t>phenylmagnesium</a:t>
            </a:r>
            <a:r>
              <a:rPr lang="en-US" dirty="0" smtClean="0">
                <a:solidFill>
                  <a:srgbClr val="002060"/>
                </a:solidFill>
              </a:rPr>
              <a:t> bromide (Grignard reagent)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/>
              <a:t>Triphenylphosphine is a white solid (m.p.: 80 </a:t>
            </a:r>
            <a:r>
              <a:rPr lang="en-US" baseline="30000" dirty="0"/>
              <a:t>o</a:t>
            </a:r>
            <a:r>
              <a:rPr lang="en-US" dirty="0"/>
              <a:t>C, </a:t>
            </a:r>
            <a:r>
              <a:rPr lang="en-US" dirty="0" err="1"/>
              <a:t>b.p</a:t>
            </a:r>
            <a:r>
              <a:rPr lang="en-US" dirty="0"/>
              <a:t>.: 377 </a:t>
            </a:r>
            <a:r>
              <a:rPr lang="en-US" baseline="30000" dirty="0"/>
              <a:t>o</a:t>
            </a:r>
            <a:r>
              <a:rPr lang="en-US" dirty="0"/>
              <a:t>C)</a:t>
            </a:r>
          </a:p>
          <a:p>
            <a:r>
              <a:rPr lang="en-US" dirty="0" smtClean="0"/>
              <a:t>Triphenylphosphine is slowly oxidized in air at room temperature to form triphenylphosphine oxide (Ph</a:t>
            </a:r>
            <a:r>
              <a:rPr lang="en-US" baseline="-25000" dirty="0" smtClean="0"/>
              <a:t>3</a:t>
            </a:r>
            <a:r>
              <a:rPr lang="en-US" dirty="0" smtClean="0"/>
              <a:t>P=O), which can be removed by recrystallization from isopropanol or ethanol</a:t>
            </a:r>
          </a:p>
          <a:p>
            <a:r>
              <a:rPr lang="en-US" dirty="0" smtClean="0"/>
              <a:t>The molecule displays a trigonal pyramidal structure </a:t>
            </a:r>
            <a:br>
              <a:rPr lang="en-US" dirty="0" smtClean="0"/>
            </a:br>
            <a:r>
              <a:rPr lang="en-US" dirty="0" smtClean="0"/>
              <a:t>with a high (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G</a:t>
            </a:r>
            <a:r>
              <a:rPr lang="en-US" baseline="30000" dirty="0" smtClean="0"/>
              <a:t>‡</a:t>
            </a:r>
            <a:r>
              <a:rPr lang="en-US" dirty="0" smtClean="0"/>
              <a:t>(inversion)= &gt;130 kJ/mol)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981649"/>
            <a:ext cx="1905000" cy="1342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458782"/>
              </p:ext>
            </p:extLst>
          </p:nvPr>
        </p:nvGraphicFramePr>
        <p:xfrm>
          <a:off x="1295400" y="3063240"/>
          <a:ext cx="6407332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CS ChemDraw Drawing" r:id="rId4" imgW="6123021" imgH="782847" progId="ChemDraw.Document.6.0">
                  <p:embed/>
                </p:oleObj>
              </mc:Choice>
              <mc:Fallback>
                <p:oleObj name="CS ChemDraw Drawing" r:id="rId4" imgW="6123021" imgH="782847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63240"/>
                        <a:ext cx="6407332" cy="822960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8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0960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sz="3100" dirty="0" smtClean="0"/>
              <a:t>Assemble the setup as shown on the right side and previously discussed </a:t>
            </a:r>
          </a:p>
          <a:p>
            <a:r>
              <a:rPr lang="en-US" sz="3100" b="1" dirty="0" smtClean="0">
                <a:solidFill>
                  <a:srgbClr val="FF0000"/>
                </a:solidFill>
              </a:rPr>
              <a:t>Hints: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2060"/>
                </a:solidFill>
              </a:rPr>
              <a:t>If </a:t>
            </a:r>
            <a:r>
              <a:rPr lang="en-US" sz="2900" dirty="0">
                <a:solidFill>
                  <a:srgbClr val="002060"/>
                </a:solidFill>
              </a:rPr>
              <a:t>the flask still contains </a:t>
            </a:r>
            <a:r>
              <a:rPr lang="en-US" sz="2900" dirty="0" smtClean="0">
                <a:solidFill>
                  <a:srgbClr val="002060"/>
                </a:solidFill>
              </a:rPr>
              <a:t>a white </a:t>
            </a:r>
            <a:r>
              <a:rPr lang="en-US" sz="2900" dirty="0">
                <a:solidFill>
                  <a:srgbClr val="002060"/>
                </a:solidFill>
              </a:rPr>
              <a:t>solid, it has to be treated with </a:t>
            </a:r>
            <a:r>
              <a:rPr lang="en-US" sz="2900" i="1" dirty="0">
                <a:solidFill>
                  <a:srgbClr val="002060"/>
                </a:solidFill>
              </a:rPr>
              <a:t>diluted</a:t>
            </a:r>
            <a:r>
              <a:rPr lang="en-US" sz="2900" dirty="0">
                <a:solidFill>
                  <a:srgbClr val="002060"/>
                </a:solidFill>
              </a:rPr>
              <a:t> sulfuric acid, water and acetone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2060"/>
                </a:solidFill>
              </a:rPr>
              <a:t>The addition funnel has to be checked for leaks at the stopcock before assembling the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2060"/>
                </a:solidFill>
              </a:rPr>
              <a:t>The water-jacketed condenser should not be connected to the water outlet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2060"/>
                </a:solidFill>
              </a:rPr>
              <a:t>The apparatus should be clamped at the center neck using a clamp that is </a:t>
            </a:r>
            <a:r>
              <a:rPr lang="en-US" sz="2900" dirty="0" smtClean="0">
                <a:solidFill>
                  <a:srgbClr val="002060"/>
                </a:solidFill>
              </a:rPr>
              <a:t>appropriate </a:t>
            </a:r>
            <a:r>
              <a:rPr lang="en-US" sz="2900" dirty="0">
                <a:solidFill>
                  <a:srgbClr val="002060"/>
                </a:solidFill>
              </a:rPr>
              <a:t>for the neck size </a:t>
            </a:r>
            <a:r>
              <a:rPr lang="en-US" sz="2900" dirty="0" smtClean="0">
                <a:solidFill>
                  <a:srgbClr val="002060"/>
                </a:solidFill>
              </a:rPr>
              <a:t/>
            </a:r>
            <a:br>
              <a:rPr lang="en-US" sz="2900" dirty="0" smtClean="0">
                <a:solidFill>
                  <a:srgbClr val="002060"/>
                </a:solidFill>
              </a:rPr>
            </a:br>
            <a:r>
              <a:rPr lang="en-US" sz="2900" dirty="0" smtClean="0">
                <a:solidFill>
                  <a:srgbClr val="002060"/>
                </a:solidFill>
              </a:rPr>
              <a:t>of </a:t>
            </a:r>
            <a:r>
              <a:rPr lang="en-US" sz="2900" dirty="0">
                <a:solidFill>
                  <a:srgbClr val="002060"/>
                </a:solidFill>
              </a:rPr>
              <a:t>the flask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900" dirty="0" smtClean="0">
                <a:solidFill>
                  <a:srgbClr val="002060"/>
                </a:solidFill>
              </a:rPr>
              <a:t>Make </a:t>
            </a:r>
            <a:r>
              <a:rPr lang="en-US" sz="2900" dirty="0">
                <a:solidFill>
                  <a:srgbClr val="002060"/>
                </a:solidFill>
              </a:rPr>
              <a:t>sure that there is no dirt or Mg-turnings stuck </a:t>
            </a:r>
            <a:r>
              <a:rPr lang="en-US" sz="2900" dirty="0" smtClean="0">
                <a:solidFill>
                  <a:srgbClr val="002060"/>
                </a:solidFill>
              </a:rPr>
              <a:t>inside </a:t>
            </a:r>
            <a:r>
              <a:rPr lang="en-US" sz="2900" dirty="0">
                <a:solidFill>
                  <a:srgbClr val="002060"/>
                </a:solidFill>
              </a:rPr>
              <a:t>the </a:t>
            </a:r>
            <a:r>
              <a:rPr lang="en-US" sz="2900" dirty="0" smtClean="0">
                <a:solidFill>
                  <a:srgbClr val="002060"/>
                </a:solidFill>
              </a:rPr>
              <a:t>joints when charging the flask</a:t>
            </a:r>
            <a:endParaRPr lang="en-US" sz="2900" dirty="0">
              <a:solidFill>
                <a:srgbClr val="002060"/>
              </a:solidFill>
              <a:sym typeface="Wingdings 2"/>
            </a:endParaRPr>
          </a:p>
          <a:p>
            <a:r>
              <a:rPr lang="en-US" sz="3100" dirty="0" smtClean="0"/>
              <a:t>After adding the crushed Mg-turnings to the three-necked flask, the setup is then flame-dried twice before the addition funnel is charged with the ethereal bromobenzene solution</a:t>
            </a:r>
            <a:endParaRPr lang="en-US" sz="3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59" r="9927"/>
          <a:stretch/>
        </p:blipFill>
        <p:spPr bwMode="auto">
          <a:xfrm>
            <a:off x="6553201" y="1523999"/>
            <a:ext cx="2286000" cy="4226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2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002060"/>
                </a:solidFill>
              </a:rPr>
              <a:t>Experimental II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Place </a:t>
            </a:r>
            <a:r>
              <a:rPr lang="en-US" dirty="0"/>
              <a:t>the </a:t>
            </a:r>
            <a:r>
              <a:rPr lang="en-US" dirty="0" smtClean="0"/>
              <a:t>dry diethyl ether in </a:t>
            </a:r>
            <a:r>
              <a:rPr lang="en-US" dirty="0"/>
              <a:t>the addition funnel</a:t>
            </a:r>
          </a:p>
          <a:p>
            <a:r>
              <a:rPr lang="en-US" dirty="0" smtClean="0"/>
              <a:t>Add the bromobenzene and mix </a:t>
            </a:r>
            <a:r>
              <a:rPr lang="en-US" b="1" dirty="0" smtClean="0"/>
              <a:t>well</a:t>
            </a:r>
          </a:p>
          <a:p>
            <a:r>
              <a:rPr lang="en-US" dirty="0" smtClean="0"/>
              <a:t>Attach the water hoses to the Liebig condenser and turn </a:t>
            </a:r>
            <a:r>
              <a:rPr lang="en-US" dirty="0"/>
              <a:t>the water </a:t>
            </a:r>
            <a:r>
              <a:rPr lang="en-US" dirty="0" smtClean="0"/>
              <a:t>flow on </a:t>
            </a:r>
            <a:r>
              <a:rPr lang="en-US" dirty="0"/>
              <a:t>to cool the condenser</a:t>
            </a:r>
          </a:p>
          <a:p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/>
              <a:t>about 5 mL of the solution to the Mg-turnings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After the addition is completed, gently reflux the mixture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Where does the dry diethyl ether 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come from?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Where does the water enter the condenser?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is so little added only?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should be observed here?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can the reaction be initiated? 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fast should the solution be added?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2023646"/>
            <a:ext cx="203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From the solvent still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97522" y="2768025"/>
            <a:ext cx="356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water enters the condenser on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the lower end of the Liebig condenser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453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453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45371"/>
            <a:ext cx="975238" cy="73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029200" y="4419600"/>
            <a:ext cx="3408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By heating</a:t>
            </a:r>
          </a:p>
          <a:p>
            <a:pPr marL="342900" indent="-342900">
              <a:buAutoNum type="arabicPeriod"/>
            </a:pPr>
            <a:r>
              <a:rPr lang="en-US" sz="1600" b="1" dirty="0" smtClean="0">
                <a:solidFill>
                  <a:srgbClr val="FF0000"/>
                </a:solidFill>
              </a:rPr>
              <a:t>Addition of  a few iodine crystals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29200" y="5410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mixture has to maintain a gentle boil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70" r="26624"/>
          <a:stretch/>
        </p:blipFill>
        <p:spPr bwMode="auto">
          <a:xfrm flipH="1">
            <a:off x="8139607" y="1762125"/>
            <a:ext cx="699593" cy="1285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cxnSp>
        <p:nvCxnSpPr>
          <p:cNvPr id="16" name="Straight Arrow Connector 15"/>
          <p:cNvCxnSpPr/>
          <p:nvPr/>
        </p:nvCxnSpPr>
        <p:spPr>
          <a:xfrm>
            <a:off x="8641080" y="2089666"/>
            <a:ext cx="274320" cy="0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8641080" y="2670580"/>
            <a:ext cx="274320" cy="0"/>
          </a:xfrm>
          <a:prstGeom prst="straightConnector1">
            <a:avLst/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534400" y="2667000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in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458200" y="17950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out</a:t>
            </a:r>
            <a:endParaRPr lang="en-US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9200" y="3581400"/>
            <a:ext cx="3651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 reduce for the formation of biphenyl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8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724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Assay of the Grignard solution</a:t>
            </a:r>
          </a:p>
          <a:p>
            <a:r>
              <a:rPr lang="en-US" dirty="0" smtClean="0"/>
              <a:t>Remove a 2 mL aliquot </a:t>
            </a:r>
            <a:r>
              <a:rPr lang="en-US" dirty="0"/>
              <a:t>of the solution </a:t>
            </a:r>
            <a:r>
              <a:rPr lang="en-US" dirty="0" smtClean="0"/>
              <a:t>with a pipette and add it to water</a:t>
            </a:r>
          </a:p>
          <a:p>
            <a:endParaRPr lang="en-US" dirty="0" smtClean="0"/>
          </a:p>
          <a:p>
            <a:endParaRPr lang="en-US" sz="3400" dirty="0" smtClean="0"/>
          </a:p>
          <a:p>
            <a:r>
              <a:rPr lang="en-US" dirty="0" smtClean="0"/>
              <a:t>Add 2-3 drops of phenolphthalein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Titrate the solution with dilute hydrochloric acid until a </a:t>
            </a:r>
            <a:r>
              <a:rPr lang="en-US" b="1" dirty="0" smtClean="0"/>
              <a:t>permanent</a:t>
            </a:r>
            <a:r>
              <a:rPr lang="en-US" dirty="0" smtClean="0"/>
              <a:t> color change is observed </a:t>
            </a:r>
          </a:p>
          <a:p>
            <a:endParaRPr lang="en-US" sz="2000" dirty="0" smtClean="0"/>
          </a:p>
          <a:p>
            <a:r>
              <a:rPr lang="en-US" dirty="0" smtClean="0"/>
              <a:t>Assuming </a:t>
            </a:r>
            <a:r>
              <a:rPr lang="en-US" dirty="0"/>
              <a:t>that the flask contains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60 mL </a:t>
            </a:r>
            <a:r>
              <a:rPr lang="en-US" dirty="0"/>
              <a:t>of solution, calculate the amount of PCl</a:t>
            </a:r>
            <a:r>
              <a:rPr lang="en-US" baseline="-25000" dirty="0"/>
              <a:t>3</a:t>
            </a:r>
            <a:r>
              <a:rPr lang="en-US" dirty="0"/>
              <a:t> needed for the </a:t>
            </a:r>
            <a:r>
              <a:rPr lang="en-US" dirty="0" smtClean="0"/>
              <a:t>reaction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724400"/>
          </a:xfrm>
        </p:spPr>
        <p:txBody>
          <a:bodyPr>
            <a:normAutofit fontScale="62500" lnSpcReduction="20000"/>
          </a:bodyPr>
          <a:lstStyle/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happens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should the student observe here?</a:t>
            </a:r>
          </a:p>
          <a:p>
            <a:endParaRPr lang="en-US" sz="5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dilute hydrochloric acid obtained?</a:t>
            </a:r>
          </a:p>
          <a:p>
            <a:endParaRPr lang="en-US" sz="51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ratio is the student aiming for?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0574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Grignard is hydrolyzed and hydroxide ions are formed</a:t>
            </a:r>
          </a:p>
          <a:p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33014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 color should change from pink (or red depending on how much indicator was added)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4292025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Conc. HCl: ~12.5 M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Dilute HCl (1:99): ~0.125 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628775"/>
            <a:ext cx="9525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53000" y="5105400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In order to have an excess of Grignard reagent, a ratio of  PCl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</a:rPr>
              <a:t>:PhMgBr= 1:3.5 is used in the experiment to reduce the formation of Ph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3-x</a:t>
            </a:r>
            <a:r>
              <a:rPr lang="en-US" sz="1600" b="1" dirty="0" smtClean="0">
                <a:solidFill>
                  <a:srgbClr val="FF0000"/>
                </a:solidFill>
              </a:rPr>
              <a:t>PCl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x</a:t>
            </a:r>
            <a:endParaRPr lang="en-US" sz="16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472431"/>
              </p:ext>
            </p:extLst>
          </p:nvPr>
        </p:nvGraphicFramePr>
        <p:xfrm>
          <a:off x="4953000" y="2667000"/>
          <a:ext cx="3421063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CS ChemDraw Drawing" r:id="rId4" imgW="3420894" imgH="220513" progId="ChemDraw.Document.6.0">
                  <p:embed/>
                </p:oleObj>
              </mc:Choice>
              <mc:Fallback>
                <p:oleObj name="CS ChemDraw Drawing" r:id="rId4" imgW="3420894" imgH="220513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667000"/>
                        <a:ext cx="3421063" cy="22066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89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Dissolve PCl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in diethyl ether in the addition funnel</a:t>
            </a:r>
          </a:p>
          <a:p>
            <a:r>
              <a:rPr lang="en-US" sz="2400" dirty="0" smtClean="0"/>
              <a:t>Add the solution slowly to a chilled solution of the Grignard reagent while </a:t>
            </a:r>
            <a:r>
              <a:rPr lang="en-US" sz="2400" b="1" dirty="0" smtClean="0">
                <a:solidFill>
                  <a:srgbClr val="FF0000"/>
                </a:solidFill>
              </a:rPr>
              <a:t>stirring rapidly</a:t>
            </a:r>
          </a:p>
          <a:p>
            <a:r>
              <a:rPr lang="en-US" sz="2400" dirty="0" smtClean="0"/>
              <a:t>After stirring for about </a:t>
            </a:r>
            <a:br>
              <a:rPr lang="en-US" sz="2400" dirty="0" smtClean="0"/>
            </a:br>
            <a:r>
              <a:rPr lang="en-US" sz="2400" dirty="0" smtClean="0"/>
              <a:t>30 minutes, water and </a:t>
            </a:r>
            <a:br>
              <a:rPr lang="en-US" sz="2400" dirty="0" smtClean="0"/>
            </a:br>
            <a:r>
              <a:rPr lang="en-US" sz="2400" dirty="0" smtClean="0"/>
              <a:t>conc. hydrochloric acid are added (in this sequence)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is the protocol here?</a:t>
            </a: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Why is the slow addition necessary?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What does the addition of water and hydrochloric acid do?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6320" y="19444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Add the diethyl  ether before the PCl</a:t>
            </a:r>
            <a:r>
              <a:rPr lang="en-US" b="1" baseline="-25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=1.574 g/cm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6320" y="3191470"/>
            <a:ext cx="3486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reaction is exothermic due to the formation of </a:t>
            </a:r>
            <a:r>
              <a:rPr lang="en-US" b="1" dirty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Mg-salts that are insoluble in ether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6320" y="5029200"/>
            <a:ext cx="3486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Water quenches the excess of the Grignard reagent 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Hydrochloric acid dissolves the magnesium salts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3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/>
              <a:t>Separate the layers</a:t>
            </a:r>
          </a:p>
          <a:p>
            <a:endParaRPr lang="en-US" sz="2200" dirty="0"/>
          </a:p>
          <a:p>
            <a:r>
              <a:rPr lang="en-US" sz="2200" dirty="0" smtClean="0"/>
              <a:t>Extract the aqueous layer with diethyl ether</a:t>
            </a:r>
          </a:p>
          <a:p>
            <a:r>
              <a:rPr lang="en-US" sz="2200" dirty="0" smtClean="0"/>
              <a:t>Dry the combined organic layers over anhydrous sodium sulfate</a:t>
            </a:r>
          </a:p>
          <a:p>
            <a:endParaRPr lang="en-US" sz="2600" dirty="0" smtClean="0"/>
          </a:p>
          <a:p>
            <a:r>
              <a:rPr lang="en-US" sz="2200" dirty="0" smtClean="0"/>
              <a:t>Remove the diethyl ether by distillation under nitrogen</a:t>
            </a:r>
          </a:p>
          <a:p>
            <a:endParaRPr lang="en-US" sz="2600" dirty="0" smtClean="0"/>
          </a:p>
          <a:p>
            <a:r>
              <a:rPr lang="en-US" sz="2200" dirty="0" smtClean="0"/>
              <a:t>Remove other byproducts  (i.e., biphenyl, </a:t>
            </a:r>
            <a:r>
              <a:rPr lang="en-US" sz="2200" dirty="0" err="1" smtClean="0"/>
              <a:t>chlorophosphines</a:t>
            </a:r>
            <a:r>
              <a:rPr lang="en-US" sz="2200" dirty="0" smtClean="0"/>
              <a:t>) by distillation under nitrogen (</a:t>
            </a:r>
            <a:r>
              <a:rPr lang="en-US" sz="2200" dirty="0" smtClean="0">
                <a:solidFill>
                  <a:srgbClr val="FF0000"/>
                </a:solidFill>
              </a:rPr>
              <a:t>Do not use a column here</a:t>
            </a:r>
            <a:r>
              <a:rPr lang="en-US" sz="2200" dirty="0" smtClean="0"/>
              <a:t>!)</a:t>
            </a:r>
          </a:p>
          <a:p>
            <a:endParaRPr lang="en-US" sz="900" dirty="0" smtClean="0"/>
          </a:p>
          <a:p>
            <a:endParaRPr lang="en-US" sz="1800" dirty="0"/>
          </a:p>
          <a:p>
            <a:r>
              <a:rPr lang="en-US" sz="2200" dirty="0" smtClean="0"/>
              <a:t>Recrystallize </a:t>
            </a:r>
            <a:r>
              <a:rPr lang="en-US" sz="2200" dirty="0"/>
              <a:t>the remaining oil/solid from hot ethanol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How is this accomplish here? </a:t>
            </a: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What is the protocol here?</a:t>
            </a:r>
          </a:p>
          <a:p>
            <a:endParaRPr lang="en-US" sz="4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Why is the distillation performed under nitrogen?</a:t>
            </a:r>
          </a:p>
          <a:p>
            <a:endParaRPr lang="en-US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What is the final temperature here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accent2">
                    <a:lumMod val="50000"/>
                  </a:schemeClr>
                </a:solidFill>
              </a:rPr>
              <a:t>Which 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</a:rPr>
              <a:t>compound is removed here?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18288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Separatory funnel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348" y="2743200"/>
            <a:ext cx="3486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Start with a small amount of drying agent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2050" y="4191000"/>
            <a:ext cx="3028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</a:rPr>
              <a:t>T</a:t>
            </a:r>
            <a:r>
              <a:rPr lang="en-US" sz="1600" b="1" baseline="-25000" dirty="0" err="1" smtClean="0">
                <a:solidFill>
                  <a:srgbClr val="FF0000"/>
                </a:solidFill>
              </a:rPr>
              <a:t>max</a:t>
            </a:r>
            <a:r>
              <a:rPr lang="en-US" sz="1600" b="1" dirty="0" smtClean="0">
                <a:solidFill>
                  <a:srgbClr val="FF0000"/>
                </a:solidFill>
              </a:rPr>
              <a:t>: ~280 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C to remove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PhPCl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1600" b="1" dirty="0" smtClean="0">
                <a:solidFill>
                  <a:srgbClr val="FF0000"/>
                </a:solidFill>
              </a:rPr>
              <a:t>(</a:t>
            </a:r>
            <a:r>
              <a:rPr lang="en-US" sz="1600" b="1" dirty="0" err="1" smtClean="0">
                <a:solidFill>
                  <a:srgbClr val="FF0000"/>
                </a:solidFill>
              </a:rPr>
              <a:t>b.p</a:t>
            </a:r>
            <a:r>
              <a:rPr lang="en-US" sz="1600" b="1" dirty="0" smtClean="0">
                <a:solidFill>
                  <a:srgbClr val="FF0000"/>
                </a:solidFill>
              </a:rPr>
              <a:t>.: 240 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C) and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biphenyl (</a:t>
            </a:r>
            <a:r>
              <a:rPr lang="en-US" sz="1600" b="1" dirty="0" err="1" smtClean="0">
                <a:solidFill>
                  <a:srgbClr val="FF0000"/>
                </a:solidFill>
              </a:rPr>
              <a:t>b.p</a:t>
            </a:r>
            <a:r>
              <a:rPr lang="en-US" sz="1600" b="1" dirty="0" smtClean="0">
                <a:solidFill>
                  <a:srgbClr val="FF0000"/>
                </a:solidFill>
              </a:rPr>
              <a:t>.: 256 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C)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3488" y="52826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</a:rPr>
              <a:t>Diphenylchlorophosphine</a:t>
            </a:r>
            <a:r>
              <a:rPr lang="en-US" sz="1600" b="1" dirty="0">
                <a:solidFill>
                  <a:srgbClr val="FF0000"/>
                </a:solidFill>
              </a:rPr>
              <a:t> (</a:t>
            </a:r>
            <a:r>
              <a:rPr lang="en-US" sz="1600" b="1" dirty="0" err="1">
                <a:solidFill>
                  <a:srgbClr val="FF0000"/>
                </a:solidFill>
              </a:rPr>
              <a:t>b.p</a:t>
            </a:r>
            <a:r>
              <a:rPr lang="en-US" sz="1600" b="1" dirty="0" smtClean="0">
                <a:solidFill>
                  <a:srgbClr val="FF0000"/>
                </a:solidFill>
              </a:rPr>
              <a:t>.: 326 </a:t>
            </a:r>
            <a:r>
              <a:rPr lang="en-US" sz="1600" b="1" baseline="30000" dirty="0">
                <a:solidFill>
                  <a:srgbClr val="FF0000"/>
                </a:solidFill>
              </a:rPr>
              <a:t>o</a:t>
            </a:r>
            <a:r>
              <a:rPr lang="en-US" sz="1600" b="1" dirty="0">
                <a:solidFill>
                  <a:srgbClr val="FF0000"/>
                </a:solidFill>
              </a:rPr>
              <a:t>C) 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Triphenylphosphine oxide (</a:t>
            </a:r>
            <a:r>
              <a:rPr lang="en-US" sz="1600" b="1" dirty="0" err="1" smtClean="0">
                <a:solidFill>
                  <a:srgbClr val="FF0000"/>
                </a:solidFill>
              </a:rPr>
              <a:t>b.p</a:t>
            </a:r>
            <a:r>
              <a:rPr lang="en-US" sz="1600" b="1" dirty="0" smtClean="0">
                <a:solidFill>
                  <a:srgbClr val="FF0000"/>
                </a:solidFill>
              </a:rPr>
              <a:t>.: 360 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1600" b="1" dirty="0" smtClean="0">
                <a:solidFill>
                  <a:srgbClr val="FF0000"/>
                </a:solidFill>
              </a:rPr>
              <a:t>C)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2050" y="3700046"/>
            <a:ext cx="3486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To suppress the oxidation of PPh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2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Melting point</a:t>
            </a:r>
          </a:p>
          <a:p>
            <a:r>
              <a:rPr lang="en-US" sz="2400" b="1" dirty="0" smtClean="0"/>
              <a:t>Infrared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2000" baseline="-25000" dirty="0" err="1" smtClean="0">
                <a:solidFill>
                  <a:srgbClr val="002060"/>
                </a:solidFill>
              </a:rPr>
              <a:t>as</a:t>
            </a:r>
            <a:r>
              <a:rPr lang="en-US" sz="2000" dirty="0" smtClean="0">
                <a:solidFill>
                  <a:srgbClr val="002060"/>
                </a:solidFill>
              </a:rPr>
              <a:t>(PC)=499, 513 cm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2000" baseline="-25000" dirty="0" smtClean="0">
                <a:solidFill>
                  <a:srgbClr val="002060"/>
                </a:solidFill>
              </a:rPr>
              <a:t>s</a:t>
            </a:r>
            <a:r>
              <a:rPr lang="en-US" sz="2000" dirty="0" smtClean="0">
                <a:solidFill>
                  <a:srgbClr val="002060"/>
                </a:solidFill>
              </a:rPr>
              <a:t>(PC)=422, 432 cm</a:t>
            </a:r>
            <a:r>
              <a:rPr lang="en-US" sz="2000" baseline="30000" dirty="0">
                <a:solidFill>
                  <a:srgbClr val="002060"/>
                </a:solidFill>
              </a:rPr>
              <a:t>-1</a:t>
            </a:r>
            <a:endParaRPr lang="en-US" sz="2000" dirty="0" smtClean="0">
              <a:solidFill>
                <a:srgbClr val="002060"/>
              </a:solidFill>
            </a:endParaRP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1400" dirty="0"/>
          </a:p>
          <a:p>
            <a:r>
              <a:rPr lang="en-US" sz="2400" b="1" dirty="0" smtClean="0"/>
              <a:t>Mass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2060"/>
                </a:solidFill>
              </a:rPr>
              <a:t>m/z</a:t>
            </a:r>
            <a:r>
              <a:rPr lang="en-US" sz="2000" dirty="0" smtClean="0">
                <a:solidFill>
                  <a:srgbClr val="002060"/>
                </a:solidFill>
              </a:rPr>
              <a:t>=262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18</a:t>
            </a:r>
            <a:r>
              <a:rPr lang="en-US" sz="2000" dirty="0" smtClean="0">
                <a:solidFill>
                  <a:srgbClr val="002060"/>
                </a:solidFill>
              </a:rPr>
              <a:t>H</a:t>
            </a:r>
            <a:r>
              <a:rPr lang="en-US" sz="2000" baseline="-25000" dirty="0" smtClean="0">
                <a:solidFill>
                  <a:srgbClr val="002060"/>
                </a:solidFill>
              </a:rPr>
              <a:t>15</a:t>
            </a:r>
            <a:r>
              <a:rPr lang="en-US" sz="2000" dirty="0">
                <a:solidFill>
                  <a:srgbClr val="002060"/>
                </a:solidFill>
              </a:rPr>
              <a:t>P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3300"/>
                </a:solidFill>
              </a:rPr>
              <a:t>m/z</a:t>
            </a:r>
            <a:r>
              <a:rPr lang="en-US" sz="2000" dirty="0" smtClean="0">
                <a:solidFill>
                  <a:srgbClr val="003300"/>
                </a:solidFill>
              </a:rPr>
              <a:t>=183 (C</a:t>
            </a:r>
            <a:r>
              <a:rPr lang="en-US" sz="2000" baseline="-25000" dirty="0" smtClean="0">
                <a:solidFill>
                  <a:srgbClr val="003300"/>
                </a:solidFill>
              </a:rPr>
              <a:t>12</a:t>
            </a:r>
            <a:r>
              <a:rPr lang="en-US" sz="2000" dirty="0" smtClean="0">
                <a:solidFill>
                  <a:srgbClr val="003300"/>
                </a:solidFill>
              </a:rPr>
              <a:t>H</a:t>
            </a:r>
            <a:r>
              <a:rPr lang="en-US" sz="2000" baseline="-25000" dirty="0" smtClean="0">
                <a:solidFill>
                  <a:srgbClr val="003300"/>
                </a:solidFill>
              </a:rPr>
              <a:t>8</a:t>
            </a:r>
            <a:r>
              <a:rPr lang="en-US" sz="2000" dirty="0" smtClean="0">
                <a:solidFill>
                  <a:srgbClr val="003300"/>
                </a:solidFill>
              </a:rPr>
              <a:t>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2060"/>
                </a:solidFill>
              </a:rPr>
              <a:t>m/z</a:t>
            </a:r>
            <a:r>
              <a:rPr lang="en-US" sz="2000" dirty="0" smtClean="0">
                <a:solidFill>
                  <a:srgbClr val="002060"/>
                </a:solidFill>
              </a:rPr>
              <a:t>=108 (C</a:t>
            </a:r>
            <a:r>
              <a:rPr lang="en-US" sz="2000" baseline="-25000" dirty="0" smtClean="0">
                <a:solidFill>
                  <a:srgbClr val="002060"/>
                </a:solidFill>
              </a:rPr>
              <a:t>6</a:t>
            </a:r>
            <a:r>
              <a:rPr lang="en-US" sz="2000" dirty="0" smtClean="0">
                <a:solidFill>
                  <a:srgbClr val="002060"/>
                </a:solidFill>
              </a:rPr>
              <a:t>H</a:t>
            </a:r>
            <a:r>
              <a:rPr lang="en-US" sz="2000" baseline="-25000" dirty="0" smtClean="0">
                <a:solidFill>
                  <a:srgbClr val="002060"/>
                </a:solidFill>
              </a:rPr>
              <a:t>5</a:t>
            </a:r>
            <a:r>
              <a:rPr lang="en-US" sz="2000" dirty="0" smtClean="0">
                <a:solidFill>
                  <a:srgbClr val="002060"/>
                </a:solidFill>
              </a:rPr>
              <a:t>P)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9" b="18871"/>
          <a:stretch/>
        </p:blipFill>
        <p:spPr bwMode="auto">
          <a:xfrm>
            <a:off x="3810000" y="1447800"/>
            <a:ext cx="5181067" cy="244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33" y="3968044"/>
            <a:ext cx="5181067" cy="25089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870342"/>
              </p:ext>
            </p:extLst>
          </p:nvPr>
        </p:nvGraphicFramePr>
        <p:xfrm>
          <a:off x="6401066" y="4419600"/>
          <a:ext cx="1157429" cy="5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S ChemDraw Drawing" r:id="rId5" imgW="1929049" imgH="968854" progId="ChemDraw.Document.6.0">
                  <p:embed/>
                </p:oleObj>
              </mc:Choice>
              <mc:Fallback>
                <p:oleObj name="CS ChemDraw Drawing" r:id="rId5" imgW="1929049" imgH="9688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1066" y="4419600"/>
                        <a:ext cx="1157429" cy="581312"/>
                      </a:xfrm>
                      <a:prstGeom prst="rect">
                        <a:avLst/>
                      </a:prstGeom>
                      <a:solidFill>
                        <a:srgbClr val="33CC33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814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843</Words>
  <Application>Microsoft Office PowerPoint</Application>
  <PresentationFormat>On-screen Show (4:3)</PresentationFormat>
  <Paragraphs>187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CS ChemDraw Drawing</vt:lpstr>
      <vt:lpstr>ChemSketch</vt:lpstr>
      <vt:lpstr>Lecture 2b</vt:lpstr>
      <vt:lpstr>Introduction I</vt:lpstr>
      <vt:lpstr>Introduction II</vt:lpstr>
      <vt:lpstr>Experimental I</vt:lpstr>
      <vt:lpstr>Experimental II</vt:lpstr>
      <vt:lpstr>Experimental III</vt:lpstr>
      <vt:lpstr>Experimental IV</vt:lpstr>
      <vt:lpstr>Experimental V</vt:lpstr>
      <vt:lpstr>Characterization I</vt:lpstr>
      <vt:lpstr>Characterization II</vt:lpstr>
      <vt:lpstr>Characterization III</vt:lpstr>
      <vt:lpstr>Characterization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2a</dc:title>
  <dc:creator>bacher</dc:creator>
  <cp:lastModifiedBy>Alf Bacher</cp:lastModifiedBy>
  <cp:revision>70</cp:revision>
  <dcterms:created xsi:type="dcterms:W3CDTF">2012-01-03T01:01:15Z</dcterms:created>
  <dcterms:modified xsi:type="dcterms:W3CDTF">2015-01-03T00:15:45Z</dcterms:modified>
</cp:coreProperties>
</file>