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7" r:id="rId8"/>
    <p:sldId id="262" r:id="rId9"/>
    <p:sldId id="268" r:id="rId10"/>
    <p:sldId id="263" r:id="rId11"/>
    <p:sldId id="269" r:id="rId12"/>
    <p:sldId id="270" r:id="rId13"/>
    <p:sldId id="264" r:id="rId14"/>
    <p:sldId id="265" r:id="rId15"/>
    <p:sldId id="266" r:id="rId16"/>
    <p:sldId id="271" r:id="rId17"/>
    <p:sldId id="272"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00"/>
    <a:srgbClr val="800000"/>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63B8C2-DF2D-45F2-B84A-5D10ADCBDB4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268598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3B8C2-DF2D-45F2-B84A-5D10ADCBDB4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45713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3B8C2-DF2D-45F2-B84A-5D10ADCBDB4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329208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3B8C2-DF2D-45F2-B84A-5D10ADCBDB4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85951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3B8C2-DF2D-45F2-B84A-5D10ADCBDB47}"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238626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63B8C2-DF2D-45F2-B84A-5D10ADCBDB47}"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48499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63B8C2-DF2D-45F2-B84A-5D10ADCBDB47}" type="datetimeFigureOut">
              <a:rPr lang="en-US" smtClean="0"/>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227405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63B8C2-DF2D-45F2-B84A-5D10ADCBDB47}" type="datetimeFigureOut">
              <a:rPr lang="en-US" smtClean="0"/>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373731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3B8C2-DF2D-45F2-B84A-5D10ADCBDB47}" type="datetimeFigureOut">
              <a:rPr lang="en-US" smtClean="0"/>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144512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3B8C2-DF2D-45F2-B84A-5D10ADCBDB47}"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195433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3B8C2-DF2D-45F2-B84A-5D10ADCBDB47}"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2D353-DB52-44BD-96AD-C0FFC1AE10E3}" type="slidenum">
              <a:rPr lang="en-US" smtClean="0"/>
              <a:t>‹#›</a:t>
            </a:fld>
            <a:endParaRPr lang="en-US"/>
          </a:p>
        </p:txBody>
      </p:sp>
    </p:spTree>
    <p:extLst>
      <p:ext uri="{BB962C8B-B14F-4D97-AF65-F5344CB8AC3E}">
        <p14:creationId xmlns:p14="http://schemas.microsoft.com/office/powerpoint/2010/main" val="56525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3B8C2-DF2D-45F2-B84A-5D10ADCBDB47}" type="datetimeFigureOut">
              <a:rPr lang="en-US" smtClean="0"/>
              <a:t>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2D353-DB52-44BD-96AD-C0FFC1AE10E3}" type="slidenum">
              <a:rPr lang="en-US" smtClean="0"/>
              <a:t>‹#›</a:t>
            </a:fld>
            <a:endParaRPr lang="en-US"/>
          </a:p>
        </p:txBody>
      </p:sp>
    </p:spTree>
    <p:extLst>
      <p:ext uri="{BB962C8B-B14F-4D97-AF65-F5344CB8AC3E}">
        <p14:creationId xmlns:p14="http://schemas.microsoft.com/office/powerpoint/2010/main" val="4017856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emf"/><Relationship Id="rId5" Type="http://schemas.microsoft.com/office/2007/relationships/hdphoto" Target="../media/hdphoto4.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Lecture 2a</a:t>
            </a:r>
            <a:endParaRPr lang="en-US" b="1" dirty="0"/>
          </a:p>
        </p:txBody>
      </p:sp>
      <p:sp>
        <p:nvSpPr>
          <p:cNvPr id="3" name="Subtitle 2"/>
          <p:cNvSpPr>
            <a:spLocks noGrp="1"/>
          </p:cNvSpPr>
          <p:nvPr>
            <p:ph type="subTitle" idx="1"/>
          </p:nvPr>
        </p:nvSpPr>
        <p:spPr>
          <a:xfrm>
            <a:off x="1752600" y="3733800"/>
            <a:ext cx="5943600" cy="762000"/>
          </a:xfrm>
        </p:spPr>
        <p:txBody>
          <a:bodyPr>
            <a:normAutofit/>
          </a:bodyPr>
          <a:lstStyle/>
          <a:p>
            <a:r>
              <a:rPr lang="en-US" sz="4000" b="1" dirty="0" smtClean="0">
                <a:solidFill>
                  <a:schemeClr val="accent4">
                    <a:lumMod val="50000"/>
                  </a:schemeClr>
                </a:solidFill>
              </a:rPr>
              <a:t>Equipment</a:t>
            </a:r>
            <a:endParaRPr lang="en-US" sz="4000" b="1" dirty="0">
              <a:solidFill>
                <a:schemeClr val="accent4">
                  <a:lumMod val="50000"/>
                </a:schemeClr>
              </a:solidFill>
            </a:endParaRPr>
          </a:p>
        </p:txBody>
      </p:sp>
    </p:spTree>
    <p:extLst>
      <p:ext uri="{BB962C8B-B14F-4D97-AF65-F5344CB8AC3E}">
        <p14:creationId xmlns:p14="http://schemas.microsoft.com/office/powerpoint/2010/main" val="3349931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Basic Setup </a:t>
            </a:r>
            <a:r>
              <a:rPr lang="en-US" dirty="0" smtClean="0">
                <a:solidFill>
                  <a:srgbClr val="002060"/>
                </a:solidFill>
              </a:rPr>
              <a:t>III</a:t>
            </a:r>
            <a:endParaRPr lang="en-US" dirty="0"/>
          </a:p>
        </p:txBody>
      </p:sp>
      <p:sp>
        <p:nvSpPr>
          <p:cNvPr id="2" name="Content Placeholder 1"/>
          <p:cNvSpPr>
            <a:spLocks noGrp="1"/>
          </p:cNvSpPr>
          <p:nvPr>
            <p:ph idx="1"/>
          </p:nvPr>
        </p:nvSpPr>
        <p:spPr>
          <a:xfrm>
            <a:off x="457200" y="1524000"/>
            <a:ext cx="4947597" cy="4876800"/>
          </a:xfrm>
        </p:spPr>
        <p:txBody>
          <a:bodyPr>
            <a:normAutofit fontScale="70000" lnSpcReduction="20000"/>
          </a:bodyPr>
          <a:lstStyle/>
          <a:p>
            <a:r>
              <a:rPr lang="en-US" dirty="0" smtClean="0"/>
              <a:t>Another common task is a distillation under inert gas. The setup consists of</a:t>
            </a:r>
          </a:p>
          <a:p>
            <a:pPr lvl="1">
              <a:buFont typeface="Arial" panose="020B0604020202020204" pitchFamily="34" charset="0"/>
              <a:buChar char="•"/>
            </a:pPr>
            <a:r>
              <a:rPr lang="en-US" dirty="0" smtClean="0">
                <a:solidFill>
                  <a:srgbClr val="002060"/>
                </a:solidFill>
              </a:rPr>
              <a:t>Schlenk flask or three-necked flask</a:t>
            </a:r>
          </a:p>
          <a:p>
            <a:pPr lvl="1">
              <a:buFont typeface="Arial" panose="020B0604020202020204" pitchFamily="34" charset="0"/>
              <a:buChar char="•"/>
            </a:pPr>
            <a:r>
              <a:rPr lang="en-US" dirty="0" smtClean="0">
                <a:solidFill>
                  <a:srgbClr val="660033"/>
                </a:solidFill>
              </a:rPr>
              <a:t>Vigreux column (1)</a:t>
            </a:r>
          </a:p>
          <a:p>
            <a:pPr lvl="1">
              <a:buFont typeface="Arial" panose="020B0604020202020204" pitchFamily="34" charset="0"/>
              <a:buChar char="•"/>
            </a:pPr>
            <a:r>
              <a:rPr lang="en-US" dirty="0" smtClean="0">
                <a:solidFill>
                  <a:srgbClr val="002060"/>
                </a:solidFill>
              </a:rPr>
              <a:t>Three way distilling head with a thermometer of proper length (as shown on the right)</a:t>
            </a:r>
          </a:p>
          <a:p>
            <a:pPr lvl="1">
              <a:buFont typeface="Arial" panose="020B0604020202020204" pitchFamily="34" charset="0"/>
              <a:buChar char="•"/>
            </a:pPr>
            <a:r>
              <a:rPr lang="en-US" dirty="0" smtClean="0">
                <a:solidFill>
                  <a:srgbClr val="002060"/>
                </a:solidFill>
              </a:rPr>
              <a:t>Liebig condenser (water enters on the lower end)</a:t>
            </a:r>
          </a:p>
          <a:p>
            <a:pPr lvl="1">
              <a:buFont typeface="Arial" panose="020B0604020202020204" pitchFamily="34" charset="0"/>
              <a:buChar char="•"/>
            </a:pPr>
            <a:r>
              <a:rPr lang="en-US" dirty="0" smtClean="0">
                <a:solidFill>
                  <a:srgbClr val="003300"/>
                </a:solidFill>
              </a:rPr>
              <a:t>Vacuum adapter, which serves as connection to the Schlenk line (2)</a:t>
            </a:r>
          </a:p>
          <a:p>
            <a:pPr lvl="1">
              <a:buFont typeface="Arial" panose="020B0604020202020204" pitchFamily="34" charset="0"/>
              <a:buChar char="•"/>
            </a:pPr>
            <a:r>
              <a:rPr lang="en-US" dirty="0" smtClean="0">
                <a:solidFill>
                  <a:srgbClr val="002060"/>
                </a:solidFill>
              </a:rPr>
              <a:t>A Schenk flask to collect the distillate</a:t>
            </a:r>
          </a:p>
          <a:p>
            <a:pPr lvl="1">
              <a:buFont typeface="Arial" panose="020B0604020202020204" pitchFamily="34" charset="0"/>
              <a:buChar char="•"/>
            </a:pPr>
            <a:r>
              <a:rPr lang="en-US" dirty="0" smtClean="0"/>
              <a:t>Clamping should be done on the neck </a:t>
            </a:r>
            <a:br>
              <a:rPr lang="en-US" dirty="0" smtClean="0"/>
            </a:br>
            <a:r>
              <a:rPr lang="en-US" dirty="0" smtClean="0"/>
              <a:t>of the two flasks. If the setup is not stable enough, the Vigreux column can be lightly clamped as well.</a:t>
            </a:r>
          </a:p>
          <a:p>
            <a:pPr lvl="1">
              <a:buFont typeface="Arial" panose="020B0604020202020204" pitchFamily="34" charset="0"/>
              <a:buChar char="•"/>
            </a:pPr>
            <a:endParaRPr lang="en-US" dirty="0">
              <a:solidFill>
                <a:schemeClr val="bg1"/>
              </a:solidFill>
            </a:endParaRPr>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5484"/>
          <a:stretch/>
        </p:blipFill>
        <p:spPr bwMode="auto">
          <a:xfrm>
            <a:off x="5715000" y="2882478"/>
            <a:ext cx="308173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911" y="1295400"/>
            <a:ext cx="1016057" cy="1554480"/>
          </a:xfrm>
          <a:prstGeom prst="rect">
            <a:avLst/>
          </a:prstGeom>
          <a:solidFill>
            <a:schemeClr val="bg1"/>
          </a:solidFill>
          <a:ln>
            <a:noFill/>
          </a:ln>
          <a:effectLst/>
        </p:spPr>
      </p:pic>
      <p:cxnSp>
        <p:nvCxnSpPr>
          <p:cNvPr id="5" name="Straight Arrow Connector 4"/>
          <p:cNvCxnSpPr/>
          <p:nvPr/>
        </p:nvCxnSpPr>
        <p:spPr>
          <a:xfrm>
            <a:off x="5867400" y="4191000"/>
            <a:ext cx="514350" cy="0"/>
          </a:xfrm>
          <a:prstGeom prst="straightConnector1">
            <a:avLst/>
          </a:prstGeom>
          <a:ln w="19050">
            <a:solidFill>
              <a:srgbClr val="66003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00" y="3886200"/>
            <a:ext cx="514350" cy="0"/>
          </a:xfrm>
          <a:prstGeom prst="straightConnector1">
            <a:avLst/>
          </a:prstGeom>
          <a:ln w="19050">
            <a:solidFill>
              <a:srgbClr val="0033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38800" y="3979902"/>
            <a:ext cx="316090" cy="369332"/>
          </a:xfrm>
          <a:prstGeom prst="rect">
            <a:avLst/>
          </a:prstGeom>
          <a:noFill/>
        </p:spPr>
        <p:txBody>
          <a:bodyPr wrap="square" rtlCol="0">
            <a:spAutoFit/>
          </a:bodyPr>
          <a:lstStyle/>
          <a:p>
            <a:r>
              <a:rPr lang="en-US" b="1" dirty="0" smtClean="0">
                <a:solidFill>
                  <a:srgbClr val="660066"/>
                </a:solidFill>
              </a:rPr>
              <a:t>1</a:t>
            </a:r>
            <a:endParaRPr lang="en-US" b="1" dirty="0">
              <a:solidFill>
                <a:srgbClr val="660066"/>
              </a:solidFill>
            </a:endParaRPr>
          </a:p>
        </p:txBody>
      </p:sp>
      <p:sp>
        <p:nvSpPr>
          <p:cNvPr id="10" name="TextBox 9"/>
          <p:cNvSpPr txBox="1"/>
          <p:nvPr/>
        </p:nvSpPr>
        <p:spPr>
          <a:xfrm>
            <a:off x="7315200" y="3701534"/>
            <a:ext cx="300082" cy="369332"/>
          </a:xfrm>
          <a:prstGeom prst="rect">
            <a:avLst/>
          </a:prstGeom>
          <a:noFill/>
        </p:spPr>
        <p:txBody>
          <a:bodyPr wrap="none" rtlCol="0">
            <a:spAutoFit/>
          </a:bodyPr>
          <a:lstStyle/>
          <a:p>
            <a:r>
              <a:rPr lang="en-US" dirty="0" smtClean="0">
                <a:solidFill>
                  <a:srgbClr val="003300"/>
                </a:solidFill>
              </a:rPr>
              <a:t>2</a:t>
            </a:r>
            <a:endParaRPr lang="en-US" dirty="0">
              <a:solidFill>
                <a:srgbClr val="003300"/>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410" r="9808"/>
          <a:stretch/>
        </p:blipFill>
        <p:spPr bwMode="auto">
          <a:xfrm>
            <a:off x="8085536" y="2819400"/>
            <a:ext cx="711200" cy="6857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3" descr="Description: http://www.aceglass.com/html/products/9345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513" y="3429000"/>
            <a:ext cx="395287"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9475" y="1295400"/>
            <a:ext cx="3886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6324600" y="5105400"/>
            <a:ext cx="368547" cy="381000"/>
          </a:xfrm>
          <a:prstGeom prst="ellipse">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89653" y="3962400"/>
            <a:ext cx="368547" cy="381000"/>
          </a:xfrm>
          <a:prstGeom prst="ellipse">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0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p:cTn id="10" dur="500" fill="hold"/>
                                        <p:tgtEl>
                                          <p:spTgt spid="5122"/>
                                        </p:tgtEl>
                                        <p:attrNameLst>
                                          <p:attrName>ppt_w</p:attrName>
                                        </p:attrNameLst>
                                      </p:cBhvr>
                                      <p:tavLst>
                                        <p:tav tm="0">
                                          <p:val>
                                            <p:fltVal val="0"/>
                                          </p:val>
                                        </p:tav>
                                        <p:tav tm="100000">
                                          <p:val>
                                            <p:strVal val="#ppt_w"/>
                                          </p:val>
                                        </p:tav>
                                      </p:tavLst>
                                    </p:anim>
                                    <p:anim calcmode="lin" valueType="num">
                                      <p:cBhvr>
                                        <p:cTn id="11" dur="500" fill="hold"/>
                                        <p:tgtEl>
                                          <p:spTgt spid="5122"/>
                                        </p:tgtEl>
                                        <p:attrNameLst>
                                          <p:attrName>ppt_h</p:attrName>
                                        </p:attrNameLst>
                                      </p:cBhvr>
                                      <p:tavLst>
                                        <p:tav tm="0">
                                          <p:val>
                                            <p:fltVal val="0"/>
                                          </p:val>
                                        </p:tav>
                                        <p:tav tm="100000">
                                          <p:val>
                                            <p:strVal val="#ppt_h"/>
                                          </p:val>
                                        </p:tav>
                                      </p:tavLst>
                                    </p:anim>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500" fill="hold"/>
                                        <p:tgtEl>
                                          <p:spTgt spid="3074"/>
                                        </p:tgtEl>
                                        <p:attrNameLst>
                                          <p:attrName>ppt_w</p:attrName>
                                        </p:attrNameLst>
                                      </p:cBhvr>
                                      <p:tavLst>
                                        <p:tav tm="0">
                                          <p:val>
                                            <p:fltVal val="0"/>
                                          </p:val>
                                        </p:tav>
                                        <p:tav tm="100000">
                                          <p:val>
                                            <p:strVal val="#ppt_w"/>
                                          </p:val>
                                        </p:tav>
                                      </p:tavLst>
                                    </p:anim>
                                    <p:anim calcmode="lin" valueType="num">
                                      <p:cBhvr>
                                        <p:cTn id="32" dur="500" fill="hold"/>
                                        <p:tgtEl>
                                          <p:spTgt spid="3074"/>
                                        </p:tgtEl>
                                        <p:attrNameLst>
                                          <p:attrName>ppt_h</p:attrName>
                                        </p:attrNameLst>
                                      </p:cBhvr>
                                      <p:tavLst>
                                        <p:tav tm="0">
                                          <p:val>
                                            <p:fltVal val="0"/>
                                          </p:val>
                                        </p:tav>
                                        <p:tav tm="100000">
                                          <p:val>
                                            <p:strVal val="#ppt_h"/>
                                          </p:val>
                                        </p:tav>
                                      </p:tavLst>
                                    </p:anim>
                                    <p:animEffect transition="in" filter="fade">
                                      <p:cBhvr>
                                        <p:cTn id="33" dur="500"/>
                                        <p:tgtEl>
                                          <p:spTgt spid="307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barn(inVertical)">
                                      <p:cBhvr>
                                        <p:cTn id="38" dur="500"/>
                                        <p:tgtEl>
                                          <p:spTgt spid="2">
                                            <p:txEl>
                                              <p:pRg st="3" end="3"/>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5123"/>
                                        </p:tgtEl>
                                        <p:attrNameLst>
                                          <p:attrName>style.visibility</p:attrName>
                                        </p:attrNameLst>
                                      </p:cBhvr>
                                      <p:to>
                                        <p:strVal val="visible"/>
                                      </p:to>
                                    </p:set>
                                    <p:anim calcmode="lin" valueType="num">
                                      <p:cBhvr>
                                        <p:cTn id="41" dur="500" fill="hold"/>
                                        <p:tgtEl>
                                          <p:spTgt spid="5123"/>
                                        </p:tgtEl>
                                        <p:attrNameLst>
                                          <p:attrName>ppt_w</p:attrName>
                                        </p:attrNameLst>
                                      </p:cBhvr>
                                      <p:tavLst>
                                        <p:tav tm="0">
                                          <p:val>
                                            <p:fltVal val="0"/>
                                          </p:val>
                                        </p:tav>
                                        <p:tav tm="100000">
                                          <p:val>
                                            <p:strVal val="#ppt_w"/>
                                          </p:val>
                                        </p:tav>
                                      </p:tavLst>
                                    </p:anim>
                                    <p:anim calcmode="lin" valueType="num">
                                      <p:cBhvr>
                                        <p:cTn id="42" dur="500" fill="hold"/>
                                        <p:tgtEl>
                                          <p:spTgt spid="5123"/>
                                        </p:tgtEl>
                                        <p:attrNameLst>
                                          <p:attrName>ppt_h</p:attrName>
                                        </p:attrNameLst>
                                      </p:cBhvr>
                                      <p:tavLst>
                                        <p:tav tm="0">
                                          <p:val>
                                            <p:fltVal val="0"/>
                                          </p:val>
                                        </p:tav>
                                        <p:tav tm="100000">
                                          <p:val>
                                            <p:strVal val="#ppt_h"/>
                                          </p:val>
                                        </p:tav>
                                      </p:tavLst>
                                    </p:anim>
                                    <p:animEffect transition="in" filter="fade">
                                      <p:cBhvr>
                                        <p:cTn id="43" dur="500"/>
                                        <p:tgtEl>
                                          <p:spTgt spid="51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barn(inVertical)">
                                      <p:cBhvr>
                                        <p:cTn id="48" dur="500"/>
                                        <p:tgtEl>
                                          <p:spTgt spid="2">
                                            <p:txEl>
                                              <p:pRg st="4" end="4"/>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3078"/>
                                        </p:tgtEl>
                                        <p:attrNameLst>
                                          <p:attrName>style.visibility</p:attrName>
                                        </p:attrNameLst>
                                      </p:cBhvr>
                                      <p:to>
                                        <p:strVal val="visible"/>
                                      </p:to>
                                    </p:set>
                                    <p:anim calcmode="lin" valueType="num">
                                      <p:cBhvr>
                                        <p:cTn id="51" dur="500" fill="hold"/>
                                        <p:tgtEl>
                                          <p:spTgt spid="3078"/>
                                        </p:tgtEl>
                                        <p:attrNameLst>
                                          <p:attrName>ppt_w</p:attrName>
                                        </p:attrNameLst>
                                      </p:cBhvr>
                                      <p:tavLst>
                                        <p:tav tm="0">
                                          <p:val>
                                            <p:fltVal val="0"/>
                                          </p:val>
                                        </p:tav>
                                        <p:tav tm="100000">
                                          <p:val>
                                            <p:strVal val="#ppt_w"/>
                                          </p:val>
                                        </p:tav>
                                      </p:tavLst>
                                    </p:anim>
                                    <p:anim calcmode="lin" valueType="num">
                                      <p:cBhvr>
                                        <p:cTn id="52" dur="500" fill="hold"/>
                                        <p:tgtEl>
                                          <p:spTgt spid="3078"/>
                                        </p:tgtEl>
                                        <p:attrNameLst>
                                          <p:attrName>ppt_h</p:attrName>
                                        </p:attrNameLst>
                                      </p:cBhvr>
                                      <p:tavLst>
                                        <p:tav tm="0">
                                          <p:val>
                                            <p:fltVal val="0"/>
                                          </p:val>
                                        </p:tav>
                                        <p:tav tm="100000">
                                          <p:val>
                                            <p:strVal val="#ppt_h"/>
                                          </p:val>
                                        </p:tav>
                                      </p:tavLst>
                                    </p:anim>
                                    <p:animEffect transition="in" filter="fade">
                                      <p:cBhvr>
                                        <p:cTn id="53" dur="500"/>
                                        <p:tgtEl>
                                          <p:spTgt spid="307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5" end="5"/>
                                            </p:txEl>
                                          </p:spTgt>
                                        </p:tgtEl>
                                        <p:attrNameLst>
                                          <p:attrName>style.visibility</p:attrName>
                                        </p:attrNameLst>
                                      </p:cBhvr>
                                      <p:to>
                                        <p:strVal val="visible"/>
                                      </p:to>
                                    </p:set>
                                    <p:animEffect transition="in" filter="barn(inVertical)">
                                      <p:cBhvr>
                                        <p:cTn id="58" dur="500"/>
                                        <p:tgtEl>
                                          <p:spTgt spid="2">
                                            <p:txEl>
                                              <p:pRg st="5" end="5"/>
                                            </p:txEl>
                                          </p:spTgt>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par>
                                <p:cTn id="62" presetID="16" presetClass="entr" presetSubtype="21"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arn(inVertical)">
                                      <p:cBhvr>
                                        <p:cTn id="64" dur="500"/>
                                        <p:tgtEl>
                                          <p:spTgt spid="8"/>
                                        </p:tgtEl>
                                      </p:cBhvr>
                                    </p:animEffect>
                                  </p:childTnLst>
                                </p:cTn>
                              </p:par>
                              <p:par>
                                <p:cTn id="65" presetID="53" presetClass="entr" presetSubtype="16"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anim calcmode="lin" valueType="num">
                                      <p:cBhvr>
                                        <p:cTn id="67" dur="500" fill="hold"/>
                                        <p:tgtEl>
                                          <p:spTgt spid="1026"/>
                                        </p:tgtEl>
                                        <p:attrNameLst>
                                          <p:attrName>ppt_w</p:attrName>
                                        </p:attrNameLst>
                                      </p:cBhvr>
                                      <p:tavLst>
                                        <p:tav tm="0">
                                          <p:val>
                                            <p:fltVal val="0"/>
                                          </p:val>
                                        </p:tav>
                                        <p:tav tm="100000">
                                          <p:val>
                                            <p:strVal val="#ppt_w"/>
                                          </p:val>
                                        </p:tav>
                                      </p:tavLst>
                                    </p:anim>
                                    <p:anim calcmode="lin" valueType="num">
                                      <p:cBhvr>
                                        <p:cTn id="68" dur="500" fill="hold"/>
                                        <p:tgtEl>
                                          <p:spTgt spid="1026"/>
                                        </p:tgtEl>
                                        <p:attrNameLst>
                                          <p:attrName>ppt_h</p:attrName>
                                        </p:attrNameLst>
                                      </p:cBhvr>
                                      <p:tavLst>
                                        <p:tav tm="0">
                                          <p:val>
                                            <p:fltVal val="0"/>
                                          </p:val>
                                        </p:tav>
                                        <p:tav tm="100000">
                                          <p:val>
                                            <p:strVal val="#ppt_h"/>
                                          </p:val>
                                        </p:tav>
                                      </p:tavLst>
                                    </p:anim>
                                    <p:animEffect transition="in" filter="fade">
                                      <p:cBhvr>
                                        <p:cTn id="69" dur="500"/>
                                        <p:tgtEl>
                                          <p:spTgt spid="102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
                                            <p:txEl>
                                              <p:pRg st="6" end="6"/>
                                            </p:txEl>
                                          </p:spTgt>
                                        </p:tgtEl>
                                        <p:attrNameLst>
                                          <p:attrName>style.visibility</p:attrName>
                                        </p:attrNameLst>
                                      </p:cBhvr>
                                      <p:to>
                                        <p:strVal val="visible"/>
                                      </p:to>
                                    </p:set>
                                    <p:animEffect transition="in" filter="barn(inVertical)">
                                      <p:cBhvr>
                                        <p:cTn id="74" dur="500"/>
                                        <p:tgtEl>
                                          <p:spTgt spid="2">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
                                            <p:txEl>
                                              <p:pRg st="7" end="7"/>
                                            </p:txEl>
                                          </p:spTgt>
                                        </p:tgtEl>
                                        <p:attrNameLst>
                                          <p:attrName>style.visibility</p:attrName>
                                        </p:attrNameLst>
                                      </p:cBhvr>
                                      <p:to>
                                        <p:strVal val="visible"/>
                                      </p:to>
                                    </p:set>
                                    <p:animEffect transition="in" filter="barn(inVertical)">
                                      <p:cBhvr>
                                        <p:cTn id="79" dur="500"/>
                                        <p:tgtEl>
                                          <p:spTgt spid="2">
                                            <p:txEl>
                                              <p:pRg st="7" end="7"/>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9"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Basic Setup </a:t>
            </a:r>
            <a:r>
              <a:rPr lang="en-US" dirty="0" smtClean="0">
                <a:solidFill>
                  <a:srgbClr val="002060"/>
                </a:solidFill>
              </a:rPr>
              <a:t>IV</a:t>
            </a:r>
            <a:endParaRPr lang="en-US" dirty="0"/>
          </a:p>
        </p:txBody>
      </p:sp>
      <p:sp>
        <p:nvSpPr>
          <p:cNvPr id="2" name="Content Placeholder 1"/>
          <p:cNvSpPr>
            <a:spLocks noGrp="1"/>
          </p:cNvSpPr>
          <p:nvPr>
            <p:ph idx="1"/>
          </p:nvPr>
        </p:nvSpPr>
        <p:spPr>
          <a:xfrm>
            <a:off x="457200" y="1524000"/>
            <a:ext cx="7280628" cy="4800600"/>
          </a:xfrm>
        </p:spPr>
        <p:txBody>
          <a:bodyPr>
            <a:noAutofit/>
          </a:bodyPr>
          <a:lstStyle/>
          <a:p>
            <a:r>
              <a:rPr lang="en-US" sz="2400" b="1" dirty="0" smtClean="0"/>
              <a:t>Schlenk filtration (part I)</a:t>
            </a:r>
          </a:p>
          <a:p>
            <a:pPr lvl="1">
              <a:buFont typeface="Arial" panose="020B0604020202020204" pitchFamily="34" charset="0"/>
              <a:buChar char="•"/>
            </a:pPr>
            <a:r>
              <a:rPr lang="en-US" sz="1800" dirty="0" smtClean="0">
                <a:solidFill>
                  <a:srgbClr val="002060"/>
                </a:solidFill>
              </a:rPr>
              <a:t>The setup for the Schlenk filtration has to be flame-dried </a:t>
            </a:r>
            <a:r>
              <a:rPr lang="en-US" sz="1800" i="1" dirty="0" smtClean="0">
                <a:solidFill>
                  <a:srgbClr val="002060"/>
                </a:solidFill>
              </a:rPr>
              <a:t>in vacuo </a:t>
            </a:r>
            <a:r>
              <a:rPr lang="en-US" sz="1800" dirty="0" smtClean="0">
                <a:solidFill>
                  <a:srgbClr val="002060"/>
                </a:solidFill>
              </a:rPr>
              <a:t>prior to its use because the frit (red arrow) usually contains a lot of water. The </a:t>
            </a:r>
            <a:r>
              <a:rPr lang="en-US" sz="1800" dirty="0">
                <a:solidFill>
                  <a:srgbClr val="002060"/>
                </a:solidFill>
              </a:rPr>
              <a:t>connection to the vacuum line should be at the top part of the Schlenk frit to remove the contaminants </a:t>
            </a:r>
            <a:r>
              <a:rPr lang="en-US" sz="1800" dirty="0" smtClean="0">
                <a:solidFill>
                  <a:srgbClr val="002060"/>
                </a:solidFill>
              </a:rPr>
              <a:t>(blue arrow)</a:t>
            </a:r>
          </a:p>
          <a:p>
            <a:pPr lvl="1">
              <a:buFont typeface="Arial" panose="020B0604020202020204" pitchFamily="34" charset="0"/>
              <a:buChar char="•"/>
            </a:pPr>
            <a:r>
              <a:rPr lang="en-US" sz="1800" dirty="0" smtClean="0">
                <a:solidFill>
                  <a:srgbClr val="002060"/>
                </a:solidFill>
              </a:rPr>
              <a:t>After </a:t>
            </a:r>
            <a:r>
              <a:rPr lang="en-US" sz="1800" dirty="0">
                <a:solidFill>
                  <a:srgbClr val="002060"/>
                </a:solidFill>
              </a:rPr>
              <a:t>the drying process and cooling, a plastic clip is attached at the connection between the flask and frit. The setup is subsequently inverted and the cap removed (under a positive inert-gas pressure in the filtration setup and the inert gas </a:t>
            </a:r>
            <a:r>
              <a:rPr lang="en-US" sz="1800" dirty="0" smtClean="0">
                <a:solidFill>
                  <a:srgbClr val="002060"/>
                </a:solidFill>
              </a:rPr>
              <a:t>line). </a:t>
            </a:r>
          </a:p>
          <a:p>
            <a:pPr lvl="1">
              <a:buFont typeface="Arial" panose="020B0604020202020204" pitchFamily="34" charset="0"/>
              <a:buChar char="•"/>
            </a:pPr>
            <a:r>
              <a:rPr lang="en-US" sz="1800" dirty="0" smtClean="0">
                <a:solidFill>
                  <a:srgbClr val="002060"/>
                </a:solidFill>
              </a:rPr>
              <a:t>The </a:t>
            </a:r>
            <a:r>
              <a:rPr lang="en-US" sz="1800" dirty="0">
                <a:solidFill>
                  <a:srgbClr val="002060"/>
                </a:solidFill>
              </a:rPr>
              <a:t>other flask has to be vented prior to this step. The stopper is removed from the flask and the two pieces are joined </a:t>
            </a:r>
            <a:r>
              <a:rPr lang="en-US" sz="1800" b="1" dirty="0">
                <a:solidFill>
                  <a:srgbClr val="002060"/>
                </a:solidFill>
              </a:rPr>
              <a:t>quickly</a:t>
            </a:r>
            <a:r>
              <a:rPr lang="en-US" sz="1800" dirty="0">
                <a:solidFill>
                  <a:srgbClr val="002060"/>
                </a:solidFill>
              </a:rPr>
              <a:t>. The assembly is then </a:t>
            </a:r>
            <a:r>
              <a:rPr lang="en-US" sz="1800" i="1" dirty="0">
                <a:solidFill>
                  <a:srgbClr val="002060"/>
                </a:solidFill>
              </a:rPr>
              <a:t>slowly</a:t>
            </a:r>
            <a:r>
              <a:rPr lang="en-US" sz="1800" dirty="0">
                <a:solidFill>
                  <a:srgbClr val="002060"/>
                </a:solidFill>
              </a:rPr>
              <a:t> inverted, while making sure that the solution does not enter the inert gas line. </a:t>
            </a:r>
            <a:r>
              <a:rPr lang="en-US" sz="1800" dirty="0" smtClean="0">
                <a:solidFill>
                  <a:srgbClr val="002060"/>
                </a:solidFill>
              </a:rPr>
              <a:t>Often </a:t>
            </a:r>
            <a:r>
              <a:rPr lang="en-US" sz="1800" dirty="0">
                <a:solidFill>
                  <a:srgbClr val="002060"/>
                </a:solidFill>
              </a:rPr>
              <a:t>times, it is better to close this stopcock to prevent this from happening. </a:t>
            </a:r>
            <a:r>
              <a:rPr lang="en-US" sz="1800" i="1" dirty="0">
                <a:solidFill>
                  <a:srgbClr val="FF0000"/>
                </a:solidFill>
              </a:rPr>
              <a:t>Warning:</a:t>
            </a:r>
            <a:r>
              <a:rPr lang="en-US" sz="1800" dirty="0">
                <a:solidFill>
                  <a:srgbClr val="FF0000"/>
                </a:solidFill>
              </a:rPr>
              <a:t> A significant pressure can build up if low boiling solvents were used! </a:t>
            </a:r>
            <a:endParaRPr lang="en-US" sz="1800" dirty="0" smtClean="0">
              <a:solidFill>
                <a:srgbClr val="FF0000"/>
              </a:solidFill>
            </a:endParaRPr>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37828" y="1447800"/>
            <a:ext cx="1174044" cy="31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22" name="AutoShape 2"/>
          <p:cNvCxnSpPr>
            <a:cxnSpLocks noChangeShapeType="1"/>
          </p:cNvCxnSpPr>
          <p:nvPr/>
        </p:nvCxnSpPr>
        <p:spPr bwMode="auto">
          <a:xfrm flipH="1">
            <a:off x="8496300" y="2743200"/>
            <a:ext cx="342900" cy="0"/>
          </a:xfrm>
          <a:prstGeom prst="straightConnector1">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 name="AutoShape 2"/>
          <p:cNvCxnSpPr>
            <a:cxnSpLocks noChangeShapeType="1"/>
          </p:cNvCxnSpPr>
          <p:nvPr/>
        </p:nvCxnSpPr>
        <p:spPr bwMode="auto">
          <a:xfrm flipV="1">
            <a:off x="8634589" y="1905000"/>
            <a:ext cx="342900" cy="304800"/>
          </a:xfrm>
          <a:prstGeom prst="straightConnector1">
            <a:avLst/>
          </a:prstGeom>
          <a:noFill/>
          <a:ln w="31750">
            <a:solidFill>
              <a:srgbClr val="00206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391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6" presetClass="entr" presetSubtype="21"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barn(inVertical)">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Basic Setup </a:t>
            </a:r>
            <a:r>
              <a:rPr lang="en-US" dirty="0" smtClean="0">
                <a:solidFill>
                  <a:srgbClr val="002060"/>
                </a:solidFill>
              </a:rPr>
              <a:t>V</a:t>
            </a:r>
            <a:endParaRPr lang="en-US" dirty="0"/>
          </a:p>
        </p:txBody>
      </p:sp>
      <p:sp>
        <p:nvSpPr>
          <p:cNvPr id="2" name="Content Placeholder 1"/>
          <p:cNvSpPr>
            <a:spLocks noGrp="1"/>
          </p:cNvSpPr>
          <p:nvPr>
            <p:ph idx="1"/>
          </p:nvPr>
        </p:nvSpPr>
        <p:spPr>
          <a:xfrm>
            <a:off x="457200" y="1524000"/>
            <a:ext cx="8153400" cy="4572000"/>
          </a:xfrm>
        </p:spPr>
        <p:txBody>
          <a:bodyPr>
            <a:noAutofit/>
          </a:bodyPr>
          <a:lstStyle/>
          <a:p>
            <a:r>
              <a:rPr lang="en-US" sz="2000" b="1" dirty="0"/>
              <a:t>Schlenk filtration (part </a:t>
            </a:r>
            <a:r>
              <a:rPr lang="en-US" sz="2000" b="1" dirty="0" smtClean="0"/>
              <a:t>II)</a:t>
            </a:r>
            <a:endParaRPr lang="en-US" sz="2000" b="1" dirty="0"/>
          </a:p>
          <a:p>
            <a:pPr lvl="1">
              <a:buFont typeface="Arial" panose="020B0604020202020204" pitchFamily="34" charset="0"/>
              <a:buChar char="•"/>
            </a:pPr>
            <a:r>
              <a:rPr lang="en-US" sz="1800" dirty="0">
                <a:solidFill>
                  <a:srgbClr val="002060"/>
                </a:solidFill>
              </a:rPr>
              <a:t>After a short time, the stopcock of the receiving flask is opened briefly to perform a pressure </a:t>
            </a:r>
            <a:r>
              <a:rPr lang="en-US" sz="1800" dirty="0" smtClean="0">
                <a:solidFill>
                  <a:srgbClr val="002060"/>
                </a:solidFill>
              </a:rPr>
              <a:t>exchange. </a:t>
            </a:r>
          </a:p>
          <a:p>
            <a:pPr lvl="1">
              <a:buFont typeface="Arial" panose="020B0604020202020204" pitchFamily="34" charset="0"/>
              <a:buChar char="•"/>
            </a:pPr>
            <a:r>
              <a:rPr lang="en-US" sz="1800" dirty="0" smtClean="0">
                <a:solidFill>
                  <a:srgbClr val="002060"/>
                </a:solidFill>
              </a:rPr>
              <a:t>In </a:t>
            </a:r>
            <a:r>
              <a:rPr lang="en-US" sz="1800" dirty="0">
                <a:solidFill>
                  <a:srgbClr val="002060"/>
                </a:solidFill>
              </a:rPr>
              <a:t>some cases, a slight vacuum has to be applied to increase the speed of the filtration. </a:t>
            </a:r>
            <a:r>
              <a:rPr lang="en-US" sz="1800" i="1" dirty="0">
                <a:solidFill>
                  <a:srgbClr val="FF0000"/>
                </a:solidFill>
              </a:rPr>
              <a:t>Warning:</a:t>
            </a:r>
            <a:r>
              <a:rPr lang="en-US" sz="1800" dirty="0">
                <a:solidFill>
                  <a:srgbClr val="FF0000"/>
                </a:solidFill>
              </a:rPr>
              <a:t> Low boiling solvents or hot solvents evaporate under those conditions at the frit leaving behind a solid material, which can make it even harder to filter the mixture. </a:t>
            </a:r>
          </a:p>
          <a:p>
            <a:pPr lvl="1">
              <a:buFont typeface="Arial" panose="020B0604020202020204" pitchFamily="34" charset="0"/>
              <a:buChar char="•"/>
            </a:pPr>
            <a:r>
              <a:rPr lang="en-US" sz="1800" dirty="0" smtClean="0">
                <a:solidFill>
                  <a:srgbClr val="002060"/>
                </a:solidFill>
              </a:rPr>
              <a:t>If </a:t>
            </a:r>
            <a:r>
              <a:rPr lang="en-US" sz="1800" dirty="0">
                <a:solidFill>
                  <a:srgbClr val="002060"/>
                </a:solidFill>
              </a:rPr>
              <a:t>a solution containing a very fine precipitate (i.e., </a:t>
            </a:r>
            <a:r>
              <a:rPr lang="en-US" sz="1800" dirty="0" err="1">
                <a:solidFill>
                  <a:srgbClr val="002060"/>
                </a:solidFill>
              </a:rPr>
              <a:t>NaCl</a:t>
            </a:r>
            <a:r>
              <a:rPr lang="en-US" sz="1800" dirty="0">
                <a:solidFill>
                  <a:srgbClr val="002060"/>
                </a:solidFill>
              </a:rPr>
              <a:t>, </a:t>
            </a:r>
            <a:r>
              <a:rPr lang="en-US" sz="1800" dirty="0" err="1">
                <a:solidFill>
                  <a:srgbClr val="002060"/>
                </a:solidFill>
              </a:rPr>
              <a:t>LiCl</a:t>
            </a:r>
            <a:r>
              <a:rPr lang="en-US" sz="1800" dirty="0">
                <a:solidFill>
                  <a:srgbClr val="002060"/>
                </a:solidFill>
              </a:rPr>
              <a:t>) was filtered, the precipitate should be allowed to settle first. The supernatant solution is then carefully decanted onto the frit before the solid is transferred onto the frit together with the remaining small amount of solution. This way, the frit will not clog immediately and the filtration process will be much faster. </a:t>
            </a:r>
          </a:p>
          <a:p>
            <a:pPr lvl="1">
              <a:buFont typeface="Arial" panose="020B0604020202020204" pitchFamily="34" charset="0"/>
              <a:buChar char="•"/>
            </a:pPr>
            <a:r>
              <a:rPr lang="en-US" sz="1800" dirty="0">
                <a:solidFill>
                  <a:srgbClr val="002060"/>
                </a:solidFill>
              </a:rPr>
              <a:t>An alternative method would employ the use of Celite® </a:t>
            </a:r>
            <a:r>
              <a:rPr lang="en-US" sz="1800" dirty="0">
                <a:solidFill>
                  <a:srgbClr val="002060"/>
                </a:solidFill>
              </a:rPr>
              <a:t>or</a:t>
            </a:r>
            <a:br>
              <a:rPr lang="en-US" sz="1800" dirty="0">
                <a:solidFill>
                  <a:srgbClr val="002060"/>
                </a:solidFill>
              </a:rPr>
            </a:br>
            <a:r>
              <a:rPr lang="en-US" sz="1800" dirty="0" smtClean="0">
                <a:solidFill>
                  <a:srgbClr val="002060"/>
                </a:solidFill>
              </a:rPr>
              <a:t>Diatomaceous </a:t>
            </a:r>
            <a:r>
              <a:rPr lang="en-US" sz="1800" dirty="0">
                <a:solidFill>
                  <a:srgbClr val="002060"/>
                </a:solidFill>
              </a:rPr>
              <a:t>Earth </a:t>
            </a:r>
            <a:r>
              <a:rPr lang="en-US" sz="1800" dirty="0" smtClean="0">
                <a:solidFill>
                  <a:srgbClr val="002060"/>
                </a:solidFill>
              </a:rPr>
              <a:t>as </a:t>
            </a:r>
            <a:r>
              <a:rPr lang="en-US" sz="1800" dirty="0">
                <a:solidFill>
                  <a:srgbClr val="002060"/>
                </a:solidFill>
              </a:rPr>
              <a:t>a filter aid. However, one </a:t>
            </a:r>
            <a:r>
              <a:rPr lang="en-US" sz="1800" dirty="0">
                <a:solidFill>
                  <a:srgbClr val="002060"/>
                </a:solidFill>
              </a:rPr>
              <a:t>has to make </a:t>
            </a:r>
            <a:br>
              <a:rPr lang="en-US" sz="1800" dirty="0">
                <a:solidFill>
                  <a:srgbClr val="002060"/>
                </a:solidFill>
              </a:rPr>
            </a:br>
            <a:r>
              <a:rPr lang="en-US" sz="1800" dirty="0">
                <a:solidFill>
                  <a:srgbClr val="002060"/>
                </a:solidFill>
              </a:rPr>
              <a:t>sure </a:t>
            </a:r>
            <a:r>
              <a:rPr lang="en-US" sz="1800" dirty="0">
                <a:solidFill>
                  <a:srgbClr val="002060"/>
                </a:solidFill>
              </a:rPr>
              <a:t>that the target compound is not absorbed </a:t>
            </a:r>
            <a:r>
              <a:rPr lang="en-US" sz="1800" dirty="0">
                <a:solidFill>
                  <a:srgbClr val="002060"/>
                </a:solidFill>
              </a:rPr>
              <a:t>or reacts with </a:t>
            </a:r>
            <a:br>
              <a:rPr lang="en-US" sz="1800" dirty="0">
                <a:solidFill>
                  <a:srgbClr val="002060"/>
                </a:solidFill>
              </a:rPr>
            </a:br>
            <a:r>
              <a:rPr lang="en-US" sz="1800" dirty="0">
                <a:solidFill>
                  <a:srgbClr val="002060"/>
                </a:solidFill>
              </a:rPr>
              <a:t>the </a:t>
            </a:r>
            <a:r>
              <a:rPr lang="en-US" sz="1800" dirty="0">
                <a:solidFill>
                  <a:srgbClr val="002060"/>
                </a:solidFill>
              </a:rPr>
              <a:t>Celite®, which is often the case </a:t>
            </a:r>
            <a:r>
              <a:rPr lang="en-US" sz="1800" dirty="0" smtClean="0">
                <a:solidFill>
                  <a:srgbClr val="002060"/>
                </a:solidFill>
              </a:rPr>
              <a:t>for polar </a:t>
            </a:r>
            <a:r>
              <a:rPr lang="en-US" sz="1800" dirty="0">
                <a:solidFill>
                  <a:srgbClr val="002060"/>
                </a:solidFill>
              </a:rPr>
              <a:t>compounds.</a:t>
            </a:r>
          </a:p>
          <a:p>
            <a:pPr lvl="1">
              <a:buFont typeface="Arial" panose="020B0604020202020204" pitchFamily="34" charset="0"/>
              <a:buChar char="•"/>
            </a:pPr>
            <a:endParaRPr lang="en-US" sz="1800" dirty="0"/>
          </a:p>
        </p:txBody>
      </p:sp>
      <p:pic>
        <p:nvPicPr>
          <p:cNvPr id="5122" name="Picture 2" descr="http://1.wlimg.com/product_images/bc-full/dir_36/1071371/diatomaceous-earth-powder-300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7995" y="5105400"/>
            <a:ext cx="1307805" cy="113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fill="hold"/>
                                        <p:tgtEl>
                                          <p:spTgt spid="5122"/>
                                        </p:tgtEl>
                                        <p:attrNameLst>
                                          <p:attrName>ppt_w</p:attrName>
                                        </p:attrNameLst>
                                      </p:cBhvr>
                                      <p:tavLst>
                                        <p:tav tm="0">
                                          <p:val>
                                            <p:fltVal val="0"/>
                                          </p:val>
                                        </p:tav>
                                        <p:tav tm="100000">
                                          <p:val>
                                            <p:strVal val="#ppt_w"/>
                                          </p:val>
                                        </p:tav>
                                      </p:tavLst>
                                    </p:anim>
                                    <p:anim calcmode="lin" valueType="num">
                                      <p:cBhvr>
                                        <p:cTn id="26" dur="500" fill="hold"/>
                                        <p:tgtEl>
                                          <p:spTgt spid="5122"/>
                                        </p:tgtEl>
                                        <p:attrNameLst>
                                          <p:attrName>ppt_h</p:attrName>
                                        </p:attrNameLst>
                                      </p:cBhvr>
                                      <p:tavLst>
                                        <p:tav tm="0">
                                          <p:val>
                                            <p:fltVal val="0"/>
                                          </p:val>
                                        </p:tav>
                                        <p:tav tm="100000">
                                          <p:val>
                                            <p:strVal val="#ppt_h"/>
                                          </p:val>
                                        </p:tav>
                                      </p:tavLst>
                                    </p:anim>
                                    <p:animEffect transition="in" filter="fade">
                                      <p:cBhvr>
                                        <p:cTn id="2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Basic Setup </a:t>
            </a:r>
            <a:r>
              <a:rPr lang="en-US" dirty="0" smtClean="0">
                <a:solidFill>
                  <a:srgbClr val="002060"/>
                </a:solidFill>
              </a:rPr>
              <a:t>VI</a:t>
            </a:r>
            <a:endParaRPr lang="en-US" dirty="0"/>
          </a:p>
        </p:txBody>
      </p:sp>
      <p:sp>
        <p:nvSpPr>
          <p:cNvPr id="2" name="Content Placeholder 1"/>
          <p:cNvSpPr>
            <a:spLocks noGrp="1"/>
          </p:cNvSpPr>
          <p:nvPr>
            <p:ph idx="1"/>
          </p:nvPr>
        </p:nvSpPr>
        <p:spPr>
          <a:xfrm>
            <a:off x="457200" y="1524000"/>
            <a:ext cx="7010400" cy="4572000"/>
          </a:xfrm>
        </p:spPr>
        <p:txBody>
          <a:bodyPr>
            <a:normAutofit fontScale="70000" lnSpcReduction="20000"/>
          </a:bodyPr>
          <a:lstStyle/>
          <a:p>
            <a:r>
              <a:rPr lang="en-US" dirty="0" smtClean="0"/>
              <a:t>Another basic task in the lab is the transfer of solvents from one Schlenk flask to another</a:t>
            </a:r>
          </a:p>
          <a:p>
            <a:r>
              <a:rPr lang="en-US" dirty="0" smtClean="0"/>
              <a:t>Under a positive pressure, the glass stopper is replaced by a rubber septum, which has to be folded over to seal properly</a:t>
            </a:r>
          </a:p>
          <a:p>
            <a:r>
              <a:rPr lang="en-US" dirty="0" smtClean="0"/>
              <a:t>A syringe with a proper sized needle is assembled. The needle is inserted in the septum above the liquid and the inert gas is drawn into the syringe. The needle is removed from the flask and the inert gas is expelled. The process is repeated twice before the liquid is drawn into the syringe</a:t>
            </a:r>
          </a:p>
          <a:p>
            <a:r>
              <a:rPr lang="en-US" dirty="0" smtClean="0"/>
              <a:t>The storage flask has to be connected to the inert gas line while withdrawing any gas or liquid to provide a proper pressure exchange</a:t>
            </a:r>
          </a:p>
          <a:p>
            <a:r>
              <a:rPr lang="en-US" dirty="0" smtClean="0"/>
              <a:t>Larger amount of liquid can be transferred with a cannula</a:t>
            </a:r>
          </a:p>
          <a:p>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29500" y="1460500"/>
            <a:ext cx="1409700" cy="251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etc/medialib/labware/migratelab2/Precision-Septa-sm#Par.0001.Image " descr="Precision Seal Septa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338" y="4114800"/>
            <a:ext cx="116046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7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fltVal val="0"/>
                                          </p:val>
                                        </p:tav>
                                        <p:tav tm="100000">
                                          <p:val>
                                            <p:strVal val="#ppt_w"/>
                                          </p:val>
                                        </p:tav>
                                      </p:tavLst>
                                    </p:anim>
                                    <p:anim calcmode="lin" valueType="num">
                                      <p:cBhvr>
                                        <p:cTn id="16" dur="500" fill="hold"/>
                                        <p:tgtEl>
                                          <p:spTgt spid="6146"/>
                                        </p:tgtEl>
                                        <p:attrNameLst>
                                          <p:attrName>ppt_h</p:attrName>
                                        </p:attrNameLst>
                                      </p:cBhvr>
                                      <p:tavLst>
                                        <p:tav tm="0">
                                          <p:val>
                                            <p:fltVal val="0"/>
                                          </p:val>
                                        </p:tav>
                                        <p:tav tm="100000">
                                          <p:val>
                                            <p:strVal val="#ppt_h"/>
                                          </p:val>
                                        </p:tav>
                                      </p:tavLst>
                                    </p:anim>
                                    <p:animEffect transition="in" filter="fade">
                                      <p:cBhvr>
                                        <p:cTn id="17" dur="500"/>
                                        <p:tgtEl>
                                          <p:spTgt spid="6146"/>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Basic Setup </a:t>
            </a:r>
            <a:r>
              <a:rPr lang="en-US" dirty="0" smtClean="0">
                <a:solidFill>
                  <a:srgbClr val="002060"/>
                </a:solidFill>
              </a:rPr>
              <a:t>VII</a:t>
            </a:r>
            <a:endParaRPr lang="en-US" dirty="0"/>
          </a:p>
        </p:txBody>
      </p:sp>
      <p:sp>
        <p:nvSpPr>
          <p:cNvPr id="2" name="Content Placeholder 1"/>
          <p:cNvSpPr>
            <a:spLocks noGrp="1"/>
          </p:cNvSpPr>
          <p:nvPr>
            <p:ph idx="1"/>
          </p:nvPr>
        </p:nvSpPr>
        <p:spPr>
          <a:xfrm>
            <a:off x="457199" y="1524000"/>
            <a:ext cx="5857875" cy="4800600"/>
          </a:xfrm>
        </p:spPr>
        <p:txBody>
          <a:bodyPr>
            <a:normAutofit fontScale="70000" lnSpcReduction="20000"/>
          </a:bodyPr>
          <a:lstStyle/>
          <a:p>
            <a:r>
              <a:rPr lang="en-US" dirty="0" smtClean="0"/>
              <a:t>If a larger amount of solvent has to be removed under inert gas, a trap-to-trap distillation has to be used</a:t>
            </a:r>
          </a:p>
          <a:p>
            <a:pPr lvl="1">
              <a:buFont typeface="Arial" panose="020B0604020202020204" pitchFamily="34" charset="0"/>
              <a:buChar char="•"/>
            </a:pPr>
            <a:r>
              <a:rPr lang="en-US" dirty="0" smtClean="0">
                <a:solidFill>
                  <a:srgbClr val="002060"/>
                </a:solidFill>
              </a:rPr>
              <a:t>The setup consists of two Schlenk flasks connected by a thick-wall tubing or a glass adapter</a:t>
            </a:r>
          </a:p>
          <a:p>
            <a:pPr lvl="1">
              <a:buFont typeface="Arial" panose="020B0604020202020204" pitchFamily="34" charset="0"/>
              <a:buChar char="•"/>
            </a:pPr>
            <a:r>
              <a:rPr lang="en-US" dirty="0" smtClean="0">
                <a:solidFill>
                  <a:srgbClr val="002060"/>
                </a:solidFill>
              </a:rPr>
              <a:t>The flask (flask A) containing the solvent originally has to have a stir bar and is placed </a:t>
            </a:r>
            <a:br>
              <a:rPr lang="en-US" dirty="0" smtClean="0">
                <a:solidFill>
                  <a:srgbClr val="002060"/>
                </a:solidFill>
              </a:rPr>
            </a:br>
            <a:r>
              <a:rPr lang="en-US" dirty="0" smtClean="0">
                <a:solidFill>
                  <a:srgbClr val="002060"/>
                </a:solidFill>
              </a:rPr>
              <a:t>in a water bath</a:t>
            </a:r>
          </a:p>
          <a:p>
            <a:pPr lvl="1">
              <a:buFont typeface="Arial" panose="020B0604020202020204" pitchFamily="34" charset="0"/>
              <a:buChar char="•"/>
            </a:pPr>
            <a:r>
              <a:rPr lang="en-US" dirty="0" smtClean="0">
                <a:solidFill>
                  <a:srgbClr val="002060"/>
                </a:solidFill>
              </a:rPr>
              <a:t>The receiving flask (flask B) is placed in a shallow Dewar filled with liquid nitrogen and connected to the Schlenk line (indicated by arrow)</a:t>
            </a:r>
          </a:p>
          <a:p>
            <a:pPr lvl="1">
              <a:buFont typeface="Arial" panose="020B0604020202020204" pitchFamily="34" charset="0"/>
              <a:buChar char="•"/>
            </a:pPr>
            <a:r>
              <a:rPr lang="en-US" dirty="0" smtClean="0">
                <a:solidFill>
                  <a:srgbClr val="002060"/>
                </a:solidFill>
              </a:rPr>
              <a:t>After carefully establishing a sufficient vacuum as can be seen be the boiling of the liquid in flask A, the vacuum is disconnected to ensure that the solvent condenses in flask B and does not get collected in the trap of the Schlenk line</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endParaRPr lang="en-US" dirty="0">
              <a:solidFill>
                <a:schemeClr val="bg1"/>
              </a:solidFill>
            </a:endParaRP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15075" y="1524000"/>
            <a:ext cx="25241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6632575" y="3079750"/>
            <a:ext cx="682625" cy="273050"/>
          </a:xfrm>
          <a:prstGeom prst="rect">
            <a:avLst/>
          </a:prstGeom>
          <a:solidFill>
            <a:srgbClr val="FFFF00"/>
          </a:solidFill>
          <a:ln>
            <a:noFill/>
          </a:ln>
        </p:spPr>
        <p:txBody>
          <a:bodyPr vert="horz" wrap="square" lIns="9144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Flask A</a:t>
            </a:r>
            <a:endParaRPr kumimoji="0" lang="en-US" sz="1800" b="0" i="0" u="none" strike="noStrike" cap="none" normalizeH="0" baseline="0" dirty="0" smtClean="0">
              <a:ln>
                <a:noFill/>
              </a:ln>
              <a:effectLst/>
              <a:latin typeface="Arial" pitchFamily="34" charset="0"/>
              <a:cs typeface="Arial" pitchFamily="34" charset="0"/>
            </a:endParaRPr>
          </a:p>
        </p:txBody>
      </p:sp>
      <p:sp>
        <p:nvSpPr>
          <p:cNvPr id="6" name="Text Box 3"/>
          <p:cNvSpPr txBox="1">
            <a:spLocks noChangeArrowheads="1"/>
          </p:cNvSpPr>
          <p:nvPr/>
        </p:nvSpPr>
        <p:spPr bwMode="auto">
          <a:xfrm>
            <a:off x="7851775" y="3079750"/>
            <a:ext cx="682625" cy="273050"/>
          </a:xfrm>
          <a:prstGeom prst="rect">
            <a:avLst/>
          </a:prstGeom>
          <a:solidFill>
            <a:srgbClr val="FFFF00"/>
          </a:solidFill>
          <a:ln>
            <a:noFill/>
          </a:ln>
        </p:spPr>
        <p:txBody>
          <a:bodyPr vert="horz" wrap="square" lIns="9144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Flask B</a:t>
            </a:r>
            <a:endParaRPr kumimoji="0" lang="en-US" sz="1800" b="0" i="0" u="none" strike="noStrike" cap="none" normalizeH="0" baseline="0" dirty="0" smtClean="0">
              <a:ln>
                <a:noFill/>
              </a:ln>
              <a:effectLst/>
              <a:latin typeface="Arial" pitchFamily="34" charset="0"/>
              <a:cs typeface="Arial" pitchFamily="34" charset="0"/>
            </a:endParaRPr>
          </a:p>
        </p:txBody>
      </p:sp>
      <p:cxnSp>
        <p:nvCxnSpPr>
          <p:cNvPr id="7" name="Straight Arrow Connector 6"/>
          <p:cNvCxnSpPr/>
          <p:nvPr/>
        </p:nvCxnSpPr>
        <p:spPr>
          <a:xfrm flipV="1">
            <a:off x="8382000" y="2133600"/>
            <a:ext cx="372534" cy="228600"/>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183880" y="2394656"/>
            <a:ext cx="228600" cy="228600"/>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27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16" presetClass="entr" presetSubtype="2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barn(inVertical)">
                                      <p:cBhvr>
                                        <p:cTn id="45" dur="500"/>
                                        <p:tgtEl>
                                          <p:spTgt spid="2">
                                            <p:txEl>
                                              <p:pRg st="4" end="4"/>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Basic Setup </a:t>
            </a:r>
            <a:r>
              <a:rPr lang="en-US" dirty="0" smtClean="0">
                <a:solidFill>
                  <a:srgbClr val="002060"/>
                </a:solidFill>
              </a:rPr>
              <a:t>VIII</a:t>
            </a:r>
            <a:endParaRPr lang="en-US" dirty="0"/>
          </a:p>
        </p:txBody>
      </p:sp>
      <p:sp>
        <p:nvSpPr>
          <p:cNvPr id="2" name="Content Placeholder 1"/>
          <p:cNvSpPr>
            <a:spLocks noGrp="1"/>
          </p:cNvSpPr>
          <p:nvPr>
            <p:ph idx="1"/>
          </p:nvPr>
        </p:nvSpPr>
        <p:spPr/>
        <p:txBody>
          <a:bodyPr>
            <a:normAutofit/>
          </a:bodyPr>
          <a:lstStyle/>
          <a:p>
            <a:r>
              <a:rPr lang="en-US" sz="2400" dirty="0" smtClean="0">
                <a:solidFill>
                  <a:srgbClr val="002060"/>
                </a:solidFill>
              </a:rPr>
              <a:t>Whenever possible, glass plugs should be used instead </a:t>
            </a:r>
            <a:br>
              <a:rPr lang="en-US" sz="2400" dirty="0" smtClean="0">
                <a:solidFill>
                  <a:srgbClr val="002060"/>
                </a:solidFill>
              </a:rPr>
            </a:br>
            <a:r>
              <a:rPr lang="en-US" sz="2400" dirty="0" smtClean="0">
                <a:solidFill>
                  <a:srgbClr val="002060"/>
                </a:solidFill>
              </a:rPr>
              <a:t>of rubber septa because they seal better if they are </a:t>
            </a:r>
            <a:br>
              <a:rPr lang="en-US" sz="2400" dirty="0" smtClean="0">
                <a:solidFill>
                  <a:srgbClr val="002060"/>
                </a:solidFill>
              </a:rPr>
            </a:br>
            <a:r>
              <a:rPr lang="en-US" sz="2400" dirty="0" smtClean="0">
                <a:solidFill>
                  <a:srgbClr val="002060"/>
                </a:solidFill>
              </a:rPr>
              <a:t>lubricated properly</a:t>
            </a:r>
          </a:p>
          <a:p>
            <a:r>
              <a:rPr lang="en-US" sz="2400" dirty="0" smtClean="0">
                <a:solidFill>
                  <a:srgbClr val="002060"/>
                </a:solidFill>
              </a:rPr>
              <a:t>There are two kind of tubing in the lab: </a:t>
            </a:r>
            <a:br>
              <a:rPr lang="en-US" sz="2400" dirty="0" smtClean="0">
                <a:solidFill>
                  <a:srgbClr val="002060"/>
                </a:solidFill>
              </a:rPr>
            </a:br>
            <a:r>
              <a:rPr lang="en-US" sz="2400" dirty="0" smtClean="0">
                <a:solidFill>
                  <a:srgbClr val="002060"/>
                </a:solidFill>
              </a:rPr>
              <a:t>thick-walled and thin-walled tubing</a:t>
            </a:r>
          </a:p>
          <a:p>
            <a:pPr lvl="1">
              <a:buFont typeface="Arial" panose="020B0604020202020204" pitchFamily="34" charset="0"/>
              <a:buChar char="•"/>
            </a:pPr>
            <a:r>
              <a:rPr lang="en-US" sz="2000" dirty="0" smtClean="0">
                <a:solidFill>
                  <a:srgbClr val="7030A0"/>
                </a:solidFill>
              </a:rPr>
              <a:t>Thick-walled tubing is used for vacuum and pressure setups</a:t>
            </a:r>
          </a:p>
          <a:p>
            <a:pPr lvl="1">
              <a:buFont typeface="Arial" panose="020B0604020202020204" pitchFamily="34" charset="0"/>
              <a:buChar char="•"/>
            </a:pPr>
            <a:r>
              <a:rPr lang="en-US" sz="2000" dirty="0" smtClean="0">
                <a:solidFill>
                  <a:srgbClr val="7030A0"/>
                </a:solidFill>
              </a:rPr>
              <a:t>Thin-walled tubing is used as water hoses and gas lines</a:t>
            </a:r>
          </a:p>
          <a:p>
            <a:r>
              <a:rPr lang="en-US" sz="2400" dirty="0" smtClean="0">
                <a:solidFill>
                  <a:srgbClr val="002060"/>
                </a:solidFill>
              </a:rPr>
              <a:t>Lubrication be used lightly on ground glass joints only</a:t>
            </a:r>
          </a:p>
          <a:p>
            <a:r>
              <a:rPr lang="en-US" sz="2400" b="1" dirty="0" smtClean="0">
                <a:solidFill>
                  <a:srgbClr val="FF0000"/>
                </a:solidFill>
              </a:rPr>
              <a:t>The glassware that is used in the course is very expensive (Schlenk flask: &gt;$100, Schlenk frit: $200). If you break it due to carelessness, you will be held financially responsible.</a:t>
            </a:r>
            <a:endParaRPr lang="en-US" sz="24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981200"/>
            <a:ext cx="1524000" cy="188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7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smtClean="0">
                <a:solidFill>
                  <a:srgbClr val="002060"/>
                </a:solidFill>
              </a:rPr>
              <a:t>Glove Box I</a:t>
            </a:r>
            <a:endParaRPr lang="en-US" dirty="0"/>
          </a:p>
        </p:txBody>
      </p:sp>
      <p:sp>
        <p:nvSpPr>
          <p:cNvPr id="2" name="Content Placeholder 1"/>
          <p:cNvSpPr>
            <a:spLocks noGrp="1"/>
          </p:cNvSpPr>
          <p:nvPr>
            <p:ph idx="1"/>
          </p:nvPr>
        </p:nvSpPr>
        <p:spPr>
          <a:xfrm>
            <a:off x="457200" y="1219200"/>
            <a:ext cx="8305800" cy="5638800"/>
          </a:xfrm>
        </p:spPr>
        <p:txBody>
          <a:bodyPr>
            <a:noAutofit/>
          </a:bodyPr>
          <a:lstStyle/>
          <a:p>
            <a:r>
              <a:rPr lang="en-US" sz="2400" b="1" dirty="0" smtClean="0"/>
              <a:t>Glove box (part I)</a:t>
            </a:r>
          </a:p>
          <a:p>
            <a:pPr lvl="1">
              <a:buFont typeface="Arial" panose="020B0604020202020204" pitchFamily="34" charset="0"/>
              <a:buChar char="•"/>
            </a:pPr>
            <a:r>
              <a:rPr lang="en-US" sz="2000" dirty="0" smtClean="0">
                <a:solidFill>
                  <a:srgbClr val="002060"/>
                </a:solidFill>
              </a:rPr>
              <a:t>The </a:t>
            </a:r>
            <a:r>
              <a:rPr lang="en-US" sz="2000" dirty="0">
                <a:solidFill>
                  <a:srgbClr val="002060"/>
                </a:solidFill>
              </a:rPr>
              <a:t>entire setup consists of several parts: the main chamber </a:t>
            </a:r>
            <a:r>
              <a:rPr lang="en-US" sz="2000" dirty="0" smtClean="0">
                <a:solidFill>
                  <a:srgbClr val="002060"/>
                </a:solidFill>
              </a:rPr>
              <a:t>(A) in </a:t>
            </a:r>
            <a:r>
              <a:rPr lang="en-US" sz="2000" dirty="0">
                <a:solidFill>
                  <a:srgbClr val="002060"/>
                </a:solidFill>
              </a:rPr>
              <a:t>which the work with the chemicals is carried out, the anti-chamber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(B, outer part on the right side), </a:t>
            </a:r>
            <a:r>
              <a:rPr lang="en-US" sz="2000" dirty="0">
                <a:solidFill>
                  <a:srgbClr val="002060"/>
                </a:solidFill>
              </a:rPr>
              <a:t>the catalyst </a:t>
            </a:r>
            <a:r>
              <a:rPr lang="en-US" sz="2000" dirty="0" smtClean="0">
                <a:solidFill>
                  <a:srgbClr val="002060"/>
                </a:solidFill>
              </a:rPr>
              <a:t>(C, outer part on the left side) and </a:t>
            </a:r>
            <a:r>
              <a:rPr lang="en-US" sz="2000" dirty="0">
                <a:solidFill>
                  <a:srgbClr val="002060"/>
                </a:solidFill>
              </a:rPr>
              <a:t>the vacuum </a:t>
            </a:r>
            <a:r>
              <a:rPr lang="en-US" sz="2000" dirty="0" smtClean="0">
                <a:solidFill>
                  <a:srgbClr val="002060"/>
                </a:solidFill>
              </a:rPr>
              <a:t>pump (not shown)</a:t>
            </a:r>
          </a:p>
          <a:p>
            <a:pPr lvl="1">
              <a:buFont typeface="Arial" panose="020B0604020202020204" pitchFamily="34" charset="0"/>
              <a:buChar char="•"/>
            </a:pPr>
            <a:endParaRPr lang="en-US" sz="2000" dirty="0">
              <a:solidFill>
                <a:srgbClr val="002060"/>
              </a:solidFill>
            </a:endParaRPr>
          </a:p>
          <a:p>
            <a:pPr lvl="1">
              <a:buFont typeface="Arial" panose="020B0604020202020204" pitchFamily="34" charset="0"/>
              <a:buChar char="•"/>
            </a:pPr>
            <a:endParaRPr lang="en-US" sz="2000" dirty="0" smtClean="0">
              <a:solidFill>
                <a:srgbClr val="002060"/>
              </a:solidFill>
            </a:endParaRPr>
          </a:p>
          <a:p>
            <a:pPr lvl="1">
              <a:buFont typeface="Arial" panose="020B0604020202020204" pitchFamily="34" charset="0"/>
              <a:buChar char="•"/>
            </a:pPr>
            <a:endParaRPr lang="en-US" sz="2000" dirty="0">
              <a:solidFill>
                <a:srgbClr val="002060"/>
              </a:solidFill>
            </a:endParaRPr>
          </a:p>
          <a:p>
            <a:pPr lvl="1">
              <a:buFont typeface="Arial" panose="020B0604020202020204" pitchFamily="34" charset="0"/>
              <a:buChar char="•"/>
            </a:pPr>
            <a:endParaRPr lang="en-US" sz="2000" dirty="0" smtClean="0">
              <a:solidFill>
                <a:srgbClr val="002060"/>
              </a:solidFill>
            </a:endParaRPr>
          </a:p>
          <a:p>
            <a:pPr lvl="1">
              <a:buFont typeface="Arial" panose="020B0604020202020204" pitchFamily="34" charset="0"/>
              <a:buChar char="•"/>
            </a:pPr>
            <a:endParaRPr lang="en-US" sz="2000" dirty="0">
              <a:solidFill>
                <a:srgbClr val="002060"/>
              </a:solidFill>
            </a:endParaRPr>
          </a:p>
          <a:p>
            <a:pPr lvl="1">
              <a:buFont typeface="Arial" panose="020B0604020202020204" pitchFamily="34" charset="0"/>
              <a:buChar char="•"/>
            </a:pPr>
            <a:endParaRPr lang="en-US" sz="2000" dirty="0" smtClean="0">
              <a:solidFill>
                <a:srgbClr val="002060"/>
              </a:solidFill>
            </a:endParaRPr>
          </a:p>
          <a:p>
            <a:pPr lvl="1">
              <a:buFont typeface="Arial" panose="020B0604020202020204" pitchFamily="34" charset="0"/>
              <a:buChar char="•"/>
            </a:pPr>
            <a:endParaRPr lang="en-US" sz="1200" dirty="0">
              <a:solidFill>
                <a:srgbClr val="002060"/>
              </a:solidFill>
            </a:endParaRPr>
          </a:p>
          <a:p>
            <a:pPr lvl="1">
              <a:buFont typeface="Arial" panose="020B0604020202020204" pitchFamily="34" charset="0"/>
              <a:buChar char="•"/>
            </a:pPr>
            <a:r>
              <a:rPr lang="en-US" sz="2000" dirty="0">
                <a:solidFill>
                  <a:srgbClr val="002060"/>
                </a:solidFill>
              </a:rPr>
              <a:t>All containers that will have to be transferred into the glove box have to be evacuated. Stoppers and stopcock plugs have to be secured with clips, plastic clamps and rubber bands to prevent that they are being dislodged during the evacuation of the anti-chamber</a:t>
            </a:r>
            <a:r>
              <a:rPr lang="en-US" sz="2000" dirty="0" smtClean="0">
                <a:solidFill>
                  <a:srgbClr val="002060"/>
                </a:solidFill>
              </a:rPr>
              <a:t>.</a:t>
            </a:r>
            <a:endParaRPr lang="en-US" sz="1050" dirty="0">
              <a:solidFill>
                <a:srgbClr val="002060"/>
              </a:solidFill>
            </a:endParaRPr>
          </a:p>
        </p:txBody>
      </p:sp>
      <p:pic>
        <p:nvPicPr>
          <p:cNvPr id="7170" name="Picture 149" descr="glovebox1"/>
          <p:cNvPicPr>
            <a:picLocks noChangeAspect="1" noChangeArrowheads="1"/>
          </p:cNvPicPr>
          <p:nvPr/>
        </p:nvPicPr>
        <p:blipFill rotWithShape="1">
          <a:blip r:embed="rId2">
            <a:lum contrast="6000"/>
            <a:extLst>
              <a:ext uri="{28A0092B-C50C-407E-A947-70E740481C1C}">
                <a14:useLocalDpi xmlns:a14="http://schemas.microsoft.com/office/drawing/2010/main" val="0"/>
              </a:ext>
            </a:extLst>
          </a:blip>
          <a:srcRect l="5859" t="20286" r="8789" b="16486"/>
          <a:stretch/>
        </p:blipFill>
        <p:spPr bwMode="auto">
          <a:xfrm>
            <a:off x="2622698" y="3033469"/>
            <a:ext cx="4191000" cy="232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12522" y="3645932"/>
            <a:ext cx="351378" cy="369332"/>
          </a:xfrm>
          <a:prstGeom prst="rect">
            <a:avLst/>
          </a:prstGeom>
          <a:noFill/>
        </p:spPr>
        <p:txBody>
          <a:bodyPr wrap="none" rtlCol="0">
            <a:spAutoFit/>
          </a:bodyPr>
          <a:lstStyle/>
          <a:p>
            <a:r>
              <a:rPr lang="en-US" b="1" dirty="0" smtClean="0">
                <a:solidFill>
                  <a:schemeClr val="bg1"/>
                </a:solidFill>
              </a:rPr>
              <a:t>A</a:t>
            </a:r>
            <a:endParaRPr lang="en-US" b="1" dirty="0">
              <a:solidFill>
                <a:schemeClr val="bg1"/>
              </a:solidFill>
            </a:endParaRPr>
          </a:p>
        </p:txBody>
      </p:sp>
      <p:sp>
        <p:nvSpPr>
          <p:cNvPr id="6" name="TextBox 5"/>
          <p:cNvSpPr txBox="1"/>
          <p:nvPr/>
        </p:nvSpPr>
        <p:spPr>
          <a:xfrm>
            <a:off x="5410200" y="4196803"/>
            <a:ext cx="351378" cy="369332"/>
          </a:xfrm>
          <a:prstGeom prst="rect">
            <a:avLst/>
          </a:prstGeom>
          <a:noFill/>
        </p:spPr>
        <p:txBody>
          <a:bodyPr wrap="none" rtlCol="0">
            <a:spAutoFit/>
          </a:bodyPr>
          <a:lstStyle/>
          <a:p>
            <a:r>
              <a:rPr lang="en-US" b="1" dirty="0" smtClean="0">
                <a:solidFill>
                  <a:schemeClr val="bg1"/>
                </a:solidFill>
              </a:rPr>
              <a:t>B</a:t>
            </a:r>
            <a:endParaRPr lang="en-US" b="1" dirty="0">
              <a:solidFill>
                <a:schemeClr val="bg1"/>
              </a:solidFill>
            </a:endParaRPr>
          </a:p>
        </p:txBody>
      </p:sp>
      <p:sp>
        <p:nvSpPr>
          <p:cNvPr id="7" name="TextBox 6"/>
          <p:cNvSpPr txBox="1"/>
          <p:nvPr/>
        </p:nvSpPr>
        <p:spPr>
          <a:xfrm>
            <a:off x="2743200" y="3984743"/>
            <a:ext cx="351378" cy="369332"/>
          </a:xfrm>
          <a:prstGeom prst="rect">
            <a:avLst/>
          </a:prstGeom>
          <a:noFill/>
        </p:spPr>
        <p:txBody>
          <a:bodyPr wrap="none" rtlCol="0">
            <a:spAutoFit/>
          </a:bodyPr>
          <a:lstStyle/>
          <a:p>
            <a:r>
              <a:rPr lang="en-US" b="1" dirty="0" smtClean="0">
                <a:solidFill>
                  <a:schemeClr val="bg1"/>
                </a:solidFill>
              </a:rPr>
              <a:t>C</a:t>
            </a:r>
            <a:endParaRPr lang="en-US" b="1" dirty="0">
              <a:solidFill>
                <a:schemeClr val="bg1"/>
              </a:solidFill>
            </a:endParaRPr>
          </a:p>
        </p:txBody>
      </p:sp>
    </p:spTree>
    <p:extLst>
      <p:ext uri="{BB962C8B-B14F-4D97-AF65-F5344CB8AC3E}">
        <p14:creationId xmlns:p14="http://schemas.microsoft.com/office/powerpoint/2010/main" val="14991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calcmode="lin" valueType="num">
                                      <p:cBhvr>
                                        <p:cTn id="10" dur="500" fill="hold"/>
                                        <p:tgtEl>
                                          <p:spTgt spid="7170"/>
                                        </p:tgtEl>
                                        <p:attrNameLst>
                                          <p:attrName>ppt_w</p:attrName>
                                        </p:attrNameLst>
                                      </p:cBhvr>
                                      <p:tavLst>
                                        <p:tav tm="0">
                                          <p:val>
                                            <p:fltVal val="0"/>
                                          </p:val>
                                        </p:tav>
                                        <p:tav tm="100000">
                                          <p:val>
                                            <p:strVal val="#ppt_w"/>
                                          </p:val>
                                        </p:tav>
                                      </p:tavLst>
                                    </p:anim>
                                    <p:anim calcmode="lin" valueType="num">
                                      <p:cBhvr>
                                        <p:cTn id="11" dur="500" fill="hold"/>
                                        <p:tgtEl>
                                          <p:spTgt spid="7170"/>
                                        </p:tgtEl>
                                        <p:attrNameLst>
                                          <p:attrName>ppt_h</p:attrName>
                                        </p:attrNameLst>
                                      </p:cBhvr>
                                      <p:tavLst>
                                        <p:tav tm="0">
                                          <p:val>
                                            <p:fltVal val="0"/>
                                          </p:val>
                                        </p:tav>
                                        <p:tav tm="100000">
                                          <p:val>
                                            <p:strVal val="#ppt_h"/>
                                          </p:val>
                                        </p:tav>
                                      </p:tavLst>
                                    </p:anim>
                                    <p:animEffect transition="in" filter="fade">
                                      <p:cBhvr>
                                        <p:cTn id="12" dur="500"/>
                                        <p:tgtEl>
                                          <p:spTgt spid="717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Glove Box </a:t>
            </a:r>
            <a:r>
              <a:rPr lang="en-US" dirty="0" smtClean="0">
                <a:solidFill>
                  <a:srgbClr val="002060"/>
                </a:solidFill>
              </a:rPr>
              <a:t>II</a:t>
            </a:r>
            <a:endParaRPr lang="en-US" dirty="0"/>
          </a:p>
        </p:txBody>
      </p:sp>
      <p:sp>
        <p:nvSpPr>
          <p:cNvPr id="2" name="Content Placeholder 1"/>
          <p:cNvSpPr>
            <a:spLocks noGrp="1"/>
          </p:cNvSpPr>
          <p:nvPr>
            <p:ph idx="1"/>
          </p:nvPr>
        </p:nvSpPr>
        <p:spPr/>
        <p:txBody>
          <a:bodyPr>
            <a:noAutofit/>
          </a:bodyPr>
          <a:lstStyle/>
          <a:p>
            <a:r>
              <a:rPr lang="en-US" sz="2400" b="1" dirty="0"/>
              <a:t>Glove box (part </a:t>
            </a:r>
            <a:r>
              <a:rPr lang="en-US" sz="2400" b="1" dirty="0" smtClean="0"/>
              <a:t>II)</a:t>
            </a:r>
          </a:p>
          <a:p>
            <a:pPr lvl="1">
              <a:buFont typeface="Arial" panose="020B0604020202020204" pitchFamily="34" charset="0"/>
              <a:buChar char="•"/>
            </a:pPr>
            <a:r>
              <a:rPr lang="en-US" sz="2000" dirty="0">
                <a:solidFill>
                  <a:srgbClr val="002060"/>
                </a:solidFill>
              </a:rPr>
              <a:t>The anti-chamber has to be evacuated twice (25-30 units) before anything is transferred into the main chamber. This takes at least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30 </a:t>
            </a:r>
            <a:r>
              <a:rPr lang="en-US" sz="2000" dirty="0">
                <a:solidFill>
                  <a:srgbClr val="002060"/>
                </a:solidFill>
              </a:rPr>
              <a:t>minutes.</a:t>
            </a:r>
            <a:endParaRPr lang="en-US" sz="1000" dirty="0">
              <a:solidFill>
                <a:srgbClr val="002060"/>
              </a:solidFill>
            </a:endParaRPr>
          </a:p>
          <a:p>
            <a:pPr lvl="1">
              <a:buFont typeface="Arial" panose="020B0604020202020204" pitchFamily="34" charset="0"/>
              <a:buChar char="•"/>
            </a:pPr>
            <a:r>
              <a:rPr lang="en-US" sz="2000" dirty="0">
                <a:solidFill>
                  <a:srgbClr val="002060"/>
                </a:solidFill>
              </a:rPr>
              <a:t>All equipment like spatulas, flasks, containers, etc. should be in the anti-chamber.</a:t>
            </a:r>
            <a:endParaRPr lang="en-US" sz="1000" dirty="0">
              <a:solidFill>
                <a:srgbClr val="002060"/>
              </a:solidFill>
            </a:endParaRPr>
          </a:p>
          <a:p>
            <a:pPr lvl="1">
              <a:buFont typeface="Arial" panose="020B0604020202020204" pitchFamily="34" charset="0"/>
              <a:buChar char="•"/>
            </a:pPr>
            <a:r>
              <a:rPr lang="en-US" sz="2000" dirty="0">
                <a:solidFill>
                  <a:srgbClr val="002060"/>
                </a:solidFill>
              </a:rPr>
              <a:t>Sharp objects cannot be used in the glove box </a:t>
            </a:r>
            <a:r>
              <a:rPr lang="en-US" sz="2000" dirty="0" smtClean="0">
                <a:solidFill>
                  <a:srgbClr val="002060"/>
                </a:solidFill>
              </a:rPr>
              <a:t>because </a:t>
            </a:r>
            <a:r>
              <a:rPr lang="en-US" sz="2000" dirty="0">
                <a:solidFill>
                  <a:srgbClr val="002060"/>
                </a:solidFill>
              </a:rPr>
              <a:t>they can damage the rubber gloves. </a:t>
            </a:r>
            <a:r>
              <a:rPr lang="en-US" sz="2000" dirty="0" smtClean="0">
                <a:solidFill>
                  <a:srgbClr val="002060"/>
                </a:solidFill>
              </a:rPr>
              <a:t>They </a:t>
            </a:r>
            <a:r>
              <a:rPr lang="en-US" sz="2000" dirty="0">
                <a:solidFill>
                  <a:srgbClr val="002060"/>
                </a:solidFill>
              </a:rPr>
              <a:t>are not exactly cheap (~$400-500/pair!)</a:t>
            </a:r>
            <a:endParaRPr lang="en-US" sz="1000" dirty="0">
              <a:solidFill>
                <a:srgbClr val="002060"/>
              </a:solidFill>
            </a:endParaRPr>
          </a:p>
          <a:p>
            <a:pPr lvl="1">
              <a:buFont typeface="Arial" panose="020B0604020202020204" pitchFamily="34" charset="0"/>
              <a:buChar char="•"/>
            </a:pPr>
            <a:r>
              <a:rPr lang="en-US" sz="2000" dirty="0">
                <a:solidFill>
                  <a:srgbClr val="002060"/>
                </a:solidFill>
              </a:rPr>
              <a:t>Thorough planning is extremely important </a:t>
            </a:r>
            <a:r>
              <a:rPr lang="en-US" sz="2000" dirty="0" smtClean="0">
                <a:solidFill>
                  <a:srgbClr val="002060"/>
                </a:solidFill>
              </a:rPr>
              <a:t>here. The </a:t>
            </a:r>
            <a:r>
              <a:rPr lang="en-US" sz="2000" dirty="0">
                <a:solidFill>
                  <a:srgbClr val="002060"/>
                </a:solidFill>
              </a:rPr>
              <a:t>work in the glove box takes significantly </a:t>
            </a:r>
            <a:r>
              <a:rPr lang="en-US" sz="2000" dirty="0" smtClean="0">
                <a:solidFill>
                  <a:srgbClr val="002060"/>
                </a:solidFill>
              </a:rPr>
              <a:t>more </a:t>
            </a:r>
            <a:r>
              <a:rPr lang="en-US" sz="2000" dirty="0">
                <a:solidFill>
                  <a:srgbClr val="002060"/>
                </a:solidFill>
              </a:rPr>
              <a:t>time than working outside, especially for </a:t>
            </a:r>
            <a:r>
              <a:rPr lang="en-US" sz="2000" dirty="0" smtClean="0">
                <a:solidFill>
                  <a:srgbClr val="002060"/>
                </a:solidFill>
              </a:rPr>
              <a:t>beginners</a:t>
            </a:r>
            <a:r>
              <a:rPr lang="en-US" sz="2000" dirty="0">
                <a:solidFill>
                  <a:srgbClr val="002060"/>
                </a:solidFill>
              </a:rPr>
              <a:t>. </a:t>
            </a:r>
            <a:endParaRPr lang="en-US" sz="1000" dirty="0">
              <a:solidFill>
                <a:srgbClr val="002060"/>
              </a:solidFill>
            </a:endParaRPr>
          </a:p>
          <a:p>
            <a:pPr lvl="1">
              <a:buFont typeface="Arial" panose="020B0604020202020204" pitchFamily="34" charset="0"/>
              <a:buChar char="•"/>
            </a:pPr>
            <a:r>
              <a:rPr lang="en-US" sz="2000" dirty="0" smtClean="0">
                <a:solidFill>
                  <a:srgbClr val="002060"/>
                </a:solidFill>
              </a:rPr>
              <a:t>All </a:t>
            </a:r>
            <a:r>
              <a:rPr lang="en-US" sz="2000" dirty="0">
                <a:solidFill>
                  <a:srgbClr val="002060"/>
                </a:solidFill>
              </a:rPr>
              <a:t>valves have to be closed completely before any door is opened to the inside or outside.</a:t>
            </a:r>
          </a:p>
          <a:p>
            <a:pPr lvl="1">
              <a:buFont typeface="Arial" panose="020B0604020202020204" pitchFamily="34" charset="0"/>
              <a:buChar char="•"/>
            </a:pPr>
            <a:endParaRPr lang="en-US" sz="1600" dirty="0">
              <a:solidFill>
                <a:srgbClr val="002060"/>
              </a:solidFill>
            </a:endParaRPr>
          </a:p>
          <a:p>
            <a:pPr lvl="1">
              <a:buFont typeface="Arial" panose="020B0604020202020204" pitchFamily="34" charset="0"/>
              <a:buChar char="•"/>
            </a:pPr>
            <a:endParaRPr lang="en-US" sz="3200" b="1" dirty="0">
              <a:solidFill>
                <a:schemeClr val="bg1"/>
              </a:solidFill>
            </a:endParaRPr>
          </a:p>
        </p:txBody>
      </p:sp>
    </p:spTree>
    <p:extLst>
      <p:ext uri="{BB962C8B-B14F-4D97-AF65-F5344CB8AC3E}">
        <p14:creationId xmlns:p14="http://schemas.microsoft.com/office/powerpoint/2010/main" val="59407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Glove Box </a:t>
            </a:r>
            <a:r>
              <a:rPr lang="en-US" dirty="0" smtClean="0">
                <a:solidFill>
                  <a:srgbClr val="002060"/>
                </a:solidFill>
              </a:rPr>
              <a:t>III</a:t>
            </a:r>
            <a:endParaRPr lang="en-US" dirty="0"/>
          </a:p>
        </p:txBody>
      </p:sp>
      <p:sp>
        <p:nvSpPr>
          <p:cNvPr id="3" name="Content Placeholder 2"/>
          <p:cNvSpPr>
            <a:spLocks noGrp="1"/>
          </p:cNvSpPr>
          <p:nvPr>
            <p:ph idx="1"/>
          </p:nvPr>
        </p:nvSpPr>
        <p:spPr/>
        <p:txBody>
          <a:bodyPr>
            <a:normAutofit/>
          </a:bodyPr>
          <a:lstStyle/>
          <a:p>
            <a:r>
              <a:rPr lang="en-US" sz="2400" b="1" dirty="0"/>
              <a:t>Glove box (part II)</a:t>
            </a:r>
          </a:p>
          <a:p>
            <a:pPr lvl="1">
              <a:buFont typeface="Arial" panose="020B0604020202020204" pitchFamily="34" charset="0"/>
              <a:buChar char="•"/>
            </a:pPr>
            <a:r>
              <a:rPr lang="en-US" sz="2000" dirty="0">
                <a:solidFill>
                  <a:srgbClr val="002060"/>
                </a:solidFill>
              </a:rPr>
              <a:t>If solids are transferred into containers, the containers will have to be labeled and wrapped with parafilm around the lid for extra protection.</a:t>
            </a:r>
          </a:p>
          <a:p>
            <a:pPr lvl="1">
              <a:buFont typeface="Arial" panose="020B0604020202020204" pitchFamily="34" charset="0"/>
              <a:buChar char="•"/>
            </a:pPr>
            <a:r>
              <a:rPr lang="en-US" sz="2000" dirty="0">
                <a:solidFill>
                  <a:srgbClr val="002060"/>
                </a:solidFill>
              </a:rPr>
              <a:t>The balance and the glove box have to be kept clean. Any waste has to be taken out immediately. The main chamber has to be cleaned before transferring materials out of the glove box.</a:t>
            </a:r>
          </a:p>
          <a:p>
            <a:pPr lvl="1">
              <a:buFont typeface="Arial" panose="020B0604020202020204" pitchFamily="34" charset="0"/>
              <a:buChar char="•"/>
            </a:pPr>
            <a:r>
              <a:rPr lang="en-US" sz="2000" dirty="0">
                <a:solidFill>
                  <a:srgbClr val="002060"/>
                </a:solidFill>
              </a:rPr>
              <a:t>The catalyst consists of a copper metal on a silica support. It reacts with oxygen in the inert gas and other sources. Molecular sieves absorb the byproducts (water, organic solvents). From time to time, the catalyst has to be recycled by treating it with a mixture of hydrogen and nitrogen (5/95). </a:t>
            </a:r>
          </a:p>
          <a:p>
            <a:pPr lvl="1"/>
            <a:endParaRPr lang="en-US" dirty="0"/>
          </a:p>
        </p:txBody>
      </p:sp>
    </p:spTree>
    <p:extLst>
      <p:ext uri="{BB962C8B-B14F-4D97-AF65-F5344CB8AC3E}">
        <p14:creationId xmlns:p14="http://schemas.microsoft.com/office/powerpoint/2010/main" val="68995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smtClean="0">
                <a:solidFill>
                  <a:srgbClr val="002060"/>
                </a:solidFill>
              </a:rPr>
              <a:t>Glasses</a:t>
            </a:r>
            <a:endParaRPr lang="en-US" dirty="0">
              <a:solidFill>
                <a:srgbClr val="002060"/>
              </a:solidFill>
            </a:endParaRPr>
          </a:p>
        </p:txBody>
      </p:sp>
      <p:sp>
        <p:nvSpPr>
          <p:cNvPr id="2" name="Content Placeholder 1"/>
          <p:cNvSpPr>
            <a:spLocks noGrp="1"/>
          </p:cNvSpPr>
          <p:nvPr>
            <p:ph idx="1"/>
          </p:nvPr>
        </p:nvSpPr>
        <p:spPr/>
        <p:txBody>
          <a:bodyPr>
            <a:normAutofit fontScale="70000" lnSpcReduction="20000"/>
          </a:bodyPr>
          <a:lstStyle/>
          <a:p>
            <a:r>
              <a:rPr lang="en-US" dirty="0" smtClean="0"/>
              <a:t>Most beakers and flasks are manufactured from </a:t>
            </a:r>
            <a:r>
              <a:rPr lang="en-US" i="1" dirty="0" smtClean="0"/>
              <a:t>Pyrex</a:t>
            </a:r>
            <a:r>
              <a:rPr lang="en-US" dirty="0" smtClean="0"/>
              <a:t>, a borosilicate glass</a:t>
            </a:r>
          </a:p>
          <a:p>
            <a:pPr lvl="1">
              <a:buFont typeface="Arial" panose="020B0604020202020204" pitchFamily="34" charset="0"/>
              <a:buChar char="•"/>
            </a:pPr>
            <a:r>
              <a:rPr lang="en-US" dirty="0" smtClean="0">
                <a:solidFill>
                  <a:srgbClr val="002060"/>
                </a:solidFill>
              </a:rPr>
              <a:t>Soften point around T=800 </a:t>
            </a:r>
            <a:r>
              <a:rPr lang="en-US" baseline="30000" dirty="0" smtClean="0">
                <a:solidFill>
                  <a:srgbClr val="002060"/>
                </a:solidFill>
              </a:rPr>
              <a:t>o</a:t>
            </a:r>
            <a:r>
              <a:rPr lang="en-US" dirty="0" smtClean="0">
                <a:solidFill>
                  <a:srgbClr val="002060"/>
                </a:solidFill>
              </a:rPr>
              <a:t>C</a:t>
            </a:r>
          </a:p>
          <a:p>
            <a:pPr lvl="1">
              <a:buFont typeface="Arial" panose="020B0604020202020204" pitchFamily="34" charset="0"/>
              <a:buChar char="•"/>
            </a:pPr>
            <a:r>
              <a:rPr lang="en-US" dirty="0" smtClean="0">
                <a:solidFill>
                  <a:srgbClr val="002060"/>
                </a:solidFill>
              </a:rPr>
              <a:t>These </a:t>
            </a:r>
            <a:r>
              <a:rPr lang="en-US" dirty="0">
                <a:solidFill>
                  <a:srgbClr val="002060"/>
                </a:solidFill>
              </a:rPr>
              <a:t>glasses are not compatible with hydrofluoric acid, hot concentrated phosphoric acid and alkalis at elevated temperature.</a:t>
            </a:r>
            <a:r>
              <a:rPr lang="en-US" b="1" dirty="0">
                <a:solidFill>
                  <a:srgbClr val="002060"/>
                </a:solidFill>
              </a:rPr>
              <a:t> </a:t>
            </a:r>
            <a:endParaRPr lang="en-US" b="1" dirty="0" smtClean="0">
              <a:solidFill>
                <a:srgbClr val="002060"/>
              </a:solidFill>
            </a:endParaRPr>
          </a:p>
          <a:p>
            <a:pPr lvl="1">
              <a:buFont typeface="Arial" panose="020B0604020202020204" pitchFamily="34" charset="0"/>
              <a:buChar char="•"/>
            </a:pPr>
            <a:r>
              <a:rPr lang="en-US" dirty="0" smtClean="0">
                <a:solidFill>
                  <a:srgbClr val="002060"/>
                </a:solidFill>
              </a:rPr>
              <a:t>Relative large coefficient of expansion of 30-50*10</a:t>
            </a:r>
            <a:r>
              <a:rPr lang="en-US" baseline="30000" dirty="0" smtClean="0">
                <a:solidFill>
                  <a:srgbClr val="002060"/>
                </a:solidFill>
              </a:rPr>
              <a:t>-7</a:t>
            </a:r>
            <a:r>
              <a:rPr lang="en-US" dirty="0" smtClean="0">
                <a:solidFill>
                  <a:srgbClr val="002060"/>
                </a:solidFill>
              </a:rPr>
              <a:t> </a:t>
            </a:r>
            <a:r>
              <a:rPr lang="en-US" dirty="0">
                <a:solidFill>
                  <a:srgbClr val="002060"/>
                </a:solidFill>
              </a:rPr>
              <a:t>cm/cm/</a:t>
            </a:r>
            <a:r>
              <a:rPr lang="en-US" baseline="30000" dirty="0">
                <a:solidFill>
                  <a:srgbClr val="002060"/>
                </a:solidFill>
              </a:rPr>
              <a:t> </a:t>
            </a:r>
            <a:r>
              <a:rPr lang="en-US" baseline="30000" dirty="0" smtClean="0">
                <a:solidFill>
                  <a:srgbClr val="002060"/>
                </a:solidFill>
              </a:rPr>
              <a:t>o</a:t>
            </a:r>
            <a:r>
              <a:rPr lang="en-US" dirty="0" smtClean="0">
                <a:solidFill>
                  <a:srgbClr val="002060"/>
                </a:solidFill>
              </a:rPr>
              <a:t>C, </a:t>
            </a:r>
            <a:br>
              <a:rPr lang="en-US" dirty="0" smtClean="0">
                <a:solidFill>
                  <a:srgbClr val="002060"/>
                </a:solidFill>
              </a:rPr>
            </a:br>
            <a:r>
              <a:rPr lang="en-US" dirty="0" smtClean="0">
                <a:solidFill>
                  <a:srgbClr val="002060"/>
                </a:solidFill>
              </a:rPr>
              <a:t>which is ten times more than quartz</a:t>
            </a:r>
            <a:endParaRPr lang="en-US" dirty="0">
              <a:solidFill>
                <a:srgbClr val="002060"/>
              </a:solidFill>
            </a:endParaRPr>
          </a:p>
          <a:p>
            <a:r>
              <a:rPr lang="en-US" i="1" dirty="0" smtClean="0"/>
              <a:t>Quartz </a:t>
            </a:r>
          </a:p>
          <a:p>
            <a:pPr lvl="1">
              <a:buFont typeface="Arial" panose="020B0604020202020204" pitchFamily="34" charset="0"/>
              <a:buChar char="•"/>
            </a:pPr>
            <a:r>
              <a:rPr lang="en-US" dirty="0" smtClean="0">
                <a:solidFill>
                  <a:srgbClr val="002060"/>
                </a:solidFill>
              </a:rPr>
              <a:t>Soften </a:t>
            </a:r>
            <a:r>
              <a:rPr lang="en-US" dirty="0">
                <a:solidFill>
                  <a:srgbClr val="002060"/>
                </a:solidFill>
              </a:rPr>
              <a:t>point of T=1680 </a:t>
            </a:r>
            <a:r>
              <a:rPr lang="en-US" baseline="30000" dirty="0">
                <a:solidFill>
                  <a:srgbClr val="002060"/>
                </a:solidFill>
              </a:rPr>
              <a:t>o</a:t>
            </a:r>
            <a:r>
              <a:rPr lang="en-US" dirty="0">
                <a:solidFill>
                  <a:srgbClr val="002060"/>
                </a:solidFill>
              </a:rPr>
              <a:t>C, which makes it very useful for high-temperature </a:t>
            </a:r>
            <a:r>
              <a:rPr lang="en-US" dirty="0" smtClean="0">
                <a:solidFill>
                  <a:srgbClr val="002060"/>
                </a:solidFill>
              </a:rPr>
              <a:t>applications</a:t>
            </a:r>
            <a:r>
              <a:rPr lang="en-US" dirty="0">
                <a:solidFill>
                  <a:srgbClr val="002060"/>
                </a:solidFill>
              </a:rPr>
              <a:t> </a:t>
            </a:r>
            <a:r>
              <a:rPr lang="en-US" dirty="0" smtClean="0">
                <a:solidFill>
                  <a:srgbClr val="002060"/>
                </a:solidFill>
              </a:rPr>
              <a:t>i.e., reduction of metals at high temperatures</a:t>
            </a:r>
          </a:p>
          <a:p>
            <a:pPr lvl="1">
              <a:buFont typeface="Arial" panose="020B0604020202020204" pitchFamily="34" charset="0"/>
              <a:buChar char="•"/>
            </a:pPr>
            <a:r>
              <a:rPr lang="en-US" dirty="0" smtClean="0">
                <a:solidFill>
                  <a:srgbClr val="002060"/>
                </a:solidFill>
              </a:rPr>
              <a:t>Its </a:t>
            </a:r>
            <a:r>
              <a:rPr lang="en-US" dirty="0">
                <a:solidFill>
                  <a:srgbClr val="002060"/>
                </a:solidFill>
              </a:rPr>
              <a:t>coefficient of expansion of 5.5*10</a:t>
            </a:r>
            <a:r>
              <a:rPr lang="en-US" baseline="30000" dirty="0">
                <a:solidFill>
                  <a:srgbClr val="002060"/>
                </a:solidFill>
              </a:rPr>
              <a:t>-7</a:t>
            </a:r>
            <a:r>
              <a:rPr lang="en-US" dirty="0">
                <a:solidFill>
                  <a:srgbClr val="002060"/>
                </a:solidFill>
              </a:rPr>
              <a:t> cm/cm/</a:t>
            </a:r>
            <a:r>
              <a:rPr lang="en-US" baseline="30000" dirty="0">
                <a:solidFill>
                  <a:srgbClr val="002060"/>
                </a:solidFill>
              </a:rPr>
              <a:t> o</a:t>
            </a:r>
            <a:r>
              <a:rPr lang="en-US" dirty="0">
                <a:solidFill>
                  <a:srgbClr val="002060"/>
                </a:solidFill>
              </a:rPr>
              <a:t>C is the lowest of all glasses. </a:t>
            </a:r>
            <a:r>
              <a:rPr lang="en-US" dirty="0" smtClean="0">
                <a:solidFill>
                  <a:srgbClr val="002060"/>
                </a:solidFill>
              </a:rPr>
              <a:t>This </a:t>
            </a:r>
            <a:r>
              <a:rPr lang="en-US" dirty="0">
                <a:solidFill>
                  <a:srgbClr val="002060"/>
                </a:solidFill>
              </a:rPr>
              <a:t>is important because this makes </a:t>
            </a:r>
            <a:r>
              <a:rPr lang="en-US" dirty="0" smtClean="0">
                <a:solidFill>
                  <a:srgbClr val="002060"/>
                </a:solidFill>
              </a:rPr>
              <a:t>it </a:t>
            </a:r>
            <a:r>
              <a:rPr lang="en-US" dirty="0">
                <a:solidFill>
                  <a:srgbClr val="002060"/>
                </a:solidFill>
              </a:rPr>
              <a:t>more resistant towards thermal shocks.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Quartz </a:t>
            </a:r>
            <a:r>
              <a:rPr lang="en-US" dirty="0">
                <a:solidFill>
                  <a:srgbClr val="002060"/>
                </a:solidFill>
              </a:rPr>
              <a:t>is not compatible with alkali at high temperatures. Alkali traces (i.e., skin) cause quartz to crystallize and to become brittle.</a:t>
            </a:r>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689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smtClean="0">
                <a:solidFill>
                  <a:srgbClr val="002060"/>
                </a:solidFill>
              </a:rPr>
              <a:t>Introduction I</a:t>
            </a:r>
            <a:endParaRPr lang="en-US" dirty="0">
              <a:solidFill>
                <a:srgbClr val="002060"/>
              </a:solidFill>
            </a:endParaRPr>
          </a:p>
        </p:txBody>
      </p:sp>
      <p:sp>
        <p:nvSpPr>
          <p:cNvPr id="2" name="Content Placeholder 1"/>
          <p:cNvSpPr>
            <a:spLocks noGrp="1"/>
          </p:cNvSpPr>
          <p:nvPr>
            <p:ph idx="1"/>
          </p:nvPr>
        </p:nvSpPr>
        <p:spPr>
          <a:xfrm>
            <a:off x="457200" y="1524000"/>
            <a:ext cx="8382000" cy="4572000"/>
          </a:xfrm>
        </p:spPr>
        <p:txBody>
          <a:bodyPr>
            <a:normAutofit/>
          </a:bodyPr>
          <a:lstStyle/>
          <a:p>
            <a:r>
              <a:rPr lang="en-US" sz="2800" dirty="0" smtClean="0"/>
              <a:t>In the lower division organic laboratory courses, often times microscale or semi-</a:t>
            </a:r>
            <a:r>
              <a:rPr lang="en-US" sz="2800" dirty="0" err="1" smtClean="0"/>
              <a:t>macroscale</a:t>
            </a:r>
            <a:r>
              <a:rPr lang="en-US" sz="2800" dirty="0" smtClean="0"/>
              <a:t> equipment is used:</a:t>
            </a:r>
          </a:p>
          <a:p>
            <a:pPr lvl="1">
              <a:buFont typeface="Arial" panose="020B0604020202020204" pitchFamily="34" charset="0"/>
              <a:buChar char="•"/>
            </a:pPr>
            <a:r>
              <a:rPr lang="en-US" sz="2400" dirty="0" smtClean="0">
                <a:solidFill>
                  <a:srgbClr val="002060"/>
                </a:solidFill>
              </a:rPr>
              <a:t>to reduce the amount of chemicals handled ($)</a:t>
            </a:r>
          </a:p>
          <a:p>
            <a:pPr lvl="1">
              <a:buFont typeface="Arial" panose="020B0604020202020204" pitchFamily="34" charset="0"/>
              <a:buChar char="•"/>
            </a:pPr>
            <a:r>
              <a:rPr lang="en-US" sz="2400" dirty="0" smtClean="0">
                <a:solidFill>
                  <a:srgbClr val="002060"/>
                </a:solidFill>
              </a:rPr>
              <a:t>to reduce the amount of waste ($)</a:t>
            </a:r>
          </a:p>
          <a:p>
            <a:pPr lvl="1">
              <a:buFont typeface="Arial" panose="020B0604020202020204" pitchFamily="34" charset="0"/>
              <a:buChar char="•"/>
            </a:pPr>
            <a:r>
              <a:rPr lang="en-US" sz="2400" dirty="0" smtClean="0">
                <a:solidFill>
                  <a:srgbClr val="002060"/>
                </a:solidFill>
              </a:rPr>
              <a:t>to make the experiment overall safer as well</a:t>
            </a:r>
          </a:p>
          <a:p>
            <a:r>
              <a:rPr lang="en-US" sz="2800" dirty="0" smtClean="0"/>
              <a:t>This is possible because most of the chemistry conducted in these courses does not require special precautions other than the occasional exclusion of water to a certain degree</a:t>
            </a:r>
          </a:p>
          <a:p>
            <a:endParaRPr lang="en-US" sz="2800" dirty="0" smtClean="0"/>
          </a:p>
          <a:p>
            <a:endParaRPr lang="en-US" sz="2800" dirty="0" smtClean="0"/>
          </a:p>
          <a:p>
            <a:endParaRPr lang="en-US" sz="2800" dirty="0"/>
          </a:p>
        </p:txBody>
      </p:sp>
      <p:pic>
        <p:nvPicPr>
          <p:cNvPr id="8194" name="Picture 2" descr="http://www.sigmaaldrich.com/medium/prodimages/c/cls6949m1.jpg"/>
          <p:cNvPicPr>
            <a:picLocks noChangeAspect="1" noChangeArrowheads="1"/>
          </p:cNvPicPr>
          <p:nvPr/>
        </p:nvPicPr>
        <p:blipFill rotWithShape="1">
          <a:blip r:embed="rId2">
            <a:extLst>
              <a:ext uri="{28A0092B-C50C-407E-A947-70E740481C1C}">
                <a14:useLocalDpi xmlns:a14="http://schemas.microsoft.com/office/drawing/2010/main" val="0"/>
              </a:ext>
            </a:extLst>
          </a:blip>
          <a:srcRect l="7330" r="10115"/>
          <a:stretch/>
        </p:blipFill>
        <p:spPr bwMode="auto">
          <a:xfrm>
            <a:off x="7093688" y="2819400"/>
            <a:ext cx="1752600" cy="141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7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 calcmode="lin" valueType="num">
                                      <p:cBhvr>
                                        <p:cTn id="10" dur="500" fill="hold"/>
                                        <p:tgtEl>
                                          <p:spTgt spid="8194"/>
                                        </p:tgtEl>
                                        <p:attrNameLst>
                                          <p:attrName>ppt_w</p:attrName>
                                        </p:attrNameLst>
                                      </p:cBhvr>
                                      <p:tavLst>
                                        <p:tav tm="0">
                                          <p:val>
                                            <p:fltVal val="0"/>
                                          </p:val>
                                        </p:tav>
                                        <p:tav tm="100000">
                                          <p:val>
                                            <p:strVal val="#ppt_w"/>
                                          </p:val>
                                        </p:tav>
                                      </p:tavLst>
                                    </p:anim>
                                    <p:anim calcmode="lin" valueType="num">
                                      <p:cBhvr>
                                        <p:cTn id="11" dur="500" fill="hold"/>
                                        <p:tgtEl>
                                          <p:spTgt spid="8194"/>
                                        </p:tgtEl>
                                        <p:attrNameLst>
                                          <p:attrName>ppt_h</p:attrName>
                                        </p:attrNameLst>
                                      </p:cBhvr>
                                      <p:tavLst>
                                        <p:tav tm="0">
                                          <p:val>
                                            <p:fltVal val="0"/>
                                          </p:val>
                                        </p:tav>
                                        <p:tav tm="100000">
                                          <p:val>
                                            <p:strVal val="#ppt_h"/>
                                          </p:val>
                                        </p:tav>
                                      </p:tavLst>
                                    </p:anim>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Introduction </a:t>
            </a:r>
            <a:r>
              <a:rPr lang="en-US" dirty="0" smtClean="0">
                <a:solidFill>
                  <a:srgbClr val="002060"/>
                </a:solidFill>
              </a:rPr>
              <a:t>II</a:t>
            </a:r>
            <a:endParaRPr lang="en-US" dirty="0">
              <a:solidFill>
                <a:srgbClr val="002060"/>
              </a:solidFill>
            </a:endParaRPr>
          </a:p>
        </p:txBody>
      </p:sp>
      <p:sp>
        <p:nvSpPr>
          <p:cNvPr id="2" name="Content Placeholder 1"/>
          <p:cNvSpPr>
            <a:spLocks noGrp="1"/>
          </p:cNvSpPr>
          <p:nvPr>
            <p:ph idx="1"/>
          </p:nvPr>
        </p:nvSpPr>
        <p:spPr>
          <a:xfrm>
            <a:off x="457200" y="1600200"/>
            <a:ext cx="8458200" cy="4525963"/>
          </a:xfrm>
        </p:spPr>
        <p:txBody>
          <a:bodyPr>
            <a:normAutofit lnSpcReduction="10000"/>
          </a:bodyPr>
          <a:lstStyle/>
          <a:p>
            <a:r>
              <a:rPr lang="en-US" dirty="0" smtClean="0"/>
              <a:t>Many of the compounds used in research labs are very moisture i.e., TiCl</a:t>
            </a:r>
            <a:r>
              <a:rPr lang="en-US" baseline="-25000" dirty="0" smtClean="0"/>
              <a:t>4</a:t>
            </a:r>
            <a:r>
              <a:rPr lang="en-US" dirty="0" smtClean="0"/>
              <a:t>, SnCl</a:t>
            </a:r>
            <a:r>
              <a:rPr lang="en-US" baseline="-25000" dirty="0" smtClean="0"/>
              <a:t>4</a:t>
            </a:r>
            <a:r>
              <a:rPr lang="en-US" dirty="0" smtClean="0"/>
              <a:t>, LDA, etc., or air-sensitive i.e., organometallic compounds, </a:t>
            </a:r>
            <a:r>
              <a:rPr lang="en-US" dirty="0"/>
              <a:t>metal </a:t>
            </a:r>
            <a:r>
              <a:rPr lang="en-US" dirty="0" smtClean="0"/>
              <a:t>compounds in low oxidation states, cyclopentadienides, etc.</a:t>
            </a:r>
          </a:p>
          <a:p>
            <a:r>
              <a:rPr lang="en-US" dirty="0" smtClean="0"/>
              <a:t>This makes it necessary to eliminate water and oxygen (and in some cases even nitrogen) from the reaction in order for the reaction to proceed and afford decent yields</a:t>
            </a:r>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3281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err="1" smtClean="0">
                <a:solidFill>
                  <a:srgbClr val="002060"/>
                </a:solidFill>
              </a:rPr>
              <a:t>Schlenkware</a:t>
            </a:r>
            <a:r>
              <a:rPr lang="en-US" dirty="0" smtClean="0">
                <a:solidFill>
                  <a:srgbClr val="002060"/>
                </a:solidFill>
              </a:rPr>
              <a:t> </a:t>
            </a:r>
            <a:r>
              <a:rPr lang="en-US" dirty="0">
                <a:solidFill>
                  <a:srgbClr val="002060"/>
                </a:solidFill>
              </a:rPr>
              <a:t>I</a:t>
            </a:r>
            <a:endParaRPr lang="en-US" dirty="0"/>
          </a:p>
        </p:txBody>
      </p:sp>
      <p:sp>
        <p:nvSpPr>
          <p:cNvPr id="2" name="Content Placeholder 1"/>
          <p:cNvSpPr>
            <a:spLocks noGrp="1"/>
          </p:cNvSpPr>
          <p:nvPr>
            <p:ph idx="1"/>
          </p:nvPr>
        </p:nvSpPr>
        <p:spPr>
          <a:xfrm>
            <a:off x="457199" y="1524000"/>
            <a:ext cx="8396675" cy="4572000"/>
          </a:xfrm>
        </p:spPr>
        <p:txBody>
          <a:bodyPr>
            <a:normAutofit/>
          </a:bodyPr>
          <a:lstStyle/>
          <a:p>
            <a:r>
              <a:rPr lang="en-US" sz="2800" dirty="0" smtClean="0"/>
              <a:t>A round-bottomed flask with a side port is </a:t>
            </a:r>
            <a:br>
              <a:rPr lang="en-US" sz="2800" dirty="0" smtClean="0"/>
            </a:br>
            <a:r>
              <a:rPr lang="en-US" sz="2800" dirty="0" smtClean="0"/>
              <a:t>referred as </a:t>
            </a:r>
            <a:r>
              <a:rPr lang="en-US" sz="2800" i="1" dirty="0" smtClean="0"/>
              <a:t>Schlenk flask</a:t>
            </a:r>
            <a:r>
              <a:rPr lang="en-US" sz="2800" dirty="0" smtClean="0"/>
              <a:t>, which </a:t>
            </a:r>
            <a:r>
              <a:rPr lang="en-US" sz="2800" dirty="0"/>
              <a:t>commonly</a:t>
            </a:r>
            <a:r>
              <a:rPr lang="en-US" sz="2800" dirty="0" smtClean="0"/>
              <a:t/>
            </a:r>
            <a:br>
              <a:rPr lang="en-US" sz="2800" dirty="0" smtClean="0"/>
            </a:br>
            <a:r>
              <a:rPr lang="en-US" sz="2800" dirty="0" smtClean="0"/>
              <a:t>serves as reaction vessel (~$100)</a:t>
            </a:r>
          </a:p>
          <a:p>
            <a:pPr lvl="1">
              <a:buFont typeface="Arial" panose="020B0604020202020204" pitchFamily="34" charset="0"/>
              <a:buChar char="•"/>
            </a:pPr>
            <a:r>
              <a:rPr lang="en-US" sz="2400" dirty="0" smtClean="0">
                <a:solidFill>
                  <a:srgbClr val="002060"/>
                </a:solidFill>
              </a:rPr>
              <a:t>The side port has to have a fitting stopcock plug</a:t>
            </a:r>
          </a:p>
          <a:p>
            <a:pPr lvl="2"/>
            <a:r>
              <a:rPr lang="en-US" sz="2000" dirty="0" smtClean="0">
                <a:solidFill>
                  <a:srgbClr val="660066"/>
                </a:solidFill>
              </a:rPr>
              <a:t>There are Teflon and glass stopcocks </a:t>
            </a:r>
            <a:r>
              <a:rPr lang="en-US" sz="2000" dirty="0">
                <a:solidFill>
                  <a:srgbClr val="660066"/>
                </a:solidFill>
              </a:rPr>
              <a:t>available in the lab, which </a:t>
            </a:r>
            <a:r>
              <a:rPr lang="en-US" sz="2000" dirty="0" smtClean="0">
                <a:solidFill>
                  <a:srgbClr val="660066"/>
                </a:solidFill>
              </a:rPr>
              <a:t/>
            </a:r>
            <a:br>
              <a:rPr lang="en-US" sz="2000" dirty="0" smtClean="0">
                <a:solidFill>
                  <a:srgbClr val="660066"/>
                </a:solidFill>
              </a:rPr>
            </a:br>
            <a:r>
              <a:rPr lang="en-US" sz="2000" dirty="0" smtClean="0">
                <a:solidFill>
                  <a:srgbClr val="660066"/>
                </a:solidFill>
              </a:rPr>
              <a:t>are </a:t>
            </a:r>
            <a:r>
              <a:rPr lang="en-US" sz="2000" b="1" i="1" dirty="0" smtClean="0">
                <a:solidFill>
                  <a:srgbClr val="660066"/>
                </a:solidFill>
              </a:rPr>
              <a:t>not </a:t>
            </a:r>
            <a:r>
              <a:rPr lang="en-US" sz="2000" dirty="0" smtClean="0">
                <a:solidFill>
                  <a:srgbClr val="660066"/>
                </a:solidFill>
              </a:rPr>
              <a:t>interchangeable because of their different dimensions</a:t>
            </a:r>
          </a:p>
          <a:p>
            <a:pPr lvl="2"/>
            <a:r>
              <a:rPr lang="en-US" sz="2000" dirty="0" smtClean="0">
                <a:solidFill>
                  <a:srgbClr val="660066"/>
                </a:solidFill>
              </a:rPr>
              <a:t>The glass stopcocks are generally larger, the plugs need to </a:t>
            </a:r>
            <a:r>
              <a:rPr lang="en-US" sz="2000" dirty="0">
                <a:solidFill>
                  <a:srgbClr val="660066"/>
                </a:solidFill>
              </a:rPr>
              <a:t>be </a:t>
            </a:r>
            <a:r>
              <a:rPr lang="en-US" sz="2000" dirty="0" smtClean="0">
                <a:solidFill>
                  <a:srgbClr val="660066"/>
                </a:solidFill>
              </a:rPr>
              <a:t/>
            </a:r>
            <a:br>
              <a:rPr lang="en-US" sz="2000" dirty="0" smtClean="0">
                <a:solidFill>
                  <a:srgbClr val="660066"/>
                </a:solidFill>
              </a:rPr>
            </a:br>
            <a:r>
              <a:rPr lang="en-US" sz="2000" dirty="0" smtClean="0">
                <a:solidFill>
                  <a:srgbClr val="660066"/>
                </a:solidFill>
              </a:rPr>
              <a:t>lightly lubricated to seal properly and also be secured by a clip</a:t>
            </a:r>
          </a:p>
          <a:p>
            <a:pPr lvl="2"/>
            <a:r>
              <a:rPr lang="en-US" sz="2000" b="1" dirty="0" smtClean="0">
                <a:solidFill>
                  <a:srgbClr val="FF0000"/>
                </a:solidFill>
              </a:rPr>
              <a:t>The Teflon stopcock is clear and does not have to be lubricated, but they shrink upon cooling i.e., freezer</a:t>
            </a:r>
          </a:p>
          <a:p>
            <a:pPr lvl="1">
              <a:buFont typeface="Arial" panose="020B0604020202020204" pitchFamily="34" charset="0"/>
              <a:buChar char="•"/>
            </a:pPr>
            <a:endParaRPr lang="en-US" sz="2400" dirty="0" smtClean="0">
              <a:solidFill>
                <a:schemeClr val="bg1"/>
              </a:solidFill>
            </a:endParaRPr>
          </a:p>
          <a:p>
            <a:pPr lvl="1">
              <a:buFont typeface="Arial" panose="020B0604020202020204" pitchFamily="34" charset="0"/>
              <a:buChar char="•"/>
            </a:pPr>
            <a:endParaRPr lang="en-US" sz="2400" dirty="0">
              <a:solidFill>
                <a:schemeClr val="bg1"/>
              </a:solidFill>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191" r="17088" b="10601"/>
          <a:stretch/>
        </p:blipFill>
        <p:spPr bwMode="auto">
          <a:xfrm>
            <a:off x="7234646" y="1447800"/>
            <a:ext cx="122790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364480"/>
            <a:ext cx="167003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64480"/>
            <a:ext cx="1619229"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s://zmail.chem.ucla.edu/service/home/~/?auth=co&amp;id=171248&amp;part=1"/>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zmail.chem.ucla.edu/service/home/~/?auth=co&amp;id=171248&amp;part=1"/>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984" t="44117" r="31001" b="16558"/>
          <a:stretch/>
        </p:blipFill>
        <p:spPr bwMode="auto">
          <a:xfrm>
            <a:off x="2286000" y="5181600"/>
            <a:ext cx="1144445" cy="1463040"/>
          </a:xfrm>
          <a:prstGeom prst="rect">
            <a:avLst/>
          </a:prstGeom>
          <a:noFill/>
          <a:ln>
            <a:noFill/>
          </a:ln>
          <a:effectLst/>
          <a:scene3d>
            <a:camera prst="orthographicFront">
              <a:rot lat="0" lon="21599987"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6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p:cTn id="25" dur="500" fill="hold"/>
                                        <p:tgtEl>
                                          <p:spTgt spid="5125"/>
                                        </p:tgtEl>
                                        <p:attrNameLst>
                                          <p:attrName>ppt_w</p:attrName>
                                        </p:attrNameLst>
                                      </p:cBhvr>
                                      <p:tavLst>
                                        <p:tav tm="0">
                                          <p:val>
                                            <p:fltVal val="0"/>
                                          </p:val>
                                        </p:tav>
                                        <p:tav tm="100000">
                                          <p:val>
                                            <p:strVal val="#ppt_w"/>
                                          </p:val>
                                        </p:tav>
                                      </p:tavLst>
                                    </p:anim>
                                    <p:anim calcmode="lin" valueType="num">
                                      <p:cBhvr>
                                        <p:cTn id="26" dur="500" fill="hold"/>
                                        <p:tgtEl>
                                          <p:spTgt spid="5125"/>
                                        </p:tgtEl>
                                        <p:attrNameLst>
                                          <p:attrName>ppt_h</p:attrName>
                                        </p:attrNameLst>
                                      </p:cBhvr>
                                      <p:tavLst>
                                        <p:tav tm="0">
                                          <p:val>
                                            <p:fltVal val="0"/>
                                          </p:val>
                                        </p:tav>
                                        <p:tav tm="100000">
                                          <p:val>
                                            <p:strVal val="#ppt_h"/>
                                          </p:val>
                                        </p:tav>
                                      </p:tavLst>
                                    </p:anim>
                                    <p:animEffect transition="in" filter="fade">
                                      <p:cBhvr>
                                        <p:cTn id="27" dur="500"/>
                                        <p:tgtEl>
                                          <p:spTgt spid="51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fltVal val="0"/>
                                          </p:val>
                                        </p:tav>
                                        <p:tav tm="100000">
                                          <p:val>
                                            <p:strVal val="#ppt_w"/>
                                          </p:val>
                                        </p:tav>
                                      </p:tavLst>
                                    </p:anim>
                                    <p:anim calcmode="lin" valueType="num">
                                      <p:cBhvr>
                                        <p:cTn id="36" dur="500" fill="hold"/>
                                        <p:tgtEl>
                                          <p:spTgt spid="1028"/>
                                        </p:tgtEl>
                                        <p:attrNameLst>
                                          <p:attrName>ppt_h</p:attrName>
                                        </p:attrNameLst>
                                      </p:cBhvr>
                                      <p:tavLst>
                                        <p:tav tm="0">
                                          <p:val>
                                            <p:fltVal val="0"/>
                                          </p:val>
                                        </p:tav>
                                        <p:tav tm="100000">
                                          <p:val>
                                            <p:strVal val="#ppt_h"/>
                                          </p:val>
                                        </p:tav>
                                      </p:tavLst>
                                    </p:anim>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barn(inVertical)">
                                      <p:cBhvr>
                                        <p:cTn id="42" dur="500"/>
                                        <p:tgtEl>
                                          <p:spTgt spid="2">
                                            <p:txEl>
                                              <p:pRg st="4" end="4"/>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1029"/>
                                        </p:tgtEl>
                                        <p:attrNameLst>
                                          <p:attrName>style.visibility</p:attrName>
                                        </p:attrNameLst>
                                      </p:cBhvr>
                                      <p:to>
                                        <p:strVal val="visible"/>
                                      </p:to>
                                    </p:set>
                                    <p:anim calcmode="lin" valueType="num">
                                      <p:cBhvr>
                                        <p:cTn id="45" dur="500" fill="hold"/>
                                        <p:tgtEl>
                                          <p:spTgt spid="1029"/>
                                        </p:tgtEl>
                                        <p:attrNameLst>
                                          <p:attrName>ppt_w</p:attrName>
                                        </p:attrNameLst>
                                      </p:cBhvr>
                                      <p:tavLst>
                                        <p:tav tm="0">
                                          <p:val>
                                            <p:fltVal val="0"/>
                                          </p:val>
                                        </p:tav>
                                        <p:tav tm="100000">
                                          <p:val>
                                            <p:strVal val="#ppt_w"/>
                                          </p:val>
                                        </p:tav>
                                      </p:tavLst>
                                    </p:anim>
                                    <p:anim calcmode="lin" valueType="num">
                                      <p:cBhvr>
                                        <p:cTn id="46" dur="500" fill="hold"/>
                                        <p:tgtEl>
                                          <p:spTgt spid="1029"/>
                                        </p:tgtEl>
                                        <p:attrNameLst>
                                          <p:attrName>ppt_h</p:attrName>
                                        </p:attrNameLst>
                                      </p:cBhvr>
                                      <p:tavLst>
                                        <p:tav tm="0">
                                          <p:val>
                                            <p:fltVal val="0"/>
                                          </p:val>
                                        </p:tav>
                                        <p:tav tm="100000">
                                          <p:val>
                                            <p:strVal val="#ppt_h"/>
                                          </p:val>
                                        </p:tav>
                                      </p:tavLst>
                                    </p:anim>
                                    <p:animEffect transition="in" filter="fade">
                                      <p:cBhvr>
                                        <p:cTn id="4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err="1">
                <a:solidFill>
                  <a:srgbClr val="002060"/>
                </a:solidFill>
              </a:rPr>
              <a:t>Schlenkware</a:t>
            </a:r>
            <a:r>
              <a:rPr lang="en-US" dirty="0">
                <a:solidFill>
                  <a:srgbClr val="002060"/>
                </a:solidFill>
              </a:rPr>
              <a:t> </a:t>
            </a:r>
            <a:r>
              <a:rPr lang="en-US" dirty="0" smtClean="0">
                <a:solidFill>
                  <a:srgbClr val="002060"/>
                </a:solidFill>
              </a:rPr>
              <a:t>II</a:t>
            </a:r>
            <a:endParaRPr lang="en-US" dirty="0"/>
          </a:p>
        </p:txBody>
      </p:sp>
      <p:sp>
        <p:nvSpPr>
          <p:cNvPr id="2" name="Content Placeholder 1"/>
          <p:cNvSpPr>
            <a:spLocks noGrp="1"/>
          </p:cNvSpPr>
          <p:nvPr>
            <p:ph idx="1"/>
          </p:nvPr>
        </p:nvSpPr>
        <p:spPr>
          <a:xfrm>
            <a:off x="457200" y="1524000"/>
            <a:ext cx="7086600" cy="5029200"/>
          </a:xfrm>
        </p:spPr>
        <p:txBody>
          <a:bodyPr>
            <a:noAutofit/>
          </a:bodyPr>
          <a:lstStyle/>
          <a:p>
            <a:r>
              <a:rPr lang="en-US" sz="1600" dirty="0" smtClean="0"/>
              <a:t>Another important piece of equipment </a:t>
            </a:r>
            <a:r>
              <a:rPr lang="en-US" sz="1600" dirty="0"/>
              <a:t>is a </a:t>
            </a:r>
            <a:r>
              <a:rPr lang="en-US" sz="1600" dirty="0" smtClean="0"/>
              <a:t>Schlenk frit, which allows for filtrations under inert gas</a:t>
            </a:r>
          </a:p>
          <a:p>
            <a:r>
              <a:rPr lang="en-US" sz="1600" dirty="0" smtClean="0"/>
              <a:t>A frit is a glass tube with one or two stopcocks, </a:t>
            </a:r>
            <a:r>
              <a:rPr lang="en-US" sz="1600" dirty="0"/>
              <a:t>a male </a:t>
            </a:r>
            <a:r>
              <a:rPr lang="en-US" sz="1600" dirty="0" smtClean="0"/>
              <a:t>joint on each end and contains a porous </a:t>
            </a:r>
            <a:r>
              <a:rPr lang="en-US" sz="1600" dirty="0"/>
              <a:t>plate in the middle, which </a:t>
            </a:r>
            <a:r>
              <a:rPr lang="en-US" sz="1600" dirty="0" smtClean="0"/>
              <a:t>comes in different porosities (value are in </a:t>
            </a:r>
            <a:r>
              <a:rPr lang="en-US" sz="1600" dirty="0" smtClean="0">
                <a:latin typeface="Symbol" pitchFamily="18" charset="2"/>
              </a:rPr>
              <a:t>m</a:t>
            </a:r>
            <a:r>
              <a:rPr lang="en-US" sz="1600" dirty="0" smtClean="0"/>
              <a:t>m)</a:t>
            </a:r>
          </a:p>
          <a:p>
            <a:endParaRPr lang="en-US" sz="1600" dirty="0"/>
          </a:p>
          <a:p>
            <a:endParaRPr lang="en-US" sz="1600" dirty="0" smtClean="0"/>
          </a:p>
          <a:p>
            <a:endParaRPr lang="en-US" sz="1600" dirty="0"/>
          </a:p>
          <a:p>
            <a:endParaRPr lang="en-US" sz="1600" dirty="0" smtClean="0"/>
          </a:p>
          <a:p>
            <a:endParaRPr lang="en-US" sz="1600" dirty="0" smtClean="0"/>
          </a:p>
          <a:p>
            <a:endParaRPr lang="en-US" sz="1600" dirty="0" smtClean="0"/>
          </a:p>
          <a:p>
            <a:r>
              <a:rPr lang="en-US" sz="1600" dirty="0" smtClean="0"/>
              <a:t>Some frits are also labeled by pencil marks on the side: the more marks, the smaller the holes in the frit usually are</a:t>
            </a:r>
          </a:p>
          <a:p>
            <a:r>
              <a:rPr lang="en-US" sz="1600" dirty="0" smtClean="0"/>
              <a:t>The particle size of the precipitate determines the porosity of the frit that </a:t>
            </a:r>
            <a:br>
              <a:rPr lang="en-US" sz="1600" dirty="0" smtClean="0"/>
            </a:br>
            <a:r>
              <a:rPr lang="en-US" sz="1600" dirty="0" smtClean="0"/>
              <a:t>should be used for the filtration</a:t>
            </a:r>
          </a:p>
          <a:p>
            <a:r>
              <a:rPr lang="en-US" sz="1600" dirty="0" smtClean="0"/>
              <a:t>In some cases a filter aid i.e., Celite, can be used as well to prevent clogging</a:t>
            </a:r>
            <a:endParaRPr lang="en-US" sz="1600" dirty="0"/>
          </a:p>
          <a:p>
            <a:r>
              <a:rPr lang="en-US" sz="1600" dirty="0" smtClean="0"/>
              <a:t>It is very important that the frit are properly cleaned and dried prior to its use</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4164" r="11188" b="7472"/>
          <a:stretch/>
        </p:blipFill>
        <p:spPr bwMode="auto">
          <a:xfrm>
            <a:off x="7543800" y="1524000"/>
            <a:ext cx="1376522" cy="316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122042889"/>
              </p:ext>
            </p:extLst>
          </p:nvPr>
        </p:nvGraphicFramePr>
        <p:xfrm>
          <a:off x="2103120" y="2819400"/>
          <a:ext cx="4754880" cy="1706880"/>
        </p:xfrm>
        <a:graphic>
          <a:graphicData uri="http://schemas.openxmlformats.org/drawingml/2006/table">
            <a:tbl>
              <a:tblPr firstRow="1" firstCol="1" bandRow="1">
                <a:tableStyleId>{5C22544A-7EE6-4342-B048-85BDC9FD1C3A}</a:tableStyleId>
              </a:tblPr>
              <a:tblGrid>
                <a:gridCol w="1509412"/>
                <a:gridCol w="1600434"/>
                <a:gridCol w="1645034"/>
              </a:tblGrid>
              <a:tr h="0">
                <a:tc>
                  <a:txBody>
                    <a:bodyPr/>
                    <a:lstStyle/>
                    <a:p>
                      <a:pPr marL="0" marR="0">
                        <a:spcBef>
                          <a:spcPts val="0"/>
                        </a:spcBef>
                        <a:spcAft>
                          <a:spcPts val="0"/>
                        </a:spcAft>
                      </a:pPr>
                      <a:r>
                        <a:rPr lang="en-US" sz="1600" dirty="0" err="1">
                          <a:solidFill>
                            <a:schemeClr val="tx1"/>
                          </a:solidFill>
                          <a:effectLst/>
                        </a:rPr>
                        <a:t>Aceglass</a:t>
                      </a:r>
                      <a:r>
                        <a:rPr lang="en-US" sz="1600" dirty="0">
                          <a:solidFill>
                            <a:schemeClr val="tx1"/>
                          </a:solidFill>
                          <a:effectLst/>
                        </a:rPr>
                        <a:t>/</a:t>
                      </a:r>
                      <a:r>
                        <a:rPr lang="en-US" sz="1600" dirty="0" err="1">
                          <a:solidFill>
                            <a:schemeClr val="tx1"/>
                          </a:solidFill>
                          <a:effectLst/>
                        </a:rPr>
                        <a:t>Robu</a:t>
                      </a:r>
                      <a:endParaRPr lang="en-US" sz="1600" dirty="0">
                        <a:solidFill>
                          <a:schemeClr val="tx1"/>
                        </a:solidFill>
                        <a:effectLst/>
                        <a:latin typeface="Times"/>
                        <a:ea typeface="Times"/>
                        <a:cs typeface="Times New Roman"/>
                      </a:endParaRPr>
                    </a:p>
                  </a:txBody>
                  <a:tcPr marL="68580" marR="68580" marT="0" marB="0"/>
                </a:tc>
                <a:tc>
                  <a:txBody>
                    <a:bodyPr/>
                    <a:lstStyle/>
                    <a:p>
                      <a:pPr marL="0" marR="0">
                        <a:spcBef>
                          <a:spcPts val="0"/>
                        </a:spcBef>
                        <a:spcAft>
                          <a:spcPts val="0"/>
                        </a:spcAft>
                      </a:pPr>
                      <a:r>
                        <a:rPr lang="en-US" sz="1600" dirty="0">
                          <a:solidFill>
                            <a:schemeClr val="tx1"/>
                          </a:solidFill>
                          <a:effectLst/>
                        </a:rPr>
                        <a:t>Corning/Kimble</a:t>
                      </a:r>
                      <a:endParaRPr lang="en-US" sz="1600" dirty="0">
                        <a:solidFill>
                          <a:schemeClr val="tx1"/>
                        </a:solidFill>
                        <a:effectLst/>
                        <a:latin typeface="Times"/>
                        <a:ea typeface="Times"/>
                        <a:cs typeface="Times New Roman"/>
                      </a:endParaRPr>
                    </a:p>
                  </a:txBody>
                  <a:tcPr marL="68580" marR="68580" marT="0" marB="0"/>
                </a:tc>
                <a:tc>
                  <a:txBody>
                    <a:bodyPr/>
                    <a:lstStyle/>
                    <a:p>
                      <a:pPr marL="0" marR="457200">
                        <a:spcBef>
                          <a:spcPts val="0"/>
                        </a:spcBef>
                        <a:spcAft>
                          <a:spcPts val="0"/>
                        </a:spcAft>
                      </a:pPr>
                      <a:r>
                        <a:rPr lang="en-US" sz="1600" dirty="0">
                          <a:solidFill>
                            <a:schemeClr val="tx1"/>
                          </a:solidFill>
                          <a:effectLst/>
                        </a:rPr>
                        <a:t>TGP/Duran</a:t>
                      </a:r>
                      <a:endParaRPr lang="en-US" sz="1600" dirty="0">
                        <a:solidFill>
                          <a:schemeClr val="tx1"/>
                        </a:solidFill>
                        <a:effectLst/>
                        <a:latin typeface="Times"/>
                        <a:ea typeface="Times"/>
                        <a:cs typeface="Times New Roman"/>
                      </a:endParaRPr>
                    </a:p>
                  </a:txBody>
                  <a:tcPr marL="68580" marR="68580" marT="0" marB="0"/>
                </a:tc>
              </a:tr>
              <a:tr h="0">
                <a:tc>
                  <a:txBody>
                    <a:bodyPr/>
                    <a:lstStyle/>
                    <a:p>
                      <a:pPr marL="0" marR="0">
                        <a:spcBef>
                          <a:spcPts val="0"/>
                        </a:spcBef>
                        <a:spcAft>
                          <a:spcPts val="0"/>
                        </a:spcAft>
                      </a:pPr>
                      <a:r>
                        <a:rPr lang="en-US" sz="1600" b="0" dirty="0">
                          <a:solidFill>
                            <a:schemeClr val="tx1"/>
                          </a:solidFill>
                          <a:effectLst/>
                        </a:rPr>
                        <a:t>A (145-174)</a:t>
                      </a:r>
                      <a:endParaRPr lang="en-US" sz="1600" b="0" dirty="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EC (170-220)</a:t>
                      </a:r>
                      <a:endParaRPr lang="en-US" sz="1600" dirty="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tabLst>
                          <a:tab pos="560070" algn="l"/>
                        </a:tabLst>
                      </a:pPr>
                      <a:r>
                        <a:rPr lang="en-US" sz="1600" dirty="0">
                          <a:solidFill>
                            <a:schemeClr val="tx1"/>
                          </a:solidFill>
                          <a:effectLst/>
                        </a:rPr>
                        <a:t>0 (150-200)</a:t>
                      </a:r>
                      <a:endParaRPr lang="en-US" sz="1600" dirty="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r>
              <a:tr h="0">
                <a:tc>
                  <a:txBody>
                    <a:bodyPr/>
                    <a:lstStyle/>
                    <a:p>
                      <a:pPr marL="0" marR="0">
                        <a:spcBef>
                          <a:spcPts val="0"/>
                        </a:spcBef>
                        <a:spcAft>
                          <a:spcPts val="0"/>
                        </a:spcAft>
                      </a:pPr>
                      <a:r>
                        <a:rPr lang="en-US" sz="1600" b="0" dirty="0">
                          <a:solidFill>
                            <a:schemeClr val="tx1"/>
                          </a:solidFill>
                          <a:effectLst/>
                        </a:rPr>
                        <a:t>B (70-100)</a:t>
                      </a:r>
                      <a:endParaRPr lang="en-US" sz="1600" b="0" dirty="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1600" dirty="0">
                          <a:solidFill>
                            <a:schemeClr val="tx1"/>
                          </a:solidFill>
                          <a:effectLst/>
                        </a:rPr>
                        <a:t> </a:t>
                      </a:r>
                      <a:endParaRPr lang="en-US" sz="1600" dirty="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c>
                  <a:txBody>
                    <a:bodyPr/>
                    <a:lstStyle/>
                    <a:p>
                      <a:pPr marL="0" marR="0">
                        <a:spcBef>
                          <a:spcPts val="0"/>
                        </a:spcBef>
                        <a:spcAft>
                          <a:spcPts val="0"/>
                        </a:spcAft>
                        <a:tabLst>
                          <a:tab pos="560070" algn="l"/>
                        </a:tabLst>
                      </a:pPr>
                      <a:r>
                        <a:rPr lang="en-US" sz="1600" dirty="0">
                          <a:solidFill>
                            <a:schemeClr val="tx1"/>
                          </a:solidFill>
                          <a:effectLst/>
                        </a:rPr>
                        <a:t>1 (90-150)</a:t>
                      </a:r>
                      <a:endParaRPr lang="en-US" sz="1600" dirty="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r>
              <a:tr h="0">
                <a:tc>
                  <a:txBody>
                    <a:bodyPr/>
                    <a:lstStyle/>
                    <a:p>
                      <a:pPr marL="0" marR="0">
                        <a:spcBef>
                          <a:spcPts val="0"/>
                        </a:spcBef>
                        <a:spcAft>
                          <a:spcPts val="0"/>
                        </a:spcAft>
                      </a:pPr>
                      <a:r>
                        <a:rPr lang="en-US" sz="1600" b="0" dirty="0">
                          <a:solidFill>
                            <a:schemeClr val="tx1"/>
                          </a:solidFill>
                          <a:effectLst/>
                        </a:rPr>
                        <a:t>C (25-50)</a:t>
                      </a:r>
                      <a:endParaRPr lang="en-US" sz="1600" b="0" dirty="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1600">
                          <a:solidFill>
                            <a:schemeClr val="tx1"/>
                          </a:solidFill>
                          <a:effectLst/>
                        </a:rPr>
                        <a:t>C (40-60)</a:t>
                      </a:r>
                      <a:endParaRPr lang="en-US" sz="160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tabLst>
                          <a:tab pos="560070" algn="l"/>
                        </a:tabLst>
                      </a:pPr>
                      <a:r>
                        <a:rPr lang="en-US" sz="1600" dirty="0">
                          <a:solidFill>
                            <a:schemeClr val="tx1"/>
                          </a:solidFill>
                          <a:effectLst/>
                        </a:rPr>
                        <a:t>2 (40-90)</a:t>
                      </a:r>
                      <a:endParaRPr lang="en-US" sz="1600" dirty="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r>
              <a:tr h="0">
                <a:tc>
                  <a:txBody>
                    <a:bodyPr/>
                    <a:lstStyle/>
                    <a:p>
                      <a:pPr marL="0" marR="0">
                        <a:spcBef>
                          <a:spcPts val="0"/>
                        </a:spcBef>
                        <a:spcAft>
                          <a:spcPts val="0"/>
                        </a:spcAft>
                      </a:pPr>
                      <a:r>
                        <a:rPr lang="en-US" sz="1600" b="0" dirty="0">
                          <a:solidFill>
                            <a:schemeClr val="tx1"/>
                          </a:solidFill>
                          <a:effectLst/>
                        </a:rPr>
                        <a:t>D (10-20)</a:t>
                      </a:r>
                      <a:endParaRPr lang="en-US" sz="1600" b="0" dirty="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1600">
                          <a:solidFill>
                            <a:schemeClr val="tx1"/>
                          </a:solidFill>
                          <a:effectLst/>
                        </a:rPr>
                        <a:t>M (10-15)</a:t>
                      </a:r>
                      <a:endParaRPr lang="en-US" sz="160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c>
                  <a:txBody>
                    <a:bodyPr/>
                    <a:lstStyle/>
                    <a:p>
                      <a:pPr marL="0" marR="0">
                        <a:spcBef>
                          <a:spcPts val="0"/>
                        </a:spcBef>
                        <a:spcAft>
                          <a:spcPts val="0"/>
                        </a:spcAft>
                        <a:tabLst>
                          <a:tab pos="560070" algn="l"/>
                        </a:tabLst>
                      </a:pPr>
                      <a:r>
                        <a:rPr lang="en-US" sz="1600" dirty="0">
                          <a:solidFill>
                            <a:schemeClr val="tx1"/>
                          </a:solidFill>
                          <a:effectLst/>
                        </a:rPr>
                        <a:t>3 (15-40)</a:t>
                      </a:r>
                      <a:endParaRPr lang="en-US" sz="1600" dirty="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r>
              <a:tr h="0">
                <a:tc>
                  <a:txBody>
                    <a:bodyPr/>
                    <a:lstStyle/>
                    <a:p>
                      <a:pPr marL="0" marR="0">
                        <a:spcBef>
                          <a:spcPts val="0"/>
                        </a:spcBef>
                        <a:spcAft>
                          <a:spcPts val="0"/>
                        </a:spcAft>
                      </a:pPr>
                      <a:r>
                        <a:rPr lang="en-US" sz="1600" b="0" dirty="0">
                          <a:solidFill>
                            <a:schemeClr val="tx1"/>
                          </a:solidFill>
                          <a:effectLst/>
                        </a:rPr>
                        <a:t>E (4-8)</a:t>
                      </a:r>
                      <a:endParaRPr lang="en-US" sz="1600" b="0" dirty="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1600">
                          <a:solidFill>
                            <a:schemeClr val="tx1"/>
                          </a:solidFill>
                          <a:effectLst/>
                        </a:rPr>
                        <a:t>F (4-4.5)</a:t>
                      </a:r>
                      <a:endParaRPr lang="en-US" sz="160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tabLst>
                          <a:tab pos="560070" algn="l"/>
                        </a:tabLst>
                      </a:pPr>
                      <a:r>
                        <a:rPr lang="en-US" sz="1600" dirty="0">
                          <a:solidFill>
                            <a:schemeClr val="tx1"/>
                          </a:solidFill>
                          <a:effectLst/>
                        </a:rPr>
                        <a:t>4 (4-15)</a:t>
                      </a:r>
                      <a:endParaRPr lang="en-US" sz="1600" dirty="0">
                        <a:solidFill>
                          <a:schemeClr val="tx1"/>
                        </a:solidFill>
                        <a:effectLst/>
                        <a:latin typeface="Times"/>
                        <a:ea typeface="Times"/>
                        <a:cs typeface="Times New Roman"/>
                      </a:endParaRPr>
                    </a:p>
                  </a:txBody>
                  <a:tcPr marL="68580" marR="68580" marT="0" marB="0">
                    <a:solidFill>
                      <a:schemeClr val="accent1">
                        <a:lumMod val="40000"/>
                        <a:lumOff val="60000"/>
                      </a:schemeClr>
                    </a:solidFill>
                  </a:tcPr>
                </a:tc>
              </a:tr>
              <a:tr h="0">
                <a:tc>
                  <a:txBody>
                    <a:bodyPr/>
                    <a:lstStyle/>
                    <a:p>
                      <a:pPr marL="0" marR="0">
                        <a:spcBef>
                          <a:spcPts val="0"/>
                        </a:spcBef>
                        <a:spcAft>
                          <a:spcPts val="0"/>
                        </a:spcAft>
                      </a:pPr>
                      <a:r>
                        <a:rPr lang="en-US" sz="1600" b="0" dirty="0">
                          <a:solidFill>
                            <a:schemeClr val="tx1"/>
                          </a:solidFill>
                          <a:effectLst/>
                        </a:rPr>
                        <a:t>VF (2-2.5)</a:t>
                      </a:r>
                      <a:endParaRPr lang="en-US" sz="1600" b="0" dirty="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1600">
                          <a:solidFill>
                            <a:schemeClr val="tx1"/>
                          </a:solidFill>
                          <a:effectLst/>
                        </a:rPr>
                        <a:t> </a:t>
                      </a:r>
                      <a:endParaRPr lang="en-US" sz="160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c>
                  <a:txBody>
                    <a:bodyPr/>
                    <a:lstStyle/>
                    <a:p>
                      <a:pPr marL="0" marR="0">
                        <a:spcBef>
                          <a:spcPts val="0"/>
                        </a:spcBef>
                        <a:spcAft>
                          <a:spcPts val="0"/>
                        </a:spcAft>
                        <a:tabLst>
                          <a:tab pos="560070" algn="l"/>
                        </a:tabLst>
                      </a:pPr>
                      <a:r>
                        <a:rPr lang="en-US" sz="1600" dirty="0">
                          <a:solidFill>
                            <a:schemeClr val="tx1"/>
                          </a:solidFill>
                          <a:effectLst/>
                        </a:rPr>
                        <a:t> </a:t>
                      </a:r>
                      <a:endParaRPr lang="en-US" sz="1600" dirty="0">
                        <a:solidFill>
                          <a:schemeClr val="tx1"/>
                        </a:solidFill>
                        <a:effectLst/>
                        <a:latin typeface="Times"/>
                        <a:ea typeface="Times"/>
                        <a:cs typeface="Times New Roman"/>
                      </a:endParaRPr>
                    </a:p>
                  </a:txBody>
                  <a:tcPr marL="68580" marR="68580" marT="0" marB="0">
                    <a:solidFill>
                      <a:schemeClr val="accent1">
                        <a:lumMod val="20000"/>
                        <a:lumOff val="80000"/>
                      </a:schemeClr>
                    </a:solidFill>
                  </a:tcPr>
                </a:tc>
              </a:tr>
            </a:tbl>
          </a:graphicData>
        </a:graphic>
      </p:graphicFrame>
      <p:cxnSp>
        <p:nvCxnSpPr>
          <p:cNvPr id="6" name="Straight Arrow Connector 5"/>
          <p:cNvCxnSpPr/>
          <p:nvPr/>
        </p:nvCxnSpPr>
        <p:spPr>
          <a:xfrm>
            <a:off x="7202201" y="3200400"/>
            <a:ext cx="683198"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http://upload.wikimedia.org/wikipedia/commons/thumb/5/53/Diatomaceous_Earth.jpg/1024px-Diatomaceous_Ear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6487" y="5029200"/>
            <a:ext cx="1573835" cy="117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9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barn(inVertical)">
                                      <p:cBhvr>
                                        <p:cTn id="38" dur="500"/>
                                        <p:tgtEl>
                                          <p:spTgt spid="2">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barn(inVertical)">
                                      <p:cBhvr>
                                        <p:cTn id="43" dur="500"/>
                                        <p:tgtEl>
                                          <p:spTgt spid="2">
                                            <p:txEl>
                                              <p:pRg st="10" end="10"/>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 calcmode="lin" valueType="num">
                                      <p:cBhvr>
                                        <p:cTn id="46" dur="500" fill="hold"/>
                                        <p:tgtEl>
                                          <p:spTgt spid="5122"/>
                                        </p:tgtEl>
                                        <p:attrNameLst>
                                          <p:attrName>ppt_w</p:attrName>
                                        </p:attrNameLst>
                                      </p:cBhvr>
                                      <p:tavLst>
                                        <p:tav tm="0">
                                          <p:val>
                                            <p:fltVal val="0"/>
                                          </p:val>
                                        </p:tav>
                                        <p:tav tm="100000">
                                          <p:val>
                                            <p:strVal val="#ppt_w"/>
                                          </p:val>
                                        </p:tav>
                                      </p:tavLst>
                                    </p:anim>
                                    <p:anim calcmode="lin" valueType="num">
                                      <p:cBhvr>
                                        <p:cTn id="47" dur="500" fill="hold"/>
                                        <p:tgtEl>
                                          <p:spTgt spid="5122"/>
                                        </p:tgtEl>
                                        <p:attrNameLst>
                                          <p:attrName>ppt_h</p:attrName>
                                        </p:attrNameLst>
                                      </p:cBhvr>
                                      <p:tavLst>
                                        <p:tav tm="0">
                                          <p:val>
                                            <p:fltVal val="0"/>
                                          </p:val>
                                        </p:tav>
                                        <p:tav tm="100000">
                                          <p:val>
                                            <p:strVal val="#ppt_h"/>
                                          </p:val>
                                        </p:tav>
                                      </p:tavLst>
                                    </p:anim>
                                    <p:animEffect transition="in" filter="fade">
                                      <p:cBhvr>
                                        <p:cTn id="48" dur="500"/>
                                        <p:tgtEl>
                                          <p:spTgt spid="512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barn(inVertical)">
                                      <p:cBhvr>
                                        <p:cTn id="5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err="1" smtClean="0">
                <a:solidFill>
                  <a:srgbClr val="002060"/>
                </a:solidFill>
              </a:rPr>
              <a:t>Schlenkline</a:t>
            </a:r>
            <a:r>
              <a:rPr lang="en-US" dirty="0" smtClean="0">
                <a:solidFill>
                  <a:srgbClr val="002060"/>
                </a:solidFill>
              </a:rPr>
              <a:t> I</a:t>
            </a:r>
            <a:endParaRPr lang="en-US" dirty="0"/>
          </a:p>
        </p:txBody>
      </p:sp>
      <p:sp>
        <p:nvSpPr>
          <p:cNvPr id="2" name="Content Placeholder 1"/>
          <p:cNvSpPr>
            <a:spLocks noGrp="1"/>
          </p:cNvSpPr>
          <p:nvPr>
            <p:ph idx="1"/>
          </p:nvPr>
        </p:nvSpPr>
        <p:spPr>
          <a:xfrm>
            <a:off x="457200" y="1524000"/>
            <a:ext cx="6130718" cy="5257800"/>
          </a:xfrm>
        </p:spPr>
        <p:txBody>
          <a:bodyPr>
            <a:normAutofit fontScale="62500" lnSpcReduction="20000"/>
          </a:bodyPr>
          <a:lstStyle/>
          <a:p>
            <a:r>
              <a:rPr lang="en-US" dirty="0" smtClean="0"/>
              <a:t>Another very important piece of equipment is the Schlenk line itself</a:t>
            </a:r>
          </a:p>
          <a:p>
            <a:pPr lvl="1">
              <a:buFont typeface="Arial" panose="020B0604020202020204" pitchFamily="34" charset="0"/>
              <a:buChar char="•"/>
            </a:pPr>
            <a:r>
              <a:rPr lang="en-US" dirty="0" smtClean="0">
                <a:solidFill>
                  <a:srgbClr val="002060"/>
                </a:solidFill>
              </a:rPr>
              <a:t>Glass manifold that can be connected to </a:t>
            </a:r>
            <a:r>
              <a:rPr lang="en-US" dirty="0">
                <a:solidFill>
                  <a:srgbClr val="002060"/>
                </a:solidFill>
              </a:rPr>
              <a:t>the </a:t>
            </a:r>
            <a:r>
              <a:rPr lang="en-US" dirty="0" smtClean="0">
                <a:solidFill>
                  <a:srgbClr val="002060"/>
                </a:solidFill>
              </a:rPr>
              <a:t>vacuum or the inert gas line via double oblique bore </a:t>
            </a:r>
            <a:r>
              <a:rPr lang="en-US" dirty="0">
                <a:solidFill>
                  <a:srgbClr val="002060"/>
                </a:solidFill>
              </a:rPr>
              <a:t>stopcocks</a:t>
            </a:r>
          </a:p>
          <a:p>
            <a:pPr lvl="1">
              <a:buFont typeface="Arial" panose="020B0604020202020204" pitchFamily="34" charset="0"/>
              <a:buChar char="•"/>
            </a:pPr>
            <a:r>
              <a:rPr lang="en-US" dirty="0" smtClean="0">
                <a:solidFill>
                  <a:srgbClr val="002060"/>
                </a:solidFill>
              </a:rPr>
              <a:t>It is very important to make yourself familiar with the operation of the line as soon as possible</a:t>
            </a:r>
          </a:p>
          <a:p>
            <a:pPr lvl="1">
              <a:buFont typeface="Arial" panose="020B0604020202020204" pitchFamily="34" charset="0"/>
              <a:buChar char="•"/>
            </a:pPr>
            <a:r>
              <a:rPr lang="en-US" b="1" dirty="0" smtClean="0">
                <a:solidFill>
                  <a:srgbClr val="FF0000"/>
                </a:solidFill>
              </a:rPr>
              <a:t>It is very important to coordinate the work on the line among the students using it to prevent accidents to occur (i.e., contamination of the line with air, sudden pressure drops that cause violent boiling </a:t>
            </a:r>
            <a:br>
              <a:rPr lang="en-US" b="1" dirty="0" smtClean="0">
                <a:solidFill>
                  <a:srgbClr val="FF0000"/>
                </a:solidFill>
              </a:rPr>
            </a:br>
            <a:r>
              <a:rPr lang="en-US" b="1" dirty="0" smtClean="0">
                <a:solidFill>
                  <a:srgbClr val="FF0000"/>
                </a:solidFill>
              </a:rPr>
              <a:t>of a boiling mixture)</a:t>
            </a:r>
          </a:p>
          <a:p>
            <a:r>
              <a:rPr lang="en-US" dirty="0" smtClean="0"/>
              <a:t>The inert gas used on the Schlenk lines is nitrogen, which is less dense than air.</a:t>
            </a:r>
          </a:p>
          <a:p>
            <a:r>
              <a:rPr lang="en-US" dirty="0" smtClean="0"/>
              <a:t>Ideally, a bubbler with a small ball joint filled with mineral oil is placed at the end of the inert gas portion of the Schlenk line</a:t>
            </a:r>
          </a:p>
          <a:p>
            <a:r>
              <a:rPr lang="en-US" dirty="0" smtClean="0"/>
              <a:t>If a bubbler with without a ball joint was used, more care has to be exercised when refilling evacuated glassware</a:t>
            </a:r>
            <a:endParaRPr lang="en-US" dirty="0"/>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55" t="18585" r="9281" b="19486"/>
          <a:stretch/>
        </p:blipFill>
        <p:spPr bwMode="auto">
          <a:xfrm>
            <a:off x="6587918" y="1600200"/>
            <a:ext cx="229385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80000"/>
                    </a14:imgEffect>
                  </a14:imgLayer>
                </a14:imgProps>
              </a:ext>
              <a:ext uri="{28A0092B-C50C-407E-A947-70E740481C1C}">
                <a14:useLocalDpi xmlns:a14="http://schemas.microsoft.com/office/drawing/2010/main" val="0"/>
              </a:ext>
            </a:extLst>
          </a:blip>
          <a:srcRect l="7358"/>
          <a:stretch/>
        </p:blipFill>
        <p:spPr bwMode="auto">
          <a:xfrm>
            <a:off x="6587918" y="2971800"/>
            <a:ext cx="2293855" cy="1545820"/>
          </a:xfrm>
          <a:prstGeom prst="rect">
            <a:avLst/>
          </a:prstGeom>
          <a:noFill/>
          <a:ln>
            <a:noFill/>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cstate="print">
            <a:lum contrast="20000"/>
            <a:extLst>
              <a:ext uri="{28A0092B-C50C-407E-A947-70E740481C1C}">
                <a14:useLocalDpi xmlns:a14="http://schemas.microsoft.com/office/drawing/2010/main" val="0"/>
              </a:ext>
            </a:extLst>
          </a:blip>
          <a:srcRect l="26680" r="24547"/>
          <a:stretch>
            <a:fillRect/>
          </a:stretch>
        </p:blipFill>
        <p:spPr bwMode="auto">
          <a:xfrm>
            <a:off x="7778750" y="4597220"/>
            <a:ext cx="8318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424738" y="4562299"/>
            <a:ext cx="804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Vacuum</a:t>
            </a:r>
            <a:endParaRPr kumimoji="0" lang="en-US" sz="1800" b="0" i="0" u="none" strike="noStrike" cap="none" normalizeH="0" baseline="0" dirty="0" smtClean="0">
              <a:ln>
                <a:noFill/>
              </a:ln>
              <a:effectLst/>
              <a:latin typeface="Arial" pitchFamily="34" charset="0"/>
              <a:cs typeface="Arial" pitchFamily="34" charset="0"/>
            </a:endParaRPr>
          </a:p>
        </p:txBody>
      </p:sp>
      <p:sp>
        <p:nvSpPr>
          <p:cNvPr id="6" name="Text Box 2"/>
          <p:cNvSpPr txBox="1">
            <a:spLocks noChangeArrowheads="1"/>
          </p:cNvSpPr>
          <p:nvPr/>
        </p:nvSpPr>
        <p:spPr bwMode="auto">
          <a:xfrm>
            <a:off x="8339137" y="4562299"/>
            <a:ext cx="804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Nitrogen</a:t>
            </a:r>
            <a:endParaRPr kumimoji="0" lang="en-US" sz="1800" b="0" i="0" u="none" strike="noStrike" cap="none" normalizeH="0" baseline="0" dirty="0" smtClean="0">
              <a:ln>
                <a:noFill/>
              </a:ln>
              <a:effectLst/>
              <a:latin typeface="Arial" pitchFamily="34" charset="0"/>
              <a:cs typeface="Arial" pitchFamily="34" charset="0"/>
            </a:endParaRPr>
          </a:p>
        </p:txBody>
      </p:sp>
      <p:sp>
        <p:nvSpPr>
          <p:cNvPr id="7" name="Text Box 2"/>
          <p:cNvSpPr txBox="1">
            <a:spLocks noChangeArrowheads="1"/>
          </p:cNvSpPr>
          <p:nvPr/>
        </p:nvSpPr>
        <p:spPr bwMode="auto">
          <a:xfrm>
            <a:off x="7931150" y="5916368"/>
            <a:ext cx="603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Outlet</a:t>
            </a:r>
            <a:endParaRPr kumimoji="0" lang="en-US" sz="1800" b="0" i="0" u="none" strike="noStrike" cap="none" normalizeH="0" baseline="0" dirty="0" smtClean="0">
              <a:ln>
                <a:noFill/>
              </a:ln>
              <a:effectLst/>
              <a:latin typeface="Arial" pitchFamily="34" charset="0"/>
              <a:cs typeface="Arial" pitchFamily="34" charset="0"/>
            </a:endParaRPr>
          </a:p>
        </p:txBody>
      </p:sp>
      <p:pic>
        <p:nvPicPr>
          <p:cNvPr id="1026" name="Picture 2" descr="http://i.ebayimg.com/t/Glass-bubbler-29-42-with-small-ball-joint-lab-glassware-laboratory-glassware-/00/s/MzAwWDMwMA==/$(KGrHqR,!iIE8Kt9S+YOBPK6Lc7jog~~60_35.JPG"/>
          <p:cNvPicPr>
            <a:picLocks noChangeAspect="1" noChangeArrowheads="1"/>
          </p:cNvPicPr>
          <p:nvPr/>
        </p:nvPicPr>
        <p:blipFill rotWithShape="1">
          <a:blip r:embed="rId7">
            <a:extLst>
              <a:ext uri="{28A0092B-C50C-407E-A947-70E740481C1C}">
                <a14:useLocalDpi xmlns:a14="http://schemas.microsoft.com/office/drawing/2010/main" val="0"/>
              </a:ext>
            </a:extLst>
          </a:blip>
          <a:srcRect l="33877" r="15951"/>
          <a:stretch/>
        </p:blipFill>
        <p:spPr bwMode="auto">
          <a:xfrm>
            <a:off x="6543577" y="4562299"/>
            <a:ext cx="924023" cy="184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2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par>
                                <p:cTn id="18" presetID="53" presetClass="entr" presetSubtype="16"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p:cTn id="20" dur="500" fill="hold"/>
                                        <p:tgtEl>
                                          <p:spTgt spid="3076"/>
                                        </p:tgtEl>
                                        <p:attrNameLst>
                                          <p:attrName>ppt_w</p:attrName>
                                        </p:attrNameLst>
                                      </p:cBhvr>
                                      <p:tavLst>
                                        <p:tav tm="0">
                                          <p:val>
                                            <p:fltVal val="0"/>
                                          </p:val>
                                        </p:tav>
                                        <p:tav tm="100000">
                                          <p:val>
                                            <p:strVal val="#ppt_w"/>
                                          </p:val>
                                        </p:tav>
                                      </p:tavLst>
                                    </p:anim>
                                    <p:anim calcmode="lin" valueType="num">
                                      <p:cBhvr>
                                        <p:cTn id="21" dur="500" fill="hold"/>
                                        <p:tgtEl>
                                          <p:spTgt spid="3076"/>
                                        </p:tgtEl>
                                        <p:attrNameLst>
                                          <p:attrName>ppt_h</p:attrName>
                                        </p:attrNameLst>
                                      </p:cBhvr>
                                      <p:tavLst>
                                        <p:tav tm="0">
                                          <p:val>
                                            <p:fltVal val="0"/>
                                          </p:val>
                                        </p:tav>
                                        <p:tav tm="100000">
                                          <p:val>
                                            <p:strVal val="#ppt_h"/>
                                          </p:val>
                                        </p:tav>
                                      </p:tavLst>
                                    </p:anim>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barn(inVertical)">
                                      <p:cBhvr>
                                        <p:cTn id="43" dur="500"/>
                                        <p:tgtEl>
                                          <p:spTgt spid="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barn(inVertical)">
                                      <p:cBhvr>
                                        <p:cTn id="48" dur="500"/>
                                        <p:tgtEl>
                                          <p:spTgt spid="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barn(inVertical)">
                                      <p:cBhvr>
                                        <p:cTn id="53" dur="500"/>
                                        <p:tgtEl>
                                          <p:spTgt spid="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5" end="5"/>
                                            </p:txEl>
                                          </p:spTgt>
                                        </p:tgtEl>
                                        <p:attrNameLst>
                                          <p:attrName>style.visibility</p:attrName>
                                        </p:attrNameLst>
                                      </p:cBhvr>
                                      <p:to>
                                        <p:strVal val="visible"/>
                                      </p:to>
                                    </p:set>
                                    <p:animEffect transition="in" filter="barn(inVertical)">
                                      <p:cBhvr>
                                        <p:cTn id="58" dur="500"/>
                                        <p:tgtEl>
                                          <p:spTgt spid="2">
                                            <p:txEl>
                                              <p:pRg st="5" end="5"/>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500" fill="hold"/>
                                        <p:tgtEl>
                                          <p:spTgt spid="1026"/>
                                        </p:tgtEl>
                                        <p:attrNameLst>
                                          <p:attrName>ppt_w</p:attrName>
                                        </p:attrNameLst>
                                      </p:cBhvr>
                                      <p:tavLst>
                                        <p:tav tm="0">
                                          <p:val>
                                            <p:fltVal val="0"/>
                                          </p:val>
                                        </p:tav>
                                        <p:tav tm="100000">
                                          <p:val>
                                            <p:strVal val="#ppt_w"/>
                                          </p:val>
                                        </p:tav>
                                      </p:tavLst>
                                    </p:anim>
                                    <p:anim calcmode="lin" valueType="num">
                                      <p:cBhvr>
                                        <p:cTn id="62" dur="500" fill="hold"/>
                                        <p:tgtEl>
                                          <p:spTgt spid="1026"/>
                                        </p:tgtEl>
                                        <p:attrNameLst>
                                          <p:attrName>ppt_h</p:attrName>
                                        </p:attrNameLst>
                                      </p:cBhvr>
                                      <p:tavLst>
                                        <p:tav tm="0">
                                          <p:val>
                                            <p:fltVal val="0"/>
                                          </p:val>
                                        </p:tav>
                                        <p:tav tm="100000">
                                          <p:val>
                                            <p:strVal val="#ppt_h"/>
                                          </p:val>
                                        </p:tav>
                                      </p:tavLst>
                                    </p:anim>
                                    <p:animEffect transition="in" filter="fade">
                                      <p:cBhvr>
                                        <p:cTn id="63" dur="500"/>
                                        <p:tgtEl>
                                          <p:spTgt spid="102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
                                            <p:txEl>
                                              <p:pRg st="6" end="6"/>
                                            </p:txEl>
                                          </p:spTgt>
                                        </p:tgtEl>
                                        <p:attrNameLst>
                                          <p:attrName>style.visibility</p:attrName>
                                        </p:attrNameLst>
                                      </p:cBhvr>
                                      <p:to>
                                        <p:strVal val="visible"/>
                                      </p:to>
                                    </p:set>
                                    <p:animEffect transition="in" filter="barn(inVertical)">
                                      <p:cBhvr>
                                        <p:cTn id="6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err="1" smtClean="0">
                <a:solidFill>
                  <a:srgbClr val="002060"/>
                </a:solidFill>
              </a:rPr>
              <a:t>Schlenkline</a:t>
            </a:r>
            <a:r>
              <a:rPr lang="en-US" dirty="0" smtClean="0">
                <a:solidFill>
                  <a:srgbClr val="002060"/>
                </a:solidFill>
              </a:rPr>
              <a:t> II</a:t>
            </a:r>
            <a:endParaRPr lang="en-US" dirty="0"/>
          </a:p>
        </p:txBody>
      </p:sp>
      <p:sp>
        <p:nvSpPr>
          <p:cNvPr id="2" name="Content Placeholder 1"/>
          <p:cNvSpPr>
            <a:spLocks noGrp="1"/>
          </p:cNvSpPr>
          <p:nvPr>
            <p:ph idx="1"/>
          </p:nvPr>
        </p:nvSpPr>
        <p:spPr>
          <a:xfrm>
            <a:off x="457200" y="1524000"/>
            <a:ext cx="6705600" cy="5029200"/>
          </a:xfrm>
        </p:spPr>
        <p:txBody>
          <a:bodyPr>
            <a:normAutofit fontScale="62500" lnSpcReduction="20000"/>
          </a:bodyPr>
          <a:lstStyle/>
          <a:p>
            <a:r>
              <a:rPr lang="en-US" dirty="0"/>
              <a:t>The vacuum is produced by a mechanical rotary </a:t>
            </a:r>
            <a:r>
              <a:rPr lang="en-US" dirty="0" smtClean="0"/>
              <a:t>pump that </a:t>
            </a:r>
            <a:r>
              <a:rPr lang="en-US" dirty="0"/>
              <a:t>can provide a vacuum of </a:t>
            </a:r>
            <a:r>
              <a:rPr lang="en-US" dirty="0" smtClean="0"/>
              <a:t>10</a:t>
            </a:r>
            <a:r>
              <a:rPr lang="en-US" baseline="30000" dirty="0" smtClean="0"/>
              <a:t>-1</a:t>
            </a:r>
            <a:r>
              <a:rPr lang="en-US" dirty="0" smtClean="0"/>
              <a:t>-10</a:t>
            </a:r>
            <a:r>
              <a:rPr lang="en-US" baseline="30000" dirty="0" smtClean="0"/>
              <a:t>-2</a:t>
            </a:r>
            <a:r>
              <a:rPr lang="en-US" dirty="0" smtClean="0"/>
              <a:t> torr</a:t>
            </a:r>
            <a:r>
              <a:rPr lang="en-US" dirty="0"/>
              <a:t> </a:t>
            </a:r>
            <a:r>
              <a:rPr lang="en-US" dirty="0" smtClean="0"/>
              <a:t>if properly set up</a:t>
            </a:r>
          </a:p>
          <a:p>
            <a:r>
              <a:rPr lang="en-US" dirty="0"/>
              <a:t>They employ a rotor that revolves inside a cylindrical stator. </a:t>
            </a:r>
            <a:r>
              <a:rPr lang="en-US" dirty="0" smtClean="0"/>
              <a:t/>
            </a:r>
            <a:br>
              <a:rPr lang="en-US" dirty="0" smtClean="0"/>
            </a:br>
            <a:r>
              <a:rPr lang="en-US" dirty="0" smtClean="0"/>
              <a:t>A </a:t>
            </a:r>
            <a:r>
              <a:rPr lang="en-US" dirty="0"/>
              <a:t>thin film of oil maintains a seal between fixed and moving parts. It is imperative that other materials </a:t>
            </a:r>
            <a:r>
              <a:rPr lang="en-US" dirty="0" smtClean="0"/>
              <a:t> </a:t>
            </a:r>
            <a:r>
              <a:rPr lang="en-US" dirty="0"/>
              <a:t>i.e., organic solvents that can cause explosions or corrosive gases do not contaminate the </a:t>
            </a:r>
            <a:r>
              <a:rPr lang="en-US" dirty="0" smtClean="0"/>
              <a:t>oil</a:t>
            </a:r>
            <a:endParaRPr lang="en-US" dirty="0"/>
          </a:p>
          <a:p>
            <a:r>
              <a:rPr lang="en-US" dirty="0" smtClean="0"/>
              <a:t>It </a:t>
            </a:r>
            <a:r>
              <a:rPr lang="en-US" dirty="0"/>
              <a:t>is protected by a trap that is immersed in a Dewar </a:t>
            </a:r>
            <a:r>
              <a:rPr lang="en-US" dirty="0" smtClean="0"/>
              <a:t>containing </a:t>
            </a:r>
            <a:r>
              <a:rPr lang="en-US" dirty="0"/>
              <a:t>liquid nitrogen (T</a:t>
            </a:r>
            <a:r>
              <a:rPr lang="en-US" baseline="-25000" dirty="0"/>
              <a:t>b</a:t>
            </a:r>
            <a:r>
              <a:rPr lang="en-US" dirty="0"/>
              <a:t>=-196 </a:t>
            </a:r>
            <a:r>
              <a:rPr lang="en-US" baseline="30000" dirty="0"/>
              <a:t>o</a:t>
            </a:r>
            <a:r>
              <a:rPr lang="en-US" dirty="0"/>
              <a:t>C), which means </a:t>
            </a:r>
            <a:r>
              <a:rPr lang="en-US" dirty="0" smtClean="0"/>
              <a:t>that pretty </a:t>
            </a:r>
            <a:r>
              <a:rPr lang="en-US" dirty="0"/>
              <a:t>much everything will condense in the trap including </a:t>
            </a:r>
            <a:r>
              <a:rPr lang="en-US" dirty="0" smtClean="0"/>
              <a:t>oxygen (</a:t>
            </a:r>
            <a:r>
              <a:rPr lang="en-US" dirty="0"/>
              <a:t>T</a:t>
            </a:r>
            <a:r>
              <a:rPr lang="en-US" baseline="-25000" dirty="0"/>
              <a:t>b</a:t>
            </a:r>
            <a:r>
              <a:rPr lang="en-US" dirty="0"/>
              <a:t>=-183 </a:t>
            </a:r>
            <a:r>
              <a:rPr lang="en-US" baseline="30000" dirty="0"/>
              <a:t>o</a:t>
            </a:r>
            <a:r>
              <a:rPr lang="en-US" dirty="0"/>
              <a:t>C,  light blue liquid</a:t>
            </a:r>
            <a:r>
              <a:rPr lang="en-US" dirty="0" smtClean="0"/>
              <a:t>) and </a:t>
            </a:r>
            <a:r>
              <a:rPr lang="en-US" dirty="0"/>
              <a:t>argon </a:t>
            </a:r>
            <a:r>
              <a:rPr lang="en-US" dirty="0" smtClean="0"/>
              <a:t/>
            </a:r>
            <a:br>
              <a:rPr lang="en-US" dirty="0" smtClean="0"/>
            </a:br>
            <a:r>
              <a:rPr lang="en-US" dirty="0" smtClean="0"/>
              <a:t>(</a:t>
            </a:r>
            <a:r>
              <a:rPr lang="en-US" dirty="0"/>
              <a:t>T</a:t>
            </a:r>
            <a:r>
              <a:rPr lang="en-US" baseline="-25000" dirty="0"/>
              <a:t>b</a:t>
            </a:r>
            <a:r>
              <a:rPr lang="en-US" dirty="0"/>
              <a:t>=-</a:t>
            </a:r>
            <a:r>
              <a:rPr lang="en-US" dirty="0" smtClean="0"/>
              <a:t>186 </a:t>
            </a:r>
            <a:r>
              <a:rPr lang="en-US" baseline="30000" dirty="0"/>
              <a:t>o</a:t>
            </a:r>
            <a:r>
              <a:rPr lang="en-US" dirty="0"/>
              <a:t>C,  </a:t>
            </a:r>
            <a:r>
              <a:rPr lang="en-US" dirty="0" smtClean="0"/>
              <a:t>colorless liquid</a:t>
            </a:r>
            <a:r>
              <a:rPr lang="en-US" dirty="0"/>
              <a:t>) , which poses a </a:t>
            </a:r>
            <a:r>
              <a:rPr lang="en-US" dirty="0" smtClean="0"/>
              <a:t> significant problem </a:t>
            </a:r>
            <a:r>
              <a:rPr lang="en-US" dirty="0"/>
              <a:t>because it can cause an explosion</a:t>
            </a:r>
            <a:r>
              <a:rPr lang="en-US" dirty="0" smtClean="0"/>
              <a:t>!</a:t>
            </a:r>
          </a:p>
          <a:p>
            <a:r>
              <a:rPr lang="en-US" b="1" dirty="0">
                <a:solidFill>
                  <a:srgbClr val="FF0000"/>
                </a:solidFill>
              </a:rPr>
              <a:t>After the pump is turned off, the vacuum part has to be vented immediately while the Dewar with liquid nitrogen is </a:t>
            </a:r>
            <a:r>
              <a:rPr lang="en-US" b="1" dirty="0" smtClean="0">
                <a:solidFill>
                  <a:srgbClr val="FF0000"/>
                </a:solidFill>
              </a:rPr>
              <a:t>removed at the same time to prevent the pressurization of the Schlenk line. </a:t>
            </a:r>
          </a:p>
          <a:p>
            <a:r>
              <a:rPr lang="en-US" b="1" dirty="0" smtClean="0">
                <a:solidFill>
                  <a:srgbClr val="800000"/>
                </a:solidFill>
              </a:rPr>
              <a:t>Contact with liquid </a:t>
            </a:r>
            <a:r>
              <a:rPr lang="en-US" b="1" dirty="0">
                <a:solidFill>
                  <a:srgbClr val="800000"/>
                </a:solidFill>
              </a:rPr>
              <a:t>nitrogen </a:t>
            </a:r>
            <a:r>
              <a:rPr lang="en-US" b="1" dirty="0" smtClean="0">
                <a:solidFill>
                  <a:srgbClr val="800000"/>
                </a:solidFill>
              </a:rPr>
              <a:t>causes </a:t>
            </a:r>
            <a:r>
              <a:rPr lang="en-US" b="1" dirty="0">
                <a:solidFill>
                  <a:srgbClr val="800000"/>
                </a:solidFill>
              </a:rPr>
              <a:t>severe burns on the skin</a:t>
            </a:r>
            <a:r>
              <a:rPr lang="en-US" b="1" dirty="0" smtClean="0">
                <a:solidFill>
                  <a:srgbClr val="800000"/>
                </a:solidFill>
              </a:rPr>
              <a:t>! </a:t>
            </a:r>
            <a:r>
              <a:rPr lang="en-US" b="1" dirty="0" smtClean="0">
                <a:solidFill>
                  <a:srgbClr val="800000"/>
                </a:solidFill>
                <a:sym typeface="Wingdings" pitchFamily="2" charset="2"/>
              </a:rPr>
              <a:t></a:t>
            </a:r>
            <a:endParaRPr lang="en-US" b="1" dirty="0">
              <a:solidFill>
                <a:srgbClr val="800000"/>
              </a:solidFill>
            </a:endParaRPr>
          </a:p>
          <a:p>
            <a:endParaRPr lang="en-US" dirty="0">
              <a:solidFill>
                <a:schemeClr val="bg1"/>
              </a:solidFill>
            </a:endParaRPr>
          </a:p>
          <a:p>
            <a:endParaRPr lang="en-US" dirty="0"/>
          </a:p>
        </p:txBody>
      </p:sp>
      <p:pic>
        <p:nvPicPr>
          <p:cNvPr id="1026" name="Picture 1" descr="Mechanical 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02143"/>
            <a:ext cx="1676400" cy="177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368040"/>
            <a:ext cx="844143"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t1.gstatic.com/images?q=tbn:ANd9GcTvHo7Ebmck9ySyrzrl3IU8Ly5lH_huwmm8KvyN-4ExTz7VyV9r"/>
          <p:cNvPicPr>
            <a:picLocks noChangeAspect="1" noChangeArrowheads="1"/>
          </p:cNvPicPr>
          <p:nvPr/>
        </p:nvPicPr>
        <p:blipFill rotWithShape="1">
          <a:blip r:embed="rId4">
            <a:extLst>
              <a:ext uri="{28A0092B-C50C-407E-A947-70E740481C1C}">
                <a14:useLocalDpi xmlns:a14="http://schemas.microsoft.com/office/drawing/2010/main" val="0"/>
              </a:ext>
            </a:extLst>
          </a:blip>
          <a:srcRect l="28218" t="11434" r="27602" b="3876"/>
          <a:stretch/>
        </p:blipFill>
        <p:spPr bwMode="auto">
          <a:xfrm>
            <a:off x="7086600" y="3265310"/>
            <a:ext cx="858457" cy="199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9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500" fill="hold"/>
                                        <p:tgtEl>
                                          <p:spTgt spid="1028"/>
                                        </p:tgtEl>
                                        <p:attrNameLst>
                                          <p:attrName>ppt_w</p:attrName>
                                        </p:attrNameLst>
                                      </p:cBhvr>
                                      <p:tavLst>
                                        <p:tav tm="0">
                                          <p:val>
                                            <p:fltVal val="0"/>
                                          </p:val>
                                        </p:tav>
                                        <p:tav tm="100000">
                                          <p:val>
                                            <p:strVal val="#ppt_w"/>
                                          </p:val>
                                        </p:tav>
                                      </p:tavLst>
                                    </p:anim>
                                    <p:anim calcmode="lin" valueType="num">
                                      <p:cBhvr>
                                        <p:cTn id="26" dur="500" fill="hold"/>
                                        <p:tgtEl>
                                          <p:spTgt spid="1028"/>
                                        </p:tgtEl>
                                        <p:attrNameLst>
                                          <p:attrName>ppt_h</p:attrName>
                                        </p:attrNameLst>
                                      </p:cBhvr>
                                      <p:tavLst>
                                        <p:tav tm="0">
                                          <p:val>
                                            <p:fltVal val="0"/>
                                          </p:val>
                                        </p:tav>
                                        <p:tav tm="100000">
                                          <p:val>
                                            <p:strVal val="#ppt_h"/>
                                          </p:val>
                                        </p:tav>
                                      </p:tavLst>
                                    </p:anim>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barn(inVertical)">
                                      <p:cBhvr>
                                        <p:cTn id="4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smtClean="0">
                <a:solidFill>
                  <a:srgbClr val="002060"/>
                </a:solidFill>
              </a:rPr>
              <a:t>Basic Setup I</a:t>
            </a:r>
            <a:endParaRPr lang="en-US" dirty="0"/>
          </a:p>
        </p:txBody>
      </p:sp>
      <p:sp>
        <p:nvSpPr>
          <p:cNvPr id="2" name="Content Placeholder 1"/>
          <p:cNvSpPr>
            <a:spLocks noGrp="1"/>
          </p:cNvSpPr>
          <p:nvPr>
            <p:ph idx="1"/>
          </p:nvPr>
        </p:nvSpPr>
        <p:spPr>
          <a:xfrm>
            <a:off x="457199" y="1371600"/>
            <a:ext cx="6248401" cy="5106467"/>
          </a:xfrm>
        </p:spPr>
        <p:txBody>
          <a:bodyPr>
            <a:normAutofit fontScale="62500" lnSpcReduction="20000"/>
          </a:bodyPr>
          <a:lstStyle/>
          <a:p>
            <a:r>
              <a:rPr lang="en-US" sz="2900" dirty="0" smtClean="0"/>
              <a:t>A basic reaction setup as used in the Grignard experiment is shown on the right consisting of: </a:t>
            </a:r>
          </a:p>
          <a:p>
            <a:pPr lvl="1">
              <a:buFont typeface="Arial" panose="020B0604020202020204" pitchFamily="34" charset="0"/>
              <a:buChar char="•"/>
            </a:pPr>
            <a:r>
              <a:rPr lang="en-US" sz="2600" dirty="0" smtClean="0">
                <a:solidFill>
                  <a:srgbClr val="002060"/>
                </a:solidFill>
              </a:rPr>
              <a:t>Three-necked flask with stir </a:t>
            </a:r>
            <a:r>
              <a:rPr lang="en-US" sz="2600" dirty="0">
                <a:solidFill>
                  <a:srgbClr val="002060"/>
                </a:solidFill>
              </a:rPr>
              <a:t>bar</a:t>
            </a:r>
          </a:p>
          <a:p>
            <a:pPr lvl="1">
              <a:buFont typeface="Arial" panose="020B0604020202020204" pitchFamily="34" charset="0"/>
              <a:buChar char="•"/>
            </a:pPr>
            <a:r>
              <a:rPr lang="en-US" sz="2600" dirty="0" smtClean="0">
                <a:solidFill>
                  <a:srgbClr val="002060"/>
                </a:solidFill>
              </a:rPr>
              <a:t>Liebig condenser with an adapter that connects the setup to the Schlenk line (cold water enters on the lower end)</a:t>
            </a:r>
          </a:p>
          <a:p>
            <a:pPr lvl="1">
              <a:buFont typeface="Arial" panose="020B0604020202020204" pitchFamily="34" charset="0"/>
              <a:buChar char="•"/>
            </a:pPr>
            <a:r>
              <a:rPr lang="en-US" sz="2600" dirty="0" smtClean="0">
                <a:solidFill>
                  <a:srgbClr val="002060"/>
                </a:solidFill>
              </a:rPr>
              <a:t>Addition funnel (make sure to use the proper plug here!)</a:t>
            </a:r>
          </a:p>
          <a:p>
            <a:pPr lvl="1">
              <a:buFont typeface="Arial" panose="020B0604020202020204" pitchFamily="34" charset="0"/>
              <a:buChar char="•"/>
            </a:pPr>
            <a:r>
              <a:rPr lang="en-US" sz="2600" dirty="0" smtClean="0">
                <a:solidFill>
                  <a:srgbClr val="002060"/>
                </a:solidFill>
              </a:rPr>
              <a:t>Hot plate (as stirrer or heat source)</a:t>
            </a:r>
          </a:p>
          <a:p>
            <a:pPr lvl="1">
              <a:buFont typeface="Arial" panose="020B0604020202020204" pitchFamily="34" charset="0"/>
              <a:buChar char="•"/>
            </a:pPr>
            <a:r>
              <a:rPr lang="en-US" sz="2600" dirty="0" smtClean="0">
                <a:solidFill>
                  <a:srgbClr val="002060"/>
                </a:solidFill>
              </a:rPr>
              <a:t>Heating mantle (preferential, has to be plugged into a </a:t>
            </a:r>
            <a:r>
              <a:rPr lang="en-US" sz="2600" dirty="0" err="1" smtClean="0">
                <a:solidFill>
                  <a:srgbClr val="002060"/>
                </a:solidFill>
              </a:rPr>
              <a:t>Variac</a:t>
            </a:r>
            <a:r>
              <a:rPr lang="en-US" sz="2600" dirty="0" smtClean="0">
                <a:solidFill>
                  <a:srgbClr val="002060"/>
                </a:solidFill>
              </a:rPr>
              <a:t> to control the temperature), water or oil bath as a heat source</a:t>
            </a:r>
          </a:p>
          <a:p>
            <a:pPr lvl="1">
              <a:buFont typeface="Arial" panose="020B0604020202020204" pitchFamily="34" charset="0"/>
              <a:buChar char="•"/>
            </a:pPr>
            <a:r>
              <a:rPr lang="en-US" sz="2600" dirty="0" smtClean="0">
                <a:solidFill>
                  <a:srgbClr val="002060"/>
                </a:solidFill>
              </a:rPr>
              <a:t>Additional joints are closed with a glass stopper and not with rubber septa</a:t>
            </a:r>
          </a:p>
          <a:p>
            <a:r>
              <a:rPr lang="en-US" sz="2900" dirty="0" smtClean="0"/>
              <a:t>The glassware has to be prepared by flame-drying under vacuum:</a:t>
            </a:r>
          </a:p>
          <a:p>
            <a:pPr lvl="1">
              <a:buFont typeface="Arial" panose="020B0604020202020204" pitchFamily="34" charset="0"/>
              <a:buChar char="•"/>
            </a:pPr>
            <a:r>
              <a:rPr lang="en-US" sz="2600" dirty="0" smtClean="0">
                <a:solidFill>
                  <a:srgbClr val="003300"/>
                </a:solidFill>
              </a:rPr>
              <a:t>Check glassware for cracks </a:t>
            </a:r>
          </a:p>
          <a:p>
            <a:pPr lvl="1">
              <a:buFont typeface="Arial" panose="020B0604020202020204" pitchFamily="34" charset="0"/>
              <a:buChar char="•"/>
            </a:pPr>
            <a:r>
              <a:rPr lang="en-US" sz="2600" dirty="0" smtClean="0">
                <a:solidFill>
                  <a:srgbClr val="003300"/>
                </a:solidFill>
              </a:rPr>
              <a:t>Assemble setup (do not forget to lubricate the ground glass joints lightly (only the upper third of male joint)!)</a:t>
            </a:r>
          </a:p>
          <a:p>
            <a:pPr lvl="1">
              <a:buFont typeface="Arial" panose="020B0604020202020204" pitchFamily="34" charset="0"/>
              <a:buChar char="•"/>
            </a:pPr>
            <a:r>
              <a:rPr lang="en-US" sz="2600" dirty="0" smtClean="0">
                <a:solidFill>
                  <a:srgbClr val="003300"/>
                </a:solidFill>
              </a:rPr>
              <a:t>Evacuate for ten minutes</a:t>
            </a:r>
          </a:p>
          <a:p>
            <a:pPr lvl="1">
              <a:buFont typeface="Arial" panose="020B0604020202020204" pitchFamily="34" charset="0"/>
              <a:buChar char="•"/>
            </a:pPr>
            <a:r>
              <a:rPr lang="en-US" sz="2600" dirty="0" smtClean="0">
                <a:solidFill>
                  <a:srgbClr val="003300"/>
                </a:solidFill>
              </a:rPr>
              <a:t>Heat the glassware with the heat gun</a:t>
            </a:r>
          </a:p>
          <a:p>
            <a:pPr lvl="1">
              <a:buFont typeface="Arial" panose="020B0604020202020204" pitchFamily="34" charset="0"/>
              <a:buChar char="•"/>
            </a:pPr>
            <a:r>
              <a:rPr lang="en-US" sz="2600" dirty="0" smtClean="0">
                <a:solidFill>
                  <a:srgbClr val="003300"/>
                </a:solidFill>
              </a:rPr>
              <a:t>Allow the glassware to cool under vacuum</a:t>
            </a:r>
          </a:p>
          <a:p>
            <a:pPr lvl="1">
              <a:buFont typeface="Arial" panose="020B0604020202020204" pitchFamily="34" charset="0"/>
              <a:buChar char="•"/>
            </a:pPr>
            <a:r>
              <a:rPr lang="en-US" sz="2600" dirty="0" smtClean="0">
                <a:solidFill>
                  <a:srgbClr val="003300"/>
                </a:solidFill>
              </a:rPr>
              <a:t>Refill slowly with inert gas</a:t>
            </a:r>
          </a:p>
          <a:p>
            <a:pPr lvl="1">
              <a:buFont typeface="Arial" panose="020B0604020202020204" pitchFamily="34" charset="0"/>
              <a:buChar char="•"/>
            </a:pPr>
            <a:r>
              <a:rPr lang="en-US" sz="2600" dirty="0" smtClean="0">
                <a:solidFill>
                  <a:srgbClr val="003300"/>
                </a:solidFill>
              </a:rPr>
              <a:t>Repeat the process at least once</a:t>
            </a:r>
          </a:p>
          <a:p>
            <a:pPr lvl="1">
              <a:buFont typeface="Arial" panose="020B0604020202020204" pitchFamily="34" charset="0"/>
              <a:buChar char="•"/>
            </a:pPr>
            <a:endParaRPr lang="en-US" sz="2600" dirty="0">
              <a:solidFill>
                <a:srgbClr val="003300"/>
              </a:solidFill>
            </a:endParaRPr>
          </a:p>
          <a:p>
            <a:pPr lvl="1">
              <a:buFont typeface="Arial" panose="020B0604020202020204" pitchFamily="34" charset="0"/>
              <a:buChar char="•"/>
            </a:pPr>
            <a:endParaRPr lang="en-US" dirty="0" smtClean="0">
              <a:solidFill>
                <a:srgbClr val="003300"/>
              </a:solidFill>
            </a:endParaRPr>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2159" r="9927"/>
          <a:stretch/>
        </p:blipFill>
        <p:spPr bwMode="auto">
          <a:xfrm>
            <a:off x="6705600" y="1401084"/>
            <a:ext cx="2209800" cy="408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l_fi" descr="Description: http://www.tedpella.com/vacuum_html/8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186" y="5562600"/>
            <a:ext cx="1237214" cy="86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5677185"/>
              </p:ext>
            </p:extLst>
          </p:nvPr>
        </p:nvGraphicFramePr>
        <p:xfrm>
          <a:off x="6324600" y="5562600"/>
          <a:ext cx="1300163" cy="874121"/>
        </p:xfrm>
        <a:graphic>
          <a:graphicData uri="http://schemas.openxmlformats.org/presentationml/2006/ole">
            <mc:AlternateContent xmlns:mc="http://schemas.openxmlformats.org/markup-compatibility/2006">
              <mc:Choice xmlns:v="urn:schemas-microsoft-com:vml" Requires="v">
                <p:oleObj spid="_x0000_s4129" name="Picture" r:id="rId6" imgW="3636264" imgH="2441448" progId="Word.Picture.8">
                  <p:embed/>
                </p:oleObj>
              </mc:Choice>
              <mc:Fallback>
                <p:oleObj name="Picture" r:id="rId6" imgW="3636264" imgH="2441448" progId="Word.Picture.8">
                  <p:embed/>
                  <p:pic>
                    <p:nvPicPr>
                      <p:cNvPr id="0" name="Object 3"/>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6324600" y="5562600"/>
                        <a:ext cx="1300163" cy="874121"/>
                      </a:xfrm>
                      <a:prstGeom prst="rect">
                        <a:avLst/>
                      </a:prstGeom>
                      <a:noFill/>
                    </p:spPr>
                  </p:pic>
                </p:oleObj>
              </mc:Fallback>
            </mc:AlternateContent>
          </a:graphicData>
        </a:graphic>
      </p:graphicFrame>
      <p:pic>
        <p:nvPicPr>
          <p:cNvPr id="4103" name="Picture 7" descr="http://www.proprofs.com/flashcards/upload/a199379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926" t="4067" r="5778" b="8211"/>
          <a:stretch/>
        </p:blipFill>
        <p:spPr bwMode="auto">
          <a:xfrm>
            <a:off x="5176928" y="5562600"/>
            <a:ext cx="1071471" cy="91546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6781800" y="3505200"/>
            <a:ext cx="6096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781800" y="2590800"/>
            <a:ext cx="6096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41398" y="3320534"/>
            <a:ext cx="356188" cy="338554"/>
          </a:xfrm>
          <a:prstGeom prst="rect">
            <a:avLst/>
          </a:prstGeom>
          <a:noFill/>
        </p:spPr>
        <p:txBody>
          <a:bodyPr wrap="none" rtlCol="0">
            <a:spAutoFit/>
          </a:bodyPr>
          <a:lstStyle/>
          <a:p>
            <a:r>
              <a:rPr lang="en-US" sz="1600" b="1" dirty="0" smtClean="0">
                <a:solidFill>
                  <a:srgbClr val="FF0000"/>
                </a:solidFill>
              </a:rPr>
              <a:t>in</a:t>
            </a:r>
            <a:endParaRPr lang="en-US" sz="1600" b="1" dirty="0">
              <a:solidFill>
                <a:srgbClr val="FF0000"/>
              </a:solidFill>
            </a:endParaRPr>
          </a:p>
        </p:txBody>
      </p:sp>
      <p:sp>
        <p:nvSpPr>
          <p:cNvPr id="12" name="TextBox 11"/>
          <p:cNvSpPr txBox="1"/>
          <p:nvPr/>
        </p:nvSpPr>
        <p:spPr>
          <a:xfrm>
            <a:off x="6248400" y="2406134"/>
            <a:ext cx="470000" cy="338554"/>
          </a:xfrm>
          <a:prstGeom prst="rect">
            <a:avLst/>
          </a:prstGeom>
          <a:noFill/>
        </p:spPr>
        <p:txBody>
          <a:bodyPr wrap="none" rtlCol="0">
            <a:spAutoFit/>
          </a:bodyPr>
          <a:lstStyle/>
          <a:p>
            <a:r>
              <a:rPr lang="en-US" sz="1600" b="1" dirty="0" smtClean="0">
                <a:solidFill>
                  <a:srgbClr val="FF0000"/>
                </a:solidFill>
              </a:rPr>
              <a:t>out</a:t>
            </a:r>
            <a:endParaRPr lang="en-US" b="1" dirty="0">
              <a:solidFill>
                <a:srgbClr val="FF0000"/>
              </a:solidFill>
            </a:endParaRPr>
          </a:p>
        </p:txBody>
      </p:sp>
      <p:cxnSp>
        <p:nvCxnSpPr>
          <p:cNvPr id="10" name="Straight Arrow Connector 9"/>
          <p:cNvCxnSpPr/>
          <p:nvPr/>
        </p:nvCxnSpPr>
        <p:spPr>
          <a:xfrm>
            <a:off x="8153400" y="1524000"/>
            <a:ext cx="762000" cy="0"/>
          </a:xfrm>
          <a:prstGeom prst="straightConnector1">
            <a:avLst/>
          </a:prstGeom>
          <a:ln w="2857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91401" y="1078468"/>
            <a:ext cx="1752599" cy="338554"/>
          </a:xfrm>
          <a:prstGeom prst="rect">
            <a:avLst/>
          </a:prstGeom>
          <a:noFill/>
        </p:spPr>
        <p:txBody>
          <a:bodyPr wrap="square" rtlCol="0">
            <a:spAutoFit/>
          </a:bodyPr>
          <a:lstStyle/>
          <a:p>
            <a:r>
              <a:rPr lang="en-US" sz="1600" b="1" dirty="0" smtClean="0">
                <a:solidFill>
                  <a:srgbClr val="002060"/>
                </a:solidFill>
              </a:rPr>
              <a:t>To vacuum line</a:t>
            </a:r>
            <a:endParaRPr lang="en-US" sz="1600" b="1" dirty="0">
              <a:solidFill>
                <a:srgbClr val="002060"/>
              </a:solidFill>
            </a:endParaRPr>
          </a:p>
        </p:txBody>
      </p:sp>
    </p:spTree>
    <p:extLst>
      <p:ext uri="{BB962C8B-B14F-4D97-AF65-F5344CB8AC3E}">
        <p14:creationId xmlns:p14="http://schemas.microsoft.com/office/powerpoint/2010/main" val="377648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calcmode="lin" valueType="num">
                                      <p:cBhvr>
                                        <p:cTn id="10" dur="500" fill="hold"/>
                                        <p:tgtEl>
                                          <p:spTgt spid="4098"/>
                                        </p:tgtEl>
                                        <p:attrNameLst>
                                          <p:attrName>ppt_w</p:attrName>
                                        </p:attrNameLst>
                                      </p:cBhvr>
                                      <p:tavLst>
                                        <p:tav tm="0">
                                          <p:val>
                                            <p:fltVal val="0"/>
                                          </p:val>
                                        </p:tav>
                                        <p:tav tm="100000">
                                          <p:val>
                                            <p:strVal val="#ppt_w"/>
                                          </p:val>
                                        </p:tav>
                                      </p:tavLst>
                                    </p:anim>
                                    <p:anim calcmode="lin" valueType="num">
                                      <p:cBhvr>
                                        <p:cTn id="11" dur="500" fill="hold"/>
                                        <p:tgtEl>
                                          <p:spTgt spid="4098"/>
                                        </p:tgtEl>
                                        <p:attrNameLst>
                                          <p:attrName>ppt_h</p:attrName>
                                        </p:attrNameLst>
                                      </p:cBhvr>
                                      <p:tavLst>
                                        <p:tav tm="0">
                                          <p:val>
                                            <p:fltVal val="0"/>
                                          </p:val>
                                        </p:tav>
                                        <p:tav tm="100000">
                                          <p:val>
                                            <p:strVal val="#ppt_h"/>
                                          </p:val>
                                        </p:tav>
                                      </p:tavLst>
                                    </p:anim>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16" presetClass="entr" presetSubtype="21"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barn(inVertical)">
                                      <p:cBhvr>
                                        <p:cTn id="51" dur="500"/>
                                        <p:tgtEl>
                                          <p:spTgt spid="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barn(inVertical)">
                                      <p:cBhvr>
                                        <p:cTn id="56" dur="500"/>
                                        <p:tgtEl>
                                          <p:spTgt spid="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barn(inVertical)">
                                      <p:cBhvr>
                                        <p:cTn id="61" dur="500"/>
                                        <p:tgtEl>
                                          <p:spTgt spid="2">
                                            <p:txEl>
                                              <p:pRg st="5" end="5"/>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animEffect transition="in" filter="barn(inVertical)">
                                      <p:cBhvr>
                                        <p:cTn id="71" dur="500"/>
                                        <p:tgtEl>
                                          <p:spTgt spid="2">
                                            <p:txEl>
                                              <p:pRg st="6" end="6"/>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4103"/>
                                        </p:tgtEl>
                                        <p:attrNameLst>
                                          <p:attrName>style.visibility</p:attrName>
                                        </p:attrNameLst>
                                      </p:cBhvr>
                                      <p:to>
                                        <p:strVal val="visible"/>
                                      </p:to>
                                    </p:set>
                                    <p:anim calcmode="lin" valueType="num">
                                      <p:cBhvr>
                                        <p:cTn id="74" dur="500" fill="hold"/>
                                        <p:tgtEl>
                                          <p:spTgt spid="4103"/>
                                        </p:tgtEl>
                                        <p:attrNameLst>
                                          <p:attrName>ppt_w</p:attrName>
                                        </p:attrNameLst>
                                      </p:cBhvr>
                                      <p:tavLst>
                                        <p:tav tm="0">
                                          <p:val>
                                            <p:fltVal val="0"/>
                                          </p:val>
                                        </p:tav>
                                        <p:tav tm="100000">
                                          <p:val>
                                            <p:strVal val="#ppt_w"/>
                                          </p:val>
                                        </p:tav>
                                      </p:tavLst>
                                    </p:anim>
                                    <p:anim calcmode="lin" valueType="num">
                                      <p:cBhvr>
                                        <p:cTn id="75" dur="500" fill="hold"/>
                                        <p:tgtEl>
                                          <p:spTgt spid="4103"/>
                                        </p:tgtEl>
                                        <p:attrNameLst>
                                          <p:attrName>ppt_h</p:attrName>
                                        </p:attrNameLst>
                                      </p:cBhvr>
                                      <p:tavLst>
                                        <p:tav tm="0">
                                          <p:val>
                                            <p:fltVal val="0"/>
                                          </p:val>
                                        </p:tav>
                                        <p:tav tm="100000">
                                          <p:val>
                                            <p:strVal val="#ppt_h"/>
                                          </p:val>
                                        </p:tav>
                                      </p:tavLst>
                                    </p:anim>
                                    <p:animEffect transition="in" filter="fade">
                                      <p:cBhvr>
                                        <p:cTn id="76" dur="500"/>
                                        <p:tgtEl>
                                          <p:spTgt spid="410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
                                            <p:txEl>
                                              <p:pRg st="7" end="7"/>
                                            </p:txEl>
                                          </p:spTgt>
                                        </p:tgtEl>
                                        <p:attrNameLst>
                                          <p:attrName>style.visibility</p:attrName>
                                        </p:attrNameLst>
                                      </p:cBhvr>
                                      <p:to>
                                        <p:strVal val="visible"/>
                                      </p:to>
                                    </p:set>
                                    <p:animEffect transition="in" filter="barn(inVertical)">
                                      <p:cBhvr>
                                        <p:cTn id="81" dur="500"/>
                                        <p:tgtEl>
                                          <p:spTgt spid="2">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
                                            <p:txEl>
                                              <p:pRg st="8" end="8"/>
                                            </p:txEl>
                                          </p:spTgt>
                                        </p:tgtEl>
                                        <p:attrNameLst>
                                          <p:attrName>style.visibility</p:attrName>
                                        </p:attrNameLst>
                                      </p:cBhvr>
                                      <p:to>
                                        <p:strVal val="visible"/>
                                      </p:to>
                                    </p:set>
                                    <p:animEffect transition="in" filter="barn(inVertical)">
                                      <p:cBhvr>
                                        <p:cTn id="86" dur="500"/>
                                        <p:tgtEl>
                                          <p:spTgt spid="2">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2">
                                            <p:txEl>
                                              <p:pRg st="9" end="9"/>
                                            </p:txEl>
                                          </p:spTgt>
                                        </p:tgtEl>
                                        <p:attrNameLst>
                                          <p:attrName>style.visibility</p:attrName>
                                        </p:attrNameLst>
                                      </p:cBhvr>
                                      <p:to>
                                        <p:strVal val="visible"/>
                                      </p:to>
                                    </p:set>
                                    <p:animEffect transition="in" filter="barn(inVertical)">
                                      <p:cBhvr>
                                        <p:cTn id="91" dur="500"/>
                                        <p:tgtEl>
                                          <p:spTgt spid="2">
                                            <p:txEl>
                                              <p:pRg st="9" end="9"/>
                                            </p:txEl>
                                          </p:spTgt>
                                        </p:tgtEl>
                                      </p:cBhvr>
                                    </p:animEffect>
                                  </p:childTnLst>
                                </p:cTn>
                              </p:par>
                              <p:par>
                                <p:cTn id="92" presetID="16" presetClass="entr" presetSubtype="21" fill="hold" nodeType="with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barn(inVertical)">
                                      <p:cBhvr>
                                        <p:cTn id="94" dur="5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2">
                                            <p:txEl>
                                              <p:pRg st="10" end="10"/>
                                            </p:txEl>
                                          </p:spTgt>
                                        </p:tgtEl>
                                        <p:attrNameLst>
                                          <p:attrName>style.visibility</p:attrName>
                                        </p:attrNameLst>
                                      </p:cBhvr>
                                      <p:to>
                                        <p:strVal val="visible"/>
                                      </p:to>
                                    </p:set>
                                    <p:animEffect transition="in" filter="barn(inVertical)">
                                      <p:cBhvr>
                                        <p:cTn id="99" dur="500"/>
                                        <p:tgtEl>
                                          <p:spTgt spid="2">
                                            <p:txEl>
                                              <p:pRg st="10" end="1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2">
                                            <p:txEl>
                                              <p:pRg st="11" end="11"/>
                                            </p:txEl>
                                          </p:spTgt>
                                        </p:tgtEl>
                                        <p:attrNameLst>
                                          <p:attrName>style.visibility</p:attrName>
                                        </p:attrNameLst>
                                      </p:cBhvr>
                                      <p:to>
                                        <p:strVal val="visible"/>
                                      </p:to>
                                    </p:set>
                                    <p:animEffect transition="in" filter="barn(inVertical)">
                                      <p:cBhvr>
                                        <p:cTn id="104" dur="500"/>
                                        <p:tgtEl>
                                          <p:spTgt spid="2">
                                            <p:txEl>
                                              <p:pRg st="11" end="1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nodeType="clickEffect">
                                  <p:stCondLst>
                                    <p:cond delay="0"/>
                                  </p:stCondLst>
                                  <p:childTnLst>
                                    <p:set>
                                      <p:cBhvr>
                                        <p:cTn id="108" dur="1" fill="hold">
                                          <p:stCondLst>
                                            <p:cond delay="0"/>
                                          </p:stCondLst>
                                        </p:cTn>
                                        <p:tgtEl>
                                          <p:spTgt spid="2">
                                            <p:txEl>
                                              <p:pRg st="12" end="12"/>
                                            </p:txEl>
                                          </p:spTgt>
                                        </p:tgtEl>
                                        <p:attrNameLst>
                                          <p:attrName>style.visibility</p:attrName>
                                        </p:attrNameLst>
                                      </p:cBhvr>
                                      <p:to>
                                        <p:strVal val="visible"/>
                                      </p:to>
                                    </p:set>
                                    <p:animEffect transition="in" filter="barn(inVertical)">
                                      <p:cBhvr>
                                        <p:cTn id="109" dur="500"/>
                                        <p:tgtEl>
                                          <p:spTgt spid="2">
                                            <p:txEl>
                                              <p:pRg st="12" end="12"/>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2">
                                            <p:txEl>
                                              <p:pRg st="13" end="13"/>
                                            </p:txEl>
                                          </p:spTgt>
                                        </p:tgtEl>
                                        <p:attrNameLst>
                                          <p:attrName>style.visibility</p:attrName>
                                        </p:attrNameLst>
                                      </p:cBhvr>
                                      <p:to>
                                        <p:strVal val="visible"/>
                                      </p:to>
                                    </p:set>
                                    <p:animEffect transition="in" filter="barn(inVertical)">
                                      <p:cBhvr>
                                        <p:cTn id="114" dur="500"/>
                                        <p:tgtEl>
                                          <p:spTgt spid="2">
                                            <p:txEl>
                                              <p:pRg st="13" end="1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2">
                                            <p:txEl>
                                              <p:pRg st="14" end="14"/>
                                            </p:txEl>
                                          </p:spTgt>
                                        </p:tgtEl>
                                        <p:attrNameLst>
                                          <p:attrName>style.visibility</p:attrName>
                                        </p:attrNameLst>
                                      </p:cBhvr>
                                      <p:to>
                                        <p:strVal val="visible"/>
                                      </p:to>
                                    </p:set>
                                    <p:animEffect transition="in" filter="barn(inVertical)">
                                      <p:cBhvr>
                                        <p:cTn id="11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chor="ctr"/>
          <a:lstStyle/>
          <a:p>
            <a:pPr algn="ctr"/>
            <a:r>
              <a:rPr lang="en-US" dirty="0">
                <a:solidFill>
                  <a:srgbClr val="002060"/>
                </a:solidFill>
              </a:rPr>
              <a:t>Basic Setup II</a:t>
            </a:r>
            <a:endParaRPr lang="en-US" dirty="0"/>
          </a:p>
        </p:txBody>
      </p:sp>
      <p:sp>
        <p:nvSpPr>
          <p:cNvPr id="2" name="Content Placeholder 1"/>
          <p:cNvSpPr>
            <a:spLocks noGrp="1"/>
          </p:cNvSpPr>
          <p:nvPr>
            <p:ph idx="1"/>
          </p:nvPr>
        </p:nvSpPr>
        <p:spPr>
          <a:xfrm>
            <a:off x="457200" y="1524000"/>
            <a:ext cx="6172200" cy="4876800"/>
          </a:xfrm>
        </p:spPr>
        <p:txBody>
          <a:bodyPr>
            <a:normAutofit fontScale="70000" lnSpcReduction="20000"/>
          </a:bodyPr>
          <a:lstStyle/>
          <a:p>
            <a:r>
              <a:rPr lang="en-US" b="1" dirty="0" smtClean="0"/>
              <a:t>Heat gun</a:t>
            </a:r>
          </a:p>
          <a:p>
            <a:pPr lvl="1">
              <a:buFont typeface="Arial" panose="020B0604020202020204" pitchFamily="34" charset="0"/>
              <a:buChar char="•"/>
            </a:pPr>
            <a:r>
              <a:rPr lang="en-US" dirty="0" smtClean="0">
                <a:solidFill>
                  <a:srgbClr val="002060"/>
                </a:solidFill>
              </a:rPr>
              <a:t>The </a:t>
            </a:r>
            <a:r>
              <a:rPr lang="en-US" dirty="0">
                <a:solidFill>
                  <a:srgbClr val="002060"/>
                </a:solidFill>
              </a:rPr>
              <a:t>heat guns in the laboratory are industrial strength heat guns. They allow for temperatures up to </a:t>
            </a:r>
            <a:r>
              <a:rPr lang="en-US" dirty="0" smtClean="0">
                <a:solidFill>
                  <a:srgbClr val="002060"/>
                </a:solidFill>
              </a:rPr>
              <a:t>500 </a:t>
            </a:r>
            <a:r>
              <a:rPr lang="en-US" baseline="30000" dirty="0">
                <a:solidFill>
                  <a:srgbClr val="002060"/>
                </a:solidFill>
              </a:rPr>
              <a:t>o</a:t>
            </a:r>
            <a:r>
              <a:rPr lang="en-US" dirty="0">
                <a:solidFill>
                  <a:srgbClr val="002060"/>
                </a:solidFill>
              </a:rPr>
              <a:t>C. </a:t>
            </a:r>
            <a:r>
              <a:rPr lang="en-US" dirty="0" smtClean="0">
                <a:solidFill>
                  <a:srgbClr val="002060"/>
                </a:solidFill>
              </a:rPr>
              <a:t>The temperature can be controlled by opening or closing the intake shuffle.</a:t>
            </a:r>
          </a:p>
          <a:p>
            <a:pPr lvl="1">
              <a:buFont typeface="Arial" panose="020B0604020202020204" pitchFamily="34" charset="0"/>
              <a:buChar char="•"/>
            </a:pPr>
            <a:r>
              <a:rPr lang="en-US" dirty="0" smtClean="0">
                <a:solidFill>
                  <a:srgbClr val="002060"/>
                </a:solidFill>
              </a:rPr>
              <a:t>The heating commences at the point the farthest away from the vacuum connection to drive the water out of the glassware.</a:t>
            </a:r>
          </a:p>
          <a:p>
            <a:pPr lvl="1">
              <a:buFont typeface="Arial" panose="020B0604020202020204" pitchFamily="34" charset="0"/>
              <a:buChar char="•"/>
            </a:pPr>
            <a:r>
              <a:rPr lang="en-US" dirty="0" smtClean="0">
                <a:solidFill>
                  <a:srgbClr val="002060"/>
                </a:solidFill>
              </a:rPr>
              <a:t>After </a:t>
            </a:r>
            <a:r>
              <a:rPr lang="en-US" dirty="0">
                <a:solidFill>
                  <a:srgbClr val="002060"/>
                </a:solidFill>
              </a:rPr>
              <a:t>the student completed the heating of the glassware, the switch has to be set to cooling in order to cool down the filament in the front part of the nozzle. Failure to do so will cause the filament to burn </a:t>
            </a:r>
            <a:r>
              <a:rPr lang="en-US" dirty="0" smtClean="0">
                <a:solidFill>
                  <a:srgbClr val="002060"/>
                </a:solidFill>
              </a:rPr>
              <a:t>out</a:t>
            </a:r>
          </a:p>
          <a:p>
            <a:pPr lvl="1">
              <a:buFont typeface="Arial" panose="020B0604020202020204" pitchFamily="34" charset="0"/>
              <a:buChar char="•"/>
            </a:pPr>
            <a:r>
              <a:rPr lang="en-US" b="1" dirty="0" smtClean="0">
                <a:solidFill>
                  <a:srgbClr val="FF0000"/>
                </a:solidFill>
              </a:rPr>
              <a:t>During </a:t>
            </a:r>
            <a:r>
              <a:rPr lang="en-US" b="1" dirty="0">
                <a:solidFill>
                  <a:srgbClr val="FF0000"/>
                </a:solidFill>
              </a:rPr>
              <a:t>the step, all flammable materials </a:t>
            </a:r>
            <a:br>
              <a:rPr lang="en-US" b="1" dirty="0">
                <a:solidFill>
                  <a:srgbClr val="FF0000"/>
                </a:solidFill>
              </a:rPr>
            </a:br>
            <a:r>
              <a:rPr lang="en-US" b="1" dirty="0">
                <a:solidFill>
                  <a:srgbClr val="FF0000"/>
                </a:solidFill>
              </a:rPr>
              <a:t>(i.e., flammable solvents, paper towels, etc.) have to be removed from the area to prevent fires. </a:t>
            </a:r>
          </a:p>
          <a:p>
            <a:pPr lvl="1">
              <a:buFont typeface="Arial" panose="020B0604020202020204" pitchFamily="34" charset="0"/>
              <a:buChar char="•"/>
            </a:pPr>
            <a:endParaRPr lang="en-US" dirty="0">
              <a:solidFill>
                <a:srgbClr val="002060"/>
              </a:solidFill>
            </a:endParaRPr>
          </a:p>
        </p:txBody>
      </p:sp>
      <p:pic>
        <p:nvPicPr>
          <p:cNvPr id="2050" name="Picture 2" descr="http://www.uline.com/images/en-US/transpar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852488"/>
            <a:ext cx="238125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uline.com/images/en-US/transpar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700088"/>
            <a:ext cx="238125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2.gstatic.com/images?q=tbn:ANd9GcR1YBpe0zKMllPrGX63EzvPU1_HZIKdpS-oXy8PBhR9B2rGm9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28800"/>
            <a:ext cx="2143125" cy="214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6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 calcmode="lin" valueType="num">
                                      <p:cBhvr>
                                        <p:cTn id="10" dur="500" fill="hold"/>
                                        <p:tgtEl>
                                          <p:spTgt spid="2058"/>
                                        </p:tgtEl>
                                        <p:attrNameLst>
                                          <p:attrName>ppt_w</p:attrName>
                                        </p:attrNameLst>
                                      </p:cBhvr>
                                      <p:tavLst>
                                        <p:tav tm="0">
                                          <p:val>
                                            <p:fltVal val="0"/>
                                          </p:val>
                                        </p:tav>
                                        <p:tav tm="100000">
                                          <p:val>
                                            <p:strVal val="#ppt_w"/>
                                          </p:val>
                                        </p:tav>
                                      </p:tavLst>
                                    </p:anim>
                                    <p:anim calcmode="lin" valueType="num">
                                      <p:cBhvr>
                                        <p:cTn id="11" dur="500" fill="hold"/>
                                        <p:tgtEl>
                                          <p:spTgt spid="2058"/>
                                        </p:tgtEl>
                                        <p:attrNameLst>
                                          <p:attrName>ppt_h</p:attrName>
                                        </p:attrNameLst>
                                      </p:cBhvr>
                                      <p:tavLst>
                                        <p:tav tm="0">
                                          <p:val>
                                            <p:fltVal val="0"/>
                                          </p:val>
                                        </p:tav>
                                        <p:tav tm="100000">
                                          <p:val>
                                            <p:strVal val="#ppt_h"/>
                                          </p:val>
                                        </p:tav>
                                      </p:tavLst>
                                    </p:anim>
                                    <p:animEffect transition="in" filter="fade">
                                      <p:cBhvr>
                                        <p:cTn id="12" dur="500"/>
                                        <p:tgtEl>
                                          <p:spTgt spid="20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TotalTime>
  <Words>1623</Words>
  <Application>Microsoft Office PowerPoint</Application>
  <PresentationFormat>On-screen Show (4:3)</PresentationFormat>
  <Paragraphs>174</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Picture</vt:lpstr>
      <vt:lpstr>Lecture 2a</vt:lpstr>
      <vt:lpstr>Introduction I</vt:lpstr>
      <vt:lpstr>Introduction II</vt:lpstr>
      <vt:lpstr>Schlenkware I</vt:lpstr>
      <vt:lpstr>Schlenkware II</vt:lpstr>
      <vt:lpstr>Schlenkline I</vt:lpstr>
      <vt:lpstr>Schlenkline II</vt:lpstr>
      <vt:lpstr>Basic Setup I</vt:lpstr>
      <vt:lpstr>Basic Setup II</vt:lpstr>
      <vt:lpstr>Basic Setup III</vt:lpstr>
      <vt:lpstr>Basic Setup IV</vt:lpstr>
      <vt:lpstr>Basic Setup V</vt:lpstr>
      <vt:lpstr>Basic Setup VI</vt:lpstr>
      <vt:lpstr>Basic Setup VII</vt:lpstr>
      <vt:lpstr>Basic Setup VIII</vt:lpstr>
      <vt:lpstr>Glove Box I</vt:lpstr>
      <vt:lpstr>Glove Box II</vt:lpstr>
      <vt:lpstr>Glove Box III</vt:lpstr>
      <vt:lpstr>Glasses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bacher</dc:creator>
  <cp:lastModifiedBy>Alf Bacher</cp:lastModifiedBy>
  <cp:revision>72</cp:revision>
  <dcterms:created xsi:type="dcterms:W3CDTF">2011-12-27T16:24:46Z</dcterms:created>
  <dcterms:modified xsi:type="dcterms:W3CDTF">2015-01-02T23:58:48Z</dcterms:modified>
</cp:coreProperties>
</file>