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handoutMasterIdLst>
    <p:handoutMasterId r:id="rId11"/>
  </p:handoutMasterIdLst>
  <p:sldIdLst>
    <p:sldId id="256" r:id="rId2"/>
    <p:sldId id="259" r:id="rId3"/>
    <p:sldId id="257" r:id="rId4"/>
    <p:sldId id="258" r:id="rId5"/>
    <p:sldId id="260" r:id="rId6"/>
    <p:sldId id="261" r:id="rId7"/>
    <p:sldId id="263" r:id="rId8"/>
    <p:sldId id="262" r:id="rId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003300"/>
    <a:srgbClr val="66003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31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9E7DCA7B-37C4-45B5-8F0D-586B8022262F}" type="datetimeFigureOut">
              <a:rPr lang="en-US" smtClean="0"/>
              <a:t>1/2/2013</a:t>
            </a:fld>
            <a:endParaRPr lang="en-US"/>
          </a:p>
        </p:txBody>
      </p:sp>
      <p:sp>
        <p:nvSpPr>
          <p:cNvPr id="4" name="Footer Placeholder 3"/>
          <p:cNvSpPr>
            <a:spLocks noGrp="1"/>
          </p:cNvSpPr>
          <p:nvPr>
            <p:ph type="ftr" sz="quarter" idx="2"/>
          </p:nvPr>
        </p:nvSpPr>
        <p:spPr>
          <a:xfrm>
            <a:off x="1"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463E6364-1511-4260-9677-3030FA2E4892}" type="slidenum">
              <a:rPr lang="en-US" smtClean="0"/>
              <a:t>‹#›</a:t>
            </a:fld>
            <a:endParaRPr lang="en-US"/>
          </a:p>
        </p:txBody>
      </p:sp>
    </p:spTree>
    <p:extLst>
      <p:ext uri="{BB962C8B-B14F-4D97-AF65-F5344CB8AC3E}">
        <p14:creationId xmlns:p14="http://schemas.microsoft.com/office/powerpoint/2010/main" val="173047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0E12DDCA-E157-47EB-9895-4BBB3494B9D5}" type="datetimeFigureOut">
              <a:rPr lang="en-US" smtClean="0"/>
              <a:t>1/2/2013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7"/>
            <a:ext cx="55054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8A6DEFA4-6AA3-4CCA-8EE8-00C147841BA3}" type="slidenum">
              <a:rPr lang="en-US" smtClean="0"/>
              <a:t>‹#›</a:t>
            </a:fld>
            <a:endParaRPr lang="en-US"/>
          </a:p>
        </p:txBody>
      </p:sp>
    </p:spTree>
    <p:extLst>
      <p:ext uri="{BB962C8B-B14F-4D97-AF65-F5344CB8AC3E}">
        <p14:creationId xmlns:p14="http://schemas.microsoft.com/office/powerpoint/2010/main" val="1922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6DEFA4-6AA3-4CCA-8EE8-00C147841BA3}" type="slidenum">
              <a:rPr lang="en-US" smtClean="0"/>
              <a:t>1</a:t>
            </a:fld>
            <a:endParaRPr lang="en-US"/>
          </a:p>
        </p:txBody>
      </p:sp>
    </p:spTree>
    <p:extLst>
      <p:ext uri="{BB962C8B-B14F-4D97-AF65-F5344CB8AC3E}">
        <p14:creationId xmlns:p14="http://schemas.microsoft.com/office/powerpoint/2010/main" val="314961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6DEFA4-6AA3-4CCA-8EE8-00C147841BA3}" type="slidenum">
              <a:rPr lang="en-US" smtClean="0"/>
              <a:t>2</a:t>
            </a:fld>
            <a:endParaRPr lang="en-US"/>
          </a:p>
        </p:txBody>
      </p:sp>
    </p:spTree>
    <p:extLst>
      <p:ext uri="{BB962C8B-B14F-4D97-AF65-F5344CB8AC3E}">
        <p14:creationId xmlns:p14="http://schemas.microsoft.com/office/powerpoint/2010/main" val="365741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6DEFA4-6AA3-4CCA-8EE8-00C147841BA3}" type="slidenum">
              <a:rPr lang="en-US" smtClean="0"/>
              <a:t>3</a:t>
            </a:fld>
            <a:endParaRPr lang="en-US"/>
          </a:p>
        </p:txBody>
      </p:sp>
    </p:spTree>
    <p:extLst>
      <p:ext uri="{BB962C8B-B14F-4D97-AF65-F5344CB8AC3E}">
        <p14:creationId xmlns:p14="http://schemas.microsoft.com/office/powerpoint/2010/main" val="255680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6DEFA4-6AA3-4CCA-8EE8-00C147841BA3}" type="slidenum">
              <a:rPr lang="en-US" smtClean="0"/>
              <a:t>4</a:t>
            </a:fld>
            <a:endParaRPr lang="en-US"/>
          </a:p>
        </p:txBody>
      </p:sp>
    </p:spTree>
    <p:extLst>
      <p:ext uri="{BB962C8B-B14F-4D97-AF65-F5344CB8AC3E}">
        <p14:creationId xmlns:p14="http://schemas.microsoft.com/office/powerpoint/2010/main" val="423510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6DEFA4-6AA3-4CCA-8EE8-00C147841BA3}" type="slidenum">
              <a:rPr lang="en-US" smtClean="0"/>
              <a:t>5</a:t>
            </a:fld>
            <a:endParaRPr lang="en-US"/>
          </a:p>
        </p:txBody>
      </p:sp>
    </p:spTree>
    <p:extLst>
      <p:ext uri="{BB962C8B-B14F-4D97-AF65-F5344CB8AC3E}">
        <p14:creationId xmlns:p14="http://schemas.microsoft.com/office/powerpoint/2010/main" val="3832727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6DEFA4-6AA3-4CCA-8EE8-00C147841BA3}" type="slidenum">
              <a:rPr lang="en-US" smtClean="0"/>
              <a:t>6</a:t>
            </a:fld>
            <a:endParaRPr lang="en-US"/>
          </a:p>
        </p:txBody>
      </p:sp>
    </p:spTree>
    <p:extLst>
      <p:ext uri="{BB962C8B-B14F-4D97-AF65-F5344CB8AC3E}">
        <p14:creationId xmlns:p14="http://schemas.microsoft.com/office/powerpoint/2010/main" val="73252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6DEFA4-6AA3-4CCA-8EE8-00C147841BA3}" type="slidenum">
              <a:rPr lang="en-US" smtClean="0"/>
              <a:t>8</a:t>
            </a:fld>
            <a:endParaRPr lang="en-US"/>
          </a:p>
        </p:txBody>
      </p:sp>
    </p:spTree>
    <p:extLst>
      <p:ext uri="{BB962C8B-B14F-4D97-AF65-F5344CB8AC3E}">
        <p14:creationId xmlns:p14="http://schemas.microsoft.com/office/powerpoint/2010/main" val="1968120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BD672C2-6A03-47F4-B8FB-492AD257FE51}" type="datetimeFigureOut">
              <a:rPr lang="en-US" smtClean="0"/>
              <a:t>1/2/2013</a:t>
            </a:fld>
            <a:endParaRPr lang="en-US"/>
          </a:p>
        </p:txBody>
      </p:sp>
      <p:sp>
        <p:nvSpPr>
          <p:cNvPr id="16" name="Slide Number Placeholder 15"/>
          <p:cNvSpPr>
            <a:spLocks noGrp="1"/>
          </p:cNvSpPr>
          <p:nvPr>
            <p:ph type="sldNum" sz="quarter" idx="11"/>
          </p:nvPr>
        </p:nvSpPr>
        <p:spPr/>
        <p:txBody>
          <a:bodyPr/>
          <a:lstStyle/>
          <a:p>
            <a:fld id="{1002B650-82FB-4E44-9EAF-18D97BD0C15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D672C2-6A03-47F4-B8FB-492AD257FE51}" type="datetimeFigureOut">
              <a:rPr lang="en-US" smtClean="0"/>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2B650-82FB-4E44-9EAF-18D97BD0C1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D672C2-6A03-47F4-B8FB-492AD257FE51}" type="datetimeFigureOut">
              <a:rPr lang="en-US" smtClean="0"/>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2B650-82FB-4E44-9EAF-18D97BD0C15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7BD672C2-6A03-47F4-B8FB-492AD257FE51}" type="datetimeFigureOut">
              <a:rPr lang="en-US" smtClean="0"/>
              <a:t>1/2/2013</a:t>
            </a:fld>
            <a:endParaRPr lang="en-US"/>
          </a:p>
        </p:txBody>
      </p:sp>
      <p:sp>
        <p:nvSpPr>
          <p:cNvPr id="15" name="Slide Number Placeholder 14"/>
          <p:cNvSpPr>
            <a:spLocks noGrp="1"/>
          </p:cNvSpPr>
          <p:nvPr>
            <p:ph type="sldNum" sz="quarter" idx="15"/>
          </p:nvPr>
        </p:nvSpPr>
        <p:spPr/>
        <p:txBody>
          <a:bodyPr/>
          <a:lstStyle>
            <a:lvl1pPr algn="ctr">
              <a:defRPr/>
            </a:lvl1pPr>
          </a:lstStyle>
          <a:p>
            <a:fld id="{1002B650-82FB-4E44-9EAF-18D97BD0C157}"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D672C2-6A03-47F4-B8FB-492AD257FE51}" type="datetimeFigureOut">
              <a:rPr lang="en-US" smtClean="0"/>
              <a:t>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2B650-82FB-4E44-9EAF-18D97BD0C157}"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BD672C2-6A03-47F4-B8FB-492AD257FE51}" type="datetimeFigureOut">
              <a:rPr lang="en-US" smtClean="0"/>
              <a:t>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2B650-82FB-4E44-9EAF-18D97BD0C15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002B650-82FB-4E44-9EAF-18D97BD0C157}"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BD672C2-6A03-47F4-B8FB-492AD257FE51}" type="datetimeFigureOut">
              <a:rPr lang="en-US" smtClean="0"/>
              <a:t>1/2/2013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D672C2-6A03-47F4-B8FB-492AD257FE51}" type="datetimeFigureOut">
              <a:rPr lang="en-US" smtClean="0"/>
              <a:t>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2B650-82FB-4E44-9EAF-18D97BD0C15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672C2-6A03-47F4-B8FB-492AD257FE51}" type="datetimeFigureOut">
              <a:rPr lang="en-US" smtClean="0"/>
              <a:t>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2B650-82FB-4E44-9EAF-18D97BD0C1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7BD672C2-6A03-47F4-B8FB-492AD257FE51}" type="datetimeFigureOut">
              <a:rPr lang="en-US" smtClean="0"/>
              <a:t>1/2/2013</a:t>
            </a:fld>
            <a:endParaRPr lang="en-US"/>
          </a:p>
        </p:txBody>
      </p:sp>
      <p:sp>
        <p:nvSpPr>
          <p:cNvPr id="9" name="Slide Number Placeholder 8"/>
          <p:cNvSpPr>
            <a:spLocks noGrp="1"/>
          </p:cNvSpPr>
          <p:nvPr>
            <p:ph type="sldNum" sz="quarter" idx="15"/>
          </p:nvPr>
        </p:nvSpPr>
        <p:spPr/>
        <p:txBody>
          <a:bodyPr/>
          <a:lstStyle/>
          <a:p>
            <a:fld id="{1002B650-82FB-4E44-9EAF-18D97BD0C157}"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7BD672C2-6A03-47F4-B8FB-492AD257FE51}" type="datetimeFigureOut">
              <a:rPr lang="en-US" smtClean="0"/>
              <a:t>1/2/2013</a:t>
            </a:fld>
            <a:endParaRPr lang="en-US"/>
          </a:p>
        </p:txBody>
      </p:sp>
      <p:sp>
        <p:nvSpPr>
          <p:cNvPr id="9" name="Slide Number Placeholder 8"/>
          <p:cNvSpPr>
            <a:spLocks noGrp="1"/>
          </p:cNvSpPr>
          <p:nvPr>
            <p:ph type="sldNum" sz="quarter" idx="11"/>
          </p:nvPr>
        </p:nvSpPr>
        <p:spPr/>
        <p:txBody>
          <a:bodyPr/>
          <a:lstStyle/>
          <a:p>
            <a:fld id="{1002B650-82FB-4E44-9EAF-18D97BD0C15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5">
                <a:tint val="45000"/>
                <a:satMod val="400000"/>
              </a:schemeClr>
            </a:duotone>
            <a:extLst>
              <a:ext uri="{BEBA8EAE-BF5A-486C-A8C5-ECC9F3942E4B}">
                <a14:imgProps xmlns:a14="http://schemas.microsoft.com/office/drawing/2010/main">
                  <a14:imgLayer r:embed="rId14">
                    <a14:imgEffect>
                      <a14:artisticGlass/>
                    </a14:imgEffect>
                    <a14:imgEffect>
                      <a14:colorTemperature colorTemp="11200"/>
                    </a14:imgEffect>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BD672C2-6A03-47F4-B8FB-492AD257FE51}" type="datetimeFigureOut">
              <a:rPr lang="en-US" smtClean="0"/>
              <a:t>1/2/2013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1002B650-82FB-4E44-9EAF-18D97BD0C157}"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hem.ucla.edu/ax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www.chem.ucla.edu/ax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3600" b="1" i="1" dirty="0" smtClean="0">
                <a:solidFill>
                  <a:srgbClr val="660033"/>
                </a:solidFill>
                <a:latin typeface="Times New Roman" pitchFamily="18" charset="0"/>
                <a:cs typeface="Times New Roman" pitchFamily="18" charset="0"/>
              </a:rPr>
              <a:t>Safety</a:t>
            </a:r>
            <a:endParaRPr lang="en-US" sz="3600" b="1" i="1" dirty="0">
              <a:solidFill>
                <a:srgbClr val="660033"/>
              </a:solidFill>
              <a:latin typeface="Times New Roman" pitchFamily="18" charset="0"/>
              <a:cs typeface="Times New Roman" pitchFamily="18" charset="0"/>
            </a:endParaRPr>
          </a:p>
        </p:txBody>
      </p:sp>
      <p:sp>
        <p:nvSpPr>
          <p:cNvPr id="2" name="Title 1"/>
          <p:cNvSpPr>
            <a:spLocks noGrp="1"/>
          </p:cNvSpPr>
          <p:nvPr>
            <p:ph type="ctrTitle"/>
          </p:nvPr>
        </p:nvSpPr>
        <p:spPr/>
        <p:txBody>
          <a:bodyPr/>
          <a:lstStyle/>
          <a:p>
            <a:r>
              <a:rPr lang="en-US" dirty="0" smtClean="0">
                <a:solidFill>
                  <a:schemeClr val="tx1"/>
                </a:solidFill>
                <a:latin typeface="Times New Roman" pitchFamily="18" charset="0"/>
                <a:cs typeface="Times New Roman" pitchFamily="18" charset="0"/>
              </a:rPr>
              <a:t>Lecture 1a</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769670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0080" y="1463040"/>
            <a:ext cx="8046720" cy="4572000"/>
          </a:xfrm>
        </p:spPr>
        <p:txBody>
          <a:bodyPr>
            <a:noAutofit/>
          </a:bodyPr>
          <a:lstStyle/>
          <a:p>
            <a:r>
              <a:rPr lang="en-US" sz="1700" dirty="0">
                <a:latin typeface="Times New Roman" pitchFamily="18" charset="0"/>
                <a:cs typeface="Times New Roman" pitchFamily="18" charset="0"/>
              </a:rPr>
              <a:t>Several accidents in the past couple of years (one of them deadly </a:t>
            </a:r>
            <a:r>
              <a:rPr lang="en-US" sz="1700" dirty="0">
                <a:latin typeface="Times New Roman" pitchFamily="18" charset="0"/>
                <a:cs typeface="Times New Roman" pitchFamily="18" charset="0"/>
                <a:sym typeface="Wingdings" pitchFamily="2" charset="2"/>
              </a:rPr>
              <a:t>and others, which required treatment in the hospital</a:t>
            </a:r>
            <a:r>
              <a:rPr lang="en-US" sz="1700" dirty="0">
                <a:latin typeface="Times New Roman" pitchFamily="18" charset="0"/>
                <a:cs typeface="Times New Roman" pitchFamily="18" charset="0"/>
              </a:rPr>
              <a:t>) have triggered a very strict enforcement of existing and the institution of many new safety rules </a:t>
            </a:r>
          </a:p>
          <a:p>
            <a:r>
              <a:rPr lang="en-US" sz="1700" dirty="0">
                <a:latin typeface="Times New Roman" pitchFamily="18" charset="0"/>
                <a:cs typeface="Times New Roman" pitchFamily="18" charset="0"/>
              </a:rPr>
              <a:t>For instance, the use of chlorinated solvents i.e., chloroform and dichloromethane, which used to be a very popular due to their low flammability, were banned from </a:t>
            </a:r>
            <a:br>
              <a:rPr lang="en-US" sz="1700" dirty="0">
                <a:latin typeface="Times New Roman" pitchFamily="18" charset="0"/>
                <a:cs typeface="Times New Roman" pitchFamily="18" charset="0"/>
              </a:rPr>
            </a:br>
            <a:r>
              <a:rPr lang="en-US" sz="1700" dirty="0">
                <a:latin typeface="Times New Roman" pitchFamily="18" charset="0"/>
                <a:cs typeface="Times New Roman" pitchFamily="18" charset="0"/>
              </a:rPr>
              <a:t>lower division organic labs like Chem 30BL and Chem 30CL because they are considered potential carcinogens, which should only be handled by properly trained personnel and other a well-ventilated hood</a:t>
            </a:r>
          </a:p>
          <a:p>
            <a:r>
              <a:rPr lang="en-US" sz="1700" dirty="0">
                <a:latin typeface="Times New Roman" pitchFamily="18" charset="0"/>
                <a:cs typeface="Times New Roman" pitchFamily="18" charset="0"/>
              </a:rPr>
              <a:t>UCLA has also established a very strict policy regarding PPE (personal protective equipment, UCLA policy 905, for details see link on the homework for meeting 2, make sure to read it thoroughly because you will be held to these standards as well)</a:t>
            </a:r>
          </a:p>
          <a:p>
            <a:r>
              <a:rPr lang="en-US" sz="1700" dirty="0">
                <a:latin typeface="Times New Roman" pitchFamily="18" charset="0"/>
                <a:cs typeface="Times New Roman" pitchFamily="18" charset="0"/>
              </a:rPr>
              <a:t>There are many internal inspections from EHS (Environmental Health and Safety), whose results will cause a lot of trouble for the teaching assistant and the instructor.</a:t>
            </a:r>
          </a:p>
          <a:p>
            <a:r>
              <a:rPr lang="en-US" sz="1700" dirty="0">
                <a:latin typeface="Times New Roman" pitchFamily="18" charset="0"/>
                <a:cs typeface="Times New Roman" pitchFamily="18" charset="0"/>
              </a:rPr>
              <a:t>The chemistry department will be under a lot of scrutiny for the</a:t>
            </a:r>
            <a:br>
              <a:rPr lang="en-US" sz="1700" dirty="0">
                <a:latin typeface="Times New Roman" pitchFamily="18" charset="0"/>
                <a:cs typeface="Times New Roman" pitchFamily="18" charset="0"/>
              </a:rPr>
            </a:br>
            <a:r>
              <a:rPr lang="en-US" sz="1700" dirty="0">
                <a:latin typeface="Times New Roman" pitchFamily="18" charset="0"/>
                <a:cs typeface="Times New Roman" pitchFamily="18" charset="0"/>
              </a:rPr>
              <a:t>next four years by CAL OSHA, which means that everything has </a:t>
            </a:r>
            <a:br>
              <a:rPr lang="en-US" sz="1700" dirty="0">
                <a:latin typeface="Times New Roman" pitchFamily="18" charset="0"/>
                <a:cs typeface="Times New Roman" pitchFamily="18" charset="0"/>
              </a:rPr>
            </a:br>
            <a:r>
              <a:rPr lang="en-US" sz="1700" dirty="0">
                <a:latin typeface="Times New Roman" pitchFamily="18" charset="0"/>
                <a:cs typeface="Times New Roman" pitchFamily="18" charset="0"/>
              </a:rPr>
              <a:t>to be done by the book. Any violation will be very costly and bring </a:t>
            </a:r>
            <a:br>
              <a:rPr lang="en-US" sz="1700" dirty="0">
                <a:latin typeface="Times New Roman" pitchFamily="18" charset="0"/>
                <a:cs typeface="Times New Roman" pitchFamily="18" charset="0"/>
              </a:rPr>
            </a:br>
            <a:r>
              <a:rPr lang="en-US" sz="1700" dirty="0">
                <a:latin typeface="Times New Roman" pitchFamily="18" charset="0"/>
                <a:cs typeface="Times New Roman" pitchFamily="18" charset="0"/>
              </a:rPr>
              <a:t>a lot of bad publicity with it as well (newspaper and TV).</a:t>
            </a:r>
          </a:p>
          <a:p>
            <a:endParaRPr lang="en-US" sz="1700" dirty="0" smtClean="0">
              <a:latin typeface="Times New Roman" pitchFamily="18" charset="0"/>
              <a:cs typeface="Times New Roman" pitchFamily="18" charset="0"/>
            </a:endParaRPr>
          </a:p>
          <a:p>
            <a:endParaRPr lang="en-US" sz="1700" dirty="0">
              <a:latin typeface="Times New Roman" pitchFamily="18" charset="0"/>
              <a:cs typeface="Times New Roman" pitchFamily="18" charset="0"/>
            </a:endParaRPr>
          </a:p>
          <a:p>
            <a:endParaRPr lang="en-US" sz="1700" dirty="0">
              <a:latin typeface="Times New Roman" pitchFamily="18" charset="0"/>
              <a:cs typeface="Times New Roman" pitchFamily="18" charset="0"/>
            </a:endParaRPr>
          </a:p>
          <a:p>
            <a:endParaRPr lang="en-US" sz="1700" dirty="0">
              <a:latin typeface="Times New Roman" pitchFamily="18" charset="0"/>
              <a:cs typeface="Times New Roman" pitchFamily="18" charset="0"/>
            </a:endParaRPr>
          </a:p>
          <a:p>
            <a:pPr marL="0" indent="0">
              <a:buNone/>
            </a:pPr>
            <a:r>
              <a:rPr lang="en-US" sz="1700" dirty="0" smtClean="0">
                <a:latin typeface="Times New Roman" pitchFamily="18" charset="0"/>
                <a:cs typeface="Times New Roman" pitchFamily="18" charset="0"/>
              </a:rPr>
              <a:t/>
            </a:r>
            <a:br>
              <a:rPr lang="en-US" sz="1700" dirty="0" smtClean="0">
                <a:latin typeface="Times New Roman" pitchFamily="18" charset="0"/>
                <a:cs typeface="Times New Roman" pitchFamily="18" charset="0"/>
              </a:rPr>
            </a:br>
            <a:endParaRPr lang="en-US" sz="1700" dirty="0">
              <a:latin typeface="Times New Roman" pitchFamily="18" charset="0"/>
              <a:cs typeface="Times New Roman" pitchFamily="18" charset="0"/>
            </a:endParaRPr>
          </a:p>
          <a:p>
            <a:endParaRPr lang="en-US" sz="17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002060"/>
                </a:solidFill>
                <a:latin typeface="Times New Roman" pitchFamily="18" charset="0"/>
                <a:cs typeface="Times New Roman" pitchFamily="18" charset="0"/>
              </a:rPr>
              <a:t>Safety - Issues</a:t>
            </a:r>
            <a:endParaRPr lang="en-US" dirty="0">
              <a:solidFill>
                <a:srgbClr val="002060"/>
              </a:solidFill>
              <a:latin typeface="Times New Roman" pitchFamily="18" charset="0"/>
              <a:cs typeface="Times New Roman" pitchFamily="18" charset="0"/>
            </a:endParaRPr>
          </a:p>
        </p:txBody>
      </p:sp>
      <p:pic>
        <p:nvPicPr>
          <p:cNvPr id="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6318" b="7764"/>
          <a:stretch/>
        </p:blipFill>
        <p:spPr bwMode="auto">
          <a:xfrm>
            <a:off x="7022804" y="5181600"/>
            <a:ext cx="1594283" cy="1003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9054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barn(inVertical)">
                                      <p:cBhvr>
                                        <p:cTn id="7" dur="500"/>
                                        <p:tgtEl>
                                          <p:spTgt spid="2">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inVertical)">
                                      <p:cBhvr>
                                        <p:cTn id="32" dur="500"/>
                                        <p:tgtEl>
                                          <p:spTgt spid="2">
                                            <p:txEl>
                                              <p:pRg st="4" end="4"/>
                                            </p:txEl>
                                          </p:spTgt>
                                        </p:tgtEl>
                                      </p:cBhvr>
                                    </p:animEffect>
                                  </p:childTnLst>
                                </p:cTn>
                              </p:par>
                              <p:par>
                                <p:cTn id="33" presetID="53" presetClass="entr" presetSubtype="16"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b="1" dirty="0">
                <a:solidFill>
                  <a:srgbClr val="C00000"/>
                </a:solidFill>
                <a:latin typeface="Times New Roman" pitchFamily="18" charset="0"/>
                <a:cs typeface="Times New Roman" pitchFamily="18" charset="0"/>
              </a:rPr>
              <a:t>The dress code for the course applies from the first day </a:t>
            </a:r>
            <a:r>
              <a:rPr lang="en-US" b="1" dirty="0" smtClean="0">
                <a:solidFill>
                  <a:srgbClr val="C00000"/>
                </a:solidFill>
                <a:latin typeface="Times New Roman" pitchFamily="18" charset="0"/>
                <a:cs typeface="Times New Roman" pitchFamily="18" charset="0"/>
              </a:rPr>
              <a:t>of </a:t>
            </a:r>
            <a:r>
              <a:rPr lang="en-US" b="1" dirty="0">
                <a:solidFill>
                  <a:srgbClr val="C00000"/>
                </a:solidFill>
                <a:latin typeface="Times New Roman" pitchFamily="18" charset="0"/>
                <a:cs typeface="Times New Roman" pitchFamily="18" charset="0"/>
              </a:rPr>
              <a:t>class because the student will handle chemicals starting from meeting 1 to </a:t>
            </a:r>
            <a:r>
              <a:rPr lang="en-US" b="1">
                <a:solidFill>
                  <a:srgbClr val="C00000"/>
                </a:solidFill>
                <a:latin typeface="Times New Roman" pitchFamily="18" charset="0"/>
                <a:cs typeface="Times New Roman" pitchFamily="18" charset="0"/>
              </a:rPr>
              <a:t>meeting </a:t>
            </a:r>
            <a:r>
              <a:rPr lang="en-US" b="1" smtClean="0">
                <a:solidFill>
                  <a:srgbClr val="C00000"/>
                </a:solidFill>
                <a:latin typeface="Times New Roman" pitchFamily="18" charset="0"/>
                <a:cs typeface="Times New Roman" pitchFamily="18" charset="0"/>
              </a:rPr>
              <a:t>20 </a:t>
            </a:r>
            <a:r>
              <a:rPr lang="en-US" b="1" dirty="0">
                <a:solidFill>
                  <a:srgbClr val="C00000"/>
                </a:solidFill>
                <a:latin typeface="Times New Roman" pitchFamily="18" charset="0"/>
                <a:cs typeface="Times New Roman" pitchFamily="18" charset="0"/>
              </a:rPr>
              <a:t>in the lab (check-in, glass cleaning, disposal of waste, clean-up, etc.) </a:t>
            </a:r>
          </a:p>
          <a:p>
            <a:r>
              <a:rPr lang="en-US" dirty="0">
                <a:latin typeface="Times New Roman" pitchFamily="18" charset="0"/>
                <a:cs typeface="Times New Roman" pitchFamily="18" charset="0"/>
              </a:rPr>
              <a:t>Long pants (or a long skirt that covers the ankles if required due to religious reasons, but this needs to be approved by the instructor) </a:t>
            </a:r>
          </a:p>
          <a:p>
            <a:r>
              <a:rPr lang="en-US" dirty="0">
                <a:latin typeface="Times New Roman" pitchFamily="18" charset="0"/>
                <a:cs typeface="Times New Roman" pitchFamily="18" charset="0"/>
              </a:rPr>
              <a:t>Long-sleeve shirt or sweeter preferred</a:t>
            </a:r>
          </a:p>
          <a:p>
            <a:r>
              <a:rPr lang="en-US" dirty="0">
                <a:latin typeface="Times New Roman" pitchFamily="18" charset="0"/>
                <a:cs typeface="Times New Roman" pitchFamily="18" charset="0"/>
              </a:rPr>
              <a:t>Clothing should be made from natural fibers (cotton, wool)</a:t>
            </a:r>
          </a:p>
          <a:p>
            <a:r>
              <a:rPr lang="en-US" b="1" dirty="0">
                <a:solidFill>
                  <a:srgbClr val="C00000"/>
                </a:solidFill>
                <a:latin typeface="Times New Roman" pitchFamily="18" charset="0"/>
                <a:cs typeface="Times New Roman" pitchFamily="18" charset="0"/>
              </a:rPr>
              <a:t>Shorts or short skirts are NOT allowed</a:t>
            </a:r>
          </a:p>
          <a:p>
            <a:r>
              <a:rPr lang="en-US" dirty="0">
                <a:latin typeface="Times New Roman" pitchFamily="18" charset="0"/>
                <a:cs typeface="Times New Roman" pitchFamily="18" charset="0"/>
              </a:rPr>
              <a:t>Closed-toes shoes i.e., sneakers (the feet have to be entirely covered of necessary with socks!)</a:t>
            </a:r>
          </a:p>
          <a:p>
            <a:r>
              <a:rPr lang="en-US" b="1" dirty="0">
                <a:solidFill>
                  <a:srgbClr val="C00000"/>
                </a:solidFill>
                <a:latin typeface="Times New Roman" pitchFamily="18" charset="0"/>
                <a:cs typeface="Times New Roman" pitchFamily="18" charset="0"/>
              </a:rPr>
              <a:t>Clogs, sandals or narrow base heels are NOT allowed</a:t>
            </a:r>
          </a:p>
          <a:p>
            <a:r>
              <a:rPr lang="en-US" dirty="0">
                <a:latin typeface="Times New Roman" pitchFamily="18" charset="0"/>
                <a:cs typeface="Times New Roman" pitchFamily="18" charset="0"/>
              </a:rPr>
              <a:t>Long hair has to be tied back</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002060"/>
                </a:solidFill>
                <a:latin typeface="Times New Roman" pitchFamily="18" charset="0"/>
                <a:cs typeface="Times New Roman" pitchFamily="18" charset="0"/>
              </a:rPr>
              <a:t>Safety – Dress code</a:t>
            </a:r>
            <a:endParaRPr lang="en-US"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86937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6477000" cy="4953000"/>
          </a:xfrm>
        </p:spPr>
        <p:txBody>
          <a:bodyPr>
            <a:noAutofit/>
          </a:bodyPr>
          <a:lstStyle/>
          <a:p>
            <a:pPr>
              <a:spcBef>
                <a:spcPts val="0"/>
              </a:spcBef>
            </a:pPr>
            <a:r>
              <a:rPr lang="en-US" sz="1500" b="1" dirty="0">
                <a:solidFill>
                  <a:srgbClr val="003300"/>
                </a:solidFill>
                <a:latin typeface="Times New Roman" pitchFamily="18" charset="0"/>
                <a:cs typeface="Times New Roman" pitchFamily="18" charset="0"/>
              </a:rPr>
              <a:t>Knee-length, flame-resistant lab coat </a:t>
            </a:r>
            <a:r>
              <a:rPr lang="en-US" sz="1500" dirty="0">
                <a:latin typeface="Times New Roman" pitchFamily="18" charset="0"/>
                <a:cs typeface="Times New Roman" pitchFamily="18" charset="0"/>
              </a:rPr>
              <a:t>(the blue ones that are available from </a:t>
            </a:r>
            <a:r>
              <a:rPr lang="en-US" sz="1500" dirty="0">
                <a:latin typeface="Times New Roman" pitchFamily="18" charset="0"/>
                <a:cs typeface="Times New Roman" pitchFamily="18" charset="0"/>
                <a:hlinkClick r:id="rId3"/>
              </a:rPr>
              <a:t>AXS</a:t>
            </a:r>
            <a:r>
              <a:rPr lang="en-US" sz="1500" dirty="0">
                <a:latin typeface="Times New Roman" pitchFamily="18" charset="0"/>
                <a:cs typeface="Times New Roman" pitchFamily="18" charset="0"/>
              </a:rPr>
              <a:t>) with proper length sleeves, has to be closed at all times in the lab! </a:t>
            </a:r>
            <a:r>
              <a:rPr lang="en-US" sz="1500" b="1" dirty="0">
                <a:latin typeface="Times New Roman" pitchFamily="18" charset="0"/>
                <a:cs typeface="Times New Roman" pitchFamily="18" charset="0"/>
              </a:rPr>
              <a:t>No aprons!</a:t>
            </a:r>
          </a:p>
          <a:p>
            <a:pPr>
              <a:spcBef>
                <a:spcPts val="0"/>
              </a:spcBef>
            </a:pPr>
            <a:r>
              <a:rPr lang="en-US" sz="1500" b="1" dirty="0">
                <a:solidFill>
                  <a:srgbClr val="003300"/>
                </a:solidFill>
                <a:latin typeface="Times New Roman" pitchFamily="18" charset="0"/>
                <a:cs typeface="Times New Roman" pitchFamily="18" charset="0"/>
              </a:rPr>
              <a:t>Goggles</a:t>
            </a:r>
            <a:r>
              <a:rPr lang="en-US" sz="1500" dirty="0">
                <a:latin typeface="Times New Roman" pitchFamily="18" charset="0"/>
                <a:cs typeface="Times New Roman" pitchFamily="18" charset="0"/>
              </a:rPr>
              <a:t> that cover the front and the sides of the eyes have to be worn at all times in the lab. </a:t>
            </a:r>
            <a:r>
              <a:rPr lang="en-US" sz="1500" b="1" dirty="0">
                <a:solidFill>
                  <a:srgbClr val="FF0000"/>
                </a:solidFill>
                <a:latin typeface="Times New Roman" pitchFamily="18" charset="0"/>
                <a:cs typeface="Times New Roman" pitchFamily="18" charset="0"/>
              </a:rPr>
              <a:t>Regular prescription glasses are not sufficient,  neither are sunglasses!</a:t>
            </a:r>
          </a:p>
          <a:p>
            <a:pPr>
              <a:spcBef>
                <a:spcPts val="0"/>
              </a:spcBef>
            </a:pPr>
            <a:r>
              <a:rPr lang="en-US" sz="1500" b="1" dirty="0">
                <a:solidFill>
                  <a:srgbClr val="003300"/>
                </a:solidFill>
                <a:latin typeface="Times New Roman" pitchFamily="18" charset="0"/>
                <a:cs typeface="Times New Roman" pitchFamily="18" charset="0"/>
              </a:rPr>
              <a:t>Nitrile gloves</a:t>
            </a:r>
            <a:r>
              <a:rPr lang="en-US" sz="1500" b="1" dirty="0">
                <a:latin typeface="Times New Roman" pitchFamily="18" charset="0"/>
                <a:cs typeface="Times New Roman" pitchFamily="18" charset="0"/>
              </a:rPr>
              <a:t> </a:t>
            </a:r>
            <a:r>
              <a:rPr lang="en-US" sz="1500" dirty="0">
                <a:latin typeface="Times New Roman" pitchFamily="18" charset="0"/>
                <a:cs typeface="Times New Roman" pitchFamily="18" charset="0"/>
              </a:rPr>
              <a:t>come in different colors and different thicknesses (</a:t>
            </a:r>
            <a:r>
              <a:rPr lang="en-US" sz="1500" i="1" dirty="0">
                <a:latin typeface="Times New Roman" pitchFamily="18" charset="0"/>
                <a:cs typeface="Times New Roman" pitchFamily="18" charset="0"/>
              </a:rPr>
              <a:t>Latex gloves dissolve more or less quickly even in acetone</a:t>
            </a:r>
            <a:r>
              <a:rPr lang="en-US" sz="1500" dirty="0">
                <a:latin typeface="Times New Roman" pitchFamily="18" charset="0"/>
                <a:cs typeface="Times New Roman" pitchFamily="18" charset="0"/>
              </a:rPr>
              <a:t>). </a:t>
            </a:r>
          </a:p>
          <a:p>
            <a:pPr>
              <a:spcBef>
                <a:spcPts val="0"/>
              </a:spcBef>
            </a:pPr>
            <a:r>
              <a:rPr lang="en-US" sz="1500" b="1" dirty="0">
                <a:solidFill>
                  <a:srgbClr val="C00000"/>
                </a:solidFill>
                <a:latin typeface="Times New Roman" pitchFamily="18" charset="0"/>
                <a:cs typeface="Times New Roman" pitchFamily="18" charset="0"/>
              </a:rPr>
              <a:t>Note that the lab coat and the gloves are only to be worn in the lab and not outside.</a:t>
            </a:r>
          </a:p>
          <a:p>
            <a:pPr>
              <a:spcBef>
                <a:spcPts val="0"/>
              </a:spcBef>
            </a:pPr>
            <a:r>
              <a:rPr lang="en-US" sz="1500" dirty="0">
                <a:latin typeface="Times New Roman" pitchFamily="18" charset="0"/>
                <a:cs typeface="Times New Roman" pitchFamily="18" charset="0"/>
              </a:rPr>
              <a:t>Providing the proper personal protective equipment is the student’s responsibility and not the instructor’s or the department’s responsibility. All of these items can be purchased from </a:t>
            </a:r>
            <a:r>
              <a:rPr lang="en-US" sz="1500" dirty="0">
                <a:latin typeface="Times New Roman" pitchFamily="18" charset="0"/>
                <a:cs typeface="Times New Roman" pitchFamily="18" charset="0"/>
                <a:hlinkClick r:id="rId4"/>
              </a:rPr>
              <a:t>AXS</a:t>
            </a:r>
            <a:r>
              <a:rPr lang="en-US" sz="1500" dirty="0">
                <a:latin typeface="Times New Roman" pitchFamily="18" charset="0"/>
                <a:cs typeface="Times New Roman" pitchFamily="18" charset="0"/>
              </a:rPr>
              <a:t> (Young Hall 1275), the ASCULA bookstore, a store like </a:t>
            </a:r>
            <a:r>
              <a:rPr lang="en-US" sz="1500" dirty="0" err="1">
                <a:latin typeface="Times New Roman" pitchFamily="18" charset="0"/>
                <a:cs typeface="Times New Roman" pitchFamily="18" charset="0"/>
              </a:rPr>
              <a:t>Scrubbs</a:t>
            </a:r>
            <a:r>
              <a:rPr lang="en-US" sz="1500" dirty="0">
                <a:latin typeface="Times New Roman" pitchFamily="18" charset="0"/>
                <a:cs typeface="Times New Roman" pitchFamily="18" charset="0"/>
              </a:rPr>
              <a:t> </a:t>
            </a:r>
            <a:r>
              <a:rPr lang="en-US" sz="1500" dirty="0" smtClean="0">
                <a:latin typeface="Times New Roman" pitchFamily="18" charset="0"/>
                <a:cs typeface="Times New Roman" pitchFamily="18" charset="0"/>
              </a:rPr>
              <a:t>Unlimited (Westwood) </a:t>
            </a:r>
            <a:r>
              <a:rPr lang="en-US" sz="1500" dirty="0">
                <a:latin typeface="Times New Roman" pitchFamily="18" charset="0"/>
                <a:cs typeface="Times New Roman" pitchFamily="18" charset="0"/>
              </a:rPr>
              <a:t>or the internet.</a:t>
            </a:r>
          </a:p>
          <a:p>
            <a:pPr>
              <a:spcBef>
                <a:spcPts val="0"/>
              </a:spcBef>
            </a:pPr>
            <a:r>
              <a:rPr lang="en-US" sz="1500" dirty="0">
                <a:latin typeface="Times New Roman" pitchFamily="18" charset="0"/>
                <a:cs typeface="Times New Roman" pitchFamily="18" charset="0"/>
              </a:rPr>
              <a:t>All parts of the experiments have to be carried out in the hoods provided in the </a:t>
            </a:r>
            <a:r>
              <a:rPr lang="en-US" sz="1500" dirty="0" smtClean="0">
                <a:latin typeface="Times New Roman" pitchFamily="18" charset="0"/>
                <a:cs typeface="Times New Roman" pitchFamily="18" charset="0"/>
              </a:rPr>
              <a:t>lab. </a:t>
            </a:r>
            <a:r>
              <a:rPr lang="en-US" sz="1500" dirty="0">
                <a:latin typeface="Times New Roman" pitchFamily="18" charset="0"/>
                <a:cs typeface="Times New Roman" pitchFamily="18" charset="0"/>
              </a:rPr>
              <a:t>The bench workspace should be used as little as possible to minimize the exposure to volatile, hazardous chemicals. </a:t>
            </a:r>
          </a:p>
          <a:p>
            <a:pPr lvl="1">
              <a:spcBef>
                <a:spcPts val="0"/>
              </a:spcBef>
            </a:pPr>
            <a:r>
              <a:rPr lang="en-US" sz="1400" b="1" dirty="0">
                <a:solidFill>
                  <a:srgbClr val="003300"/>
                </a:solidFill>
                <a:latin typeface="Times New Roman" pitchFamily="18" charset="0"/>
                <a:cs typeface="Times New Roman" pitchFamily="18" charset="0"/>
              </a:rPr>
              <a:t>The sash has to be lowered when working in the hood</a:t>
            </a:r>
          </a:p>
          <a:p>
            <a:pPr lvl="1">
              <a:spcBef>
                <a:spcPts val="0"/>
              </a:spcBef>
            </a:pPr>
            <a:r>
              <a:rPr lang="en-US" sz="1400" b="1" dirty="0">
                <a:solidFill>
                  <a:srgbClr val="003300"/>
                </a:solidFill>
                <a:latin typeface="Times New Roman" pitchFamily="18" charset="0"/>
                <a:cs typeface="Times New Roman" pitchFamily="18" charset="0"/>
              </a:rPr>
              <a:t>Do not stick your head into the hood</a:t>
            </a:r>
          </a:p>
          <a:p>
            <a:pPr lvl="1">
              <a:spcBef>
                <a:spcPts val="0"/>
              </a:spcBef>
            </a:pPr>
            <a:r>
              <a:rPr lang="en-US" sz="1400" b="1" dirty="0">
                <a:solidFill>
                  <a:srgbClr val="003300"/>
                </a:solidFill>
                <a:latin typeface="Times New Roman" pitchFamily="18" charset="0"/>
                <a:cs typeface="Times New Roman" pitchFamily="18" charset="0"/>
              </a:rPr>
              <a:t>Keep the hood free of clutter</a:t>
            </a:r>
          </a:p>
          <a:p>
            <a:pPr>
              <a:spcBef>
                <a:spcPts val="0"/>
              </a:spcBef>
            </a:pPr>
            <a:r>
              <a:rPr lang="en-US" sz="1800" b="1" dirty="0">
                <a:solidFill>
                  <a:srgbClr val="FF0000"/>
                </a:solidFill>
                <a:latin typeface="Times New Roman" pitchFamily="18" charset="0"/>
                <a:cs typeface="Times New Roman" pitchFamily="18" charset="0"/>
              </a:rPr>
              <a:t>Finally, make sure to review UCLA policy 905</a:t>
            </a:r>
            <a:endParaRPr lang="en-US" sz="1800" dirty="0" smtClean="0">
              <a:solidFill>
                <a:srgbClr val="FF0000"/>
              </a:solidFill>
              <a:latin typeface="Times New Roman" pitchFamily="18" charset="0"/>
              <a:cs typeface="Times New Roman" pitchFamily="18" charset="0"/>
            </a:endParaRPr>
          </a:p>
          <a:p>
            <a:endParaRPr lang="en-US" sz="1800" dirty="0">
              <a:latin typeface="Times New Roman" pitchFamily="18" charset="0"/>
              <a:cs typeface="Times New Roman" pitchFamily="18" charset="0"/>
            </a:endParaRPr>
          </a:p>
        </p:txBody>
      </p:sp>
      <p:sp>
        <p:nvSpPr>
          <p:cNvPr id="3" name="Title 2"/>
          <p:cNvSpPr>
            <a:spLocks noGrp="1"/>
          </p:cNvSpPr>
          <p:nvPr>
            <p:ph type="title"/>
          </p:nvPr>
        </p:nvSpPr>
        <p:spPr/>
        <p:txBody>
          <a:bodyPr>
            <a:normAutofit/>
          </a:bodyPr>
          <a:lstStyle/>
          <a:p>
            <a:pPr algn="ctr"/>
            <a:r>
              <a:rPr lang="en-US" dirty="0">
                <a:solidFill>
                  <a:srgbClr val="002060"/>
                </a:solidFill>
                <a:latin typeface="Times New Roman" pitchFamily="18" charset="0"/>
                <a:cs typeface="Times New Roman" pitchFamily="18" charset="0"/>
              </a:rPr>
              <a:t>Safety – </a:t>
            </a:r>
            <a:r>
              <a:rPr lang="en-US" dirty="0" smtClean="0">
                <a:solidFill>
                  <a:srgbClr val="002060"/>
                </a:solidFill>
                <a:latin typeface="Times New Roman" pitchFamily="18" charset="0"/>
                <a:cs typeface="Times New Roman" pitchFamily="18" charset="0"/>
              </a:rPr>
              <a:t>Personal Protective Equipment</a:t>
            </a:r>
            <a:endParaRPr lang="en-US" dirty="0">
              <a:solidFill>
                <a:srgbClr val="002060"/>
              </a:solidFill>
              <a:latin typeface="Times New Roman" pitchFamily="18" charset="0"/>
              <a:cs typeface="Times New Roman" pitchFamily="18" charset="0"/>
            </a:endParaRPr>
          </a:p>
        </p:txBody>
      </p:sp>
      <p:pic>
        <p:nvPicPr>
          <p:cNvPr id="2050" name="Picture 2" descr="C:\Users\bacher\Desktop\Lectures\Chem 30CL\Pictures\hood_6th_flo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8117" y="4212771"/>
            <a:ext cx="1977283" cy="20356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4837" y="1640024"/>
            <a:ext cx="969963" cy="25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579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barn(inVertical)">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barn(inVertical)">
                                      <p:cBhvr>
                                        <p:cTn id="34" dur="500"/>
                                        <p:tgtEl>
                                          <p:spTgt spid="2">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barn(inVertical)">
                                      <p:cBhvr>
                                        <p:cTn id="39" dur="500"/>
                                        <p:tgtEl>
                                          <p:spTgt spid="2">
                                            <p:txEl>
                                              <p:pRg st="5" end="5"/>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2050"/>
                                        </p:tgtEl>
                                        <p:attrNameLst>
                                          <p:attrName>style.visibility</p:attrName>
                                        </p:attrNameLst>
                                      </p:cBhvr>
                                      <p:to>
                                        <p:strVal val="visible"/>
                                      </p:to>
                                    </p:set>
                                    <p:anim calcmode="lin" valueType="num">
                                      <p:cBhvr>
                                        <p:cTn id="42" dur="500" fill="hold"/>
                                        <p:tgtEl>
                                          <p:spTgt spid="2050"/>
                                        </p:tgtEl>
                                        <p:attrNameLst>
                                          <p:attrName>ppt_w</p:attrName>
                                        </p:attrNameLst>
                                      </p:cBhvr>
                                      <p:tavLst>
                                        <p:tav tm="0">
                                          <p:val>
                                            <p:fltVal val="0"/>
                                          </p:val>
                                        </p:tav>
                                        <p:tav tm="100000">
                                          <p:val>
                                            <p:strVal val="#ppt_w"/>
                                          </p:val>
                                        </p:tav>
                                      </p:tavLst>
                                    </p:anim>
                                    <p:anim calcmode="lin" valueType="num">
                                      <p:cBhvr>
                                        <p:cTn id="43" dur="500" fill="hold"/>
                                        <p:tgtEl>
                                          <p:spTgt spid="2050"/>
                                        </p:tgtEl>
                                        <p:attrNameLst>
                                          <p:attrName>ppt_h</p:attrName>
                                        </p:attrNameLst>
                                      </p:cBhvr>
                                      <p:tavLst>
                                        <p:tav tm="0">
                                          <p:val>
                                            <p:fltVal val="0"/>
                                          </p:val>
                                        </p:tav>
                                        <p:tav tm="100000">
                                          <p:val>
                                            <p:strVal val="#ppt_h"/>
                                          </p:val>
                                        </p:tav>
                                      </p:tavLst>
                                    </p:anim>
                                    <p:animEffect transition="in" filter="fade">
                                      <p:cBhvr>
                                        <p:cTn id="44" dur="500"/>
                                        <p:tgtEl>
                                          <p:spTgt spid="205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barn(inVertical)">
                                      <p:cBhvr>
                                        <p:cTn id="49" dur="500"/>
                                        <p:tgtEl>
                                          <p:spTgt spid="2">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barn(inVertical)">
                                      <p:cBhvr>
                                        <p:cTn id="54" dur="500"/>
                                        <p:tgtEl>
                                          <p:spTgt spid="2">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
                                            <p:txEl>
                                              <p:pRg st="8" end="8"/>
                                            </p:txEl>
                                          </p:spTgt>
                                        </p:tgtEl>
                                        <p:attrNameLst>
                                          <p:attrName>style.visibility</p:attrName>
                                        </p:attrNameLst>
                                      </p:cBhvr>
                                      <p:to>
                                        <p:strVal val="visible"/>
                                      </p:to>
                                    </p:set>
                                    <p:animEffect transition="in" filter="barn(inVertical)">
                                      <p:cBhvr>
                                        <p:cTn id="59" dur="500"/>
                                        <p:tgtEl>
                                          <p:spTgt spid="2">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2">
                                            <p:txEl>
                                              <p:pRg st="9" end="9"/>
                                            </p:txEl>
                                          </p:spTgt>
                                        </p:tgtEl>
                                        <p:attrNameLst>
                                          <p:attrName>style.visibility</p:attrName>
                                        </p:attrNameLst>
                                      </p:cBhvr>
                                      <p:to>
                                        <p:strVal val="visible"/>
                                      </p:to>
                                    </p:set>
                                    <p:animEffect transition="in" filter="barn(inVertical)">
                                      <p:cBhvr>
                                        <p:cTn id="6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Times New Roman" pitchFamily="18" charset="0"/>
                <a:cs typeface="Times New Roman" pitchFamily="18" charset="0"/>
              </a:rPr>
              <a:t>No eating, drinking or chewing gum</a:t>
            </a:r>
          </a:p>
          <a:p>
            <a:r>
              <a:rPr lang="en-US" dirty="0">
                <a:latin typeface="Times New Roman" pitchFamily="18" charset="0"/>
                <a:cs typeface="Times New Roman" pitchFamily="18" charset="0"/>
              </a:rPr>
              <a:t>Cell phones and beepers have to be turned off in the lab</a:t>
            </a:r>
          </a:p>
          <a:p>
            <a:r>
              <a:rPr lang="en-US" dirty="0">
                <a:latin typeface="Times New Roman" pitchFamily="18" charset="0"/>
                <a:cs typeface="Times New Roman" pitchFamily="18" charset="0"/>
              </a:rPr>
              <a:t>No hats, no headsets</a:t>
            </a:r>
          </a:p>
          <a:p>
            <a:r>
              <a:rPr lang="en-US" dirty="0">
                <a:latin typeface="Times New Roman" pitchFamily="18" charset="0"/>
                <a:cs typeface="Times New Roman" pitchFamily="18" charset="0"/>
              </a:rPr>
              <a:t>Backpacks have to be properly stored </a:t>
            </a:r>
          </a:p>
          <a:p>
            <a:r>
              <a:rPr lang="en-US" dirty="0">
                <a:solidFill>
                  <a:srgbClr val="003300"/>
                </a:solidFill>
                <a:latin typeface="Times New Roman" pitchFamily="18" charset="0"/>
                <a:cs typeface="Times New Roman" pitchFamily="18" charset="0"/>
              </a:rPr>
              <a:t>Inform the instructor immediately if you have any health conditions that could cause problems or need special consideration i.e., diabetes, pregnancy, use of strong drugs, etc. It is advisable to consult with your physician about this issue as well.</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002060"/>
                </a:solidFill>
                <a:latin typeface="Times New Roman" pitchFamily="18" charset="0"/>
                <a:cs typeface="Times New Roman" pitchFamily="18" charset="0"/>
              </a:rPr>
              <a:t>Safety – Other Issues I</a:t>
            </a:r>
            <a:endParaRPr lang="en-US"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53611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6858000" cy="4572000"/>
          </a:xfrm>
        </p:spPr>
        <p:txBody>
          <a:bodyPr>
            <a:normAutofit fontScale="85000" lnSpcReduction="20000"/>
          </a:bodyPr>
          <a:lstStyle/>
          <a:p>
            <a:r>
              <a:rPr lang="en-US" b="1" dirty="0">
                <a:solidFill>
                  <a:srgbClr val="003300"/>
                </a:solidFill>
                <a:latin typeface="Times New Roman" pitchFamily="18" charset="0"/>
                <a:cs typeface="Times New Roman" pitchFamily="18" charset="0"/>
              </a:rPr>
              <a:t>Glass waste </a:t>
            </a:r>
            <a:r>
              <a:rPr lang="en-US" dirty="0">
                <a:latin typeface="Times New Roman" pitchFamily="18" charset="0"/>
                <a:cs typeface="Times New Roman" pitchFamily="18" charset="0"/>
              </a:rPr>
              <a:t>(</a:t>
            </a:r>
            <a:r>
              <a:rPr lang="en-US" b="1" dirty="0">
                <a:solidFill>
                  <a:srgbClr val="C00000"/>
                </a:solidFill>
                <a:latin typeface="Times New Roman" pitchFamily="18" charset="0"/>
                <a:cs typeface="Times New Roman" pitchFamily="18" charset="0"/>
              </a:rPr>
              <a:t>and only glass waste</a:t>
            </a:r>
            <a:r>
              <a:rPr lang="en-US" dirty="0">
                <a:solidFill>
                  <a:srgbClr val="C00000"/>
                </a:solidFill>
                <a:latin typeface="Times New Roman" pitchFamily="18" charset="0"/>
                <a:cs typeface="Times New Roman" pitchFamily="18" charset="0"/>
              </a:rPr>
              <a:t>!</a:t>
            </a:r>
            <a:r>
              <a:rPr lang="en-US" dirty="0">
                <a:latin typeface="Times New Roman" pitchFamily="18" charset="0"/>
                <a:cs typeface="Times New Roman" pitchFamily="18" charset="0"/>
              </a:rPr>
              <a:t>) has to be placed in the appropriate boxes (white-blue). The container will be considered full if it is 75% filled.</a:t>
            </a:r>
          </a:p>
          <a:p>
            <a:r>
              <a:rPr lang="en-US" b="1" dirty="0">
                <a:solidFill>
                  <a:srgbClr val="003300"/>
                </a:solidFill>
                <a:latin typeface="Times New Roman" pitchFamily="18" charset="0"/>
                <a:cs typeface="Times New Roman" pitchFamily="18" charset="0"/>
              </a:rPr>
              <a:t>Sharps</a:t>
            </a:r>
            <a:r>
              <a:rPr lang="en-US" dirty="0">
                <a:latin typeface="Times New Roman" pitchFamily="18" charset="0"/>
                <a:cs typeface="Times New Roman" pitchFamily="18" charset="0"/>
              </a:rPr>
              <a:t> i.e., razor blades, syringe needles without the caps, etc. have to be placed in the sharps container (plastic boxes in the hood). The container will be considered full if it is 75% filled.</a:t>
            </a:r>
          </a:p>
          <a:p>
            <a:r>
              <a:rPr lang="en-US" b="1" dirty="0">
                <a:solidFill>
                  <a:srgbClr val="003300"/>
                </a:solidFill>
                <a:latin typeface="Times New Roman" pitchFamily="18" charset="0"/>
                <a:cs typeface="Times New Roman" pitchFamily="18" charset="0"/>
              </a:rPr>
              <a:t>Solid waste</a:t>
            </a:r>
            <a:r>
              <a:rPr lang="en-US" dirty="0">
                <a:solidFill>
                  <a:srgbClr val="003300"/>
                </a:solidFill>
                <a:latin typeface="Times New Roman" pitchFamily="18" charset="0"/>
                <a:cs typeface="Times New Roman" pitchFamily="18" charset="0"/>
              </a:rPr>
              <a:t> </a:t>
            </a:r>
            <a:r>
              <a:rPr lang="en-US" dirty="0">
                <a:latin typeface="Times New Roman" pitchFamily="18" charset="0"/>
                <a:cs typeface="Times New Roman" pitchFamily="18" charset="0"/>
              </a:rPr>
              <a:t>and </a:t>
            </a:r>
            <a:r>
              <a:rPr lang="en-US" b="1" dirty="0">
                <a:solidFill>
                  <a:srgbClr val="003300"/>
                </a:solidFill>
                <a:latin typeface="Times New Roman" pitchFamily="18" charset="0"/>
                <a:cs typeface="Times New Roman" pitchFamily="18" charset="0"/>
              </a:rPr>
              <a:t>liquid waste </a:t>
            </a:r>
            <a:r>
              <a:rPr lang="en-US" dirty="0">
                <a:latin typeface="Times New Roman" pitchFamily="18" charset="0"/>
                <a:cs typeface="Times New Roman" pitchFamily="18" charset="0"/>
              </a:rPr>
              <a:t>have to be placed in the container provided by lab support.</a:t>
            </a:r>
            <a:r>
              <a:rPr lang="en-US" dirty="0">
                <a:solidFill>
                  <a:srgbClr val="FF0000"/>
                </a:solidFill>
                <a:latin typeface="Times New Roman" pitchFamily="18" charset="0"/>
                <a:cs typeface="Times New Roman" pitchFamily="18" charset="0"/>
              </a:rPr>
              <a:t> </a:t>
            </a:r>
            <a:r>
              <a:rPr lang="en-US" b="1" dirty="0">
                <a:solidFill>
                  <a:srgbClr val="C00000"/>
                </a:solidFill>
                <a:latin typeface="Times New Roman" pitchFamily="18" charset="0"/>
                <a:cs typeface="Times New Roman" pitchFamily="18" charset="0"/>
              </a:rPr>
              <a:t>Acetone has to be collected and disposed as organic liquid waste!</a:t>
            </a:r>
          </a:p>
          <a:p>
            <a:r>
              <a:rPr lang="en-US" dirty="0">
                <a:latin typeface="Times New Roman" pitchFamily="18" charset="0"/>
                <a:cs typeface="Times New Roman" pitchFamily="18" charset="0"/>
              </a:rPr>
              <a:t>The waste containers have to have a waste manifest attached to them and have to kept closed when not in use</a:t>
            </a:r>
          </a:p>
          <a:p>
            <a:r>
              <a:rPr lang="en-US" dirty="0">
                <a:latin typeface="Times New Roman" pitchFamily="18" charset="0"/>
                <a:cs typeface="Times New Roman" pitchFamily="18" charset="0"/>
              </a:rPr>
              <a:t>If the containers are full (90%), inform the teaching assistant immediately so that s/he can obtain a new container from lab support immediately</a:t>
            </a:r>
          </a:p>
          <a:p>
            <a:endParaRPr lang="en-US" dirty="0">
              <a:latin typeface="Times New Roman" pitchFamily="18" charset="0"/>
              <a:cs typeface="Times New Roman" pitchFamily="18" charset="0"/>
            </a:endParaRPr>
          </a:p>
        </p:txBody>
      </p:sp>
      <p:sp>
        <p:nvSpPr>
          <p:cNvPr id="3" name="Title 2"/>
          <p:cNvSpPr>
            <a:spLocks noGrp="1"/>
          </p:cNvSpPr>
          <p:nvPr>
            <p:ph type="title"/>
          </p:nvPr>
        </p:nvSpPr>
        <p:spPr/>
        <p:txBody>
          <a:bodyPr/>
          <a:lstStyle/>
          <a:p>
            <a:pPr algn="ctr"/>
            <a:r>
              <a:rPr lang="en-US" dirty="0" smtClean="0">
                <a:solidFill>
                  <a:srgbClr val="002060"/>
                </a:solidFill>
                <a:latin typeface="Times New Roman" pitchFamily="18" charset="0"/>
                <a:cs typeface="Times New Roman" pitchFamily="18" charset="0"/>
              </a:rPr>
              <a:t>Safety – Waste Management</a:t>
            </a:r>
            <a:endParaRPr lang="en-US" dirty="0">
              <a:solidFill>
                <a:srgbClr val="002060"/>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1747520"/>
            <a:ext cx="1432560" cy="191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4720" y="3916680"/>
            <a:ext cx="1463040" cy="195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016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barn(inVertical)">
                                      <p:cBhvr>
                                        <p:cTn id="16" dur="500"/>
                                        <p:tgtEl>
                                          <p:spTgt spid="2">
                                            <p:txEl>
                                              <p:pRg st="1" end="1"/>
                                            </p:txEl>
                                          </p:spTgt>
                                        </p:tgtEl>
                                      </p:cBhvr>
                                    </p:animEffect>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barn(inVertical)">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barn(inVertical)">
                                      <p:cBhvr>
                                        <p:cTn id="30" dur="5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barn(inVertical)">
                                      <p:cBhvr>
                                        <p:cTn id="3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i="1" dirty="0">
                <a:solidFill>
                  <a:srgbClr val="660066"/>
                </a:solidFill>
                <a:latin typeface="Times New Roman" pitchFamily="18" charset="0"/>
                <a:cs typeface="Times New Roman" pitchFamily="18" charset="0"/>
              </a:rPr>
              <a:t>Glassware</a:t>
            </a:r>
          </a:p>
          <a:p>
            <a:pPr lvl="1"/>
            <a:r>
              <a:rPr lang="en-US" dirty="0">
                <a:solidFill>
                  <a:srgbClr val="660066"/>
                </a:solidFill>
                <a:latin typeface="Times New Roman" pitchFamily="18" charset="0"/>
                <a:cs typeface="Times New Roman" pitchFamily="18" charset="0"/>
              </a:rPr>
              <a:t>Glass is fragile and can break easily during usage and cleaning</a:t>
            </a:r>
          </a:p>
          <a:p>
            <a:pPr lvl="1"/>
            <a:r>
              <a:rPr lang="en-US" dirty="0">
                <a:solidFill>
                  <a:srgbClr val="660066"/>
                </a:solidFill>
                <a:latin typeface="Times New Roman" pitchFamily="18" charset="0"/>
                <a:cs typeface="Times New Roman" pitchFamily="18" charset="0"/>
              </a:rPr>
              <a:t>Glassware has to be inspected for cracks </a:t>
            </a:r>
            <a:r>
              <a:rPr lang="en-US" dirty="0" smtClean="0">
                <a:solidFill>
                  <a:srgbClr val="660066"/>
                </a:solidFill>
                <a:latin typeface="Times New Roman" pitchFamily="18" charset="0"/>
                <a:cs typeface="Times New Roman" pitchFamily="18" charset="0"/>
              </a:rPr>
              <a:t>prior use </a:t>
            </a:r>
            <a:r>
              <a:rPr lang="en-US" dirty="0">
                <a:solidFill>
                  <a:srgbClr val="660066"/>
                </a:solidFill>
                <a:latin typeface="Times New Roman" pitchFamily="18" charset="0"/>
                <a:cs typeface="Times New Roman" pitchFamily="18" charset="0"/>
              </a:rPr>
              <a:t>or </a:t>
            </a:r>
            <a:r>
              <a:rPr lang="en-US" dirty="0" smtClean="0">
                <a:solidFill>
                  <a:srgbClr val="660066"/>
                </a:solidFill>
                <a:latin typeface="Times New Roman" pitchFamily="18" charset="0"/>
                <a:cs typeface="Times New Roman" pitchFamily="18" charset="0"/>
              </a:rPr>
              <a:t/>
            </a:r>
            <a:br>
              <a:rPr lang="en-US" dirty="0" smtClean="0">
                <a:solidFill>
                  <a:srgbClr val="660066"/>
                </a:solidFill>
                <a:latin typeface="Times New Roman" pitchFamily="18" charset="0"/>
                <a:cs typeface="Times New Roman" pitchFamily="18" charset="0"/>
              </a:rPr>
            </a:br>
            <a:r>
              <a:rPr lang="en-US" dirty="0" smtClean="0">
                <a:solidFill>
                  <a:srgbClr val="660066"/>
                </a:solidFill>
                <a:latin typeface="Times New Roman" pitchFamily="18" charset="0"/>
                <a:cs typeface="Times New Roman" pitchFamily="18" charset="0"/>
              </a:rPr>
              <a:t>cleaning particularly glassware that is going to be</a:t>
            </a:r>
            <a:br>
              <a:rPr lang="en-US" dirty="0" smtClean="0">
                <a:solidFill>
                  <a:srgbClr val="660066"/>
                </a:solidFill>
                <a:latin typeface="Times New Roman" pitchFamily="18" charset="0"/>
                <a:cs typeface="Times New Roman" pitchFamily="18" charset="0"/>
              </a:rPr>
            </a:br>
            <a:r>
              <a:rPr lang="en-US" dirty="0" smtClean="0">
                <a:solidFill>
                  <a:srgbClr val="660066"/>
                </a:solidFill>
                <a:latin typeface="Times New Roman" pitchFamily="18" charset="0"/>
                <a:cs typeface="Times New Roman" pitchFamily="18" charset="0"/>
              </a:rPr>
              <a:t>evacuated and heated because star cracks can cause</a:t>
            </a:r>
            <a:br>
              <a:rPr lang="en-US" dirty="0" smtClean="0">
                <a:solidFill>
                  <a:srgbClr val="660066"/>
                </a:solidFill>
                <a:latin typeface="Times New Roman" pitchFamily="18" charset="0"/>
                <a:cs typeface="Times New Roman" pitchFamily="18" charset="0"/>
              </a:rPr>
            </a:br>
            <a:r>
              <a:rPr lang="en-US" dirty="0" smtClean="0">
                <a:solidFill>
                  <a:srgbClr val="660066"/>
                </a:solidFill>
                <a:latin typeface="Times New Roman" pitchFamily="18" charset="0"/>
                <a:cs typeface="Times New Roman" pitchFamily="18" charset="0"/>
              </a:rPr>
              <a:t>a sudden collapse (implosion)</a:t>
            </a:r>
            <a:endParaRPr lang="en-US" dirty="0">
              <a:solidFill>
                <a:srgbClr val="660066"/>
              </a:solidFill>
              <a:latin typeface="Times New Roman" pitchFamily="18" charset="0"/>
              <a:cs typeface="Times New Roman" pitchFamily="18" charset="0"/>
            </a:endParaRPr>
          </a:p>
          <a:p>
            <a:pPr lvl="1"/>
            <a:r>
              <a:rPr lang="en-US" dirty="0">
                <a:solidFill>
                  <a:srgbClr val="660066"/>
                </a:solidFill>
                <a:latin typeface="Times New Roman" pitchFamily="18" charset="0"/>
                <a:cs typeface="Times New Roman" pitchFamily="18" charset="0"/>
              </a:rPr>
              <a:t>The student has to be cautious when touching it since</a:t>
            </a:r>
            <a:br>
              <a:rPr lang="en-US" dirty="0">
                <a:solidFill>
                  <a:srgbClr val="660066"/>
                </a:solidFill>
                <a:latin typeface="Times New Roman" pitchFamily="18" charset="0"/>
                <a:cs typeface="Times New Roman" pitchFamily="18" charset="0"/>
              </a:rPr>
            </a:br>
            <a:r>
              <a:rPr lang="en-US" dirty="0">
                <a:solidFill>
                  <a:srgbClr val="660066"/>
                </a:solidFill>
                <a:latin typeface="Times New Roman" pitchFamily="18" charset="0"/>
                <a:cs typeface="Times New Roman" pitchFamily="18" charset="0"/>
              </a:rPr>
              <a:t>it can be hot i.e., heated beaker or Pasteur pipette after</a:t>
            </a:r>
            <a:br>
              <a:rPr lang="en-US" dirty="0">
                <a:solidFill>
                  <a:srgbClr val="660066"/>
                </a:solidFill>
                <a:latin typeface="Times New Roman" pitchFamily="18" charset="0"/>
                <a:cs typeface="Times New Roman" pitchFamily="18" charset="0"/>
              </a:rPr>
            </a:br>
            <a:r>
              <a:rPr lang="en-US" dirty="0">
                <a:solidFill>
                  <a:srgbClr val="660066"/>
                </a:solidFill>
                <a:latin typeface="Times New Roman" pitchFamily="18" charset="0"/>
                <a:cs typeface="Times New Roman" pitchFamily="18" charset="0"/>
              </a:rPr>
              <a:t>pulling capillaries</a:t>
            </a:r>
          </a:p>
          <a:p>
            <a:pPr lvl="1"/>
            <a:r>
              <a:rPr lang="en-US" dirty="0">
                <a:solidFill>
                  <a:srgbClr val="660066"/>
                </a:solidFill>
                <a:latin typeface="Times New Roman" pitchFamily="18" charset="0"/>
                <a:cs typeface="Times New Roman" pitchFamily="18" charset="0"/>
              </a:rPr>
              <a:t>Broken glassware of any kind has to be properly </a:t>
            </a:r>
            <a:r>
              <a:rPr lang="en-US" dirty="0" smtClean="0">
                <a:solidFill>
                  <a:srgbClr val="660066"/>
                </a:solidFill>
                <a:latin typeface="Times New Roman" pitchFamily="18" charset="0"/>
                <a:cs typeface="Times New Roman" pitchFamily="18" charset="0"/>
              </a:rPr>
              <a:t/>
            </a:r>
            <a:br>
              <a:rPr lang="en-US" dirty="0" smtClean="0">
                <a:solidFill>
                  <a:srgbClr val="660066"/>
                </a:solidFill>
                <a:latin typeface="Times New Roman" pitchFamily="18" charset="0"/>
                <a:cs typeface="Times New Roman" pitchFamily="18" charset="0"/>
              </a:rPr>
            </a:br>
            <a:r>
              <a:rPr lang="en-US" dirty="0" smtClean="0">
                <a:solidFill>
                  <a:srgbClr val="660066"/>
                </a:solidFill>
                <a:latin typeface="Times New Roman" pitchFamily="18" charset="0"/>
                <a:cs typeface="Times New Roman" pitchFamily="18" charset="0"/>
              </a:rPr>
              <a:t>disposed </a:t>
            </a:r>
            <a:r>
              <a:rPr lang="en-US" dirty="0">
                <a:solidFill>
                  <a:srgbClr val="660066"/>
                </a:solidFill>
                <a:latin typeface="Times New Roman" pitchFamily="18" charset="0"/>
                <a:cs typeface="Times New Roman" pitchFamily="18" charset="0"/>
              </a:rPr>
              <a:t>off immediately </a:t>
            </a:r>
          </a:p>
          <a:p>
            <a:r>
              <a:rPr lang="en-US" b="1" i="1" dirty="0">
                <a:solidFill>
                  <a:srgbClr val="002060"/>
                </a:solidFill>
                <a:latin typeface="Times New Roman" pitchFamily="18" charset="0"/>
                <a:cs typeface="Times New Roman" pitchFamily="18" charset="0"/>
              </a:rPr>
              <a:t>Hotplate</a:t>
            </a:r>
          </a:p>
          <a:p>
            <a:pPr lvl="1"/>
            <a:r>
              <a:rPr lang="en-US" dirty="0">
                <a:solidFill>
                  <a:srgbClr val="002060"/>
                </a:solidFill>
                <a:latin typeface="Times New Roman" pitchFamily="18" charset="0"/>
                <a:cs typeface="Times New Roman" pitchFamily="18" charset="0"/>
              </a:rPr>
              <a:t>Aluminum blocks have to be handled carefully as well because the student cannot see if it is hot or not</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286000"/>
            <a:ext cx="1282540" cy="126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pPr algn="ctr"/>
            <a:r>
              <a:rPr lang="en-US" dirty="0">
                <a:solidFill>
                  <a:srgbClr val="002060"/>
                </a:solidFill>
                <a:latin typeface="Times New Roman" pitchFamily="18" charset="0"/>
                <a:cs typeface="Times New Roman" pitchFamily="18" charset="0"/>
              </a:rPr>
              <a:t>Safety – Other Issues II</a:t>
            </a:r>
            <a:endParaRPr lang="en-US" dirty="0"/>
          </a:p>
        </p:txBody>
      </p:sp>
      <p:grpSp>
        <p:nvGrpSpPr>
          <p:cNvPr id="4" name="Group 3"/>
          <p:cNvGrpSpPr/>
          <p:nvPr/>
        </p:nvGrpSpPr>
        <p:grpSpPr>
          <a:xfrm>
            <a:off x="7315200" y="2286000"/>
            <a:ext cx="1282540" cy="1264762"/>
            <a:chOff x="7239000" y="2371725"/>
            <a:chExt cx="1282540" cy="1264762"/>
          </a:xfrm>
        </p:grpSpPr>
        <p:sp>
          <p:nvSpPr>
            <p:cNvPr id="5" name="Rectangle 4"/>
            <p:cNvSpPr/>
            <p:nvPr/>
          </p:nvSpPr>
          <p:spPr>
            <a:xfrm>
              <a:off x="7239000" y="2371725"/>
              <a:ext cx="1282540" cy="12647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7239000" y="2371725"/>
              <a:ext cx="1282540" cy="1264762"/>
              <a:chOff x="7239000" y="2371725"/>
              <a:chExt cx="1282540" cy="1264762"/>
            </a:xfrm>
          </p:grpSpPr>
          <p:cxnSp>
            <p:nvCxnSpPr>
              <p:cNvPr id="7" name="Straight Connector 6"/>
              <p:cNvCxnSpPr/>
              <p:nvPr/>
            </p:nvCxnSpPr>
            <p:spPr>
              <a:xfrm>
                <a:off x="7239000" y="2371725"/>
                <a:ext cx="1282540" cy="12647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239000" y="2371725"/>
                <a:ext cx="1282540" cy="12647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3733800"/>
            <a:ext cx="1282540" cy="1276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7315201" y="3733800"/>
            <a:ext cx="1282540" cy="1264762"/>
            <a:chOff x="7239000" y="2371725"/>
            <a:chExt cx="1282540" cy="1264762"/>
          </a:xfrm>
        </p:grpSpPr>
        <p:sp>
          <p:nvSpPr>
            <p:cNvPr id="12" name="Rectangle 11"/>
            <p:cNvSpPr/>
            <p:nvPr/>
          </p:nvSpPr>
          <p:spPr>
            <a:xfrm>
              <a:off x="7239000" y="2371725"/>
              <a:ext cx="1282540" cy="126476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239000" y="2371725"/>
              <a:ext cx="1282540" cy="1264762"/>
              <a:chOff x="7239000" y="2371725"/>
              <a:chExt cx="1282540" cy="1264762"/>
            </a:xfrm>
          </p:grpSpPr>
          <p:cxnSp>
            <p:nvCxnSpPr>
              <p:cNvPr id="14" name="Straight Connector 13"/>
              <p:cNvCxnSpPr/>
              <p:nvPr/>
            </p:nvCxnSpPr>
            <p:spPr>
              <a:xfrm>
                <a:off x="7239000" y="2371725"/>
                <a:ext cx="1282540" cy="12647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239000" y="2371725"/>
                <a:ext cx="1282540" cy="126476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5272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500" fill="hold"/>
                                        <p:tgtEl>
                                          <p:spTgt spid="1026"/>
                                        </p:tgtEl>
                                        <p:attrNameLst>
                                          <p:attrName>ppt_w</p:attrName>
                                        </p:attrNameLst>
                                      </p:cBhvr>
                                      <p:tavLst>
                                        <p:tav tm="0">
                                          <p:val>
                                            <p:fltVal val="0"/>
                                          </p:val>
                                        </p:tav>
                                        <p:tav tm="100000">
                                          <p:val>
                                            <p:strVal val="#ppt_w"/>
                                          </p:val>
                                        </p:tav>
                                      </p:tavLst>
                                    </p:anim>
                                    <p:anim calcmode="lin" valueType="num">
                                      <p:cBhvr>
                                        <p:cTn id="32" dur="500" fill="hold"/>
                                        <p:tgtEl>
                                          <p:spTgt spid="1026"/>
                                        </p:tgtEl>
                                        <p:attrNameLst>
                                          <p:attrName>ppt_h</p:attrName>
                                        </p:attrNameLst>
                                      </p:cBhvr>
                                      <p:tavLst>
                                        <p:tav tm="0">
                                          <p:val>
                                            <p:fltVal val="0"/>
                                          </p:val>
                                        </p:tav>
                                        <p:tav tm="100000">
                                          <p:val>
                                            <p:strVal val="#ppt_h"/>
                                          </p:val>
                                        </p:tav>
                                      </p:tavLst>
                                    </p:anim>
                                    <p:animEffect transition="in" filter="fade">
                                      <p:cBhvr>
                                        <p:cTn id="33" dur="50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2">
                                            <p:txEl>
                                              <p:pRg st="3" end="3"/>
                                            </p:txEl>
                                          </p:spTgt>
                                        </p:tgtEl>
                                        <p:attrNameLst>
                                          <p:attrName>style.visibility</p:attrName>
                                        </p:attrNameLst>
                                      </p:cBhvr>
                                      <p:to>
                                        <p:strVal val="visible"/>
                                      </p:to>
                                    </p:set>
                                    <p:animEffect transition="in" filter="barn(inVertical)">
                                      <p:cBhvr>
                                        <p:cTn id="45" dur="500"/>
                                        <p:tgtEl>
                                          <p:spTgt spid="2">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
                                            <p:txEl>
                                              <p:pRg st="4" end="4"/>
                                            </p:txEl>
                                          </p:spTgt>
                                        </p:tgtEl>
                                        <p:attrNameLst>
                                          <p:attrName>style.visibility</p:attrName>
                                        </p:attrNameLst>
                                      </p:cBhvr>
                                      <p:to>
                                        <p:strVal val="visible"/>
                                      </p:to>
                                    </p:set>
                                    <p:animEffect transition="in" filter="barn(inVertical)">
                                      <p:cBhvr>
                                        <p:cTn id="50" dur="500"/>
                                        <p:tgtEl>
                                          <p:spTgt spid="2">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
                                            <p:txEl>
                                              <p:pRg st="5" end="5"/>
                                            </p:txEl>
                                          </p:spTgt>
                                        </p:tgtEl>
                                        <p:attrNameLst>
                                          <p:attrName>style.visibility</p:attrName>
                                        </p:attrNameLst>
                                      </p:cBhvr>
                                      <p:to>
                                        <p:strVal val="visible"/>
                                      </p:to>
                                    </p:set>
                                    <p:animEffect transition="in" filter="barn(inVertical)">
                                      <p:cBhvr>
                                        <p:cTn id="55" dur="500"/>
                                        <p:tgtEl>
                                          <p:spTgt spid="2">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2">
                                            <p:txEl>
                                              <p:pRg st="6" end="6"/>
                                            </p:txEl>
                                          </p:spTgt>
                                        </p:tgtEl>
                                        <p:attrNameLst>
                                          <p:attrName>style.visibility</p:attrName>
                                        </p:attrNameLst>
                                      </p:cBhvr>
                                      <p:to>
                                        <p:strVal val="visible"/>
                                      </p:to>
                                    </p:set>
                                    <p:animEffect transition="in" filter="barn(inVertical)">
                                      <p:cBhvr>
                                        <p:cTn id="6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a:solidFill>
                  <a:srgbClr val="CC0000"/>
                </a:solidFill>
                <a:latin typeface="Times New Roman" pitchFamily="18" charset="0"/>
                <a:cs typeface="Times New Roman" pitchFamily="18" charset="0"/>
              </a:rPr>
              <a:t>Goal: Creation of a safe work environment</a:t>
            </a:r>
          </a:p>
          <a:p>
            <a:r>
              <a:rPr lang="en-US" b="1" dirty="0">
                <a:solidFill>
                  <a:srgbClr val="CC0000"/>
                </a:solidFill>
                <a:latin typeface="Times New Roman" pitchFamily="18" charset="0"/>
                <a:cs typeface="Times New Roman" pitchFamily="18" charset="0"/>
              </a:rPr>
              <a:t>The experiments will be safe if the procedures are followed properly. Understanding what you are doing in the lab helps a lot </a:t>
            </a:r>
            <a:r>
              <a:rPr lang="en-US" b="1" dirty="0" smtClean="0">
                <a:solidFill>
                  <a:srgbClr val="CC0000"/>
                </a:solidFill>
                <a:latin typeface="Times New Roman" pitchFamily="18" charset="0"/>
                <a:cs typeface="Times New Roman" pitchFamily="18" charset="0"/>
              </a:rPr>
              <a:t>here. This is also the reason for the mandatory oral examination with the instructor prior to the start of </a:t>
            </a:r>
            <a:r>
              <a:rPr lang="en-US" b="1" smtClean="0">
                <a:solidFill>
                  <a:srgbClr val="CC0000"/>
                </a:solidFill>
                <a:latin typeface="Times New Roman" pitchFamily="18" charset="0"/>
                <a:cs typeface="Times New Roman" pitchFamily="18" charset="0"/>
              </a:rPr>
              <a:t>the project.</a:t>
            </a:r>
            <a:endParaRPr lang="en-US" b="1" dirty="0">
              <a:solidFill>
                <a:srgbClr val="CC0000"/>
              </a:solidFill>
              <a:latin typeface="Times New Roman" pitchFamily="18" charset="0"/>
              <a:cs typeface="Times New Roman" pitchFamily="18" charset="0"/>
            </a:endParaRPr>
          </a:p>
          <a:p>
            <a:r>
              <a:rPr lang="en-US" b="1" dirty="0">
                <a:solidFill>
                  <a:srgbClr val="CC0000"/>
                </a:solidFill>
                <a:latin typeface="Times New Roman" pitchFamily="18" charset="0"/>
                <a:cs typeface="Times New Roman" pitchFamily="18" charset="0"/>
              </a:rPr>
              <a:t>Failure to observe the basic rules above (and others that arise from the hazards of specific chemicals as indicated in the reader and/or the MSDS) will endanger everybody present in the </a:t>
            </a:r>
            <a:r>
              <a:rPr lang="en-US" b="1" dirty="0" smtClean="0">
                <a:solidFill>
                  <a:srgbClr val="CC0000"/>
                </a:solidFill>
                <a:latin typeface="Times New Roman" pitchFamily="18" charset="0"/>
                <a:cs typeface="Times New Roman" pitchFamily="18" charset="0"/>
              </a:rPr>
              <a:t>lab.</a:t>
            </a:r>
            <a:endParaRPr lang="en-US" b="1" dirty="0">
              <a:solidFill>
                <a:srgbClr val="CC0000"/>
              </a:solidFill>
              <a:latin typeface="Times New Roman" pitchFamily="18" charset="0"/>
              <a:cs typeface="Times New Roman" pitchFamily="18" charset="0"/>
            </a:endParaRPr>
          </a:p>
          <a:p>
            <a:r>
              <a:rPr lang="en-US" b="1" dirty="0">
                <a:solidFill>
                  <a:srgbClr val="CC0000"/>
                </a:solidFill>
                <a:latin typeface="Times New Roman" pitchFamily="18" charset="0"/>
                <a:cs typeface="Times New Roman" pitchFamily="18" charset="0"/>
              </a:rPr>
              <a:t>No tolerance policy: dismissal from in-lab meeting </a:t>
            </a:r>
            <a:r>
              <a:rPr lang="en-US" b="1" dirty="0" smtClean="0">
                <a:solidFill>
                  <a:srgbClr val="CC0000"/>
                </a:solidFill>
                <a:latin typeface="Times New Roman" pitchFamily="18" charset="0"/>
                <a:cs typeface="Times New Roman" pitchFamily="18" charset="0"/>
              </a:rPr>
              <a:t>and </a:t>
            </a:r>
            <a:r>
              <a:rPr lang="en-US" b="1" dirty="0">
                <a:solidFill>
                  <a:srgbClr val="CC0000"/>
                </a:solidFill>
                <a:latin typeface="Times New Roman" pitchFamily="18" charset="0"/>
                <a:cs typeface="Times New Roman" pitchFamily="18" charset="0"/>
              </a:rPr>
              <a:t>point deduction, dismissal from class for safety grounds and a report to the Dean of Students </a:t>
            </a:r>
          </a:p>
        </p:txBody>
      </p:sp>
      <p:sp>
        <p:nvSpPr>
          <p:cNvPr id="3" name="Title 2"/>
          <p:cNvSpPr>
            <a:spLocks noGrp="1"/>
          </p:cNvSpPr>
          <p:nvPr>
            <p:ph type="title"/>
          </p:nvPr>
        </p:nvSpPr>
        <p:spPr/>
        <p:txBody>
          <a:bodyPr/>
          <a:lstStyle/>
          <a:p>
            <a:pPr algn="ctr"/>
            <a:r>
              <a:rPr lang="en-US" dirty="0" smtClean="0">
                <a:solidFill>
                  <a:srgbClr val="002060"/>
                </a:solidFill>
                <a:latin typeface="Times New Roman" pitchFamily="18" charset="0"/>
                <a:cs typeface="Times New Roman" pitchFamily="18" charset="0"/>
              </a:rPr>
              <a:t>Safety – Bottom line </a:t>
            </a:r>
            <a:endParaRPr lang="en-US"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748864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1864</TotalTime>
  <Words>829</Words>
  <Application>Microsoft Office PowerPoint</Application>
  <PresentationFormat>On-screen Show (4:3)</PresentationFormat>
  <Paragraphs>65</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Paper</vt:lpstr>
      <vt:lpstr>Lecture 1a</vt:lpstr>
      <vt:lpstr>Safety - Issues</vt:lpstr>
      <vt:lpstr>Safety – Dress code</vt:lpstr>
      <vt:lpstr>Safety – Personal Protective Equipment</vt:lpstr>
      <vt:lpstr>Safety – Other Issues I</vt:lpstr>
      <vt:lpstr>Safety – Waste Management</vt:lpstr>
      <vt:lpstr>Safety – Other Issues II</vt:lpstr>
      <vt:lpstr>Safety – Bottom line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 30BL – Lecture 1</dc:title>
  <dc:creator>bacher</dc:creator>
  <cp:lastModifiedBy>Alf Bacher</cp:lastModifiedBy>
  <cp:revision>76</cp:revision>
  <cp:lastPrinted>2010-09-23T17:35:31Z</cp:lastPrinted>
  <dcterms:created xsi:type="dcterms:W3CDTF">2010-09-14T23:40:55Z</dcterms:created>
  <dcterms:modified xsi:type="dcterms:W3CDTF">2013-01-02T22:44:44Z</dcterms:modified>
</cp:coreProperties>
</file>