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3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89D9E7-0962-4EEB-91E7-D17808C2AB45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imgres?q=x-ray+diffraction+electron+transition&amp;um=1&amp;hl=en&amp;qscrl=1&amp;nord=1&amp;rlz=1T4RNSN_enUS398US399&amp;biw=1600&amp;bih=704&amp;tbm=isch&amp;tbnid=P64RaG188z6xhM:&amp;imgrefurl=http://www.xtal.iqfr.csic.es/Cristalografia/parte_02-en.html&amp;docid=GKB-e80UifgjNM&amp;imgurl=http://www.xtal.iqfr.csic.es/Cristalografia/archivos_02/sierra.gif&amp;w=393&amp;h=337&amp;ei=_7g1T-CeOO3KiAK_q5DBCg&amp;zoom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google.com/url?sa=i&amp;rct=j&amp;q=bravais+lattice&amp;source=images&amp;cd=&amp;cad=rja&amp;docid=YPCGmMEWImMEHM&amp;tbnid=SyvfFf3L-4iTfM:&amp;ved=0CAUQjRw&amp;url=http%3A%2F%2Fwww.chem.ox.ac.uk%2Ficl%2Fheyes%2Fstructure_of_solids%2Flecture1%2Flec1.html&amp;ei=O5wRUd2-BYPniwL-loGoAw&amp;bvm=bv.41934586,d.cGE&amp;psig=AFQjCNEPLpVd3w_Vm-rg4_LeTomARs_T0g&amp;ust=136019499952617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3300"/>
                </a:solidFill>
              </a:rPr>
              <a:t>X-Ray Diffraction</a:t>
            </a:r>
            <a:endParaRPr lang="en-US" sz="3200" b="1" dirty="0">
              <a:solidFill>
                <a:srgbClr val="FF3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Lecture 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For crystalline materials, the atoms, ions or molecules of a unit cell are packed in an ordered way to form a lattice. The atoms form crystal planes that cause the diffraction of X-rays.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intercepts of these planes on three suitably chosen axes set in the crystal can be expressed as integral multiples of three basic dimensions.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i="1" dirty="0">
                <a:solidFill>
                  <a:schemeClr val="bg1"/>
                </a:solidFill>
              </a:rPr>
              <a:t>Miller indices</a:t>
            </a:r>
            <a:r>
              <a:rPr lang="en-US" dirty="0">
                <a:solidFill>
                  <a:schemeClr val="bg1"/>
                </a:solidFill>
              </a:rPr>
              <a:t> (h k l) are the reciprocals of the distances along the unit cell axes.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If </a:t>
            </a:r>
            <a:r>
              <a:rPr lang="en-US" dirty="0">
                <a:solidFill>
                  <a:srgbClr val="002060"/>
                </a:solidFill>
              </a:rPr>
              <a:t>the plane is parallel to an axis, the value of the Miller index is zero (i.e., l=0 in case of the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two-dimensional </a:t>
            </a:r>
            <a:r>
              <a:rPr lang="en-US" dirty="0">
                <a:solidFill>
                  <a:srgbClr val="002060"/>
                </a:solidFill>
              </a:rPr>
              <a:t>case) because the system does not extend in </a:t>
            </a:r>
            <a:r>
              <a:rPr lang="en-US" i="1" dirty="0">
                <a:solidFill>
                  <a:srgbClr val="002060"/>
                </a:solidFill>
              </a:rPr>
              <a:t>z</a:t>
            </a:r>
            <a:r>
              <a:rPr lang="en-US" dirty="0">
                <a:solidFill>
                  <a:srgbClr val="002060"/>
                </a:solidFill>
              </a:rPr>
              <a:t>-direction.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dirty="0">
                <a:solidFill>
                  <a:srgbClr val="002060"/>
                </a:solidFill>
              </a:rPr>
              <a:t>Miller index of (110) means that the plane intercepts the x-axis at x=a, and the y-axis at y=b.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dirty="0">
                <a:solidFill>
                  <a:srgbClr val="002060"/>
                </a:solidFill>
              </a:rPr>
              <a:t>Miller index of (230) on the other side means that the plane intercepts at x=a/2 and y=b/3.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In </a:t>
            </a:r>
            <a:r>
              <a:rPr lang="en-US" dirty="0">
                <a:solidFill>
                  <a:srgbClr val="002060"/>
                </a:solidFill>
              </a:rPr>
              <a:t>case (c), the Miller index for the x-direction is zero, which means that the plane is parallel to the x-axis. If the index is negative (indicated by the bar above the number), the plane has a negative slope in this direction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Miller Indices 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endParaRPr lang="en-US" dirty="0"/>
          </a:p>
        </p:txBody>
      </p:sp>
      <p:sp>
        <p:nvSpPr>
          <p:cNvPr id="4" name="AutoShape 2" descr="data:image/jpeg;base64,/9j/4AAQSkZJRgABAQAAAQABAAD/2wCEAAkGBhQSERQUExQWFBUWFRwYFxgVGBoWGBwXGBgcFxsYFxwfHSYfIBojGRwbHzEgIycpLC0sGh4xNTArNScrLCkBCQoKDAwMDQwMDSkYFBgpKSkpKSkpKSkpKSkpKSkpKSkpKSkpKSkpKSkpKSkpKSkpKSkpKSkpKSkpKSkpKSkpKf/AABEIAMUBAAMBIgACEQEDEQH/xAAbAAACAwEBAQAAAAAAAAAAAAAABQMEBgIBB//EAEkQAAIBAgQEAgQKCAUCBQUAAAECEQADBBIhMQUiQVETYQYycZEUI0JSYnKBobHRM1OSorLB0uEHQ3PC8CTxFTRUs8MWJWOCk//EABQBAQAAAAAAAAAAAAAAAAAAAAD/xAAUEQEAAAAAAAAAAAAAAAAAAAAA/9oADAMBAAIRAxEAPwD7jRRRQFFFFAUUUUBVHifGEsZMwcl2yqEUsZidhU2Nx62llupgAbk+X4+VZ2zfa5eRnOpZdBOUajRQdhoD5+6g0fwr6Le6j4V9FvdU1V8djVtrJ3OwG5/tQQ4rjC2ygK3CXYKAqzqep10A6mrPwn6Le7+9Z/C4lnvqzHrp2AjYVpqCH4T9Fvd/eqt7jKJct2yGzXDAgAxoTLa6DTeuuJcRFod2Pqj+bdh50iwjlr9tmMk3O/kxgdgJ0FBq6KKr38QZyJ628kaKO5894HWggxHGUS8lmGZ2BPKAQIE8xnQkbDrVj4UfmP8Au/1Ul41a8NrGWZBcySSS2Uaknft7NNqeYe8HUMNiJE6e+g4+FH5j/u/1VWfjSi6trI+ZgSNFiB3OaAew661avXTOVfW+4Dz8+wpTxdPDa2RMjUnqTIkk+Y09mm1A2+En9W/7n9VHwk/q3/c/qqSzdDKGGxE1Wu3DcJRCQBo7aj7EPzvPpQc4Tiy3LjWwrgqJLEDLMkZQwJGYRqOlXqgt2QrADQBY++p6ApfiuMql5LOR2ZwTKxlEdGJIgnpVi/fM5E1bqdwo7nXfsKXcQ4eIKrM+GWndiysrb99I8ukUDIYhv1b+9P6qPhJ/Vv70/qqhwri+bkc83Q/O/vV64xYlVMfOYdPIef4UFWzxwNde0Lb5lAOuSDM7HPrEa+0d6t/CD+rf3p/VSni+EjnQQUI1EggEakeeaPv86t8L4p4gyvo4HvA6j8qC2cSf1b+9P6qg4dxQXjcAUr4b5ZOUgnKG0gnaY9oNDObpKqYtgwzD5RBEovluCfaB5ecPQC5eAAADIABoABbWAB0FBfopb6ScQexhMRetgF7dp3QMCwLKpKrAIJkwIBnWsnjf8QcRYEXMNmKkMzW+YNadbz21UZjFwraE6uAWX5wgN9RWAxv+Jtwfo8JckF5DAnMFF8DKV25rQMwdHXTmkXsP6d3PDuM+FuNkLEG2IVh8JewIzGBlyqzEkcpzwBoA2NUuLcWXDoGZXaWCgIuYyZj2DTc+VWrVzMoMESAYMSJEwYJE+w1T43+iPtH4igzOI4g1w5mzTGwBgeQE/wDeusJf+Mt6N669D3oigXmVkK23uHODCQTAMk6wIoH3EfSFLIXMlwlzCwk6x110FZ+/j2uNmbOT5KYHkBT3j134screuOg/OkObyP3fnQS8NxMXU5X3+aadY/0hFsquS5mcHLK8unzjOg1pNhLzB0K23fnUELGgJgsddgKaekLmLfKfWPb5poFV28WJZjJP/eB2HlUmAPx1r64/haq+byP3VLgVc37WW2xUPLMIyrysNfPUUGg4nxM2yiBHZrhIBVMwWNSW1HTbzrmxjQogW7x6klCST3OtXrm6+3+RqSgzHH8dma18XcHr7oewrnhnHmU+CLV0n1lPhkgCebMZ77VZ9Jic9qACAWz6xGYAL0O5r30fnM+nyR18zQXrOPCj9FePclNSe5pXxzH5ivxd0aHdD+daLMe33ikHpDdYukKMuoLTENEgDSDoD10oPOCcRa7NjK6ZdS5XKMh2VTmnNM6xsO4rQ27YUQBAFIPRsnPd0Gydfr+VPczdh7/7UAfXH1T+IqhjOMoLngqyi5AJzdAesbk+Q/lUmHxDvdPKBaCwGkyXnWBEZY6zvNVL3DluYm9OjC3aytpIM3fu8qC5hrtpBoZJ3Yglie5Mf9ulcvjE8Ua/5bdD85fKlPj3bLFT9mYZlPmux696kwfGWuX0C2lylWBbMYzetpy6jlg7a96BK19cz21f9G2UtJn6MaetHsg0+4Rx5PUcgHoQDrtofpT766u8M8RrxCqrZhBBiT4a+ty6iaU3LTKSrLBHQn3Eae4igfvjbbG4C2jADY9RHastbvZyVVjCOVZgYYspG22kbnTeOtPuAY97jXAyggBcrz6whgTt5DXrPvs4TChvFm2h+NbffprtQe8H4hmAQgBgNIEAgdvPyqXA/psR9Zf/AG1qpieD5QWUi3lEiX5RGsmVmPtrr0fF0+K91QudhEE6hUC5oKgiYmgu8V4gLFm5dKs4toWKoJYwJgDvWP4h/iUyPlTDXCUf4z5c2wjMTaKmCTywdjMbkVu6KDLcL9MGu+KptMroLzAsMqxbu3baQC0sYtgtG2ddBm0VJ/ie3hKfgrtcFlbj5ZC5mw13EFU0JnNbyAH9YmsmK31FBi7P+IZC3S9h2KM/6MCCq3PDXKWbmjQswgKrKxAB00XE7ubD5oIkKYMSJgwYJE+wmmVK/SK4wtDLbe4WcLCR1nUzsPPzoEdm0WMKJJ6VpcBw8Wx3Y7n/AJ0qtw6x4Q9Rix3MD3Dyq58KPzG+786Cpx/9EPrj+dJMPhy7BVE/83pnx7FMVRRauEs42AIEdTroKt4K14SwLbE9Ty6/ftQT4HAi2sDfqdppf6RnS37T/CaY/CW/Vt+7+dK+Li5duWra22UEsTcMFVGUjWDvrpQL8FhGuNlXSPWPYfn2FafC4ZbahVG3vJ7nzrzC4VbahVGn3k9yepqagju7r7f9pri9eM5V9bvuFGsFhPloOv3irxXFujWlS07lmPMsZUhd2kjvp7N66s3nUQLNzuSWtyT3PPQTX8CGtsmuvXrO8z3mlno8eZ5EGBI7EEgj7DNMPhj/AKh/2rf9dLFxF1cQ4GHuxcUHNNuARoR60Sfb9lA5dyTlX7T/AC33qHiGDDWmUDUCVj5y6j3nSuExbgQMPc0+la/rr34dc/8AT3P2rX9dBQ9GzzXfYn++mTN4sgSEBgn53cDy7n3d6V8PwV1rt7PbNu2xB1KksOaV5SYEt32ERrNPlUAQNBQCrAgaCqVg/wDU3f8ATtfjdq9SS8l34Vd+LY22t2xmUqM2U3JUSRHrD3edBbxeHXEDL8kHVhvIOoU9pEH7R7Ed+21lxOhXmEHQgRMaTHQ6da0AxTjaw/vt/wBdQ40G4uVrL9wQ1uQRrI5qCfBXAWukfOH/ALa1XxmCGIEjRR6rdW7a/q/x8tyu4XYvqXS5ZbIGEQU5hlGnrCACNtZmKdDFv+pf32/6qBDZuNZuiRBEA+aMYkbaSN/I06wNwAXSSABccknQADcmoeIWTdWDacEeqZTQx9bUdxVXgvD7pBF4ZVS4SqgzniMrtB2HzT1E9BQMLYN4hjItgyqndiNmb6PUD2E9qvUUUBRRRQFFFFAUUUUFPi9h3w95LZIdrbKhDFCGKkAhhqNY1FZrHcCxrsxW5lkHTxCNTaC2zpt4VwFtPWnvWxoJoMnxaxjbuIdbZAtW2tMuYZAWDI5ytEmIedxzARXFq1xWDLWp2+TsGtQRC+sV8WZ09XQdNfRQUuFLeCN45UtnaMu2SeXToY8z7e12iaKAooryaD2iiigyuI9HcQywrBD4mKYNnYkLfRwmkbhmBjpl0oxHDsWq2LVpsoZ7puRDItsvnW2SUJgITbEZfsitSzAb17QY/AcH4lb8NBeti2i21AkN6pthpm0CRkDgajUjXrTfgeFxan/qbiuPDAIX9ZmJJBCLy5YAESI6705rwsNNd9vx0oPaKKKAorzMJide1e0C/juCe7aC24zC5afViuiXVdhIB3VSI86XWOC3hdRtMq4q9cPOx+LuW2UCIicxBjYRoa0NcNdAIBIBOwnWgx9/hePu3GuC4FKXLoteJAIUtcUMIt+qUKCDJ5ZkE6WsPgOJSua/biZaIne7ovxUZQptCCJMMcw+Vp847ijOO4oIOG27i2kF1g1wKM7DYt1I8qs1GL6zGYSNxImuvEHce+g6ornxB3HvrxboJIBBI3AOtB3RRRQFFFFAUUVzcuBRJIAG5JgUHpaN6zHE76Yq5bQg+GHEashMkamIMb0cU4t4pyjS2D+15n6PaqC4vIymJOYR7+vYUGj4i1u0PVljsJb3nXaueFWVa0GfUy0kmNAx84gVl8Lh1tggFjJkljJn2npVscRZrYTZQT3BMtMkaddh9vlQW7tq3exNnlOVHJEMwk5SwJ8pUaf9qYcTuW7QgCXO2p0Hc6/d1pDaxuS4hAk694HI+p/5rUNm2LYME6ksSTOp3M0GnwVtPBDv82SSTSaRcxVhwCoW5CiTtlfVvMiNOlVLWOuXEUOMoUkBQTsDozT8qOmkdqsYA/HWf9T/AGtQbGuLt0KJYwO5ouXQoljA7mlGPxDjLdaQobltyNR3fz6gdNPsCtx+wbttXcRDgohnQiSGaG1JgadPOmVjhtl1DKsgiRq351Hx658UpHzwdPYTVb0bvpbtNbEAISRrM5yW/GRQQ8Js2j4quolbtzLLGSpuNpE9Dp7u9HEeF2w9lyn+ZAEkQCjKZMnvOnaO8r+GYllvm5cEHxLgKgyADdYTMeQ7U79JTy2/rn+BqC2OE2vmfefzpRw4WvCClM1wcoXM0toIJ7DudhV2zxP/AKcZYa5GRV19eIGaJIUSCT0FUPRK1zFmgubYBI7TOVfogz76BhguC27V4PE3CjSZO2ZeUCYgT7ab1A36VfqN+KUYrFBB3Y+qo3JoPcTicg2lj6qiJJ+3p3NZ7jfD4dLzc11FOoGgVmClY15YbXruZFPsLhyDmcy59y/RXy/H7qg4hhFulrbeq9l1MaaEqKCPh3hXVnKAw3WTp/apr2EQaBAWPSTt3NZRcQ9v1OW5BAnUAjQ5oOwPSfKtRwbFh7epl4GfprG4Enl7UCjG8OWxe8RROYKrg/KPOwOh0MAj3U6wdq1cUMqj2dQex86i4vw/xkuJrMKVgxzLJH2TWdtcTuWzNsKXMAqTy765oPTWD3060GlxNtAQqqC56b5R85hI0/HaouFcLS3dvMBLtlDN1ICCB2AHap+EspTMGzMfWJ3zQJH2dq7wp+MvfWX+AUEWP47as3bdpyQ90EoApIIUqrGRoILrPkZ2BiYcUswD4tuCJBzrtOWd9s2k99Kp8W4ZYe5bu3mysqXLay4UZbmXPHnyrqNRGnWs3b9HOFgXLQJbK1pbgl7nO943rTbHN8ZdaSJXnIbQaBtL2NtoYZ1UxmhmA0mJ1O09arXOP4dSAb9oSSo513UEkb9ADSXi3BeHuyi7Hx0W11JQnDl74k6qCnxh1IBBIM7UrxPotwpM4NzVpUql0s0XMxICrJ1F+dBoCNgKDW4vj1i2gdri5S6ICpzc10qEECTrmU+wztrVH0tsZktczqPF1CtEjIxhu4kCqv8A9D4B7hYIM/i+JyPBzKyMw0M5Q6oSuwO0TBv+k/qW/wDV/wBj0GWxFlxlyFmlgGl4hdZI01O2nnXF1UQBmuMsuBJcDY+ztV+K4uYTo6gwx0IBAMnXUb0FS9hVYrNx9DtnEHyOmveuboPLkeRm5s1zZZ1KwN96uglwWQ8oMMwOx1EDzka9q7SzsqjfQAe//nvoF7m2rLN0gsxjnGpgj8hXT2VzoxuMYmAXBWYkNHcEaGpsOpbmdCrgkQ4ErqZy+3v1roNnAKmVDshIOoYKZUdjHXpQR3L5BTKFYF4Y5gMq66+dXMDiF8eyMwk3NBIk8rV4i7ACZ0AH4CtHwzg6oAzgNc3kicumoU/z6/cA74hgPEuWWL3FyseVGhWJX5Q6xGnal3pDhXAt5SxUtzlnMgRplHXWBTu7uvt/2mqPH2AtifnD8RtQJ8cyLhrIa6wLNChn1MTt93vrjg2FQ3cxuuMq6DxIBmdSO46Ve4bw1nwoN3L4kNlKjRQGMZc2zREnvR6MXw5ZlIKlQQRqNzQIL4+MMNK+JdzEvBHxjRA211mmvGr1vw7E3SSx6v18NjXXHrJS4SATnEqOmYCCv2kA/ae1Wfg5fBi5dGS4LYcwZC5RMAnYFdD7TQVfRqzaV7tzNLkBZLA6bwPtqT0bxChm5l9QdRVr0ZcMrkGQcpBGuhBry0rWsRcVQSWWV05RmbrHQH8RQXRj7bYhUDqWFtmgHXKWUA+8H3UsxmAY4q9ctswYWrXKDowm5IiRrpTyxhQuu7Hdjuf7eVVcOf8Aqr3+la/iu0CS3xpvEQG3NuGzsHcMCNgFJ3nQie9MFxmHa8oFwSbbQDcYHdTtM0cb4bmOa0Abm5EaHbVjvmgQO+3mEuEuJauLcYDlMMzbw3KZJ7Tt0igsY7g9tWu3LRks4LrmknlGq6zOp01nprS7C3srZg6xpkhjt1BObUExtW3soMz7bj+EUg9JMAVhrFvOzMM6AaAEkm5oN5370FnhuPs3SwzQwAlfEM9dRzerPWq+H4LZm6VfKTdYmSGBJA76/fVThN5LNzMYAblZjA3OhY+R906VpcCBNz/UP4Cgzll71i4xhSoMAo2bMv0hup89h3pvwPilu894owOqkiRI5FGo9ulXMRck5EjN1OnKD17T2Fd4XAJbJIUZm9ZyBnaPnHc0C/jnorYxZm8Cfi2t6GORyrH7QyqQRrp2JBWWv8NMGpBCvIIM5zMrcS6P3ra/f3Nauigz9z0Iw5s2rPOqWc3h5WykZrZtakCTCGATroCSTVNP8M8GqhVFwBYAh+gFhY27Yez+z5mdZRQIuG+hmGsXUu2050QopMNCEkgSROkkTMkaEmBEnpMeW0O92B58j7edOarYzh1u6UNxQ2RsyzMBoImNjoTvNBT4RwrLDuOboPmg/wC7zqknDWu3X3Vcxkx5nRfOnfwG38xP2R+VYvEek+TxPDs4e8FZgPCAOeImIJgoSzNvKgNCzQaHiuFS3bVLaquZtFUAS2523O5++rXC+GC2JOrnc9B5L/Pv7gM3xDi1kW7Fy5hw1wtdFtkACSlwWhcy5wWRgVuADNCyZ0k8YP04wzZVawS+VS5VbZEsbacozZjz3BAAJgH2UDWzw03btydEDtJ78x0X+Z/nXvHbVtPCRFVSzsQigAschBMdegn2V7wLiuHxJhLOX4tbmq2yIctsVJE6SRPWm68NtBg4toGUEBgoBAO8GKCvwrhYtiWguRr5eSmJjz6/dTGiigq4zEqhSSJJOVZGZiFOijrUOMwRuWzJAcxl6gEGR79jFWMRgLdxlZ0Vik5SRMSIMUq41j7di5ZWcOoctm8SFORUZi66jQMFkazm6RNBe4NcVrCEQQQfxNUsAtuxfuWlCqCoa3bWBI1JyrpoGmlvBPSAXWg2rRUWmebQBnKttg66xlYuygdGtuMx6Lz6bYbxPGfD8vh2/DOW3nHiNdDa58pU5F1G0tO1Bq+J4MtbJkFgc3lA3A67T7at2ArWlBgqUAIMEEFdiOxFZpfTTDGfiGkCSMts/wCb4WkMS2upKggCJ1IB04wafMX9kUCXhji096zbC5wQEQRATWGIGyiY6beYpzhsKFk7sfWY7ny8h2FFrBW1YsqKrEQSFAJHmanoCkIxYXG4gAjMbVgakQNbxJOo6Eeeop9UHwK3mL5FzMAGbKJIG0ncxQcWbttR66knclhJPnS3jfD7V5SZtkkaqcpDe0H5Wgg+Qpx4C/NHuFZqz6Q5igy2BmfFLv8A+nchT7Cok+2gv8N4wHU86Z5AbUQpAAMyZnQ0wtYm0ogXF8yWEk9z51m7vpFas2LNwWF8TFWvF5FTLni2CWlgzAG4DpJyqx6VFhfT+wYVrLZgFzZQhEk205RmzGXuCAATAPaKBnxnB2nBZWtk7spKlWjWY+d5/wBo74TxLxVYWiCxeHIGiaCfKZ2GvnXXBOOWsUSEtFfi0eWCEEPMQVLAnTvTezhlSciqsmTlAEnuY6+dB5h8OEECfMkySe5PU1LRRQFFFFAUUUUBRRRQFFFIeKcSe4627F3wznhnyq/bRZ07yaBy+FUurlQWQEKeoDRmA9sD3VLFUcZdNtSzXIHQZQSewFR8Ne5cthi8Ek6BRpDER57b0DKikOMv3Wv2rdu+QAx8TkUyAM2WSN9DttPsphi7htqWa4fLlGp7CgvUUr4XduXELNcjmOyroOg+wdapWMa9zFoFunwlVpGVRnYGO05YIg9aDQ0UUUHL2wwIIkEQQexrmzYVFVVGVVAVQNgAIAHlFKcfjLha21u4LdoNDHKGzyI0nUBW69fsq8MPd/Wj/wDmPzoLlFU/Au/rR+wPzpbjL14PaIvRbNzKYtg5pVgOuwaKB9RVUWLn6wfsD865uq6gsboAAk8n96C5RSnBC/40vc+LZDlt5ACIKwxO8mTp00ptQFFRX74RSzGAOvtMD79Kz/EbdwX7eILMoAKm2p0ykxPYtJnbsPOg0D4VS6uVBdQwVuoDRmA8jlX3Cpap4dQ6hluOQdtR+VUMNiirG3dd84JCkRzDodFgEj/mhoHdFZq+LlrEZ2uuUZFBSRCkliCumpAVums04FnOkpdfVeU6GCRoYjp2NBdorPYLiRIyMzm6CVAEDMRprAgGZkdNTtVrg3D2S7fZ7juWK6E8q8oMKPtifKgb0VG19QwUsAx2BIk+wV0zgRJAkwJ6nsKDqiiigKK8JpH6UX7mS0bVzIGuQxUA5kKMYB6agajWg54vxmTktkiCQzDy0yj8/KlOGvhHQnYMNvwFQG23zv3RUYRt8/WPVG2nnQMMbjmutmbpsOw7fbG9WLfFstkInra5j2liYHnB+z8M+7u7ZbdyMjQ8oOqyImrS22+dp9Ue7eguYDErbuox2BPt9RtB9te4zGm62ZvYB2G8D86Xi00zn6n5I0EEQPdNQrL3I8QMq5ldMoEsI0J367bGgYpjy9rwx+jJObT15MfsxG2/s3u8C/8AML9Rv9lLxTDgX6dfqN/soNTVMsbpj/L2J1BbyH0fPrr9tfieHuvdtKtzJbhzcXKGzgZQBO4EmdPZVpcM4EeJ+6KCp6Qj4oe0VY4Ti89sEmWGjbbjr9o1qhx+y/hj4zqPkilPAbL3XBS/8WVOYBFh9wDO+hB/Cg1M+J9T+L2fR/H2b0vSI8ifX/2tVwYZ/wBaf2V/KlXpHZYW1JumA8+qvRG8qBph8YPBV2PyQTO8/nPSubeHLtnuDQGUUxp9I/S8ulJvRG0XU3GuNcTNNtWULl0EnzOp3rTUFd/0q/Ub+JKkxGICKWYwB9vuFRP+mX6j/wASUg4xbvfCWuLcJS2qEJlUhWbMpcSpM6RO+p6Ggu465dUpeYDKrR4cxAYZQxPzvwzEe2e5cTEKQp3RhqNQwIjTyMH7KX/CFvKUe/cWY9ZbcSNdwsbidYpLiVfDNna8ykIeZAjSJA05dRMaHY++gvcP4mbRDD1WjMvfoI89fu1qfitvPkvyGkZdB6vygO/fX2Ujw1lzLPeZmzNPKgA5yOXTY7naO0VMbLwQLjQdYhIkbN6m4oGq4zxRcW4ecIrI0DUqXPszQSKiwXFTZ9XmDH1e5jcHoYG/9qT4hyhJLu3qRkVWPrPuMuhET9+o1q9wbAFgc10tcJMG4AJUwQkzo0+3byEA6t8HF0eMtz4xoMxoIOYKB0g+8771e4S1ybgugZgwEg7jINdtD5UqstdwzAsDlJ5o5l/sYG5A86b8Nxq3GuFTOo06jlA1HtoFPH/RE4nF2b/iKgtKBGTMSVv2706nL/lgCQYzZtwKV4v0LvslrPjXvmw5bKTkLPkKDK+eUcyTmM5S2gA0p5x7gl+84a1iWsqFACiQMwuByxykSGUFCDtoR1lDhv8AD7EqZbG5ibtq68oTme0LC59WPNlsnX/8ms5RQOl4Ff8ACw6Ni3zpBuHrcIRlbUENGdg4Go5QCINJn9BcWRD8SuMpVVYNn5iJkmLgAzMRoNhpJq7jPRC+6YaMTF2zbuKbhDszNdySwOcMPVOk6Zuw1pp6A4nMjPjDcYOjsWDkEpcw1ycpcrPxDgaQPEHzaC1b9DsUAP8A7he2MiWKkm7n6sWg24twCCIkEEmZcTwv4NgsHh82fwclvNGWclllmJMTG01a4JwHEWbitdxT3lFkIVOxuAktd1ky2hieWCBoYEvpSeS1/q//ABvQIiKrYi2XlVdkgiWX2DQfz7fdTTh/DWvGNVQes3v0Xpm/CueI2gt51VdJACqNTyKdANz1++gpXB3ZvYMv3ctcraPVj+7H2cvYU4xXC/Csy0Fy3TUATsunUb+flFccL4Ubpk6IDqerHsPLoT9m+wJGsF4h3UK5MjKJhjoNPVjf+esd+CA0yRMzAUSdN+XU6daZYuz8ayqPlkKAPPQAVJj+GeEis0ZiTJ6AZToD20kmgWraPVzvPyYA7Tl++nHAuBtnW+zuAFhUkAMDBzMAOvb2bbVJwjg+eHuCF+Sp6nfMw7dgftrQ0Fd/0qfUf+K3Viq7/pU+o/8AEleEm5p8jr9L2fR8+tAq9ILFy6qsjlLdsywCglxptI0A3kb/AH1V9HMJDEKxUAbKEA3J0AWtOygiOlIuEWfDvOhPqiJPbUgn7P50DZsOR/mN+7/TSTjWAd1W4LtzKh0XTmnlzMIAEb9dCdqdAG4ZPqdB1YzufLt3qXEWc6Mp+UCPeIoE/o7ZORudvX+j80fRppdGVSWdoH/NABv7KXcEcIlzMYy3CDPcACPbI2q7atFyHcQBqincfSPn5dKCLBYVzcN5mYAplW3MgCc2ZpEhzMEbQBQt9RiLgZlE27ehIHW5TGk2Owa3Ll3NoVt2yG6gzc/HaKCpxjhQt86aJ1HzdgI8jSfD8OR7ys+nKUGp0zAgdQJzEabUwwAuJfRbmYLPqmcpBU666HmI9m3WpeMcJNuWT1PLdD0PsnWensoFVzBRmVtCGb5TEesdQdJHs9lWsXgFCC4oJRumYkq3zTB203pubKXrJf5WZ8hHrTnJy+/QioeC2srvauqcxBgQcsbGD1kRr1+w0CzgHDLXjNmUfGAzzNuIIA1+sZ37VYxHBCgLICVDTuxYHN26gaa7/jUuP4ebDhxqgYEHfLrsfs2Pv6S5TGALpzFicoB3nr7Os0EGHxaNbVguZjyga+t1neFnr2qThnBbdpmuBEW5c9coIG8gAbaTvEnc1LgOHi3LEDMxk5RA1jQDtoPbVygKKKKAooooClXpBw25eFoWyq5bmZs0+rlZSFjrzU1ooFZ8SzbktYtoo1JDAAeZzVQsXQLj3DfwxdmUesTGZRlC827AT5064jhmuWmRX8MsIDASR3geykB9BEMTcbRWSAAoyXcxuKANBJYx80AAUFjjVm+3hK1ywqtcgghwWMSFUzvoaYJavgADwQBsArAfjSfGehpvX7117pQM4KBNeXwbaHMDpIZSRGgzN84xFhfQLJH/AFV0wyk/Sy+GAG11ACaDoWJ8qBphuGXld3m0WY6Eq2g7DX2/d2r2/wANvXL1prjWzaSSUVWlmghZJOw3jrVvhPDfAtC3mZ4LGW35mLR30mJMnuTV2gKKKKBXxfB3ne2bLWwozC4LgJzKYgCPMa16fhKiS2HAA7OAAP8A9tqZ1zcWQQNJETvQJjxVwMxv4SAqvMmMjzkb1vVaDB2MGKr43CXlui89ywtuArAhoZmYKk66mSB7qF9D4VB4plLNq0pyj/JzgMddSVuMCNtqixnoZ4l4HxCltLNlLYBJabTuTmB0ylSntKgn1RIOYxPez+y/517GI72vc351nbf+HsBh8Ku6gjtoSzZTr6pLaqIBAjTpouFcL8AXBnZ89wvzaxIAgHeNOvfSBAAVOHcHuLduPddWVmzKigwGgcxnrp99OaKKApS/CbhxL3fFhCihUygwVnXX2n3mm1FAn4tw+bZa7fCBdfEKoMsEGcx2GkHyobGoZU4u3uqkHw97miAj6Ww71f4jhWuWmRX8MsIzAZo76eyR9tKD6MPJ+PETa0FlByWZKoPIMcw7GdIMUEfDOEPhtLmIHPdItco3YM5VQdmPMdOgpld4U7MreLDLscizHUeylGL9DTev3rr3Sma5KBebl8BLRzBtJzBiANBJ+cY4wnoFkj/qbphlJ+lkyABtdQApI7Ez7QeXuH3GBU3pBEHkWo+A8GOHSHuG60wHbUhdIUeWk1Y4Rw3wLS28xeCxlt+Zi33TEmTpqSdauUBRRRQFFIfS/B3bltPAzeKj+ImUkAtbUuEuGQMjsAhnSG8qx3pJw7HscSbaX81x1KhHMCcDdWEOYQFxBQaRrzeYD6fRXzzBf+KW7F4KGXLavtZDItxndrl8oCzNykfEwCCMpiNyjT0st4xVsNhvEuXFt3yTC+ubfxeZdFPNptG/toNfRWExX/iFw2lZbmVcSrAoEViiY55NyI0+CC2wAjNmcEHauOFXeJrhVDK63EtWFC5UcFMtjxnLMcxvqfhACkwYXQ7kN9RWd4W+Mz3kvnMvgqUuIi2+fIAwCc2paWBzGJggQM2ewCcTs4a2iK5b4MGOcrcbxThrruWLEnxBi/CUL6uUnfUgPodFZ3H28T4eChrjHx0bEQEDeGUclWAAGUXCg01ge00h9Gl4kqYa1c8VVDWldmW2zhPgrl5YgzGICLJk6nU7gPoFFYqzf4qRbzZVLXWFyLSt4cA5QPjBntMR62jCRJ3yy+k2KxVq/ce0+VfCseCjm2Eu3RduG7YBYEi49rIAfyMBsKKwVzifEfFxNuw3jtYYpzLbVf8Ayli4CIC/GG87QpMQddpDzg9zGC+FvHxLRsznyC0Q4YRmXWSyHoRBVuUSKDQ0VhrNjH3rmFGIFxUW+jXRbIQSLF4upK6myt8WQusmTMwCGHEcRjvEvZA4C3bXhBVtsjWM9g3GzHm8TL44y9gIEwSGpor5y1viZUvlueJcwyK45AuZWxXiaD1bmVrJBWMxjUgGHPC/hjYe+t5biuLDKigLl/RjIyvOc3DJBBOjA7aEhraK+dJc4obPh5LqgWbQzfF+JmS5Y8TKZJ1tNdnNJJUxB0qbLxFcQWC3mXPfDE5DFpsXZyG2PVLDDBiAQdj15SG/orGX7/EwLxU+qE8JTaSbgy2iSWBOR2bxlIysBKkAAS2swWILpLI1syQVeJ0JE6EiDEjyI2oJ6KKKAooooCiiigKKKKAooooCiiigKKKKAooooCiiigKKKKArwiiigAgE6b717RRQFFFFAUUUUBRRRQFFFFAUUUUBRRRQFFFFAUUUUBRRRQf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xQWFBUWFRwYFxgVGBoWGBwXGBgcFxsYFxwfHSYfIBojGRwbHzEgIycpLC0sGh4xNTArNScrLCkBCQoKDAwMDQwMDSkYFBgpKSkpKSkpKSkpKSkpKSkpKSkpKSkpKSkpKSkpKSkpKSkpKSkpKSkpKSkpKSkpKSkpKf/AABEIAMUBAAMBIgACEQEDEQH/xAAbAAACAwEBAQAAAAAAAAAAAAAABQMEBgIBB//EAEkQAAIBAgQEAgQKCAUCBQUAAAECEQADBBIhMQUiQVETYQYycZEUI0JSYnKBobHRM1OSorLB0uEHQ3PC8CTxFTRUs8MWJWOCk//EABQBAQAAAAAAAAAAAAAAAAAAAAD/xAAUEQEAAAAAAAAAAAAAAAAAAAAA/9oADAMBAAIRAxEAPwD7jRRRQFFFFAUUUUBVHifGEsZMwcl2yqEUsZidhU2Nx62llupgAbk+X4+VZ2zfa5eRnOpZdBOUajRQdhoD5+6g0fwr6Le6j4V9FvdU1V8djVtrJ3OwG5/tQQ4rjC2ygK3CXYKAqzqep10A6mrPwn6Le7+9Z/C4lnvqzHrp2AjYVpqCH4T9Fvd/eqt7jKJct2yGzXDAgAxoTLa6DTeuuJcRFod2Pqj+bdh50iwjlr9tmMk3O/kxgdgJ0FBq6KKr38QZyJ628kaKO5894HWggxHGUS8lmGZ2BPKAQIE8xnQkbDrVj4UfmP8Au/1Ul41a8NrGWZBcySSS2Uaknft7NNqeYe8HUMNiJE6e+g4+FH5j/u/1VWfjSi6trI+ZgSNFiB3OaAew661avXTOVfW+4Dz8+wpTxdPDa2RMjUnqTIkk+Y09mm1A2+En9W/7n9VHwk/q3/c/qqSzdDKGGxE1Wu3DcJRCQBo7aj7EPzvPpQc4Tiy3LjWwrgqJLEDLMkZQwJGYRqOlXqgt2QrADQBY++p6ApfiuMql5LOR2ZwTKxlEdGJIgnpVi/fM5E1bqdwo7nXfsKXcQ4eIKrM+GWndiysrb99I8ukUDIYhv1b+9P6qPhJ/Vv70/qqhwri+bkc83Q/O/vV64xYlVMfOYdPIef4UFWzxwNde0Lb5lAOuSDM7HPrEa+0d6t/CD+rf3p/VSni+EjnQQUI1EggEakeeaPv86t8L4p4gyvo4HvA6j8qC2cSf1b+9P6qg4dxQXjcAUr4b5ZOUgnKG0gnaY9oNDObpKqYtgwzD5RBEovluCfaB5ecPQC5eAAADIABoABbWAB0FBfopb6ScQexhMRetgF7dp3QMCwLKpKrAIJkwIBnWsnjf8QcRYEXMNmKkMzW+YNadbz21UZjFwraE6uAWX5wgN9RWAxv+Jtwfo8JckF5DAnMFF8DKV25rQMwdHXTmkXsP6d3PDuM+FuNkLEG2IVh8JewIzGBlyqzEkcpzwBoA2NUuLcWXDoGZXaWCgIuYyZj2DTc+VWrVzMoMESAYMSJEwYJE+w1T43+iPtH4igzOI4g1w5mzTGwBgeQE/wDeusJf+Mt6N669D3oigXmVkK23uHODCQTAMk6wIoH3EfSFLIXMlwlzCwk6x110FZ+/j2uNmbOT5KYHkBT3j134screuOg/OkObyP3fnQS8NxMXU5X3+aadY/0hFsquS5mcHLK8unzjOg1pNhLzB0K23fnUELGgJgsddgKaekLmLfKfWPb5poFV28WJZjJP/eB2HlUmAPx1r64/haq+byP3VLgVc37WW2xUPLMIyrysNfPUUGg4nxM2yiBHZrhIBVMwWNSW1HTbzrmxjQogW7x6klCST3OtXrm6+3+RqSgzHH8dma18XcHr7oewrnhnHmU+CLV0n1lPhkgCebMZ77VZ9Jic9qACAWz6xGYAL0O5r30fnM+nyR18zQXrOPCj9FePclNSe5pXxzH5ivxd0aHdD+daLMe33ikHpDdYukKMuoLTENEgDSDoD10oPOCcRa7NjK6ZdS5XKMh2VTmnNM6xsO4rQ27YUQBAFIPRsnPd0Gydfr+VPczdh7/7UAfXH1T+IqhjOMoLngqyi5AJzdAesbk+Q/lUmHxDvdPKBaCwGkyXnWBEZY6zvNVL3DluYm9OjC3aytpIM3fu8qC5hrtpBoZJ3Yglie5Mf9ulcvjE8Ua/5bdD85fKlPj3bLFT9mYZlPmux696kwfGWuX0C2lylWBbMYzetpy6jlg7a96BK19cz21f9G2UtJn6MaetHsg0+4Rx5PUcgHoQDrtofpT766u8M8RrxCqrZhBBiT4a+ty6iaU3LTKSrLBHQn3Eae4igfvjbbG4C2jADY9RHastbvZyVVjCOVZgYYspG22kbnTeOtPuAY97jXAyggBcrz6whgTt5DXrPvs4TChvFm2h+NbffprtQe8H4hmAQgBgNIEAgdvPyqXA/psR9Zf/AG1qpieD5QWUi3lEiX5RGsmVmPtrr0fF0+K91QudhEE6hUC5oKgiYmgu8V4gLFm5dKs4toWKoJYwJgDvWP4h/iUyPlTDXCUf4z5c2wjMTaKmCTywdjMbkVu6KDLcL9MGu+KptMroLzAsMqxbu3baQC0sYtgtG2ddBm0VJ/ie3hKfgrtcFlbj5ZC5mw13EFU0JnNbyAH9YmsmK31FBi7P+IZC3S9h2KM/6MCCq3PDXKWbmjQswgKrKxAB00XE7ubD5oIkKYMSJgwYJE+wmmVK/SK4wtDLbe4WcLCR1nUzsPPzoEdm0WMKJJ6VpcBw8Wx3Y7n/AJ0qtw6x4Q9Rix3MD3Dyq58KPzG+786Cpx/9EPrj+dJMPhy7BVE/83pnx7FMVRRauEs42AIEdTroKt4K14SwLbE9Ty6/ftQT4HAi2sDfqdppf6RnS37T/CaY/CW/Vt+7+dK+Li5duWra22UEsTcMFVGUjWDvrpQL8FhGuNlXSPWPYfn2FafC4ZbahVG3vJ7nzrzC4VbahVGn3k9yepqagju7r7f9pri9eM5V9bvuFGsFhPloOv3irxXFujWlS07lmPMsZUhd2kjvp7N66s3nUQLNzuSWtyT3PPQTX8CGtsmuvXrO8z3mlno8eZ5EGBI7EEgj7DNMPhj/AKh/2rf9dLFxF1cQ4GHuxcUHNNuARoR60Sfb9lA5dyTlX7T/AC33qHiGDDWmUDUCVj5y6j3nSuExbgQMPc0+la/rr34dc/8AT3P2rX9dBQ9GzzXfYn++mTN4sgSEBgn53cDy7n3d6V8PwV1rt7PbNu2xB1KksOaV5SYEt32ERrNPlUAQNBQCrAgaCqVg/wDU3f8ATtfjdq9SS8l34Vd+LY22t2xmUqM2U3JUSRHrD3edBbxeHXEDL8kHVhvIOoU9pEH7R7Ed+21lxOhXmEHQgRMaTHQ6da0AxTjaw/vt/wBdQ40G4uVrL9wQ1uQRrI5qCfBXAWukfOH/ALa1XxmCGIEjRR6rdW7a/q/x8tyu4XYvqXS5ZbIGEQU5hlGnrCACNtZmKdDFv+pf32/6qBDZuNZuiRBEA+aMYkbaSN/I06wNwAXSSABccknQADcmoeIWTdWDacEeqZTQx9bUdxVXgvD7pBF4ZVS4SqgzniMrtB2HzT1E9BQMLYN4hjItgyqndiNmb6PUD2E9qvUUUBRRRQFFFFAUUUUFPi9h3w95LZIdrbKhDFCGKkAhhqNY1FZrHcCxrsxW5lkHTxCNTaC2zpt4VwFtPWnvWxoJoMnxaxjbuIdbZAtW2tMuYZAWDI5ytEmIedxzARXFq1xWDLWp2+TsGtQRC+sV8WZ09XQdNfRQUuFLeCN45UtnaMu2SeXToY8z7e12iaKAooryaD2iiigyuI9HcQywrBD4mKYNnYkLfRwmkbhmBjpl0oxHDsWq2LVpsoZ7puRDItsvnW2SUJgITbEZfsitSzAb17QY/AcH4lb8NBeti2i21AkN6pthpm0CRkDgajUjXrTfgeFxan/qbiuPDAIX9ZmJJBCLy5YAESI6705rwsNNd9vx0oPaKKKAorzMJide1e0C/juCe7aC24zC5afViuiXVdhIB3VSI86XWOC3hdRtMq4q9cPOx+LuW2UCIicxBjYRoa0NcNdAIBIBOwnWgx9/hePu3GuC4FKXLoteJAIUtcUMIt+qUKCDJ5ZkE6WsPgOJSua/biZaIne7ovxUZQptCCJMMcw+Vp847ijOO4oIOG27i2kF1g1wKM7DYt1I8qs1GL6zGYSNxImuvEHce+g6ornxB3HvrxboJIBBI3AOtB3RRRQFFFFAUUVzcuBRJIAG5JgUHpaN6zHE76Yq5bQg+GHEashMkamIMb0cU4t4pyjS2D+15n6PaqC4vIymJOYR7+vYUGj4i1u0PVljsJb3nXaueFWVa0GfUy0kmNAx84gVl8Lh1tggFjJkljJn2npVscRZrYTZQT3BMtMkaddh9vlQW7tq3exNnlOVHJEMwk5SwJ8pUaf9qYcTuW7QgCXO2p0Hc6/d1pDaxuS4hAk694HI+p/5rUNm2LYME6ksSTOp3M0GnwVtPBDv82SSTSaRcxVhwCoW5CiTtlfVvMiNOlVLWOuXEUOMoUkBQTsDozT8qOmkdqsYA/HWf9T/AGtQbGuLt0KJYwO5ouXQoljA7mlGPxDjLdaQobltyNR3fz6gdNPsCtx+wbttXcRDgohnQiSGaG1JgadPOmVjhtl1DKsgiRq351Hx658UpHzwdPYTVb0bvpbtNbEAISRrM5yW/GRQQ8Js2j4quolbtzLLGSpuNpE9Dp7u9HEeF2w9lyn+ZAEkQCjKZMnvOnaO8r+GYllvm5cEHxLgKgyADdYTMeQ7U79JTy2/rn+BqC2OE2vmfefzpRw4WvCClM1wcoXM0toIJ7DudhV2zxP/AKcZYa5GRV19eIGaJIUSCT0FUPRK1zFmgubYBI7TOVfogz76BhguC27V4PE3CjSZO2ZeUCYgT7ab1A36VfqN+KUYrFBB3Y+qo3JoPcTicg2lj6qiJJ+3p3NZ7jfD4dLzc11FOoGgVmClY15YbXruZFPsLhyDmcy59y/RXy/H7qg4hhFulrbeq9l1MaaEqKCPh3hXVnKAw3WTp/apr2EQaBAWPSTt3NZRcQ9v1OW5BAnUAjQ5oOwPSfKtRwbFh7epl4GfprG4Enl7UCjG8OWxe8RROYKrg/KPOwOh0MAj3U6wdq1cUMqj2dQex86i4vw/xkuJrMKVgxzLJH2TWdtcTuWzNsKXMAqTy765oPTWD3060GlxNtAQqqC56b5R85hI0/HaouFcLS3dvMBLtlDN1ICCB2AHap+EspTMGzMfWJ3zQJH2dq7wp+MvfWX+AUEWP47as3bdpyQ90EoApIIUqrGRoILrPkZ2BiYcUswD4tuCJBzrtOWd9s2k99Kp8W4ZYe5bu3mysqXLay4UZbmXPHnyrqNRGnWs3b9HOFgXLQJbK1pbgl7nO943rTbHN8ZdaSJXnIbQaBtL2NtoYZ1UxmhmA0mJ1O09arXOP4dSAb9oSSo513UEkb9ADSXi3BeHuyi7Hx0W11JQnDl74k6qCnxh1IBBIM7UrxPotwpM4NzVpUql0s0XMxICrJ1F+dBoCNgKDW4vj1i2gdri5S6ICpzc10qEECTrmU+wztrVH0tsZktczqPF1CtEjIxhu4kCqv8A9D4B7hYIM/i+JyPBzKyMw0M5Q6oSuwO0TBv+k/qW/wDV/wBj0GWxFlxlyFmlgGl4hdZI01O2nnXF1UQBmuMsuBJcDY+ztV+K4uYTo6gwx0IBAMnXUb0FS9hVYrNx9DtnEHyOmveuboPLkeRm5s1zZZ1KwN96uglwWQ8oMMwOx1EDzka9q7SzsqjfQAe//nvoF7m2rLN0gsxjnGpgj8hXT2VzoxuMYmAXBWYkNHcEaGpsOpbmdCrgkQ4ErqZy+3v1roNnAKmVDshIOoYKZUdjHXpQR3L5BTKFYF4Y5gMq66+dXMDiF8eyMwk3NBIk8rV4i7ACZ0AH4CtHwzg6oAzgNc3kicumoU/z6/cA74hgPEuWWL3FyseVGhWJX5Q6xGnal3pDhXAt5SxUtzlnMgRplHXWBTu7uvt/2mqPH2AtifnD8RtQJ8cyLhrIa6wLNChn1MTt93vrjg2FQ3cxuuMq6DxIBmdSO46Ve4bw1nwoN3L4kNlKjRQGMZc2zREnvR6MXw5ZlIKlQQRqNzQIL4+MMNK+JdzEvBHxjRA211mmvGr1vw7E3SSx6v18NjXXHrJS4SATnEqOmYCCv2kA/ae1Wfg5fBi5dGS4LYcwZC5RMAnYFdD7TQVfRqzaV7tzNLkBZLA6bwPtqT0bxChm5l9QdRVr0ZcMrkGQcpBGuhBry0rWsRcVQSWWV05RmbrHQH8RQXRj7bYhUDqWFtmgHXKWUA+8H3UsxmAY4q9ctswYWrXKDowm5IiRrpTyxhQuu7Hdjuf7eVVcOf8Aqr3+la/iu0CS3xpvEQG3NuGzsHcMCNgFJ3nQie9MFxmHa8oFwSbbQDcYHdTtM0cb4bmOa0Abm5EaHbVjvmgQO+3mEuEuJauLcYDlMMzbw3KZJ7Tt0igsY7g9tWu3LRks4LrmknlGq6zOp01nprS7C3srZg6xpkhjt1BObUExtW3soMz7bj+EUg9JMAVhrFvOzMM6AaAEkm5oN5370FnhuPs3SwzQwAlfEM9dRzerPWq+H4LZm6VfKTdYmSGBJA76/fVThN5LNzMYAblZjA3OhY+R906VpcCBNz/UP4Cgzll71i4xhSoMAo2bMv0hup89h3pvwPilu894owOqkiRI5FGo9ulXMRck5EjN1OnKD17T2Fd4XAJbJIUZm9ZyBnaPnHc0C/jnorYxZm8Cfi2t6GORyrH7QyqQRrp2JBWWv8NMGpBCvIIM5zMrcS6P3ra/f3Nauigz9z0Iw5s2rPOqWc3h5WykZrZtakCTCGATroCSTVNP8M8GqhVFwBYAh+gFhY27Yez+z5mdZRQIuG+hmGsXUu2050QopMNCEkgSROkkTMkaEmBEnpMeW0O92B58j7edOarYzh1u6UNxQ2RsyzMBoImNjoTvNBT4RwrLDuOboPmg/wC7zqknDWu3X3Vcxkx5nRfOnfwG38xP2R+VYvEek+TxPDs4e8FZgPCAOeImIJgoSzNvKgNCzQaHiuFS3bVLaquZtFUAS2523O5++rXC+GC2JOrnc9B5L/Pv7gM3xDi1kW7Fy5hw1wtdFtkACSlwWhcy5wWRgVuADNCyZ0k8YP04wzZVawS+VS5VbZEsbacozZjz3BAAJgH2UDWzw03btydEDtJ78x0X+Z/nXvHbVtPCRFVSzsQigAschBMdegn2V7wLiuHxJhLOX4tbmq2yIctsVJE6SRPWm68NtBg4toGUEBgoBAO8GKCvwrhYtiWguRr5eSmJjz6/dTGiigq4zEqhSSJJOVZGZiFOijrUOMwRuWzJAcxl6gEGR79jFWMRgLdxlZ0Vik5SRMSIMUq41j7di5ZWcOoctm8SFORUZi66jQMFkazm6RNBe4NcVrCEQQQfxNUsAtuxfuWlCqCoa3bWBI1JyrpoGmlvBPSAXWg2rRUWmebQBnKttg66xlYuygdGtuMx6Lz6bYbxPGfD8vh2/DOW3nHiNdDa58pU5F1G0tO1Bq+J4MtbJkFgc3lA3A67T7at2ArWlBgqUAIMEEFdiOxFZpfTTDGfiGkCSMts/wCb4WkMS2upKggCJ1IB04wafMX9kUCXhji096zbC5wQEQRATWGIGyiY6beYpzhsKFk7sfWY7ny8h2FFrBW1YsqKrEQSFAJHmanoCkIxYXG4gAjMbVgakQNbxJOo6Eeeop9UHwK3mL5FzMAGbKJIG0ncxQcWbttR66knclhJPnS3jfD7V5SZtkkaqcpDe0H5Wgg+Qpx4C/NHuFZqz6Q5igy2BmfFLv8A+nchT7Cok+2gv8N4wHU86Z5AbUQpAAMyZnQ0wtYm0ogXF8yWEk9z51m7vpFas2LNwWF8TFWvF5FTLni2CWlgzAG4DpJyqx6VFhfT+wYVrLZgFzZQhEk205RmzGXuCAATAPaKBnxnB2nBZWtk7spKlWjWY+d5/wBo74TxLxVYWiCxeHIGiaCfKZ2GvnXXBOOWsUSEtFfi0eWCEEPMQVLAnTvTezhlSciqsmTlAEnuY6+dB5h8OEECfMkySe5PU1LRRQFFFFAUUUUBRRRQFFFIeKcSe4627F3wznhnyq/bRZ07yaBy+FUurlQWQEKeoDRmA9sD3VLFUcZdNtSzXIHQZQSewFR8Ne5cthi8Ek6BRpDER57b0DKikOMv3Wv2rdu+QAx8TkUyAM2WSN9DttPsphi7htqWa4fLlGp7CgvUUr4XduXELNcjmOyroOg+wdapWMa9zFoFunwlVpGVRnYGO05YIg9aDQ0UUUHL2wwIIkEQQexrmzYVFVVGVVAVQNgAIAHlFKcfjLha21u4LdoNDHKGzyI0nUBW69fsq8MPd/Wj/wDmPzoLlFU/Au/rR+wPzpbjL14PaIvRbNzKYtg5pVgOuwaKB9RVUWLn6wfsD865uq6gsboAAk8n96C5RSnBC/40vc+LZDlt5ACIKwxO8mTp00ptQFFRX74RSzGAOvtMD79Kz/EbdwX7eILMoAKm2p0ykxPYtJnbsPOg0D4VS6uVBdQwVuoDRmA8jlX3Cpap4dQ6hluOQdtR+VUMNiirG3dd84JCkRzDodFgEj/mhoHdFZq+LlrEZ2uuUZFBSRCkliCumpAVums04FnOkpdfVeU6GCRoYjp2NBdorPYLiRIyMzm6CVAEDMRprAgGZkdNTtVrg3D2S7fZ7juWK6E8q8oMKPtifKgb0VG19QwUsAx2BIk+wV0zgRJAkwJ6nsKDqiiigKK8JpH6UX7mS0bVzIGuQxUA5kKMYB6agajWg54vxmTktkiCQzDy0yj8/KlOGvhHQnYMNvwFQG23zv3RUYRt8/WPVG2nnQMMbjmutmbpsOw7fbG9WLfFstkInra5j2liYHnB+z8M+7u7ZbdyMjQ8oOqyImrS22+dp9Ue7eguYDErbuox2BPt9RtB9te4zGm62ZvYB2G8D86Xi00zn6n5I0EEQPdNQrL3I8QMq5ldMoEsI0J367bGgYpjy9rwx+jJObT15MfsxG2/s3u8C/8AML9Rv9lLxTDgX6dfqN/soNTVMsbpj/L2J1BbyH0fPrr9tfieHuvdtKtzJbhzcXKGzgZQBO4EmdPZVpcM4EeJ+6KCp6Qj4oe0VY4Ti89sEmWGjbbjr9o1qhx+y/hj4zqPkilPAbL3XBS/8WVOYBFh9wDO+hB/Cg1M+J9T+L2fR/H2b0vSI8ifX/2tVwYZ/wBaf2V/KlXpHZYW1JumA8+qvRG8qBph8YPBV2PyQTO8/nPSubeHLtnuDQGUUxp9I/S8ulJvRG0XU3GuNcTNNtWULl0EnzOp3rTUFd/0q/Ub+JKkxGICKWYwB9vuFRP+mX6j/wASUg4xbvfCWuLcJS2qEJlUhWbMpcSpM6RO+p6Ggu465dUpeYDKrR4cxAYZQxPzvwzEe2e5cTEKQp3RhqNQwIjTyMH7KX/CFvKUe/cWY9ZbcSNdwsbidYpLiVfDNna8ykIeZAjSJA05dRMaHY++gvcP4mbRDD1WjMvfoI89fu1qfitvPkvyGkZdB6vygO/fX2Ujw1lzLPeZmzNPKgA5yOXTY7naO0VMbLwQLjQdYhIkbN6m4oGq4zxRcW4ecIrI0DUqXPszQSKiwXFTZ9XmDH1e5jcHoYG/9qT4hyhJLu3qRkVWPrPuMuhET9+o1q9wbAFgc10tcJMG4AJUwQkzo0+3byEA6t8HF0eMtz4xoMxoIOYKB0g+8771e4S1ybgugZgwEg7jINdtD5UqstdwzAsDlJ5o5l/sYG5A86b8Nxq3GuFTOo06jlA1HtoFPH/RE4nF2b/iKgtKBGTMSVv2706nL/lgCQYzZtwKV4v0LvslrPjXvmw5bKTkLPkKDK+eUcyTmM5S2gA0p5x7gl+84a1iWsqFACiQMwuByxykSGUFCDtoR1lDhv8AD7EqZbG5ibtq68oTme0LC59WPNlsnX/8ms5RQOl4Ff8ACw6Ni3zpBuHrcIRlbUENGdg4Go5QCINJn9BcWRD8SuMpVVYNn5iJkmLgAzMRoNhpJq7jPRC+6YaMTF2zbuKbhDszNdySwOcMPVOk6Zuw1pp6A4nMjPjDcYOjsWDkEpcw1ycpcrPxDgaQPEHzaC1b9DsUAP8A7he2MiWKkm7n6sWg24twCCIkEEmZcTwv4NgsHh82fwclvNGWclllmJMTG01a4JwHEWbitdxT3lFkIVOxuAktd1ky2hieWCBoYEvpSeS1/q//ABvQIiKrYi2XlVdkgiWX2DQfz7fdTTh/DWvGNVQes3v0Xpm/CueI2gt51VdJACqNTyKdANz1++gpXB3ZvYMv3ctcraPVj+7H2cvYU4xXC/Csy0Fy3TUATsunUb+flFccL4Ubpk6IDqerHsPLoT9m+wJGsF4h3UK5MjKJhjoNPVjf+esd+CA0yRMzAUSdN+XU6daZYuz8ayqPlkKAPPQAVJj+GeEis0ZiTJ6AZToD20kmgWraPVzvPyYA7Tl++nHAuBtnW+zuAFhUkAMDBzMAOvb2bbVJwjg+eHuCF+Sp6nfMw7dgftrQ0Fd/0qfUf+K3Viq7/pU+o/8AEleEm5p8jr9L2fR8+tAq9ILFy6qsjlLdsywCglxptI0A3kb/AH1V9HMJDEKxUAbKEA3J0AWtOygiOlIuEWfDvOhPqiJPbUgn7P50DZsOR/mN+7/TSTjWAd1W4LtzKh0XTmnlzMIAEb9dCdqdAG4ZPqdB1YzufLt3qXEWc6Mp+UCPeIoE/o7ZORudvX+j80fRppdGVSWdoH/NABv7KXcEcIlzMYy3CDPcACPbI2q7atFyHcQBqincfSPn5dKCLBYVzcN5mYAplW3MgCc2ZpEhzMEbQBQt9RiLgZlE27ehIHW5TGk2Owa3Ll3NoVt2yG6gzc/HaKCpxjhQt86aJ1HzdgI8jSfD8OR7ys+nKUGp0zAgdQJzEabUwwAuJfRbmYLPqmcpBU666HmI9m3WpeMcJNuWT1PLdD0PsnWensoFVzBRmVtCGb5TEesdQdJHs9lWsXgFCC4oJRumYkq3zTB203pubKXrJf5WZ8hHrTnJy+/QioeC2srvauqcxBgQcsbGD1kRr1+w0CzgHDLXjNmUfGAzzNuIIA1+sZ37VYxHBCgLICVDTuxYHN26gaa7/jUuP4ebDhxqgYEHfLrsfs2Pv6S5TGALpzFicoB3nr7Os0EGHxaNbVguZjyga+t1neFnr2qThnBbdpmuBEW5c9coIG8gAbaTvEnc1LgOHi3LEDMxk5RA1jQDtoPbVygKKKKAooooClXpBw25eFoWyq5bmZs0+rlZSFjrzU1ooFZ8SzbktYtoo1JDAAeZzVQsXQLj3DfwxdmUesTGZRlC827AT5064jhmuWmRX8MsIDASR3geykB9BEMTcbRWSAAoyXcxuKANBJYx80AAUFjjVm+3hK1ywqtcgghwWMSFUzvoaYJavgADwQBsArAfjSfGehpvX7117pQM4KBNeXwbaHMDpIZSRGgzN84xFhfQLJH/AFV0wyk/Sy+GAG11ACaDoWJ8qBphuGXld3m0WY6Eq2g7DX2/d2r2/wANvXL1prjWzaSSUVWlmghZJOw3jrVvhPDfAtC3mZ4LGW35mLR30mJMnuTV2gKKKKBXxfB3ne2bLWwozC4LgJzKYgCPMa16fhKiS2HAA7OAAP8A9tqZ1zcWQQNJETvQJjxVwMxv4SAqvMmMjzkb1vVaDB2MGKr43CXlui89ywtuArAhoZmYKk66mSB7qF9D4VB4plLNq0pyj/JzgMddSVuMCNtqixnoZ4l4HxCltLNlLYBJabTuTmB0ylSntKgn1RIOYxPez+y/517GI72vc351nbf+HsBh8Ku6gjtoSzZTr6pLaqIBAjTpouFcL8AXBnZ89wvzaxIAgHeNOvfSBAAVOHcHuLduPddWVmzKigwGgcxnrp99OaKKApS/CbhxL3fFhCihUygwVnXX2n3mm1FAn4tw+bZa7fCBdfEKoMsEGcx2GkHyobGoZU4u3uqkHw97miAj6Ww71f4jhWuWmRX8MsIzAZo76eyR9tKD6MPJ+PETa0FlByWZKoPIMcw7GdIMUEfDOEPhtLmIHPdItco3YM5VQdmPMdOgpld4U7MreLDLscizHUeylGL9DTev3rr3Sma5KBebl8BLRzBtJzBiANBJ+cY4wnoFkj/qbphlJ+lkyABtdQApI7Ez7QeXuH3GBU3pBEHkWo+A8GOHSHuG60wHbUhdIUeWk1Y4Rw3wLS28xeCxlt+Zi33TEmTpqSdauUBRRRQFFIfS/B3bltPAzeKj+ImUkAtbUuEuGQMjsAhnSG8qx3pJw7HscSbaX81x1KhHMCcDdWEOYQFxBQaRrzeYD6fRXzzBf+KW7F4KGXLavtZDItxndrl8oCzNykfEwCCMpiNyjT0st4xVsNhvEuXFt3yTC+ubfxeZdFPNptG/toNfRWExX/iFw2lZbmVcSrAoEViiY55NyI0+CC2wAjNmcEHauOFXeJrhVDK63EtWFC5UcFMtjxnLMcxvqfhACkwYXQ7kN9RWd4W+Mz3kvnMvgqUuIi2+fIAwCc2paWBzGJggQM2ewCcTs4a2iK5b4MGOcrcbxThrruWLEnxBi/CUL6uUnfUgPodFZ3H28T4eChrjHx0bEQEDeGUclWAAGUXCg01ge00h9Gl4kqYa1c8VVDWldmW2zhPgrl5YgzGICLJk6nU7gPoFFYqzf4qRbzZVLXWFyLSt4cA5QPjBntMR62jCRJ3yy+k2KxVq/ce0+VfCseCjm2Eu3RduG7YBYEi49rIAfyMBsKKwVzifEfFxNuw3jtYYpzLbVf8Ayli4CIC/GG87QpMQddpDzg9zGC+FvHxLRsznyC0Q4YRmXWSyHoRBVuUSKDQ0VhrNjH3rmFGIFxUW+jXRbIQSLF4upK6myt8WQusmTMwCGHEcRjvEvZA4C3bXhBVtsjWM9g3GzHm8TL44y9gIEwSGpor5y1viZUvlueJcwyK45AuZWxXiaD1bmVrJBWMxjUgGHPC/hjYe+t5biuLDKigLl/RjIyvOc3DJBBOjA7aEhraK+dJc4obPh5LqgWbQzfF+JmS5Y8TKZJ1tNdnNJJUxB0qbLxFcQWC3mXPfDE5DFpsXZyG2PVLDDBiAQdj15SG/orGX7/EwLxU+qE8JTaSbgy2iSWBOR2bxlIysBKkAAS2swWILpLI1syQVeJ0JE6EiDEjyI2oJ6KKKAooooCiiigKKKKAooooCiiigKKKKAooooCiiigKKKKArwiiigAgE6b717RRQFFFFAUUUUBRRRQFFFFAUUUUBRRRQFFFFAUUUUBRRRQf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40" descr="xrd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15" r="48101"/>
          <a:stretch/>
        </p:blipFill>
        <p:spPr bwMode="auto">
          <a:xfrm>
            <a:off x="1371600" y="2546350"/>
            <a:ext cx="2895600" cy="16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696200" y="2514600"/>
            <a:ext cx="909682" cy="902732"/>
            <a:chOff x="7696200" y="2831068"/>
            <a:chExt cx="909682" cy="90273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848600" y="3581400"/>
              <a:ext cx="5334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7848600" y="3274836"/>
              <a:ext cx="228600" cy="30656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7848600" y="3122436"/>
              <a:ext cx="0" cy="45896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305800" y="33644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01000" y="3059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96200" y="2831068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z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46350"/>
            <a:ext cx="29686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err="1">
                <a:solidFill>
                  <a:schemeClr val="bg1"/>
                </a:solidFill>
              </a:rPr>
              <a:t>interplanar</a:t>
            </a:r>
            <a:r>
              <a:rPr lang="en-US" sz="2400" dirty="0">
                <a:solidFill>
                  <a:schemeClr val="bg1"/>
                </a:solidFill>
              </a:rPr>
              <a:t> spacing (</a:t>
            </a:r>
            <a:r>
              <a:rPr lang="en-US" sz="2400" i="1" dirty="0">
                <a:solidFill>
                  <a:schemeClr val="bg1"/>
                </a:solidFill>
              </a:rPr>
              <a:t>d</a:t>
            </a:r>
            <a:r>
              <a:rPr lang="en-US" sz="2400" dirty="0">
                <a:solidFill>
                  <a:schemeClr val="bg1"/>
                </a:solidFill>
              </a:rPr>
              <a:t>) changes as the orientation of the plane changes. For orthorhombic lattices (all angles are 90 </a:t>
            </a:r>
            <a:r>
              <a:rPr lang="en-US" sz="2400" baseline="30000" dirty="0">
                <a:solidFill>
                  <a:schemeClr val="bg1"/>
                </a:solidFill>
              </a:rPr>
              <a:t>o</a:t>
            </a:r>
            <a:r>
              <a:rPr lang="en-US" sz="2400">
                <a:solidFill>
                  <a:schemeClr val="bg1"/>
                </a:solidFill>
              </a:rPr>
              <a:t>, </a:t>
            </a:r>
            <a:r>
              <a:rPr lang="en-US" sz="2400" smtClean="0">
                <a:solidFill>
                  <a:schemeClr val="bg1"/>
                </a:solidFill>
              </a:rPr>
              <a:t/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</a:rPr>
              <a:t>all </a:t>
            </a:r>
            <a:r>
              <a:rPr lang="en-US" sz="2400" dirty="0">
                <a:solidFill>
                  <a:schemeClr val="bg1"/>
                </a:solidFill>
              </a:rPr>
              <a:t>side different</a:t>
            </a:r>
            <a:r>
              <a:rPr lang="en-US" sz="2400" baseline="30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in length), they can be determined by the following general equation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This </a:t>
            </a:r>
            <a:r>
              <a:rPr lang="en-US" sz="2400" dirty="0">
                <a:solidFill>
                  <a:schemeClr val="bg1"/>
                </a:solidFill>
              </a:rPr>
              <a:t>equation can be simplified for a tetragonal lattice, where two axes have the same length (a=b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For cubic lattices, where all axes have the same length (a=b=c), it reduces to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Miller Indices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192799"/>
              </p:ext>
            </p:extLst>
          </p:nvPr>
        </p:nvGraphicFramePr>
        <p:xfrm>
          <a:off x="3429000" y="2971800"/>
          <a:ext cx="15621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3" imgW="1676400" imgH="622300" progId="Equation.3">
                  <p:embed/>
                </p:oleObj>
              </mc:Choice>
              <mc:Fallback>
                <p:oleObj name="Equation" r:id="rId3" imgW="1676400" imgH="622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971800"/>
                        <a:ext cx="1562100" cy="5810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973540"/>
              </p:ext>
            </p:extLst>
          </p:nvPr>
        </p:nvGraphicFramePr>
        <p:xfrm>
          <a:off x="3429000" y="4267200"/>
          <a:ext cx="1600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5" imgW="1600200" imgH="711000" progId="Equation.3">
                  <p:embed/>
                </p:oleObj>
              </mc:Choice>
              <mc:Fallback>
                <p:oleObj name="Equation" r:id="rId5" imgW="160020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67200"/>
                        <a:ext cx="1600200" cy="711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023487"/>
              </p:ext>
            </p:extLst>
          </p:nvPr>
        </p:nvGraphicFramePr>
        <p:xfrm>
          <a:off x="3429000" y="5791200"/>
          <a:ext cx="1257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7" imgW="1218960" imgH="457200" progId="Equation.3">
                  <p:embed/>
                </p:oleObj>
              </mc:Choice>
              <mc:Fallback>
                <p:oleObj name="Equation" r:id="rId7" imgW="12189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791200"/>
                        <a:ext cx="1257300" cy="4572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3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Based </a:t>
            </a:r>
            <a:r>
              <a:rPr lang="en-US" dirty="0">
                <a:solidFill>
                  <a:schemeClr val="bg1"/>
                </a:solidFill>
              </a:rPr>
              <a:t>on this knowledge, the space group and the lattice constants (a, b and c) of an unknown compound can be determined from X-ray diffraction pattern.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following example illustrates the indexing of copper metal. Cu-</a:t>
            </a:r>
            <a:r>
              <a:rPr lang="en-US" dirty="0" err="1">
                <a:solidFill>
                  <a:schemeClr val="bg1"/>
                </a:solidFill>
              </a:rPr>
              <a:t>K</a:t>
            </a:r>
            <a:r>
              <a:rPr lang="en-US" baseline="-25000" dirty="0" err="1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-radiation (</a:t>
            </a:r>
            <a:r>
              <a:rPr lang="en-US" dirty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dirty="0">
                <a:solidFill>
                  <a:schemeClr val="bg1"/>
                </a:solidFill>
              </a:rPr>
              <a:t>=154.178 pm) was used to obtain the powder pattern.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Copper </a:t>
            </a:r>
            <a:r>
              <a:rPr lang="en-US" dirty="0">
                <a:solidFill>
                  <a:schemeClr val="bg1"/>
                </a:solidFill>
              </a:rPr>
              <a:t>possesses a cubic structure with a lattice constant of a=361.5 pm. The use of Bragg’s law permits the connection between the observed angle (2</a:t>
            </a:r>
            <a:r>
              <a:rPr lang="en-US" dirty="0">
                <a:solidFill>
                  <a:schemeClr val="bg1"/>
                </a:solidFill>
                <a:latin typeface="Symbol" pitchFamily="18" charset="2"/>
              </a:rPr>
              <a:t>q</a:t>
            </a:r>
            <a:r>
              <a:rPr lang="en-US" dirty="0">
                <a:solidFill>
                  <a:schemeClr val="bg1"/>
                </a:solidFill>
              </a:rPr>
              <a:t>) and the lattice constant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Miller Indices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817336"/>
              </p:ext>
            </p:extLst>
          </p:nvPr>
        </p:nvGraphicFramePr>
        <p:xfrm>
          <a:off x="3124200" y="5626100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3" imgW="825480" imgH="393480" progId="Equation.3">
                  <p:embed/>
                </p:oleObj>
              </mc:Choice>
              <mc:Fallback>
                <p:oleObj name="Equation" r:id="rId3" imgW="8254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626100"/>
                        <a:ext cx="850900" cy="3937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253410"/>
              </p:ext>
            </p:extLst>
          </p:nvPr>
        </p:nvGraphicFramePr>
        <p:xfrm>
          <a:off x="5029200" y="5600700"/>
          <a:ext cx="165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5" imgW="1574640" imgH="419040" progId="Equation.3">
                  <p:embed/>
                </p:oleObj>
              </mc:Choice>
              <mc:Fallback>
                <p:oleObj name="Equation" r:id="rId5" imgW="15746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600700"/>
                        <a:ext cx="1651000" cy="4191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1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For </a:t>
            </a:r>
            <a:r>
              <a:rPr lang="en-US" sz="1800" dirty="0">
                <a:solidFill>
                  <a:schemeClr val="bg1"/>
                </a:solidFill>
              </a:rPr>
              <a:t>a hypothetical plane (100) the value of sin</a:t>
            </a:r>
            <a:r>
              <a:rPr lang="en-US" sz="1800" baseline="30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dirty="0">
                <a:solidFill>
                  <a:schemeClr val="bg1"/>
                </a:solidFill>
                <a:latin typeface="Symbol" pitchFamily="18" charset="2"/>
              </a:rPr>
              <a:t>q</a:t>
            </a:r>
            <a:r>
              <a:rPr lang="en-US" sz="1800" dirty="0">
                <a:solidFill>
                  <a:schemeClr val="bg1"/>
                </a:solidFill>
              </a:rPr>
              <a:t>) can be determined by</a:t>
            </a:r>
          </a:p>
          <a:p>
            <a:endParaRPr lang="en-US" sz="1400" dirty="0" smtClean="0"/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All </a:t>
            </a:r>
            <a:r>
              <a:rPr lang="en-US" sz="1800" dirty="0">
                <a:solidFill>
                  <a:schemeClr val="bg1"/>
                </a:solidFill>
              </a:rPr>
              <a:t>sin</a:t>
            </a:r>
            <a:r>
              <a:rPr lang="en-US" sz="1800" baseline="30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dirty="0">
                <a:solidFill>
                  <a:schemeClr val="bg1"/>
                </a:solidFill>
                <a:latin typeface="Symbol" pitchFamily="18" charset="2"/>
              </a:rPr>
              <a:t>q</a:t>
            </a:r>
            <a:r>
              <a:rPr lang="en-US" sz="1800" dirty="0">
                <a:solidFill>
                  <a:schemeClr val="bg1"/>
                </a:solidFill>
              </a:rPr>
              <a:t>)-values are divided by this value to obtain the sum of the squares of the Miller indices (</a:t>
            </a:r>
            <a:r>
              <a:rPr lang="en-US" sz="1800" dirty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1800" dirty="0">
                <a:solidFill>
                  <a:schemeClr val="bg1"/>
                </a:solidFill>
              </a:rPr>
              <a:t>). In other words, all other reflections have to be multiple of this (100) index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The </a:t>
            </a:r>
            <a:r>
              <a:rPr lang="en-US" sz="1800" dirty="0">
                <a:solidFill>
                  <a:schemeClr val="bg1"/>
                </a:solidFill>
              </a:rPr>
              <a:t>second reflex in the table could also be indexed as (0 2 0) or (0 0 2), which are equivalent to (2 0 0) in this case. Note that the angles when comparing the reflections (2 0 0) and (4 0 0) or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(1 1 1) and (2 2 2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/>
              <a:t> </a:t>
            </a:r>
            <a:endParaRPr lang="en-US" sz="1800" dirty="0" smtClean="0"/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Miller Indices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523727"/>
              </p:ext>
            </p:extLst>
          </p:nvPr>
        </p:nvGraphicFramePr>
        <p:xfrm>
          <a:off x="2743200" y="2019300"/>
          <a:ext cx="3505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3" imgW="3390840" imgH="419040" progId="Equation.3">
                  <p:embed/>
                </p:oleObj>
              </mc:Choice>
              <mc:Fallback>
                <p:oleObj name="Equation" r:id="rId3" imgW="339084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019300"/>
                        <a:ext cx="3505200" cy="4191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11267"/>
              </p:ext>
            </p:extLst>
          </p:nvPr>
        </p:nvGraphicFramePr>
        <p:xfrm>
          <a:off x="2209800" y="3352800"/>
          <a:ext cx="5120637" cy="201168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762648"/>
                <a:gridCol w="544749"/>
                <a:gridCol w="762648"/>
                <a:gridCol w="762648"/>
                <a:gridCol w="762648"/>
                <a:gridCol w="762648"/>
                <a:gridCol w="762648"/>
              </a:tblGrid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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I/I</a:t>
                      </a:r>
                      <a:r>
                        <a:rPr lang="en-US" sz="1200" baseline="-25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  <a:sym typeface="Symbol"/>
                        </a:rPr>
                        <a:t>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sin(</a:t>
                      </a:r>
                      <a:r>
                        <a:rPr lang="en-US" sz="1200">
                          <a:effectLst/>
                          <a:sym typeface="Symbol"/>
                        </a:rPr>
                        <a:t>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sin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(</a:t>
                      </a:r>
                      <a:r>
                        <a:rPr lang="en-US" sz="1200">
                          <a:effectLst/>
                          <a:sym typeface="Symbol"/>
                        </a:rPr>
                        <a:t>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Sum (</a:t>
                      </a:r>
                      <a:r>
                        <a:rPr lang="en-US" sz="1200" dirty="0"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h k 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  43.35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21.675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0.36934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0.13641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1 1 1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  50.50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25.25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0.42657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0.18196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2 0 0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  74.20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37.10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0.60321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0.36386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2 2 0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  90.00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45.00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0.70711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0.50000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3 1 1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  95.25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47.625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0.73875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0.54575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2 2 2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117.05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58.525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0.85287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0.72738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4 0 0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136.50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68.25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0.92881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0.86269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3 3 1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137.20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68.60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0.93106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0.86686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3 3 1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144.70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72.35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0.95293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0.90807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4 2 0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145.60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72.80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0.95528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0.91256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4 2 0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31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X-ray powder diffraction of Cu (Fm3m)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1" t="9282" b="8861"/>
          <a:stretch/>
        </p:blipFill>
        <p:spPr bwMode="auto">
          <a:xfrm>
            <a:off x="637408" y="1676400"/>
            <a:ext cx="812559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5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 (MoS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2H</a:t>
            </a:r>
            <a:r>
              <a:rPr lang="en-US" dirty="0" smtClean="0">
                <a:solidFill>
                  <a:srgbClr val="FF0000"/>
                </a:solidFill>
              </a:rPr>
              <a:t>, P6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/mmc, hexagonal)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Blue (MoS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3R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R3m,rhombohedral)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X-ray powder diffraction of </a:t>
            </a:r>
            <a:r>
              <a:rPr lang="en-US" dirty="0" smtClean="0">
                <a:solidFill>
                  <a:srgbClr val="002060"/>
                </a:solidFill>
              </a:rPr>
              <a:t>MoS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t="8962" r="455" b="10656"/>
          <a:stretch/>
        </p:blipFill>
        <p:spPr bwMode="auto">
          <a:xfrm>
            <a:off x="913508" y="2458489"/>
            <a:ext cx="7011292" cy="378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2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638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History</a:t>
            </a:r>
          </a:p>
          <a:p>
            <a:pPr lvl="1"/>
            <a:r>
              <a:rPr lang="en-US" sz="2000" i="1" dirty="0" smtClean="0">
                <a:solidFill>
                  <a:srgbClr val="002060"/>
                </a:solidFill>
              </a:rPr>
              <a:t>1895</a:t>
            </a:r>
            <a:r>
              <a:rPr lang="en-US" sz="2000" dirty="0" smtClean="0">
                <a:solidFill>
                  <a:srgbClr val="002060"/>
                </a:solidFill>
              </a:rPr>
              <a:t>    Wilhelm Conrad R</a:t>
            </a:r>
            <a:r>
              <a:rPr lang="az-Cyrl-AZ" sz="2000" dirty="0" smtClean="0">
                <a:solidFill>
                  <a:srgbClr val="002060"/>
                </a:solidFill>
              </a:rPr>
              <a:t>ӧ</a:t>
            </a:r>
            <a:r>
              <a:rPr lang="en-US" sz="2000" dirty="0" err="1" smtClean="0">
                <a:solidFill>
                  <a:srgbClr val="002060"/>
                </a:solidFill>
              </a:rPr>
              <a:t>ntgen</a:t>
            </a:r>
            <a:r>
              <a:rPr lang="en-US" sz="2000" dirty="0" smtClean="0">
                <a:solidFill>
                  <a:srgbClr val="002060"/>
                </a:solidFill>
              </a:rPr>
              <a:t> discovered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X-rays</a:t>
            </a:r>
          </a:p>
          <a:p>
            <a:pPr lvl="1"/>
            <a:r>
              <a:rPr lang="en-US" sz="2000" i="1" dirty="0" smtClean="0">
                <a:solidFill>
                  <a:srgbClr val="002060"/>
                </a:solidFill>
              </a:rPr>
              <a:t>1905 </a:t>
            </a:r>
            <a:r>
              <a:rPr lang="en-US" sz="2000" dirty="0" smtClean="0">
                <a:solidFill>
                  <a:srgbClr val="002060"/>
                </a:solidFill>
              </a:rPr>
              <a:t>   Albert Einstein introduces the concept of photons (concept not accepted until 1922)</a:t>
            </a:r>
          </a:p>
          <a:p>
            <a:pPr lvl="1"/>
            <a:r>
              <a:rPr lang="en-US" sz="2000" i="1" dirty="0" smtClean="0">
                <a:solidFill>
                  <a:srgbClr val="002060"/>
                </a:solidFill>
              </a:rPr>
              <a:t>1913 </a:t>
            </a:r>
            <a:r>
              <a:rPr lang="en-US" sz="2000" dirty="0" smtClean="0">
                <a:solidFill>
                  <a:srgbClr val="002060"/>
                </a:solidFill>
              </a:rPr>
              <a:t>   Max von </a:t>
            </a:r>
            <a:r>
              <a:rPr lang="en-US" sz="2000" dirty="0">
                <a:solidFill>
                  <a:srgbClr val="002060"/>
                </a:solidFill>
              </a:rPr>
              <a:t>Laue, </a:t>
            </a:r>
            <a:r>
              <a:rPr lang="en-US" sz="2000" dirty="0" smtClean="0">
                <a:solidFill>
                  <a:srgbClr val="002060"/>
                </a:solidFill>
              </a:rPr>
              <a:t>Walter Friedrich </a:t>
            </a:r>
            <a:r>
              <a:rPr lang="en-US" sz="2000" dirty="0">
                <a:solidFill>
                  <a:srgbClr val="002060"/>
                </a:solidFill>
              </a:rPr>
              <a:t>and </a:t>
            </a:r>
            <a:r>
              <a:rPr lang="en-US" sz="2000" dirty="0" smtClean="0">
                <a:solidFill>
                  <a:srgbClr val="002060"/>
                </a:solidFill>
              </a:rPr>
              <a:t>Paul </a:t>
            </a:r>
            <a:r>
              <a:rPr lang="en-US" sz="2000" dirty="0" err="1" smtClean="0">
                <a:solidFill>
                  <a:srgbClr val="002060"/>
                </a:solidFill>
              </a:rPr>
              <a:t>Knipping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passed </a:t>
            </a:r>
            <a:r>
              <a:rPr lang="en-US" sz="2000" dirty="0" smtClean="0">
                <a:solidFill>
                  <a:srgbClr val="002060"/>
                </a:solidFill>
              </a:rPr>
              <a:t>X-rays </a:t>
            </a:r>
            <a:r>
              <a:rPr lang="en-US" sz="2000" dirty="0">
                <a:solidFill>
                  <a:srgbClr val="002060"/>
                </a:solidFill>
              </a:rPr>
              <a:t>through crystal of </a:t>
            </a:r>
            <a:r>
              <a:rPr lang="en-US" sz="2000" dirty="0" smtClean="0">
                <a:solidFill>
                  <a:srgbClr val="002060"/>
                </a:solidFill>
              </a:rPr>
              <a:t>copper sulfate and concluded that</a:t>
            </a:r>
            <a:endParaRPr lang="en-US" sz="2000" dirty="0">
              <a:solidFill>
                <a:srgbClr val="002060"/>
              </a:solidFill>
            </a:endParaRPr>
          </a:p>
          <a:p>
            <a:pPr lvl="2"/>
            <a:r>
              <a:rPr lang="en-US" sz="2000" dirty="0" smtClean="0">
                <a:solidFill>
                  <a:srgbClr val="660066"/>
                </a:solidFill>
              </a:rPr>
              <a:t>Crystals </a:t>
            </a:r>
            <a:r>
              <a:rPr lang="en-US" sz="2000" dirty="0">
                <a:solidFill>
                  <a:srgbClr val="660066"/>
                </a:solidFill>
              </a:rPr>
              <a:t>are composed of periodic arrays of atoms</a:t>
            </a:r>
          </a:p>
          <a:p>
            <a:pPr lvl="2"/>
            <a:r>
              <a:rPr lang="en-US" sz="2000" dirty="0" smtClean="0">
                <a:solidFill>
                  <a:srgbClr val="660066"/>
                </a:solidFill>
              </a:rPr>
              <a:t>Crystals </a:t>
            </a:r>
            <a:r>
              <a:rPr lang="en-US" sz="2000" dirty="0">
                <a:solidFill>
                  <a:srgbClr val="660066"/>
                </a:solidFill>
              </a:rPr>
              <a:t>cause distinct </a:t>
            </a:r>
            <a:r>
              <a:rPr lang="en-US" sz="2000" dirty="0" smtClean="0">
                <a:solidFill>
                  <a:srgbClr val="660066"/>
                </a:solidFill>
              </a:rPr>
              <a:t>X-ray </a:t>
            </a:r>
            <a:r>
              <a:rPr lang="en-US" sz="2000" dirty="0">
                <a:solidFill>
                  <a:srgbClr val="660066"/>
                </a:solidFill>
              </a:rPr>
              <a:t>diffraction patterns due to </a:t>
            </a:r>
            <a:r>
              <a:rPr lang="en-US" sz="2000" dirty="0" smtClean="0">
                <a:solidFill>
                  <a:srgbClr val="660066"/>
                </a:solidFill>
              </a:rPr>
              <a:t>atoms</a:t>
            </a:r>
          </a:p>
          <a:p>
            <a:pPr lvl="1"/>
            <a:r>
              <a:rPr lang="en-US" sz="2000" i="1" dirty="0" smtClean="0">
                <a:solidFill>
                  <a:srgbClr val="002060"/>
                </a:solidFill>
              </a:rPr>
              <a:t>1914  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Bragg and Lawrence showed that diffraction pattern can be </a:t>
            </a:r>
            <a:r>
              <a:rPr lang="en-US" sz="2000" dirty="0" smtClean="0">
                <a:solidFill>
                  <a:srgbClr val="002060"/>
                </a:solidFill>
              </a:rPr>
              <a:t>used </a:t>
            </a:r>
            <a:r>
              <a:rPr lang="en-US" sz="2000" dirty="0">
                <a:solidFill>
                  <a:srgbClr val="002060"/>
                </a:solidFill>
              </a:rPr>
              <a:t>to </a:t>
            </a:r>
            <a:r>
              <a:rPr lang="en-US" sz="2000" dirty="0" smtClean="0">
                <a:solidFill>
                  <a:srgbClr val="002060"/>
                </a:solidFill>
              </a:rPr>
              <a:t>determine relative </a:t>
            </a:r>
            <a:r>
              <a:rPr lang="en-US" sz="2000" dirty="0">
                <a:solidFill>
                  <a:srgbClr val="002060"/>
                </a:solidFill>
              </a:rPr>
              <a:t>positions of atoms within a single </a:t>
            </a: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crystal (</a:t>
            </a:r>
            <a:r>
              <a:rPr lang="en-US" sz="2000" dirty="0">
                <a:solidFill>
                  <a:srgbClr val="002060"/>
                </a:solidFill>
              </a:rPr>
              <a:t>i.e., molecular structure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</a:p>
          <a:p>
            <a:pPr lvl="1"/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www.xtal.iqfr.csic.es/Cristalografia/archivos_06/laue_trans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88" y="1447800"/>
            <a:ext cx="2743201" cy="215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xtal.iqfr.csic.es/Cristalografia/archivos_06/lau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22" y="3962400"/>
            <a:ext cx="2765778" cy="234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28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791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Several decades ago, it took 0.5-2 years to obtain a crystal structure, starting from the data collection using camera pictures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Weissenberg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method (top) and Precession method (bottom) by </a:t>
            </a:r>
            <a:r>
              <a:rPr lang="en-US" dirty="0" err="1" smtClean="0">
                <a:solidFill>
                  <a:schemeClr val="bg1"/>
                </a:solidFill>
              </a:rPr>
              <a:t>Buerger</a:t>
            </a:r>
            <a:r>
              <a:rPr lang="en-US" dirty="0" smtClean="0">
                <a:solidFill>
                  <a:schemeClr val="bg1"/>
                </a:solidFill>
              </a:rPr>
              <a:t>) or </a:t>
            </a:r>
            <a:r>
              <a:rPr lang="en-US" dirty="0">
                <a:solidFill>
                  <a:schemeClr val="bg1"/>
                </a:solidFill>
              </a:rPr>
              <a:t>diffraction patterns over the mathematical modeling of the data.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2013, </a:t>
            </a:r>
            <a:r>
              <a:rPr lang="en-US" dirty="0">
                <a:solidFill>
                  <a:schemeClr val="bg1"/>
                </a:solidFill>
              </a:rPr>
              <a:t>an array detector is used and structures for simple molecules can be acquired in 6-8 hours time (data collection and </a:t>
            </a:r>
            <a:r>
              <a:rPr lang="en-US" dirty="0" smtClean="0">
                <a:solidFill>
                  <a:schemeClr val="bg1"/>
                </a:solidFill>
              </a:rPr>
              <a:t>data analysis</a:t>
            </a:r>
            <a:r>
              <a:rPr lang="en-US" dirty="0">
                <a:solidFill>
                  <a:schemeClr val="bg1"/>
                </a:solidFill>
              </a:rPr>
              <a:t>).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general, one has to distinguish between </a:t>
            </a:r>
            <a:r>
              <a:rPr lang="en-US" i="1" dirty="0">
                <a:solidFill>
                  <a:schemeClr val="bg1"/>
                </a:solidFill>
              </a:rPr>
              <a:t>single crystal X-ray diffraction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i="1" dirty="0">
                <a:solidFill>
                  <a:schemeClr val="bg1"/>
                </a:solidFill>
              </a:rPr>
              <a:t>X-ray powder </a:t>
            </a:r>
            <a:r>
              <a:rPr lang="en-US" i="1" dirty="0" smtClean="0">
                <a:solidFill>
                  <a:schemeClr val="bg1"/>
                </a:solidFill>
              </a:rPr>
              <a:t>diffraction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pic>
        <p:nvPicPr>
          <p:cNvPr id="13314" name="Picture 2" descr="http://www.xtal.iqfr.csic.es/Cristalografia/archivos_06/oscilato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63407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xtal.iqfr.csic.es/Cristalografia/archivos_06/perovs_d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61" y="3790949"/>
            <a:ext cx="2419350" cy="245745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524000"/>
            <a:ext cx="5701595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X-rays are produced by energy conversion in an evacuated tube where accelerated electrons from a filament hit a metal target (anode)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Events </a:t>
            </a:r>
            <a:r>
              <a:rPr lang="en-US" i="1" dirty="0">
                <a:solidFill>
                  <a:schemeClr val="bg1"/>
                </a:solidFill>
              </a:rPr>
              <a:t>1, 2, and 3 </a:t>
            </a:r>
            <a:r>
              <a:rPr lang="en-US" dirty="0" smtClean="0">
                <a:solidFill>
                  <a:schemeClr val="bg1"/>
                </a:solidFill>
              </a:rPr>
              <a:t>depict </a:t>
            </a:r>
            <a:r>
              <a:rPr lang="en-US" dirty="0">
                <a:solidFill>
                  <a:schemeClr val="bg1"/>
                </a:solidFill>
              </a:rPr>
              <a:t>incident electrons interacting in the vicinity of the target nucleus, resulting in </a:t>
            </a:r>
            <a:r>
              <a:rPr lang="en-US" i="1" dirty="0">
                <a:solidFill>
                  <a:schemeClr val="bg1"/>
                </a:solidFill>
              </a:rPr>
              <a:t>Bremsstrahlung</a:t>
            </a:r>
            <a:r>
              <a:rPr lang="en-US" dirty="0">
                <a:solidFill>
                  <a:schemeClr val="bg1"/>
                </a:solidFill>
              </a:rPr>
              <a:t> production </a:t>
            </a:r>
            <a:r>
              <a:rPr lang="en-US" dirty="0" smtClean="0">
                <a:solidFill>
                  <a:schemeClr val="bg1"/>
                </a:solidFill>
              </a:rPr>
              <a:t>caused </a:t>
            </a:r>
            <a:r>
              <a:rPr lang="en-US" dirty="0">
                <a:solidFill>
                  <a:schemeClr val="bg1"/>
                </a:solidFill>
              </a:rPr>
              <a:t>by the deceleration and change of momentum, with the emission of a continuous energy spectrum of X-ray photons. This process is predominant as long as the applied voltage (10-100 kV) is insufficient to remove electrons near the nucleus.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Event </a:t>
            </a:r>
            <a:r>
              <a:rPr lang="en-US" i="1" dirty="0">
                <a:solidFill>
                  <a:schemeClr val="bg1"/>
                </a:solidFill>
              </a:rPr>
              <a:t>4 </a:t>
            </a:r>
            <a:r>
              <a:rPr lang="en-US" dirty="0">
                <a:solidFill>
                  <a:schemeClr val="bg1"/>
                </a:solidFill>
              </a:rPr>
              <a:t>demonstrates characteristic radiation emission, where an incident electron with energy greater than the K-shell binding energy collides with and ejects the inner electron creating an unstable vacancy. An outer shell electron transitions to the inner shell and emits an X-ray with energy equal to the difference in binding energies of the outer electron shell and K-shell that are characteristic of copper (or molybdenum if it was used as the anode material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X-rays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209800"/>
            <a:ext cx="2524125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t1.gstatic.com/images?q=tbn:ANd9GcRR-DFcPl3yy15fm5LmFm2UyR-3uxh36WpRBLfBHbFeJjTmgn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762000"/>
            <a:ext cx="2095500" cy="13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0.gstatic.com/images?q=tbn:ANd9GcSkFihT2cqvdSSUKSj31VWTIbEKI4yeNxmb-iIhFAXqeYeov-a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1000"/>
            <a:ext cx="2286000" cy="21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2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57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Every element emits electrons with characteristic wavelengths that can be used to identify the element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i.e</a:t>
            </a:r>
            <a:r>
              <a:rPr lang="en-US" dirty="0">
                <a:solidFill>
                  <a:schemeClr val="bg1"/>
                </a:solidFill>
              </a:rPr>
              <a:t>., X-ray fluorescence.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X-rays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93356"/>
              </p:ext>
            </p:extLst>
          </p:nvPr>
        </p:nvGraphicFramePr>
        <p:xfrm>
          <a:off x="2133599" y="2819400"/>
          <a:ext cx="5486399" cy="164592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204329"/>
                <a:gridCol w="1070518"/>
                <a:gridCol w="802888"/>
                <a:gridCol w="802888"/>
                <a:gridCol w="802888"/>
                <a:gridCol w="802888"/>
              </a:tblGrid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Atomic Number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Element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K</a:t>
                      </a:r>
                      <a:r>
                        <a:rPr lang="en-US" sz="1200" baseline="-25000" dirty="0" err="1">
                          <a:effectLst/>
                          <a:latin typeface="Symbol" pitchFamily="18" charset="2"/>
                        </a:rPr>
                        <a:t>a</a:t>
                      </a:r>
                      <a:endParaRPr lang="en-US" sz="1200" dirty="0">
                        <a:effectLst/>
                        <a:latin typeface="Symbol" pitchFamily="18" charset="2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K</a:t>
                      </a:r>
                      <a:r>
                        <a:rPr lang="en-US" sz="1200" baseline="-25000" dirty="0"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lang="en-US" sz="1200" baseline="-25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K</a:t>
                      </a:r>
                      <a:r>
                        <a:rPr lang="en-US" sz="1200" baseline="-25000" dirty="0" smtClean="0"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lang="en-US" sz="1200" baseline="-250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K</a:t>
                      </a:r>
                      <a:r>
                        <a:rPr lang="en-US" sz="1200" baseline="-25000" dirty="0">
                          <a:effectLst/>
                          <a:latin typeface="Symbol" pitchFamily="18" charset="2"/>
                        </a:rPr>
                        <a:t>b</a:t>
                      </a:r>
                      <a:endParaRPr lang="en-US" sz="1200" dirty="0">
                        <a:effectLst/>
                        <a:latin typeface="Symbol" pitchFamily="18" charset="2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24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Chromium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2.29092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2.28962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2.29351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2.08480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26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Iron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1.93728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1.93597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1.93991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1.75653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27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Cobalt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1.79021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1.78892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1.79278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1.62075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28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Nickel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1.65912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1.65784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1,66169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1.50010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29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Copper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1.54178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1.54051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1.54433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1.39217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42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Molybdenum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0.71069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0.70926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0.71354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0.63225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47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Silver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0.56083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0.55936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0.56738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0.49701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74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Tungsten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0.21060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0.20899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effectLst/>
                        </a:rPr>
                        <a:t>0.21381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effectLst/>
                        </a:rPr>
                        <a:t>0.18436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AutoShape 7" descr="data:image/jpeg;base64,/9j/4AAQSkZJRgABAQAAAQABAAD/2wCEAAkGBhQSERQUExQWFRUUGB4YFxgXFxwdGBcWGRgXFxoYHhwaHCYfGhwjGRgZHy8gIycpLCwsGB4xNTAqNSYrLCkBCQoKBQUFDQUFDSkYEhgpKSkpKSkpKSkpKSkpKSkpKSkpKSkpKSkpKSkpKSkpKSkpKSkpKSkpKSkpKSkpKSkpKf/AABEIAMQBAQMBIgACEQEDEQH/xAAbAAACAgMBAAAAAAAAAAAAAAAABgQFAgMHAf/EAFgQAAECBAMEAwgKDgcIAgMAAAECAwAEBRESITEGBxNBUWFxFCIygZGx0dIVFyNCUlSSk6HBFiQlM0RjcnOCg4Sys8I1Q1NilKLhNEV0o9Pi8PFVdSY2ZP/EABQBAQAAAAAAAAAAAAAAAAAAAAD/xAAUEQEAAAAAAAAAAAAAAAAAAAAA/9oADAMBAAIRAxEAPwBm3kVueZnGTKJdUhts4kpCuGpx4OJQpRAIPDwYrdY6YvdgKyruOWamnVKm1IC1hYVj91K1oxZZd6Dr8G0N0Q/Ypvujui3unD4d75YMWLTpvfPrPTAVO1G2rcipCVsTLuME3ZZKwLdJGh6opGd8csR38tOo7ZZR8eUPseWgEQ75pIatzY01ll8+figd3009Pxj/AA6/LmBD3aC0AjHfTTebjo7WHPVga31Us6vLT1KZc+pJ0h5KRGBYT8EeQQCgN8FLtfumwOVy07a/RfBa8Zo3u0o6TaT+g56mUNZlkEWwptrawtfptGLck2k3CEg6XCQDbyQCz7a9L+ONjtCh50x4xvapS9J1oflYk/vJEMj1LaWbrabUelSEk/SI0nZ+WP4Oz80j0QFL7aVLvbu1nl742z67W5Ru9sim5fb0vnl99T/4Iszs3K5DuZjLMe5IyJ15RpGyEkCCJSXuNDwUeiA0I2+p50npX55HpjJjbiQWLpnZYj88gedUDmw8gokmTlySb/eka+SMX9gqetRUqSlyTmSWk5nyQEhO1smTYTcuTa9uM3p8qNqdpJU6TLHzqPWiCnYCnBJSJKXsb/1SeYseUaW921NSrEJGXv8AmwR5DlAW6a5LnR9o9jifTGxNUZOjrZ7Fp9MUju7WmK1kZfxIA535Rqf3WUteskyPyQU/ukQDImdbJsFpvrbENPLGSphIFypIHaIV2d1NLSLCSaPPO5PlJJ8UYJ3R0oEnuNGfIqWUjsTisPFANiHkq0UD2EGPUuA6EHxwnL3QUwkkS5RcWsh1xIHWAFWv1xn7UlNztLlN+aXXAfKFwDfiF7XzgvCW1ufpw1Q8s/CVMO4uy4WMo1nc9JX8OawfA7pcwW5DW9h2wDzBCOd0ksL4JiebBN7Iml2HZe/LLO8bRutYCrpmZ9IsBhE25bLx3z7YBzghG9qtOoqFRBzz7p8nvfe/+7wv0TZcvzs7K+ydQtKcO3u4uStBVfT3qhAdZghFVu1fBJRVqgATexcSfOImUnYNxiZQ8KhOuJTfE064FIWSCM8hYZ3t0jWAboI8j2A5JvJpVScnXHZVDvDEuWAUHW7a3FKACgb4iGwbHNR6Ic6JVm5RhuWdLmNhDKFqUCoFx1Krd8SffJIz6UjnDRFfMUBhZcK2wrjYC5ckhXCOJvK9hY9GvOAr69tM6wlpTMk/MhxJUeHhBRpYKCje5v8ARFK3vDmvfUedA/u4FZ+UZQ9QQCN7ZD4VnSKhhtqG0k36LYtOu/ijMbzFc6XUx+zp9eHaCASfbRTzp9SH7N/3wHeq1zk6gP2VX1GHaCASvbWl8ry08L9Mo5Hqd68qf6qcH7I76sOkEAlne5IjXugdsq96kB3vU8areHbLPepDpHhEAmje9Tf7ZYt0sPf9OMhvepfxoDtbcH8sN/DHQM+qMe50/BHkEApo3uUo/hjY7Qv1Y2DetS/jrXjxDziGYyaD7xPyRGK6e2dW0HtSPRAL43n0z48x8uNid49NIJ7ul8vxiRr2xcKozB1ZaP6tPojUrZyVOsuyf1SPRAQpfb2nrJCZ2WNvxqPrMbWds5FZsmblyfzqPTGTmyMkoWVKS5HWyj1Y0zOwsg4kpVJSxB/EoB8oAIgJC9q5NJsZqXB/PI9MZp2klSCRMsEDU8VGV9OcQfa/p1gO4ZXL8Qj0RArextLl5d59cjKhLTaln3JPvUk2yHPTrgGFquS6vBfaV2OJOuQ0PTGQrLByDzXzifTHOd2uxlNnaXLOrlGFOZhwgd9jQtQsSDfSxseREM7m6ulqBHcTIv0Ag+Ig5QDGqoNjVxA/SHpjYJhNr4k26bi3RCoN0tLz+028+tfrZQHdJS/iiezG5b9+AbA8k6EeWMsUco3ibuaXJ09+YSwW1tp9zKXXPviiEoyKjfviPFeLqmbq6W8y28hldnUJWCH3cwtIVfw+d4B9vHLt3ezXBrNUWJhasCkpWhQF3OKnihSiNMKsQFhF4rc/T/gvDsmHfWhX2X3aSrs9U0KL4Sy62hGF9YNuEFG5BurNXPSA69eCEn2pJTk7ODsmnPTEmn7tWGXUOJmJ0lCgoJVNLKSRnZQOo6oBtggggOMbe1Sp91zZljMJZUkMowhdkcNTGNxIA1UpzCFDUYuiOpM1hpsIbU4VLStMuSUquXSgKzuM7p74nSJL1YYQpaFPNpU2nGtJWkFKDkFqBOSb8zlEf2DaWoO4lK91D6e/70KDfDFre9w526TeAq6ptY/ZC5GTM60sKutLqEAKSooKbLzNiDn1RB+zSoDWjPeJ9k/XDRRaQiVZSy2VFKSojEbnv1qWc+1RidAJLe3c6QD7DzWYv4bV/IVAjxwDb+avY0id0v8A1dvLiseyHaCASTvEfGtJn/Els/zwDeSvnS6iB+ZSfMuHaCASRvPHKnVG3T3MfHzj071WcwJOoEpyIEou4018sOsEAh+3NJjwmptOds5ZWvR29UZK3xyQKQpubSVaBUsu58XPxQ82iJWKiiXYdeWQEtIKyT1C/wDpAKo3uyWuGZsefcrtv3Y8G+Wmk2DrhI1AYduPFhjDc3tB3XTEqUbrQ44lfUSsuD/KsQ7pZSDcAA9Ns4BOG+Gl6GZKT0KZdBHiwR4N8lK5zWH8pp0fyQ4LlUE3KUk6XIF7dF48clEK1Qk9qQeRHR0EjxwCmN8FKP4Yj5LnqRtTvXpZ/DWv8w86Y37XNSkpJPvrYZs22SLtozURZKcxqVECKTdC3LzNLlnCwyXGwW1K4aMV0EjM2vcpsfHAXKd59MP4ax41284janeNTT+HS3zqR5zFhMbMSizdcswo9JaST5o0K2KkTrJy/wA0j0QGobf04/h8p/iG/Wiu2m2qpj8o+25NyjiS2e8Ew2cRAukWC7k4gIsTsDTz+BS+f4pPoiq2k2BpyJSYWJKXCkNOKBDYBBCCQcoCv3W1CnStNl0omJdtbiEuPJL6MXFUgYiQVd6crWy0hxRtPKHSaYPY8j1oUdjd3VPdp8otyTZUtbDalKKc1KKASSekmLhzddTCADJM5Cwsm3O/I5+OAu01yXOj7R/WJ9MbRUmjo4j5afTC+3uupadJJjxpv5zEb2n6V8TR8pfrQEffBJsv0l8qVfhAOIwrt3471N7ajvjlDPs9T2paVZZaJwNoATiXiNtdSevxCwjne8TdZTWKc+6zLBDjaU4VBa9caRmCog6kZxdJ3JUogfaxBsNHXfXgHviDpHlhS2PeSqeqxTbKYbSdNUy6AT5ecRPaUpeGwZWM73Dzl+WV8WkK2zO6yScnKi0ePhYdbCCHlA2W0FkG2tjfM9MB2OCEMbmpIaOTY7JlcTaRuyYlnkPNvzZKDcJVMKUg5EWKSMxnpAN8EeWggOS7bbtZ6bmZp1CmwiYSGynHYltstcO/e/CC1kdQHXD3LVsNlLCWlEIeTLA3FrBrHjHULYSNQYzqe20pLuutPO4Fss8dYKVWDZUEg3tYkkgBIzzibKSjDiUOoQkhZDyVYbHEpIsvpxFNhfWArtppqooWjuFmXcQUnHxlqSoKvla2RFookVWvgZycko35PKFx0f6w/QQCGK7XATenSxHICZAPXmdfJGX2R1r/AOKZPZOI9EPUEAhq2rrA1pCT2Tbce/ZjVRrRleKab9EPcEAifZxUhrRXvFMNRg/vGnEYQukTCStWFA4rffKsVWHXZJPiMP0ct3u7Trl52lpQhS8L3GUEoJJ1bCRYZqKS5lrkIC39sGc50ab8SkGNM/t28tpSXaLOKbUCFApQoEc7i/1Q/pIIB6YF6QHGN122RlZBKG6XNuXUsqdZbSUrONVsyQSQLJ6rQ3e2koa0upD9QPWiXujN6RLfrP4zkOEAhHe4gGyqfUkm17dzcss/D6xGfttNc5Koj9kP1Kisr+2aUbSScuVWQlpTaujiP2Ukf5Gx+lHTYDm1b3qSrsu8hUrOWKFDv5U4UnCbE3NhbW8VuwW8+Sl6fLNFp8KS2Asol1FKlpFicSfC01jpO0p+05nLF7i5l0+5qy8cQd3wHsXJWsftdvT8gQFMN8tP98X0flS7g18UZDfLTffOuIHSph0Dy4IdikHlHi2gRYgEdYgEw746Xe3dB7eC7by4LRX7S72aY5JzSETSStTK0pTgcBKlIUEgXR0+SOhcIdA8kL23sm37HTqy2gqEs6QSkXFm1WztAUOyG82mNyUs0qcbSptltKgrELKShIIzHTFqnevSjb7daz/K9XKJmzVDYMjKgstH3Bs5tpOfDTnmNYtV0Vg6stG3S2n0QFIN5tMvbu5jP+/G07xaba/dsvb84ns6YsDszK/FmOf9Ujnr73nGlGx0kNJOWFvxKOeXweqAUt4u2kg9TXkIm2VlfDslLicShxWybWv70E6coaWNtZBWSZyXNvxqPTC3vL2Ole4VluUYDpcZQhSWkJUCt9pJAIAtcEjxwwnYCnEAdwythkPcUeiAkHa+SBA7rl7nT3VHphX2Mrsv3dVVcdqyphGE8RPfAMoBsb5i9x23i89rmm5/aMtn+KTz8WXihR2P3e09yaqQXKtKS1M4GwoEhCeE2ogAm2qiYDogrTH9s184n0xnL1RlxWFDra1a2StJNuwGFx7dRS1ayTQ/JxJ/dUIn0bYSRlHOLLyzbTmEpxJvfCdRmerWAvoIIIDnu1O6juyYdfMxgLoUkp4dxgLbTaEnvu+w4Fq/KWDlhza6DMnE+zhwolnEtN5HNsMMqBude+UtNx8GLeCAV9qmaoXEmQclUt4e+DyVFWK55jK1rfTFKgbRDnTldocHmIjoUEAjINftc+xl/g2fyt1hXONKZ3aHO8vTsh8N3Pq8KH+CAQBVa+NZKSPY8oedUZGtV0f7vlT2TB8mcPsEAh/ZHWxrS2T2TQ+sQu7S7RVVczTwulhC0PlbYEylQdUGXbovbvLIKlXPRHXoVdqs5+kj8e6fJKPQFadsqsP9yE9k636kantuqoEm9EcFhymmzy6kR0GNM6bNrP8AdPmMByPdptlOtU1hDdLefbQFYXUOoSFjiKOSVC+RNvFDMN4U7zo034loP1RL3QNFNGk7m90E9gK1m3ihxgOMz+2LyqzLuqpcwFtyywGsKS6q6h345YU2t2k9MNg3lvc6RUR2NA/zRJnmx7Pyxtn3E9c9I4rVvOfLDjAc1r29JzuZ+1MqCDwl2WtiyEnArvld9kkanqBiLsnvQS1ISyDT588NlCMSGCpCsKQMSVXzBI+mOg7TIBk5kKAILDlwdCOGq48kaNiWymnSYUbkS7Wf6tMAvsb3GT4UpPo/KlVH928eN75JO+FTU2hWoSqWXiIGRIAvlfzw9xyusbWlG1EsyErCAyWFEpNlFz3S46goN3I6D0QFwrfNJD+rm+3uZfKKnbTezIO0+aaSt0OOsLQlKmXEnEtKki5IsBfK946jaFreV/RM9/w6/wB2AXtn98NOTLstqccSUNoSSpldrhKUnMA5c+wRNRvrpZNi8tPWWXAP3YaqG2O5WB+KR+4mJipdJ1SPIIBOc3y0oG3dQPY24R9CY2He/SrX7sRpfwV36NMN79ULdB2saf2jmpdKUFvghoHCmxcYUpSjp+McHijpZpTP9k38hPogObbfbzKe/IlLM2hSi8yQAFhVkPtLUc0ggBIJv1ZZw0S+9Slr0nWR+USn94CIW8ykMdxo9xbv3TLgWQm+b7YI05i47DDOdnZU6yzB/VI9WAqRvNplwO7WLkX8PLy6CF3Y3beRQ7Ulrm2EhycKkEuAYkcJpIUOkXBFx0Q6HZWT+Ky/zKPVhT2K2Sk1O1LFLMLwTy0pu2k4U8JhWEZZAKUcuswDOxtpIrthnJc3Fx7sjTyxvp+00q+rAzMsOrHvW3UKV5Em/KIbuwFPVrJSx/VJ9EbpDYySYdS61KstuJyStLaQoXBBsQMsiR44C5ggggCCCCAIIIIAggggCCCCAIVNqT90aSOfFfPiEs4D54a4VdpP6TpX5Ux5eBANUaZxF21jS6SL+IxuiNUllLLhAuQhRA6SEmwgFvdOomjydxazdh1gKUAfGM4bYV92NvYmSsbjgp8vP6bw0QCfNZ19jqkHT5X2hDhCa8r/APIW/wD69VvG+PRDlAVW1arSM0fxDn8NUatilg06TIBA7nasDqPc0x7tmq1PnD0S7n8NUe7HsYJCUTcHCw2LjQ94nSAuIUHmvu+2q4yp68uY+2G/P9RhvhOT/wDsJ6qePpmP9IBxhZ3loJpM9b+wWfEBc/QIZoWN5xPsTO2v95UMuuwOvK2vVAXdH/2dnl7mjXXwR0RMiPTkWabHQhI8iR0xIgE6jyjYrc8oJAWJdjQD3xdxG/SbJEOMKVGRes1BWWTMsnXPR06dENsAtbdOANyxOndstf55J+qGUQt7baSfXOsfQon6oZBAEJ+7xJCqnfU1F0/5GbfRaHCFHd05iFQV8KoP/wCXAn+WAboIIIAggggFDbSpqZmpBR7o4CVOrd4Dbi7kICW0LDaT3pKybHLvYvfshaxhAJKi8WPBP3wILhHZhGsWCnALXIFzYXOp6BEA7PsYgrB3weL4Nzk6UFsq1+CSLaQC1UtpakspckJRl+XWLpU44UOXBKVApNrZg2tfKIg2mrg1pbKuyZA88PFOpyGG0ttjChN7C99SSdesmJMBz/7L6z/8MP8AFo9WA7c1UGxoa9L5TbZH8P6I6BBAc9XvDqKTZVEmP0Xkq8yIwlN6M242lxNHmVIWLpUlaVAjp8GHLaapGXlH3QlS1IbJSlKSpSlWskAJBOpGfLWE3cPVS9SkpVe7Li0Zg6E4xYnXwiMtLQG9reTNEX9hp63YnzGxherW8F1VRkFGmzqVM8Y8MoGNwKbAJR04Rmeox1+FWvKHsrTBzwzKvFw2x5yICmd3vlNgql1IE/iP+6NNV3u4WnMVNqKO9ULqYASO9OZOLIdcdJiDXP8AZn/zS/3FQHK9hN6bUrTZZpUpOq4aMONDF21G5Jwqvnz8kMDO+uVVpLTuWtpcm3kVF1uxH3IkfzCYaLQHGX968qKwmYUiYDYlOEEqZIWFqdxXCb+CQBn1Qzr32SCRdSZlI6TLqAie42PZ9Jtn3AbnqEwLec+WG8pgOVbT756e/IzLaFO4nWloRdlQBUUEAX01jbszvmpjUpLtKdWFNMtoUOEuwUlCUnQZ5w2bxG0ilTuQyYcOg1wmJmzEigSct3iL8Bq5wjPvEno6c4ChY30UpRt3Th/KbWPOmFyV3n041lb/AHSAyZRLSVFCwOJxVKKfBuMrG5yjqDtKZUbqabUekoST9IhMl6JLqrkwksNFKZJo2LaSm5edzAtYGwgJrm9ylA2M63pfILI8oTbxRSbe7xqe/S5pDU20tbjSkpSCcRJythIv9EO52XlDrKy/zKPVhU3n7MSiKVNrRKsJUlu6VJaQFA4k2IIFxAWVF3gU8S7IM4wCG0ixcAOSQDrY6xIl95NNWrCmdYv1rA+k2EZSOxMiplrFKMEhtIzaTfwR1Rmd39O+JS/zafRAK9J2zkkVeoKXNsJStuXCFFxOFWFK8QCr2Nri/aIc/sqk/jUv0ffkanT30QDu2pvxKX+bEazuvpfxJj5MBXbZ7SSqzIBEywcU40oEOJUMKAsqOSshyve1yOyGtuuS5GT7Rv0OJP1wvvbpaUrWTbFvglQ8yowc3QUo/gaB2KWP5oBlNYYvbjNXsTbiJ0Gp10HTCvu5qTam5xWNAxT8wclp+HYHXmBfrvHh3NUr4qPlr8nhaRqG5OlfFz865r0+FrAOqZtB0Wk/pCM0uA6EHsMIq9ydM5Nup/Jfc+tUWOzO7OTkHuMwHcWEpGJ1SkgHWwOUA1wQQQCvtlJzCnZJyXZDwl3lOrTxEoP3lxtNirLVwnxRk7tlZwt8MBSJlmXXdwavtocuMsynHa3Oxi7qNUbYCC6rDxHEtIyJu4s2SnIc42rkmyblCScQVcpF8ScgrTUDQwFBtTLVNS0mQdlkIw2UHkKKsRJ74EZWAtl2xUJka+kH7YkFnliacHi73KHyCA5nNVWvNPMtKVTSuYCsCbOjNtJWryjK+mkTUTG0Od2qbl/edz6op9u3ZsbQUxTbRU2jEEd8nv7g8c2uCClsjXmBHV4Dn789tAAR3NIL1HeuL8R74jL0GFrdxU6wimsiXlJd1q68Clu4VW4i8V03t4dwOyOyGFHdKm1JlwdU8QHtDzl+3tgK41+vD/d0seyYGX+aF2p16rmpSSl05oPIbf4bYfSQtKuEFkqvZOGye25jsUKlUv7NSPQJaYPjxMfVAVLm1laSbexCFdaZpFoiV7a6riWfC6SEp4awpQmUKABQbqAGagB0R0yKratVpGbPQw7/AA1QHN9ids6g3TpVLVJcdbS0lKXA6kYwLjFhIuAbf+XEXh3h1Aa0WZ67OJ9WGHd+n7lyX/Dt/uCGCA4yjbubFYU6aXM4+4wgMg3UEh4qLng2wkkJ7RDKrebNJNlUae/RAV5haLRn+nnOqQT9L6vRDbAcj253kOuyE02aZPNJcaUniON2SnFldWthnE+g71wmWZT7HT5CW0pCks3SQlITiBvpl9MMu84H2InbC/uKv9foi8owtLs/m0fuCATEb3m+cjUB+zk+YwuyG9BkVWYfXLTiQuXabCSwSu6FuKJKQcgcQse2Owx5aARPbklObM4O2WVC9vB3ny01TphhluZLjqQlIUwtI8NJJJI6AY67BAc/k98tPDaAovpISAQZdzIgaZC0b076KbzdcHaw56sO5QOgRj3On4KfIIBIVvspYP39fbwXLfuxtG+ek2v3UPm3L+TDDiZVHwE+QRqFKZuTwm7q1OBNzbS5tnALSd7lKP4Y35F+rHrW9qlKGU634woedIhiXR2CLFlog8ihPojA0GXP9Qz82n0QFKN6FMP4az8r/SM/bMpnx1j5cT5nZGTcGFcqwodBaR6I0PbByClFSpOXJIKSeEnQ9ggME7wqcfw2X+cT6Ym03aeVmF4GJhp1YF8KFgm3TYHTMeWK1/drTVkkyTF1a2Rbo6LW05RY0vZWUll42JZlpeHDiQ2lKsOWVwL8h5IC1ggggFvbDZ5+ZVKuMONIVLOl0B1ClJUrAUDwSDliJ7bRMotSdcemW3Le4qQlJCFJBu2lSiCrwhjvoTbSLiCAV9qKFPvOpVKT/cyALKQWUrBPwgTnfqOWUU32MVxJ72qtEcsUsnTryjoMEBxitUesCpyCFzzCnil4sr4NkoAQMd04c7g5dFoZvYfaD49JntZOfb3sW20H9LUvsmj5Gmx9cNcBzmZktokjvX5Bf6ChbyiF7d2K4ae2ZdcmWwpwJDwWV3DisVynK2LFbqjsrhyPZCfujN6UwTndTp/57kBBbXtFbNNO/wCb9RhbmZ6uGqS4UzJcdLDpQMS+GWytsLUTjxXuE28cdkhVmz925cD4m7fs4rNvpgKc1HaIfgsgr8lxwedcV201Vrok5niyknw+EsLKHVYggoIUoAqzIFzHU4rNp0gyUyCLgsOXHSOGqA5/srWaymRlg1T5dTYaSEFT+FSkBICSU3yJAv4+UTRthWwM6QknqmE2ht2NTanyY/8A52v4aYuYDkUvVquKkqcVSFEKYDGAPouLLx4go5G5ytbozhga26qQvxKK8NPAmG1a3/uj/SPU7ZkTCXVLAYs8pWEkqShpQaShTYFgpThuFaqJCQIeJZ8LQlY0WkKF9bEXEBy/aza6pTMq/Lt0eYTxmy3jUtJw4hY96E55X5iLKQ3gTiW0IVR5y6QEmxTawFri9r6afTFrtztGuXAQ0QFBp19ffpSoNtJAGHECCcak5cwCOcWuzVa7obIVcuNYUOkoKAVltDmJIPvSFA9WkAtnee7zpNQ+aH1GPPbUUPCpdRH6gnzGHwmFvZ/a1yYmHGVy+AICyHA5iSrhulo5YQRchWf91XUSFQN7CedOqQ/ZVemPRvcZ5yVQHbKq9MPcL21u0C5cJS2lalKStxWBAWpDTYGJQSVJB75SBrzORtAUx3vyw1lp4dsquPDvjkwbFubHbLLhpoNV47KCoo4oQgupQbhCloSu2fKygR1GLG0Aie3TT+fdA7Zdfog9uym83HR2sOeiGejVvuhyZSEWTLu8EKxXxqCEqVlywlWHxRZlA6IBHG+ylZXmFC/S04P5YzG+ilfGv+W56sXc3tJJJf4C1o4t7WwEgKsDgxYcIXhIVhve2drZxPleA8hLjfDcQoXSpOFSSOojWAWRvipXxtPyV+rG0b2aVl9uN5/leiGB+Ql0JKlttJSkXUSlIASBck3GQAiFTe4ZlOJlMu4BkbITcHPIgi405wEBrenS1EATrNz0qIHlUABFlRdr5SbUpEtMNuqSLqCFXIF7X7Lxtd2ZlFeFLMHtaR6I3yVHYZJLTLTZORKEJSSOglIF4CZBBBAEEEeYuUB7BBBAKdfV92KWPxc3+4x6YbIVK4PuxTfzU35paGuA8UMoUd06LUpgf3nbdnHdt9ENxhS3Tn7ky/6z+O6IBuhXe/ptrqkXPFd9v0Q0Qrk/dsdUgfpmE+iAaIq9qf8AYpr8w7/DVFpFPtiq1PnD0S7v8NUB5sY7ip8mq1sUu0bdF20mLCfnEtpuvFhJwkgE4bg5m2YHK/WIgbHNYafJpBCsMu0LjQ2aQLjqOsXEAveytOSksFyXw4QhSFlOaQMgrF4XjiUxtVJEd7MsWT+MQAB5YtFMpOqQfEIxMog6oT8kQFA/7HvP8Zx2XdVgDYCltqSnCtS7gHRV1Z9g6IlyEzJNFwtOshTqy44Q6klS7AEnvugAdVhFj7HNf2aPkD0RqNFY14DV/wA2n0QGXsuz/bN/LT6Y1shgOKcSpGNYCSQoZpSVEDXpUfLGDmzcqrwpZg9rSD50xArFGkW0oU5JsLxONtD3Fs2LriWwcxoCq5gL4PJPvh5RFNVtlWpp4OPd+gNFsN5gd8oKUbgi4UAkFOhsI0VGgUyXbxuy0ohANs2G/CJyAATckkaAXyivm6RIFwIamO50hPEdal3OG260Bj77BkMrKKkWUUnM2MA0SVNQ0XCgW4qgpQ5XCEoFhyGFIyESrwssSFO4YWENBuwwuKOSgoEg4ibnIE3PLPSJLdCkSstpS3jSLlKVnEAedgq4GY8o6YCxplJalwsNJwhxxTqsybuLN1Kz6TE2Kn7FpfUJUOx10eZce/Y0z0vDsmHx5nICI5sYzx+OlbiF8RToAUCgOLb4SlYVJIJKQNdLZWBINhQKQmVl22EqKg2LYiACrMkk4QBckxrOzrfw3/8AFTH/AFYFbOtn38wOyaf+twwG6tUlE0wtlZISu1yk53SoKGuWoGR10iplNjg26hwOqJEwuYXiSm61ONFsglNshe41sBbSJbey6Rf3eaN+mYcNh0Wvbx6xqVspe95ucseXGt9ITi+mAvoIi06npZRgSVqzJKlqKlKJ1JKv/USoAggggMHVEJJAuQDYdJ6I59ur2XflVPKm21cRSUqQ4VXCUOFTjjAFzhKXSokjwsQ7I6JBAKG0DtYD6u5ESSmMgniqXxNO+KrWHhX05WiAqc2gA+8U9WegW4POYfo8JtAcvnmK6uZl5ruWTxMIcQEB498HcGK5JytgBFjFiK9XbZ02XJHRMjPsF/riVJ7x+IVkMgtpaL4IdGPh41NpCkqACVqKbhN8gRfPKHNpzEkGxFxexFiL8iORgEIbUVoA3pTZPVMp1y5RU7JVCryMq3Lml8QN4rKEwgE4lqXmDf4Rhz2x2s7iQMKUqWpDixjXhSEtJxqz1KjcAJGpPQImUKvd0XSpGBxKELUkKCgA7iKQFDU2Tn1wCwNtqpfOjOW5WmG79cVX2Q1MVATXsQ9h7n4JRxUFV+JxMV9LcrWjqSlWFzoIS6fte4HrvA8JTSXAEBK7B14NtlOAYgBorEVXyKecBp9sCd50ab8S0GK7aPbebelH2RSJxKnW1NgnCQCtJTc2ztnHTIUds9o3WSUskDhoSpZunEFOOcNq4UDdvEFYsIxWAAgKHZ7b59iVl2TSp88JpDZIbFiW0JQSBfS4ixTvRXY3pdRBHIMX7dDDnIzqXUkpUFYVKQoi9gtBKVjPoUCIkQCGxvdaNwuTn0EZWMso3PRlzjIb3pceHLTzZ5hUqvLW3lh6ggEY74pEHNM0OsyzlvNGXtx0/mp4dsu76sO9oxwDogExO+Gm/wBssdrDvqRDrO8mkzLeBU4tuy0LSpLbgUlbawtJ75sjUDIiH7gp6B5BGJlUfBT5BAc0n9s6M8jAueuuyQp5TRxrSlRUEquzhIB6ACMrEGIw2joicZ9kCvGgpN0lSipTKZcuXLd8WBN+0nptHUjIN/AR8keiNZpLJ1abP6CfRAcnre0dGezE+pJSEAd45azbS2TkkJJxIdPO10jK1wZtI20pLU5x0T6UpLeHh8JSbmzabqNsyA2LGwJvYkgADpBocudWGvm0+iMFbOSp1lmPmkeiAq2d5VMUARPS4v8ACcCT5FWIjenb6nH8Olfn2/WiSrZSTOsqx80j0RqVsXInWUl/mk+iAG9tZBWSZ2VPZMNH+aM/swkvjkt8+360aFbB086yUt80n0RrVu6pp/Apf5tMBYq2jlRa8wx3wuPdUZjpHfZiNqaywRcPNEdTifTFGvdhTDf7SYz6E28ltPFEYboKVn9pozFvCXz/AEoBpRUGzo4g9ih6Y3IdB0IPYYSnNy9JJv3LbsccHmXF3s7sTJyKnFSrIaLoSF2UoghN7ZEkDU6QF5BBBAEEEEARR1GpzTC1kSxmWzYo4K0hwZZpUlwpBz0UDodMs7yCAUJirBScLlImVJVnbhyyr5gm44+RxAHPWwMSBtisAfc6fH6prLyPQzx4o5QCpMbaJxWcp88Sk5faoUBccilRHPkY9l9s5dCrrlpmXCgMTjkqpKAlINsShcJSB05C8ebNbcCaSpxQQy02EhanF4SXV5gJCre52tZZ8I3tcC8SJjbeTIdStRshwsLSpB75d1JKQPfZJUewX0IgNE/tzKrStAEy4hQKeKzLurQQRYlLiEEG19R0RXorlMDaUdzzASkoOEScykqKPAvhbGMDoNx1Rbp2ulkhDbGEpHASLAoaCH8PDCVYcJOAghA5EaRt+zqSwFfGGEKSnwVXJWFFJAw3UkhCiFAWslXRACdupS18bg6lMPJPkU2DFB9l9K463lBxS1lKsa5R84SgBKQm7N02sVdtzD4hYIBBuCLg9IMZQFBsrWpd8OCVS6WworLqkLShTjiipSUlwBRIOZsLC4EX8EEAQQQQBBBBAEEEEAQQQQBBBBAEEEEAQQQQBBBBAEEEEAQQQQBBBBAEEEEAR4RHsEBWM7Ny6FBSWkgpbDQGo4aTiSkg5HCb2JzFzbWK+Y2BlFlZUlRUtQViKiVIIx2CMV8I90WLdCuyCCAlq2TlyLYMsbblrm2JhKUN5dASkC3O0VY3aygZWynElC1AkANi6UhQSj73mBiJBN1A54rwQQDSy0EpSkXskAC5JNgLC5OZ7TGcEEAQQQQBBBBAEEEEAQQQQBBBBAEEEEAQQQQBBBBAEEEEAQQQQBBBBAf/2Q=="/>
          <p:cNvSpPr>
            <a:spLocks noChangeAspect="1" noChangeArrowheads="1"/>
          </p:cNvSpPr>
          <p:nvPr/>
        </p:nvSpPr>
        <p:spPr bwMode="auto">
          <a:xfrm>
            <a:off x="63500" y="-901700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data:image/jpeg;base64,/9j/4AAQSkZJRgABAQAAAQABAAD/2wCEAAkGBhQSERQUExQWFRUUGB4YFxgXFxwdGBcWGRgXFxoYHhwaHCYfGhwjGRgZHy8gIycpLCwsGB4xNTAqNSYrLCkBCQoKBQUFDQUFDSkYEhgpKSkpKSkpKSkpKSkpKSkpKSkpKSkpKSkpKSkpKSkpKSkpKSkpKSkpKSkpKSkpKSkpKf/AABEIAMQBAQMBIgACEQEDEQH/xAAbAAACAgMBAAAAAAAAAAAAAAAABgQFAgMHAf/EAFgQAAECBAMEAwgKDgcIAgMAAAECAwAEBRESITEGBxNBUWFxFCIygZGx0dIVFyNCUlSSk6HBFiQlM0RjcnOCg4Sys8I1Q1NilKLhNEV0o9Pi8PFVdSY2ZP/EABQBAQAAAAAAAAAAAAAAAAAAAAD/xAAUEQEAAAAAAAAAAAAAAAAAAAAA/9oADAMBAAIRAxEAPwBm3kVueZnGTKJdUhts4kpCuGpx4OJQpRAIPDwYrdY6YvdgKyruOWamnVKm1IC1hYVj91K1oxZZd6Dr8G0N0Q/Ypvujui3unD4d75YMWLTpvfPrPTAVO1G2rcipCVsTLuME3ZZKwLdJGh6opGd8csR38tOo7ZZR8eUPseWgEQ75pIatzY01ll8+figd3009Pxj/AA6/LmBD3aC0AjHfTTebjo7WHPVga31Us6vLT1KZc+pJ0h5KRGBYT8EeQQCgN8FLtfumwOVy07a/RfBa8Zo3u0o6TaT+g56mUNZlkEWwptrawtfptGLck2k3CEg6XCQDbyQCz7a9L+ONjtCh50x4xvapS9J1oflYk/vJEMj1LaWbrabUelSEk/SI0nZ+WP4Oz80j0QFL7aVLvbu1nl742z67W5Ru9sim5fb0vnl99T/4Iszs3K5DuZjLMe5IyJ15RpGyEkCCJSXuNDwUeiA0I2+p50npX55HpjJjbiQWLpnZYj88gedUDmw8gokmTlySb/eka+SMX9gqetRUqSlyTmSWk5nyQEhO1smTYTcuTa9uM3p8qNqdpJU6TLHzqPWiCnYCnBJSJKXsb/1SeYseUaW921NSrEJGXv8AmwR5DlAW6a5LnR9o9jifTGxNUZOjrZ7Fp9MUju7WmK1kZfxIA535Rqf3WUteskyPyQU/ukQDImdbJsFpvrbENPLGSphIFypIHaIV2d1NLSLCSaPPO5PlJJ8UYJ3R0oEnuNGfIqWUjsTisPFANiHkq0UD2EGPUuA6EHxwnL3QUwkkS5RcWsh1xIHWAFWv1xn7UlNztLlN+aXXAfKFwDfiF7XzgvCW1ufpw1Q8s/CVMO4uy4WMo1nc9JX8OawfA7pcwW5DW9h2wDzBCOd0ksL4JiebBN7Iml2HZe/LLO8bRutYCrpmZ9IsBhE25bLx3z7YBzghG9qtOoqFRBzz7p8nvfe/+7wv0TZcvzs7K+ydQtKcO3u4uStBVfT3qhAdZghFVu1fBJRVqgATexcSfOImUnYNxiZQ8KhOuJTfE064FIWSCM8hYZ3t0jWAboI8j2A5JvJpVScnXHZVDvDEuWAUHW7a3FKACgb4iGwbHNR6Ic6JVm5RhuWdLmNhDKFqUCoFx1Krd8SffJIz6UjnDRFfMUBhZcK2wrjYC5ckhXCOJvK9hY9GvOAr69tM6wlpTMk/MhxJUeHhBRpYKCje5v8ARFK3vDmvfUedA/u4FZ+UZQ9QQCN7ZD4VnSKhhtqG0k36LYtOu/ijMbzFc6XUx+zp9eHaCASfbRTzp9SH7N/3wHeq1zk6gP2VX1GHaCASvbWl8ry08L9Mo5Hqd68qf6qcH7I76sOkEAlne5IjXugdsq96kB3vU8areHbLPepDpHhEAmje9Tf7ZYt0sPf9OMhvepfxoDtbcH8sN/DHQM+qMe50/BHkEApo3uUo/hjY7Qv1Y2DetS/jrXjxDziGYyaD7xPyRGK6e2dW0HtSPRAL43n0z48x8uNid49NIJ7ul8vxiRr2xcKozB1ZaP6tPojUrZyVOsuyf1SPRAQpfb2nrJCZ2WNvxqPrMbWds5FZsmblyfzqPTGTmyMkoWVKS5HWyj1Y0zOwsg4kpVJSxB/EoB8oAIgJC9q5NJsZqXB/PI9MZp2klSCRMsEDU8VGV9OcQfa/p1gO4ZXL8Qj0RArextLl5d59cjKhLTaln3JPvUk2yHPTrgGFquS6vBfaV2OJOuQ0PTGQrLByDzXzifTHOd2uxlNnaXLOrlGFOZhwgd9jQtQsSDfSxseREM7m6ulqBHcTIv0Ag+Ig5QDGqoNjVxA/SHpjYJhNr4k26bi3RCoN0tLz+028+tfrZQHdJS/iiezG5b9+AbA8k6EeWMsUco3ibuaXJ09+YSwW1tp9zKXXPviiEoyKjfviPFeLqmbq6W8y28hldnUJWCH3cwtIVfw+d4B9vHLt3ezXBrNUWJhasCkpWhQF3OKnihSiNMKsQFhF4rc/T/gvDsmHfWhX2X3aSrs9U0KL4Sy62hGF9YNuEFG5BurNXPSA69eCEn2pJTk7ODsmnPTEmn7tWGXUOJmJ0lCgoJVNLKSRnZQOo6oBtggggOMbe1Sp91zZljMJZUkMowhdkcNTGNxIA1UpzCFDUYuiOpM1hpsIbU4VLStMuSUquXSgKzuM7p74nSJL1YYQpaFPNpU2nGtJWkFKDkFqBOSb8zlEf2DaWoO4lK91D6e/70KDfDFre9w526TeAq6ptY/ZC5GTM60sKutLqEAKSooKbLzNiDn1RB+zSoDWjPeJ9k/XDRRaQiVZSy2VFKSojEbnv1qWc+1RidAJLe3c6QD7DzWYv4bV/IVAjxwDb+avY0id0v8A1dvLiseyHaCASTvEfGtJn/Els/zwDeSvnS6iB+ZSfMuHaCASRvPHKnVG3T3MfHzj071WcwJOoEpyIEou4018sOsEAh+3NJjwmptOds5ZWvR29UZK3xyQKQpubSVaBUsu58XPxQ82iJWKiiXYdeWQEtIKyT1C/wDpAKo3uyWuGZsefcrtv3Y8G+Wmk2DrhI1AYduPFhjDc3tB3XTEqUbrQ44lfUSsuD/KsQ7pZSDcAA9Ns4BOG+Gl6GZKT0KZdBHiwR4N8lK5zWH8pp0fyQ4LlUE3KUk6XIF7dF48clEK1Qk9qQeRHR0EjxwCmN8FKP4Yj5LnqRtTvXpZ/DWv8w86Y37XNSkpJPvrYZs22SLtozURZKcxqVECKTdC3LzNLlnCwyXGwW1K4aMV0EjM2vcpsfHAXKd59MP4ax41284janeNTT+HS3zqR5zFhMbMSizdcswo9JaST5o0K2KkTrJy/wA0j0QGobf04/h8p/iG/Wiu2m2qpj8o+25NyjiS2e8Ew2cRAukWC7k4gIsTsDTz+BS+f4pPoiq2k2BpyJSYWJKXCkNOKBDYBBCCQcoCv3W1CnStNl0omJdtbiEuPJL6MXFUgYiQVd6crWy0hxRtPKHSaYPY8j1oUdjd3VPdp8otyTZUtbDalKKc1KKASSekmLhzddTCADJM5Cwsm3O/I5+OAu01yXOj7R/WJ9MbRUmjo4j5afTC+3uupadJJjxpv5zEb2n6V8TR8pfrQEffBJsv0l8qVfhAOIwrt3471N7ajvjlDPs9T2paVZZaJwNoATiXiNtdSevxCwjne8TdZTWKc+6zLBDjaU4VBa9caRmCog6kZxdJ3JUogfaxBsNHXfXgHviDpHlhS2PeSqeqxTbKYbSdNUy6AT5ecRPaUpeGwZWM73Dzl+WV8WkK2zO6yScnKi0ePhYdbCCHlA2W0FkG2tjfM9MB2OCEMbmpIaOTY7JlcTaRuyYlnkPNvzZKDcJVMKUg5EWKSMxnpAN8EeWggOS7bbtZ6bmZp1CmwiYSGynHYltstcO/e/CC1kdQHXD3LVsNlLCWlEIeTLA3FrBrHjHULYSNQYzqe20pLuutPO4Fss8dYKVWDZUEg3tYkkgBIzzibKSjDiUOoQkhZDyVYbHEpIsvpxFNhfWArtppqooWjuFmXcQUnHxlqSoKvla2RFookVWvgZycko35PKFx0f6w/QQCGK7XATenSxHICZAPXmdfJGX2R1r/AOKZPZOI9EPUEAhq2rrA1pCT2Tbce/ZjVRrRleKab9EPcEAifZxUhrRXvFMNRg/vGnEYQukTCStWFA4rffKsVWHXZJPiMP0ct3u7Trl52lpQhS8L3GUEoJJ1bCRYZqKS5lrkIC39sGc50ab8SkGNM/t28tpSXaLOKbUCFApQoEc7i/1Q/pIIB6YF6QHGN122RlZBKG6XNuXUsqdZbSUrONVsyQSQLJ6rQ3e2koa0upD9QPWiXujN6RLfrP4zkOEAhHe4gGyqfUkm17dzcss/D6xGfttNc5Koj9kP1Kisr+2aUbSScuVWQlpTaujiP2Ukf5Gx+lHTYDm1b3qSrsu8hUrOWKFDv5U4UnCbE3NhbW8VuwW8+Sl6fLNFp8KS2Asol1FKlpFicSfC01jpO0p+05nLF7i5l0+5qy8cQd3wHsXJWsftdvT8gQFMN8tP98X0flS7g18UZDfLTffOuIHSph0Dy4IdikHlHi2gRYgEdYgEw746Xe3dB7eC7by4LRX7S72aY5JzSETSStTK0pTgcBKlIUEgXR0+SOhcIdA8kL23sm37HTqy2gqEs6QSkXFm1WztAUOyG82mNyUs0qcbSptltKgrELKShIIzHTFqnevSjb7daz/K9XKJmzVDYMjKgstH3Bs5tpOfDTnmNYtV0Vg6stG3S2n0QFIN5tMvbu5jP+/G07xaba/dsvb84ns6YsDszK/FmOf9Ujnr73nGlGx0kNJOWFvxKOeXweqAUt4u2kg9TXkIm2VlfDslLicShxWybWv70E6coaWNtZBWSZyXNvxqPTC3vL2Ole4VluUYDpcZQhSWkJUCt9pJAIAtcEjxwwnYCnEAdwythkPcUeiAkHa+SBA7rl7nT3VHphX2Mrsv3dVVcdqyphGE8RPfAMoBsb5i9x23i89rmm5/aMtn+KTz8WXihR2P3e09yaqQXKtKS1M4GwoEhCeE2ogAm2qiYDogrTH9s184n0xnL1RlxWFDra1a2StJNuwGFx7dRS1ayTQ/JxJ/dUIn0bYSRlHOLLyzbTmEpxJvfCdRmerWAvoIIIDnu1O6juyYdfMxgLoUkp4dxgLbTaEnvu+w4Fq/KWDlhza6DMnE+zhwolnEtN5HNsMMqBude+UtNx8GLeCAV9qmaoXEmQclUt4e+DyVFWK55jK1rfTFKgbRDnTldocHmIjoUEAjINftc+xl/g2fyt1hXONKZ3aHO8vTsh8N3Pq8KH+CAQBVa+NZKSPY8oedUZGtV0f7vlT2TB8mcPsEAh/ZHWxrS2T2TQ+sQu7S7RVVczTwulhC0PlbYEylQdUGXbovbvLIKlXPRHXoVdqs5+kj8e6fJKPQFadsqsP9yE9k636kantuqoEm9EcFhymmzy6kR0GNM6bNrP8AdPmMByPdptlOtU1hDdLefbQFYXUOoSFjiKOSVC+RNvFDMN4U7zo034loP1RL3QNFNGk7m90E9gK1m3ihxgOMz+2LyqzLuqpcwFtyywGsKS6q6h345YU2t2k9MNg3lvc6RUR2NA/zRJnmx7Pyxtn3E9c9I4rVvOfLDjAc1r29JzuZ+1MqCDwl2WtiyEnArvld9kkanqBiLsnvQS1ISyDT588NlCMSGCpCsKQMSVXzBI+mOg7TIBk5kKAILDlwdCOGq48kaNiWymnSYUbkS7Wf6tMAvsb3GT4UpPo/KlVH928eN75JO+FTU2hWoSqWXiIGRIAvlfzw9xyusbWlG1EsyErCAyWFEpNlFz3S46goN3I6D0QFwrfNJD+rm+3uZfKKnbTezIO0+aaSt0OOsLQlKmXEnEtKki5IsBfK946jaFreV/RM9/w6/wB2AXtn98NOTLstqccSUNoSSpldrhKUnMA5c+wRNRvrpZNi8tPWWXAP3YaqG2O5WB+KR+4mJipdJ1SPIIBOc3y0oG3dQPY24R9CY2He/SrX7sRpfwV36NMN79ULdB2saf2jmpdKUFvghoHCmxcYUpSjp+McHijpZpTP9k38hPogObbfbzKe/IlLM2hSi8yQAFhVkPtLUc0ggBIJv1ZZw0S+9Slr0nWR+USn94CIW8ykMdxo9xbv3TLgWQm+b7YI05i47DDOdnZU6yzB/VI9WAqRvNplwO7WLkX8PLy6CF3Y3beRQ7Ulrm2EhycKkEuAYkcJpIUOkXBFx0Q6HZWT+Ky/zKPVhT2K2Sk1O1LFLMLwTy0pu2k4U8JhWEZZAKUcuswDOxtpIrthnJc3Fx7sjTyxvp+00q+rAzMsOrHvW3UKV5Em/KIbuwFPVrJSx/VJ9EbpDYySYdS61KstuJyStLaQoXBBsQMsiR44C5ggggCCCCAIIIIAggggCCCCAIVNqT90aSOfFfPiEs4D54a4VdpP6TpX5Ux5eBANUaZxF21jS6SL+IxuiNUllLLhAuQhRA6SEmwgFvdOomjydxazdh1gKUAfGM4bYV92NvYmSsbjgp8vP6bw0QCfNZ19jqkHT5X2hDhCa8r/APIW/wD69VvG+PRDlAVW1arSM0fxDn8NUatilg06TIBA7nasDqPc0x7tmq1PnD0S7n8NUe7HsYJCUTcHCw2LjQ94nSAuIUHmvu+2q4yp68uY+2G/P9RhvhOT/wDsJ6qePpmP9IBxhZ3loJpM9b+wWfEBc/QIZoWN5xPsTO2v95UMuuwOvK2vVAXdH/2dnl7mjXXwR0RMiPTkWabHQhI8iR0xIgE6jyjYrc8oJAWJdjQD3xdxG/SbJEOMKVGRes1BWWTMsnXPR06dENsAtbdOANyxOndstf55J+qGUQt7baSfXOsfQon6oZBAEJ+7xJCqnfU1F0/5GbfRaHCFHd05iFQV8KoP/wCXAn+WAboIIIAggggFDbSpqZmpBR7o4CVOrd4Dbi7kICW0LDaT3pKybHLvYvfshaxhAJKi8WPBP3wILhHZhGsWCnALXIFzYXOp6BEA7PsYgrB3weL4Nzk6UFsq1+CSLaQC1UtpakspckJRl+XWLpU44UOXBKVApNrZg2tfKIg2mrg1pbKuyZA88PFOpyGG0ttjChN7C99SSdesmJMBz/7L6z/8MP8AFo9WA7c1UGxoa9L5TbZH8P6I6BBAc9XvDqKTZVEmP0Xkq8yIwlN6M242lxNHmVIWLpUlaVAjp8GHLaapGXlH3QlS1IbJSlKSpSlWskAJBOpGfLWE3cPVS9SkpVe7Li0Zg6E4xYnXwiMtLQG9reTNEX9hp63YnzGxherW8F1VRkFGmzqVM8Y8MoGNwKbAJR04Rmeox1+FWvKHsrTBzwzKvFw2x5yICmd3vlNgql1IE/iP+6NNV3u4WnMVNqKO9ULqYASO9OZOLIdcdJiDXP8AZn/zS/3FQHK9hN6bUrTZZpUpOq4aMONDF21G5Jwqvnz8kMDO+uVVpLTuWtpcm3kVF1uxH3IkfzCYaLQHGX968qKwmYUiYDYlOEEqZIWFqdxXCb+CQBn1Qzr32SCRdSZlI6TLqAie42PZ9Jtn3AbnqEwLec+WG8pgOVbT756e/IzLaFO4nWloRdlQBUUEAX01jbszvmpjUpLtKdWFNMtoUOEuwUlCUnQZ5w2bxG0ilTuQyYcOg1wmJmzEigSct3iL8Bq5wjPvEno6c4ChY30UpRt3Th/KbWPOmFyV3n041lb/AHSAyZRLSVFCwOJxVKKfBuMrG5yjqDtKZUbqabUekoST9IhMl6JLqrkwksNFKZJo2LaSm5edzAtYGwgJrm9ylA2M63pfILI8oTbxRSbe7xqe/S5pDU20tbjSkpSCcRJythIv9EO52XlDrKy/zKPVhU3n7MSiKVNrRKsJUlu6VJaQFA4k2IIFxAWVF3gU8S7IM4wCG0ixcAOSQDrY6xIl95NNWrCmdYv1rA+k2EZSOxMiplrFKMEhtIzaTfwR1Rmd39O+JS/zafRAK9J2zkkVeoKXNsJStuXCFFxOFWFK8QCr2Nri/aIc/sqk/jUv0ffkanT30QDu2pvxKX+bEazuvpfxJj5MBXbZ7SSqzIBEywcU40oEOJUMKAsqOSshyve1yOyGtuuS5GT7Rv0OJP1wvvbpaUrWTbFvglQ8yowc3QUo/gaB2KWP5oBlNYYvbjNXsTbiJ0Gp10HTCvu5qTam5xWNAxT8wclp+HYHXmBfrvHh3NUr4qPlr8nhaRqG5OlfFz865r0+FrAOqZtB0Wk/pCM0uA6EHsMIq9ydM5Nup/Jfc+tUWOzO7OTkHuMwHcWEpGJ1SkgHWwOUA1wQQQCvtlJzCnZJyXZDwl3lOrTxEoP3lxtNirLVwnxRk7tlZwt8MBSJlmXXdwavtocuMsynHa3Oxi7qNUbYCC6rDxHEtIyJu4s2SnIc42rkmyblCScQVcpF8ScgrTUDQwFBtTLVNS0mQdlkIw2UHkKKsRJ74EZWAtl2xUJka+kH7YkFnliacHi73KHyCA5nNVWvNPMtKVTSuYCsCbOjNtJWryjK+mkTUTG0Od2qbl/edz6op9u3ZsbQUxTbRU2jEEd8nv7g8c2uCClsjXmBHV4Dn789tAAR3NIL1HeuL8R74jL0GFrdxU6wimsiXlJd1q68Clu4VW4i8V03t4dwOyOyGFHdKm1JlwdU8QHtDzl+3tgK41+vD/d0seyYGX+aF2p16rmpSSl05oPIbf4bYfSQtKuEFkqvZOGye25jsUKlUv7NSPQJaYPjxMfVAVLm1laSbexCFdaZpFoiV7a6riWfC6SEp4awpQmUKABQbqAGagB0R0yKratVpGbPQw7/AA1QHN9ids6g3TpVLVJcdbS0lKXA6kYwLjFhIuAbf+XEXh3h1Aa0WZ67OJ9WGHd+n7lyX/Dt/uCGCA4yjbubFYU6aXM4+4wgMg3UEh4qLng2wkkJ7RDKrebNJNlUae/RAV5haLRn+nnOqQT9L6vRDbAcj253kOuyE02aZPNJcaUniON2SnFldWthnE+g71wmWZT7HT5CW0pCks3SQlITiBvpl9MMu84H2InbC/uKv9foi8owtLs/m0fuCATEb3m+cjUB+zk+YwuyG9BkVWYfXLTiQuXabCSwSu6FuKJKQcgcQse2Owx5aARPbklObM4O2WVC9vB3ny01TphhluZLjqQlIUwtI8NJJJI6AY67BAc/k98tPDaAovpISAQZdzIgaZC0b076KbzdcHaw56sO5QOgRj3On4KfIIBIVvspYP39fbwXLfuxtG+ek2v3UPm3L+TDDiZVHwE+QRqFKZuTwm7q1OBNzbS5tnALSd7lKP4Y35F+rHrW9qlKGU634woedIhiXR2CLFlog8ihPojA0GXP9Qz82n0QFKN6FMP4az8r/SM/bMpnx1j5cT5nZGTcGFcqwodBaR6I0PbByClFSpOXJIKSeEnQ9ggME7wqcfw2X+cT6Ym03aeVmF4GJhp1YF8KFgm3TYHTMeWK1/drTVkkyTF1a2Rbo6LW05RY0vZWUll42JZlpeHDiQ2lKsOWVwL8h5IC1ggggFvbDZ5+ZVKuMONIVLOl0B1ClJUrAUDwSDliJ7bRMotSdcemW3Le4qQlJCFJBu2lSiCrwhjvoTbSLiCAV9qKFPvOpVKT/cyALKQWUrBPwgTnfqOWUU32MVxJ72qtEcsUsnTryjoMEBxitUesCpyCFzzCnil4sr4NkoAQMd04c7g5dFoZvYfaD49JntZOfb3sW20H9LUvsmj5Gmx9cNcBzmZktokjvX5Bf6ChbyiF7d2K4ae2ZdcmWwpwJDwWV3DisVynK2LFbqjsrhyPZCfujN6UwTndTp/57kBBbXtFbNNO/wCb9RhbmZ6uGqS4UzJcdLDpQMS+GWytsLUTjxXuE28cdkhVmz925cD4m7fs4rNvpgKc1HaIfgsgr8lxwedcV201Vrok5niyknw+EsLKHVYggoIUoAqzIFzHU4rNp0gyUyCLgsOXHSOGqA5/srWaymRlg1T5dTYaSEFT+FSkBICSU3yJAv4+UTRthWwM6QknqmE2ht2NTanyY/8A52v4aYuYDkUvVquKkqcVSFEKYDGAPouLLx4go5G5ytbozhga26qQvxKK8NPAmG1a3/uj/SPU7ZkTCXVLAYs8pWEkqShpQaShTYFgpThuFaqJCQIeJZ8LQlY0WkKF9bEXEBy/aza6pTMq/Lt0eYTxmy3jUtJw4hY96E55X5iLKQ3gTiW0IVR5y6QEmxTawFri9r6afTFrtztGuXAQ0QFBp19ffpSoNtJAGHECCcak5cwCOcWuzVa7obIVcuNYUOkoKAVltDmJIPvSFA9WkAtnee7zpNQ+aH1GPPbUUPCpdRH6gnzGHwmFvZ/a1yYmHGVy+AICyHA5iSrhulo5YQRchWf91XUSFQN7CedOqQ/ZVemPRvcZ5yVQHbKq9MPcL21u0C5cJS2lalKStxWBAWpDTYGJQSVJB75SBrzORtAUx3vyw1lp4dsquPDvjkwbFubHbLLhpoNV47KCoo4oQgupQbhCloSu2fKygR1GLG0Aie3TT+fdA7Zdfog9uym83HR2sOeiGejVvuhyZSEWTLu8EKxXxqCEqVlywlWHxRZlA6IBHG+ylZXmFC/S04P5YzG+ilfGv+W56sXc3tJJJf4C1o4t7WwEgKsDgxYcIXhIVhve2drZxPleA8hLjfDcQoXSpOFSSOojWAWRvipXxtPyV+rG0b2aVl9uN5/leiGB+Ql0JKlttJSkXUSlIASBck3GQAiFTe4ZlOJlMu4BkbITcHPIgi405wEBrenS1EATrNz0qIHlUABFlRdr5SbUpEtMNuqSLqCFXIF7X7Lxtd2ZlFeFLMHtaR6I3yVHYZJLTLTZORKEJSSOglIF4CZBBBAEEEeYuUB7BBBAKdfV92KWPxc3+4x6YbIVK4PuxTfzU35paGuA8UMoUd06LUpgf3nbdnHdt9ENxhS3Tn7ky/6z+O6IBuhXe/ptrqkXPFd9v0Q0Qrk/dsdUgfpmE+iAaIq9qf8AYpr8w7/DVFpFPtiq1PnD0S7v8NUB5sY7ip8mq1sUu0bdF20mLCfnEtpuvFhJwkgE4bg5m2YHK/WIgbHNYafJpBCsMu0LjQ2aQLjqOsXEAveytOSksFyXw4QhSFlOaQMgrF4XjiUxtVJEd7MsWT+MQAB5YtFMpOqQfEIxMog6oT8kQFA/7HvP8Zx2XdVgDYCltqSnCtS7gHRV1Z9g6IlyEzJNFwtOshTqy44Q6klS7AEnvugAdVhFj7HNf2aPkD0RqNFY14DV/wA2n0QGXsuz/bN/LT6Y1shgOKcSpGNYCSQoZpSVEDXpUfLGDmzcqrwpZg9rSD50xArFGkW0oU5JsLxONtD3Fs2LriWwcxoCq5gL4PJPvh5RFNVtlWpp4OPd+gNFsN5gd8oKUbgi4UAkFOhsI0VGgUyXbxuy0ohANs2G/CJyAATckkaAXyivm6RIFwIamO50hPEdal3OG260Bj77BkMrKKkWUUnM2MA0SVNQ0XCgW4qgpQ5XCEoFhyGFIyESrwssSFO4YWENBuwwuKOSgoEg4ibnIE3PLPSJLdCkSstpS3jSLlKVnEAedgq4GY8o6YCxplJalwsNJwhxxTqsybuLN1Kz6TE2Kn7FpfUJUOx10eZce/Y0z0vDsmHx5nICI5sYzx+OlbiF8RToAUCgOLb4SlYVJIJKQNdLZWBINhQKQmVl22EqKg2LYiACrMkk4QBckxrOzrfw3/8AFTH/AFYFbOtn38wOyaf+twwG6tUlE0wtlZISu1yk53SoKGuWoGR10iplNjg26hwOqJEwuYXiSm61ONFsglNshe41sBbSJbey6Rf3eaN+mYcNh0Wvbx6xqVspe95ucseXGt9ITi+mAvoIi06npZRgSVqzJKlqKlKJ1JKv/USoAggggMHVEJJAuQDYdJ6I59ur2XflVPKm21cRSUqQ4VXCUOFTjjAFzhKXSokjwsQ7I6JBAKG0DtYD6u5ESSmMgniqXxNO+KrWHhX05WiAqc2gA+8U9WegW4POYfo8JtAcvnmK6uZl5ruWTxMIcQEB498HcGK5JytgBFjFiK9XbZ02XJHRMjPsF/riVJ7x+IVkMgtpaL4IdGPh41NpCkqACVqKbhN8gRfPKHNpzEkGxFxexFiL8iORgEIbUVoA3pTZPVMp1y5RU7JVCryMq3Lml8QN4rKEwgE4lqXmDf4Rhz2x2s7iQMKUqWpDixjXhSEtJxqz1KjcAJGpPQImUKvd0XSpGBxKELUkKCgA7iKQFDU2Tn1wCwNtqpfOjOW5WmG79cVX2Q1MVATXsQ9h7n4JRxUFV+JxMV9LcrWjqSlWFzoIS6fte4HrvA8JTSXAEBK7B14NtlOAYgBorEVXyKecBp9sCd50ab8S0GK7aPbebelH2RSJxKnW1NgnCQCtJTc2ztnHTIUds9o3WSUskDhoSpZunEFOOcNq4UDdvEFYsIxWAAgKHZ7b59iVl2TSp88JpDZIbFiW0JQSBfS4ixTvRXY3pdRBHIMX7dDDnIzqXUkpUFYVKQoi9gtBKVjPoUCIkQCGxvdaNwuTn0EZWMso3PRlzjIb3pceHLTzZ5hUqvLW3lh6ggEY74pEHNM0OsyzlvNGXtx0/mp4dsu76sO9oxwDogExO+Gm/wBssdrDvqRDrO8mkzLeBU4tuy0LSpLbgUlbawtJ75sjUDIiH7gp6B5BGJlUfBT5BAc0n9s6M8jAueuuyQp5TRxrSlRUEquzhIB6ACMrEGIw2joicZ9kCvGgpN0lSipTKZcuXLd8WBN+0nptHUjIN/AR8keiNZpLJ1abP6CfRAcnre0dGezE+pJSEAd45azbS2TkkJJxIdPO10jK1wZtI20pLU5x0T6UpLeHh8JSbmzabqNsyA2LGwJvYkgADpBocudWGvm0+iMFbOSp1lmPmkeiAq2d5VMUARPS4v8ACcCT5FWIjenb6nH8Olfn2/WiSrZSTOsqx80j0RqVsXInWUl/mk+iAG9tZBWSZ2VPZMNH+aM/swkvjkt8+360aFbB086yUt80n0RrVu6pp/Apf5tMBYq2jlRa8wx3wuPdUZjpHfZiNqaywRcPNEdTifTFGvdhTDf7SYz6E28ltPFEYboKVn9pozFvCXz/AEoBpRUGzo4g9ih6Y3IdB0IPYYSnNy9JJv3LbsccHmXF3s7sTJyKnFSrIaLoSF2UoghN7ZEkDU6QF5BBBAEEEEARR1GpzTC1kSxmWzYo4K0hwZZpUlwpBz0UDodMs7yCAUJirBScLlImVJVnbhyyr5gm44+RxAHPWwMSBtisAfc6fH6prLyPQzx4o5QCpMbaJxWcp88Sk5faoUBccilRHPkY9l9s5dCrrlpmXCgMTjkqpKAlINsShcJSB05C8ebNbcCaSpxQQy02EhanF4SXV5gJCre52tZZ8I3tcC8SJjbeTIdStRshwsLSpB75d1JKQPfZJUewX0IgNE/tzKrStAEy4hQKeKzLurQQRYlLiEEG19R0RXorlMDaUdzzASkoOEScykqKPAvhbGMDoNx1Rbp2ulkhDbGEpHASLAoaCH8PDCVYcJOAghA5EaRt+zqSwFfGGEKSnwVXJWFFJAw3UkhCiFAWslXRACdupS18bg6lMPJPkU2DFB9l9K463lBxS1lKsa5R84SgBKQm7N02sVdtzD4hYIBBuCLg9IMZQFBsrWpd8OCVS6WworLqkLShTjiipSUlwBRIOZsLC4EX8EEAQQQQBBBBAEEEEAQQQQBBBBAEEEEAQQQQBBBBAEEEEAQQQQBBBBAEEEEAR4RHsEBWM7Ny6FBSWkgpbDQGo4aTiSkg5HCb2JzFzbWK+Y2BlFlZUlRUtQViKiVIIx2CMV8I90WLdCuyCCAlq2TlyLYMsbblrm2JhKUN5dASkC3O0VY3aygZWynElC1AkANi6UhQSj73mBiJBN1A54rwQQDSy0EpSkXskAC5JNgLC5OZ7TGcEEAQQQQBBBBAEEEEAQQQQBBBBAEEEEAQQQQBBBBAEEEEAQQQQBBBBAf/2Q=="/>
          <p:cNvSpPr>
            <a:spLocks noChangeAspect="1" noChangeArrowheads="1"/>
          </p:cNvSpPr>
          <p:nvPr/>
        </p:nvSpPr>
        <p:spPr bwMode="auto">
          <a:xfrm>
            <a:off x="215900" y="-749300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18" descr="http://shape.ing.unibo.it/assets/images/Fi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03"/>
          <a:stretch>
            <a:fillRect/>
          </a:stretch>
        </p:blipFill>
        <p:spPr bwMode="auto">
          <a:xfrm>
            <a:off x="3008552" y="4572000"/>
            <a:ext cx="3239848" cy="186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5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019800" cy="45720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Because many different electronic transitions possible in an atom, specific filters are used to obtain monochromatic X-rays. For instance, a thin foil of zirconium metal is used to filter out the K</a:t>
            </a:r>
            <a:r>
              <a:rPr lang="en-US" sz="2200" baseline="-25000" dirty="0">
                <a:solidFill>
                  <a:schemeClr val="bg1"/>
                </a:solidFill>
                <a:latin typeface="Symbol" pitchFamily="18" charset="2"/>
              </a:rPr>
              <a:t></a:t>
            </a:r>
            <a:r>
              <a:rPr lang="en-US" sz="2200" dirty="0">
                <a:solidFill>
                  <a:schemeClr val="bg1"/>
                </a:solidFill>
              </a:rPr>
              <a:t>-lines of molybdenum, because it possesses an absorption edge, which is located between the K</a:t>
            </a:r>
            <a:r>
              <a:rPr lang="en-US" sz="2200" baseline="-25000" dirty="0" smtClean="0">
                <a:solidFill>
                  <a:schemeClr val="bg1"/>
                </a:solidFill>
                <a:latin typeface="Symbol" pitchFamily="18" charset="2"/>
              </a:rPr>
              <a:t></a:t>
            </a:r>
            <a:r>
              <a:rPr lang="en-US" sz="2200" dirty="0" smtClean="0">
                <a:solidFill>
                  <a:schemeClr val="bg1"/>
                </a:solidFill>
              </a:rPr>
              <a:t>-</a:t>
            </a:r>
            <a:r>
              <a:rPr lang="en-US" sz="2200" baseline="-25000" dirty="0" smtClean="0">
                <a:solidFill>
                  <a:schemeClr val="bg1"/>
                </a:solidFill>
                <a:latin typeface="Symbol" pitchFamily="18" charset="2"/>
              </a:rPr>
              <a:t></a:t>
            </a:r>
            <a:r>
              <a:rPr lang="en-US" sz="2200" dirty="0">
                <a:solidFill>
                  <a:schemeClr val="bg1"/>
                </a:solidFill>
              </a:rPr>
              <a:t>and the K</a:t>
            </a:r>
            <a:r>
              <a:rPr lang="en-US" sz="2200" baseline="-25000" dirty="0">
                <a:solidFill>
                  <a:schemeClr val="bg1"/>
                </a:solidFill>
                <a:latin typeface="Symbol" pitchFamily="18" charset="2"/>
              </a:rPr>
              <a:t></a:t>
            </a:r>
            <a:r>
              <a:rPr lang="en-US" sz="2200" dirty="0">
                <a:solidFill>
                  <a:schemeClr val="bg1"/>
                </a:solidFill>
              </a:rPr>
              <a:t>-line of </a:t>
            </a:r>
            <a:r>
              <a:rPr lang="en-US" sz="2200" dirty="0" smtClean="0">
                <a:solidFill>
                  <a:schemeClr val="bg1"/>
                </a:solidFill>
              </a:rPr>
              <a:t>molybdenum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X-rays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084750"/>
              </p:ext>
            </p:extLst>
          </p:nvPr>
        </p:nvGraphicFramePr>
        <p:xfrm>
          <a:off x="533400" y="4419600"/>
          <a:ext cx="8046720" cy="158496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109890"/>
                <a:gridCol w="971160"/>
                <a:gridCol w="1109890"/>
                <a:gridCol w="1248630"/>
                <a:gridCol w="1248630"/>
                <a:gridCol w="1109890"/>
                <a:gridCol w="1248630"/>
              </a:tblGrid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Anode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  <a:latin typeface="Symbol" pitchFamily="18" charset="2"/>
                        </a:rPr>
                        <a:t>l</a:t>
                      </a:r>
                      <a:r>
                        <a:rPr lang="en-US" sz="1300" dirty="0">
                          <a:effectLst/>
                        </a:rPr>
                        <a:t>(</a:t>
                      </a:r>
                      <a:r>
                        <a:rPr lang="en-US" sz="1300" dirty="0" err="1">
                          <a:effectLst/>
                        </a:rPr>
                        <a:t>K</a:t>
                      </a:r>
                      <a:r>
                        <a:rPr lang="en-US" sz="1300" baseline="-25000" dirty="0" err="1">
                          <a:effectLst/>
                        </a:rPr>
                        <a:t>a</a:t>
                      </a:r>
                      <a:r>
                        <a:rPr lang="en-US" sz="1300" dirty="0">
                          <a:effectLst/>
                        </a:rPr>
                        <a:t>) in Å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Filter 1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Thickness(mm)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Density(g/cm</a:t>
                      </a:r>
                      <a:r>
                        <a:rPr lang="en-US" sz="1300" baseline="30000">
                          <a:effectLst/>
                        </a:rPr>
                        <a:t>2</a:t>
                      </a:r>
                      <a:r>
                        <a:rPr lang="en-US" sz="1300">
                          <a:effectLst/>
                        </a:rPr>
                        <a:t>)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Filter 2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Not suitable for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Chromium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2.29092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Vanadium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0.016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0.009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Titanium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Ti, Sc, Ca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Iron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1.93728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Manganese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0.016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0.012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Chromium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Cr, V, Ti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Cobalt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1.79021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Iron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0.018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0.014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Manganese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Mn, Cr, V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Nickel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1.65912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Cobalt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0.013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0.019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Iron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Fe, Mn, Cr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Copper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1.54178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Nickel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0.021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0.069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Cobalt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Co, Fe, Mn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Molybdenum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0.71069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Zirconium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0.108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0.069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Yttrium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Y, Sr, Rb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Silver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0.56083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Palladium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0.030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effectLst/>
                        </a:rPr>
                        <a:t>0.030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effectLst/>
                        </a:rPr>
                        <a:t>Ruthenium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 err="1">
                          <a:effectLst/>
                        </a:rPr>
                        <a:t>Ru</a:t>
                      </a:r>
                      <a:r>
                        <a:rPr lang="en-US" sz="1300" dirty="0">
                          <a:effectLst/>
                        </a:rPr>
                        <a:t>, Mo, </a:t>
                      </a:r>
                      <a:r>
                        <a:rPr lang="en-US" sz="1300" dirty="0" err="1">
                          <a:effectLst/>
                        </a:rPr>
                        <a:t>Nb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 descr="http://t1.gstatic.com/images?q=tbn:ANd9GcRdLADEYeZk3ZmIM_AgLGGwlld7OJdxPK5Qzr2zYfG4ZqLdObPt6w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88911"/>
            <a:ext cx="230505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4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instrument used in the department uses an X-ray array detector </a:t>
            </a:r>
            <a:r>
              <a:rPr lang="en-US" dirty="0" smtClean="0">
                <a:solidFill>
                  <a:schemeClr val="bg1"/>
                </a:solidFill>
              </a:rPr>
              <a:t>(CCD) to </a:t>
            </a:r>
            <a:r>
              <a:rPr lang="en-US" dirty="0">
                <a:solidFill>
                  <a:schemeClr val="bg1"/>
                </a:solidFill>
              </a:rPr>
              <a:t>obtain accurate counts of the X-rays reflected from the sample.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Both </a:t>
            </a:r>
            <a:r>
              <a:rPr lang="en-US" dirty="0">
                <a:solidFill>
                  <a:schemeClr val="bg1"/>
                </a:solidFill>
              </a:rPr>
              <a:t>the sample and the counter are tilted throughout the process of data collection in a way that the reflection angle is always twice as much as the angle of the incident beam about the sample.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Therefore</a:t>
            </a:r>
            <a:r>
              <a:rPr lang="en-US" dirty="0">
                <a:solidFill>
                  <a:schemeClr val="bg1"/>
                </a:solidFill>
              </a:rPr>
              <a:t>, the recorded values are </a:t>
            </a:r>
            <a:r>
              <a:rPr lang="en-US" i="1" dirty="0">
                <a:solidFill>
                  <a:schemeClr val="bg1"/>
                </a:solidFill>
              </a:rPr>
              <a:t>2</a:t>
            </a:r>
            <a:r>
              <a:rPr lang="en-US" i="1" dirty="0">
                <a:solidFill>
                  <a:schemeClr val="bg1"/>
                </a:solidFill>
                <a:latin typeface="Symbol" pitchFamily="18" charset="2"/>
              </a:rPr>
              <a:t>q</a:t>
            </a:r>
            <a:r>
              <a:rPr lang="en-US" dirty="0">
                <a:solidFill>
                  <a:schemeClr val="bg1"/>
                </a:solidFill>
              </a:rPr>
              <a:t>-values. The X-ray source contains a copper anode.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nickel foil is used as monochromator, which filters out the </a:t>
            </a:r>
            <a:r>
              <a:rPr lang="en-US" dirty="0" smtClean="0">
                <a:solidFill>
                  <a:schemeClr val="bg1"/>
                </a:solidFill>
              </a:rPr>
              <a:t>K</a:t>
            </a:r>
            <a:r>
              <a:rPr lang="en-US" baseline="-25000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-line </a:t>
            </a:r>
            <a:r>
              <a:rPr lang="en-US" dirty="0">
                <a:solidFill>
                  <a:schemeClr val="bg1"/>
                </a:solidFill>
              </a:rPr>
              <a:t>of Cu.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X-rays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486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Why is a diffraction pattern observed?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Electromagnetic </a:t>
            </a:r>
            <a:r>
              <a:rPr lang="en-US" dirty="0">
                <a:solidFill>
                  <a:srgbClr val="002060"/>
                </a:solidFill>
              </a:rPr>
              <a:t>radiation possesses both a wave and a corpuscular nature. The wave interpretation of diffraction is based on constructive and destructive interference when different waves are superimposed. This aspect is summarized in Bragg’s law</a:t>
            </a:r>
          </a:p>
          <a:p>
            <a:r>
              <a:rPr lang="en-US" dirty="0">
                <a:solidFill>
                  <a:srgbClr val="002060"/>
                </a:solidFill>
              </a:rPr>
              <a:t>		</a:t>
            </a:r>
            <a:r>
              <a:rPr lang="en-US" b="1" dirty="0">
                <a:solidFill>
                  <a:srgbClr val="FF0000"/>
                </a:solidFill>
              </a:rPr>
              <a:t>n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 =  2d sin(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For the interpretation of diffraction patterns, the locations of the atoms in a crystal have to be known.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diffraction pattern of a powder can be determined in different way. The </a:t>
            </a:r>
            <a:r>
              <a:rPr lang="en-US" dirty="0" err="1">
                <a:solidFill>
                  <a:srgbClr val="002060"/>
                </a:solidFill>
              </a:rPr>
              <a:t>Straumanis</a:t>
            </a:r>
            <a:r>
              <a:rPr lang="en-US" dirty="0">
                <a:solidFill>
                  <a:srgbClr val="002060"/>
                </a:solidFill>
              </a:rPr>
              <a:t> technique and the Debye-</a:t>
            </a:r>
            <a:r>
              <a:rPr lang="en-US" dirty="0" err="1">
                <a:solidFill>
                  <a:srgbClr val="002060"/>
                </a:solidFill>
              </a:rPr>
              <a:t>Scherrer</a:t>
            </a:r>
            <a:r>
              <a:rPr lang="en-US" dirty="0">
                <a:solidFill>
                  <a:srgbClr val="002060"/>
                </a:solidFill>
              </a:rPr>
              <a:t>-method used X-ray sensitive films that were attached on the inside of a cylindrical arrangement. After development, the film exhibits lines at angles that showed constructive interference. The intensity (or darkness) of the lines is used to quantify the </a:t>
            </a:r>
            <a:r>
              <a:rPr lang="en-US" dirty="0" smtClean="0">
                <a:solidFill>
                  <a:srgbClr val="002060"/>
                </a:solidFill>
              </a:rPr>
              <a:t>strength </a:t>
            </a:r>
            <a:r>
              <a:rPr lang="en-US" dirty="0">
                <a:solidFill>
                  <a:srgbClr val="002060"/>
                </a:solidFill>
              </a:rPr>
              <a:t>of the reflection.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Diffraction pattern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t0.gstatic.com/images?q=tbn:ANd9GcSuvR0kG7oWXdefb7ctVdFtvcLP9xcpcR_jX4lxLgqE0jWcMI7X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67517"/>
            <a:ext cx="2743200" cy="130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06" descr="\begin{figure}&#10;\includegraphics {fig1.ps}&#10;\end{figure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48" y="4374092"/>
            <a:ext cx="1931987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4100" name="Picture 307" descr="\begin{figure}&#10;\includegraphics {fig2.ps}&#10;\end{figure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7" y="5715000"/>
            <a:ext cx="2143125" cy="55245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00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Based on translation symmetry and local symmetry the </a:t>
            </a:r>
            <a:r>
              <a:rPr lang="en-US" sz="2400" dirty="0" smtClean="0">
                <a:solidFill>
                  <a:schemeClr val="bg1"/>
                </a:solidFill>
              </a:rPr>
              <a:t>14 </a:t>
            </a:r>
            <a:r>
              <a:rPr lang="en-US" sz="2400" dirty="0">
                <a:solidFill>
                  <a:schemeClr val="bg1"/>
                </a:solidFill>
              </a:rPr>
              <a:t>Bravais lattices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can </a:t>
            </a:r>
            <a:r>
              <a:rPr lang="en-US" sz="2400" dirty="0">
                <a:solidFill>
                  <a:schemeClr val="bg1"/>
                </a:solidFill>
              </a:rPr>
              <a:t>be </a:t>
            </a:r>
            <a:r>
              <a:rPr lang="en-US" sz="2400" dirty="0" smtClean="0">
                <a:solidFill>
                  <a:schemeClr val="bg1"/>
                </a:solidFill>
              </a:rPr>
              <a:t>derived.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combination of these translation symmetries (simple translation, screw axis and glide planes) with the 32 classes </a:t>
            </a:r>
            <a:r>
              <a:rPr lang="en-US" sz="2400" dirty="0" smtClean="0">
                <a:solidFill>
                  <a:schemeClr val="bg1"/>
                </a:solidFill>
              </a:rPr>
              <a:t>of </a:t>
            </a:r>
            <a:r>
              <a:rPr lang="en-US" sz="2400" dirty="0">
                <a:solidFill>
                  <a:schemeClr val="bg1"/>
                </a:solidFill>
              </a:rPr>
              <a:t>point groups </a:t>
            </a:r>
            <a:r>
              <a:rPr lang="en-US" sz="2400" dirty="0" smtClean="0">
                <a:solidFill>
                  <a:schemeClr val="bg1"/>
                </a:solidFill>
              </a:rPr>
              <a:t>leads </a:t>
            </a:r>
            <a:r>
              <a:rPr lang="en-US" sz="2400" dirty="0">
                <a:solidFill>
                  <a:schemeClr val="bg1"/>
                </a:solidFill>
              </a:rPr>
              <a:t>to 230 space groups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Every </a:t>
            </a:r>
            <a:r>
              <a:rPr lang="en-US" sz="2400" dirty="0">
                <a:solidFill>
                  <a:schemeClr val="bg1"/>
                </a:solidFill>
              </a:rPr>
              <a:t>space group shows a specific pattern of diffraction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Bravais</a:t>
            </a:r>
            <a:r>
              <a:rPr lang="en-US" dirty="0" smtClean="0">
                <a:solidFill>
                  <a:srgbClr val="002060"/>
                </a:solidFill>
              </a:rPr>
              <a:t> lattices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268" name="Picture 4" descr="http://www.chem.ox.ac.uk/icl/heyes/structure_of_solids/lecture1/Bravai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05025"/>
            <a:ext cx="349567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1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894</TotalTime>
  <Words>1166</Words>
  <Application>Microsoft Office PowerPoint</Application>
  <PresentationFormat>On-screen Show (4:3)</PresentationFormat>
  <Paragraphs>285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Paper</vt:lpstr>
      <vt:lpstr>Equation</vt:lpstr>
      <vt:lpstr>Lecture 10</vt:lpstr>
      <vt:lpstr>Introduction I</vt:lpstr>
      <vt:lpstr>Introduction II</vt:lpstr>
      <vt:lpstr>X-rays I</vt:lpstr>
      <vt:lpstr>X-rays II</vt:lpstr>
      <vt:lpstr>X-rays III</vt:lpstr>
      <vt:lpstr>X-rays IV</vt:lpstr>
      <vt:lpstr>Diffraction pattern</vt:lpstr>
      <vt:lpstr>Bravais lattices</vt:lpstr>
      <vt:lpstr>Miller Indices I</vt:lpstr>
      <vt:lpstr>Miller Indices II</vt:lpstr>
      <vt:lpstr>Miller Indices III</vt:lpstr>
      <vt:lpstr>Miller Indices IV</vt:lpstr>
      <vt:lpstr>X-ray powder diffraction of Cu (Fm3m)</vt:lpstr>
      <vt:lpstr>X-ray powder diffraction of MoS2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</dc:title>
  <dc:creator>bacher</dc:creator>
  <cp:lastModifiedBy>Alf Bacher</cp:lastModifiedBy>
  <cp:revision>34</cp:revision>
  <dcterms:created xsi:type="dcterms:W3CDTF">2012-02-06T16:50:03Z</dcterms:created>
  <dcterms:modified xsi:type="dcterms:W3CDTF">2013-02-06T00:10:20Z</dcterms:modified>
</cp:coreProperties>
</file>