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0066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7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4B710-228F-4D14-AA83-D4E5FD0B6E2C}" type="datetimeFigureOut">
              <a:rPr lang="en-US" smtClean="0"/>
              <a:t>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21517-A89D-4A3F-A444-7D736FB4F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71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4B710-228F-4D14-AA83-D4E5FD0B6E2C}" type="datetimeFigureOut">
              <a:rPr lang="en-US" smtClean="0"/>
              <a:t>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21517-A89D-4A3F-A444-7D736FB4F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648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4B710-228F-4D14-AA83-D4E5FD0B6E2C}" type="datetimeFigureOut">
              <a:rPr lang="en-US" smtClean="0"/>
              <a:t>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21517-A89D-4A3F-A444-7D736FB4F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640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4B710-228F-4D14-AA83-D4E5FD0B6E2C}" type="datetimeFigureOut">
              <a:rPr lang="en-US" smtClean="0"/>
              <a:t>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21517-A89D-4A3F-A444-7D736FB4F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567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4B710-228F-4D14-AA83-D4E5FD0B6E2C}" type="datetimeFigureOut">
              <a:rPr lang="en-US" smtClean="0"/>
              <a:t>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21517-A89D-4A3F-A444-7D736FB4F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344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4B710-228F-4D14-AA83-D4E5FD0B6E2C}" type="datetimeFigureOut">
              <a:rPr lang="en-US" smtClean="0"/>
              <a:t>1/18/2015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21517-A89D-4A3F-A444-7D736FB4F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137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4B710-228F-4D14-AA83-D4E5FD0B6E2C}" type="datetimeFigureOut">
              <a:rPr lang="en-US" smtClean="0"/>
              <a:t>1/18/2015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21517-A89D-4A3F-A444-7D736FB4F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241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4B710-228F-4D14-AA83-D4E5FD0B6E2C}" type="datetimeFigureOut">
              <a:rPr lang="en-US" smtClean="0"/>
              <a:t>1/18/2015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21517-A89D-4A3F-A444-7D736FB4F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713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4B710-228F-4D14-AA83-D4E5FD0B6E2C}" type="datetimeFigureOut">
              <a:rPr lang="en-US" smtClean="0"/>
              <a:t>1/18/2015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21517-A89D-4A3F-A444-7D736FB4F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190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4B710-228F-4D14-AA83-D4E5FD0B6E2C}" type="datetimeFigureOut">
              <a:rPr lang="en-US" smtClean="0"/>
              <a:t>1/18/2015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21517-A89D-4A3F-A444-7D736FB4F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440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4B710-228F-4D14-AA83-D4E5FD0B6E2C}" type="datetimeFigureOut">
              <a:rPr lang="en-US" smtClean="0"/>
              <a:t>1/18/2015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21517-A89D-4A3F-A444-7D736FB4F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06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4B710-228F-4D14-AA83-D4E5FD0B6E2C}" type="datetimeFigureOut">
              <a:rPr lang="en-US" smtClean="0"/>
              <a:t>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121517-A89D-4A3F-A444-7D736FB4F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651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3.png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Lecture </a:t>
            </a:r>
            <a:r>
              <a:rPr lang="en-US" b="1" dirty="0" smtClean="0"/>
              <a:t>6a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rgbClr val="006600"/>
                </a:solidFill>
              </a:rPr>
              <a:t>Cyclic Voltammetry</a:t>
            </a:r>
          </a:p>
        </p:txBody>
      </p:sp>
    </p:spTree>
    <p:extLst>
      <p:ext uri="{BB962C8B-B14F-4D97-AF65-F5344CB8AC3E}">
        <p14:creationId xmlns:p14="http://schemas.microsoft.com/office/powerpoint/2010/main" val="3119372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Experiment I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6477000" cy="4876800"/>
          </a:xfrm>
        </p:spPr>
        <p:txBody>
          <a:bodyPr>
            <a:noAutofit/>
          </a:bodyPr>
          <a:lstStyle/>
          <a:p>
            <a:r>
              <a:rPr lang="en-US" sz="2000" dirty="0" smtClean="0"/>
              <a:t>After placing a given amount of the solvent with the electrolyte on the cell, a certain amount of the analyte is dissolved (~0.005 M -0.01 M)</a:t>
            </a:r>
          </a:p>
          <a:p>
            <a:r>
              <a:rPr lang="en-US" sz="2000" dirty="0" smtClean="0"/>
              <a:t>The electrodes are placed in the solution and connected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to </a:t>
            </a:r>
            <a:r>
              <a:rPr lang="en-US" sz="2000" dirty="0" smtClean="0"/>
              <a:t>their respective cables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2060"/>
                </a:solidFill>
              </a:rPr>
              <a:t>Make sure that the alligator clamps do not touch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2060"/>
                </a:solidFill>
              </a:rPr>
              <a:t>Make sure to check if the reference electrode contains sufficient liquid that the silver wire is not just hanging in </a:t>
            </a:r>
            <a:r>
              <a:rPr lang="en-US" sz="1800" dirty="0" smtClean="0">
                <a:solidFill>
                  <a:srgbClr val="002060"/>
                </a:solidFill>
              </a:rPr>
              <a:t/>
            </a:r>
            <a:br>
              <a:rPr lang="en-US" sz="1800" dirty="0" smtClean="0">
                <a:solidFill>
                  <a:srgbClr val="002060"/>
                </a:solidFill>
              </a:rPr>
            </a:br>
            <a:r>
              <a:rPr lang="en-US" sz="1800" dirty="0" smtClean="0">
                <a:solidFill>
                  <a:srgbClr val="002060"/>
                </a:solidFill>
              </a:rPr>
              <a:t>the </a:t>
            </a:r>
            <a:r>
              <a:rPr lang="en-US" sz="1800" dirty="0" smtClean="0">
                <a:solidFill>
                  <a:srgbClr val="002060"/>
                </a:solidFill>
              </a:rPr>
              <a:t>glass tube</a:t>
            </a:r>
          </a:p>
          <a:p>
            <a:r>
              <a:rPr lang="en-US" sz="2000" dirty="0" smtClean="0"/>
              <a:t>Make sure that the instrument and the electrode are set properly </a:t>
            </a:r>
            <a:r>
              <a:rPr lang="en-US" sz="2000" dirty="0" smtClean="0">
                <a:solidFill>
                  <a:srgbClr val="0070C0"/>
                </a:solidFill>
              </a:rPr>
              <a:t>(</a:t>
            </a:r>
            <a:r>
              <a:rPr lang="en-US" sz="2000" i="1" dirty="0" smtClean="0">
                <a:solidFill>
                  <a:srgbClr val="0070C0"/>
                </a:solidFill>
              </a:rPr>
              <a:t>Experiment Properties/Cell Definitions)</a:t>
            </a:r>
            <a:endParaRPr lang="en-US" sz="2000" dirty="0" smtClean="0">
              <a:solidFill>
                <a:srgbClr val="0070C0"/>
              </a:solidFill>
            </a:endParaRPr>
          </a:p>
          <a:p>
            <a:r>
              <a:rPr lang="en-US" sz="2000" dirty="0" smtClean="0"/>
              <a:t>Initially, the potentials are set to initial and final potential V=-1.5 V while the vertex potential is V=1.5 V with a scan rate of 200 mV </a:t>
            </a:r>
            <a:r>
              <a:rPr lang="en-US" sz="2000" dirty="0" smtClean="0">
                <a:solidFill>
                  <a:srgbClr val="0070C0"/>
                </a:solidFill>
              </a:rPr>
              <a:t>(</a:t>
            </a:r>
            <a:r>
              <a:rPr lang="en-US" sz="2000" i="1" dirty="0">
                <a:solidFill>
                  <a:srgbClr val="0070C0"/>
                </a:solidFill>
              </a:rPr>
              <a:t>Experiment </a:t>
            </a:r>
            <a:r>
              <a:rPr lang="en-US" sz="2000" i="1" dirty="0" smtClean="0">
                <a:solidFill>
                  <a:srgbClr val="0070C0"/>
                </a:solidFill>
              </a:rPr>
              <a:t>Properties/Scan </a:t>
            </a:r>
            <a:r>
              <a:rPr lang="en-US" sz="2000" i="1" dirty="0">
                <a:solidFill>
                  <a:srgbClr val="0070C0"/>
                </a:solidFill>
              </a:rPr>
              <a:t>Definitions</a:t>
            </a:r>
            <a:r>
              <a:rPr lang="en-US" sz="2000" i="1" dirty="0" smtClean="0">
                <a:solidFill>
                  <a:srgbClr val="0070C0"/>
                </a:solidFill>
              </a:rPr>
              <a:t>) </a:t>
            </a:r>
            <a:r>
              <a:rPr lang="en-US" sz="2000" dirty="0" smtClean="0"/>
              <a:t>and a purge and equilibration time of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30 </a:t>
            </a:r>
            <a:r>
              <a:rPr lang="en-US" sz="2000" dirty="0" smtClean="0"/>
              <a:t>seconds each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 smtClean="0">
              <a:solidFill>
                <a:schemeClr val="bg1"/>
              </a:solidFill>
            </a:endParaRPr>
          </a:p>
        </p:txBody>
      </p:sp>
      <p:pic>
        <p:nvPicPr>
          <p:cNvPr id="6148" name="Picture 291" descr="screen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819400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290" descr="screen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00"/>
          <a:stretch/>
        </p:blipFill>
        <p:spPr bwMode="auto">
          <a:xfrm>
            <a:off x="6934200" y="838200"/>
            <a:ext cx="1828800" cy="1925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724400"/>
            <a:ext cx="18288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6502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Experiment </a:t>
            </a:r>
            <a:r>
              <a:rPr lang="en-US" dirty="0" smtClean="0">
                <a:solidFill>
                  <a:srgbClr val="002060"/>
                </a:solidFill>
              </a:rPr>
              <a:t>II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6248400" cy="4902200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/>
              <a:t>Next, the run is started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2060"/>
                </a:solidFill>
              </a:rPr>
              <a:t>The nitrogen flow is started at a rate that the nitrogen bubbles slowly through the solution while the solution is stirred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2060"/>
                </a:solidFill>
              </a:rPr>
              <a:t>Once the purge time is completed, the stirred and the nitrogen flow are discontinued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2060"/>
                </a:solidFill>
              </a:rPr>
              <a:t>After the equilibrium time, the actual sweep starts as indicated in the status </a:t>
            </a:r>
            <a:r>
              <a:rPr lang="en-US" sz="1800" dirty="0" smtClean="0">
                <a:solidFill>
                  <a:srgbClr val="002060"/>
                </a:solidFill>
              </a:rPr>
              <a:t>window </a:t>
            </a:r>
          </a:p>
          <a:p>
            <a:pPr lvl="2"/>
            <a:r>
              <a:rPr lang="en-US" sz="1700" dirty="0" smtClean="0">
                <a:solidFill>
                  <a:srgbClr val="7030A0"/>
                </a:solidFill>
              </a:rPr>
              <a:t>An overflow error usually indicates a short circuit or poor contact somewhere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2060"/>
                </a:solidFill>
              </a:rPr>
              <a:t>The graph that appears should look like the one </a:t>
            </a:r>
            <a:r>
              <a:rPr lang="en-US" sz="1800" dirty="0" smtClean="0">
                <a:solidFill>
                  <a:srgbClr val="002060"/>
                </a:solidFill>
              </a:rPr>
              <a:t>to the right, </a:t>
            </a:r>
            <a:r>
              <a:rPr lang="en-US" sz="1800" dirty="0" smtClean="0">
                <a:solidFill>
                  <a:srgbClr val="002060"/>
                </a:solidFill>
              </a:rPr>
              <a:t>but with two peaks because the oxidation step and the reduction step are recorded in the same scan</a:t>
            </a:r>
          </a:p>
          <a:p>
            <a:r>
              <a:rPr lang="en-US" sz="2000" dirty="0" smtClean="0"/>
              <a:t>After the run is completed, the data is printed, saved and then erased on the screen </a:t>
            </a:r>
            <a:r>
              <a:rPr lang="en-US" sz="2000" dirty="0" smtClean="0">
                <a:solidFill>
                  <a:srgbClr val="0070C0"/>
                </a:solidFill>
              </a:rPr>
              <a:t>(</a:t>
            </a:r>
            <a:r>
              <a:rPr lang="en-US" sz="1800" b="1" i="1" dirty="0">
                <a:solidFill>
                  <a:srgbClr val="0070C0"/>
                </a:solidFill>
              </a:rPr>
              <a:t>Edit</a:t>
            </a:r>
            <a:r>
              <a:rPr lang="en-US" sz="1800" b="1" dirty="0">
                <a:solidFill>
                  <a:srgbClr val="0070C0"/>
                </a:solidFill>
              </a:rPr>
              <a:t>-</a:t>
            </a:r>
            <a:r>
              <a:rPr lang="en-US" sz="1800" b="1" i="1" dirty="0">
                <a:solidFill>
                  <a:srgbClr val="0070C0"/>
                </a:solidFill>
              </a:rPr>
              <a:t>Select all</a:t>
            </a:r>
            <a:r>
              <a:rPr lang="en-US" sz="1800" b="1" dirty="0">
                <a:solidFill>
                  <a:srgbClr val="0070C0"/>
                </a:solidFill>
              </a:rPr>
              <a:t> and </a:t>
            </a:r>
            <a:r>
              <a:rPr lang="en-US" sz="1800" b="1" i="1" dirty="0">
                <a:solidFill>
                  <a:srgbClr val="0070C0"/>
                </a:solidFill>
              </a:rPr>
              <a:t>Delete </a:t>
            </a:r>
            <a:r>
              <a:rPr lang="en-US" sz="1800" b="1" i="1" dirty="0" smtClean="0">
                <a:solidFill>
                  <a:srgbClr val="0070C0"/>
                </a:solidFill>
              </a:rPr>
              <a:t>points)</a:t>
            </a:r>
            <a:endParaRPr lang="en-US" sz="2000" b="1" dirty="0" smtClean="0">
              <a:solidFill>
                <a:srgbClr val="0070C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2060"/>
                </a:solidFill>
              </a:rPr>
              <a:t>Next, the window for the sweep is narrowed (focus on each</a:t>
            </a:r>
            <a:br>
              <a:rPr lang="en-US" sz="1800" dirty="0" smtClean="0">
                <a:solidFill>
                  <a:srgbClr val="002060"/>
                </a:solidFill>
              </a:rPr>
            </a:br>
            <a:r>
              <a:rPr lang="en-US" sz="1800" dirty="0" smtClean="0">
                <a:solidFill>
                  <a:srgbClr val="002060"/>
                </a:solidFill>
              </a:rPr>
              <a:t>peak separately (</a:t>
            </a:r>
            <a:r>
              <a:rPr lang="en-US" sz="18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±0.3 V from maximum, </a:t>
            </a:r>
            <a:r>
              <a:rPr lang="en-US" sz="1800" dirty="0">
                <a:solidFill>
                  <a:srgbClr val="0070C0"/>
                </a:solidFill>
              </a:rPr>
              <a:t>(</a:t>
            </a:r>
            <a:r>
              <a:rPr lang="en-US" sz="1800" i="1" dirty="0">
                <a:solidFill>
                  <a:srgbClr val="0070C0"/>
                </a:solidFill>
              </a:rPr>
              <a:t>Experiment Properties/Scan Definitions)</a:t>
            </a:r>
            <a:r>
              <a:rPr lang="en-US" sz="1800" dirty="0" smtClean="0">
                <a:solidFill>
                  <a:srgbClr val="002060"/>
                </a:solidFill>
              </a:rPr>
              <a:t>) and the sweep rate reduced </a:t>
            </a:r>
            <a:br>
              <a:rPr lang="en-US" sz="1800" dirty="0" smtClean="0">
                <a:solidFill>
                  <a:srgbClr val="002060"/>
                </a:solidFill>
              </a:rPr>
            </a:br>
            <a:r>
              <a:rPr lang="en-US" sz="1800" dirty="0" smtClean="0">
                <a:solidFill>
                  <a:srgbClr val="002060"/>
                </a:solidFill>
              </a:rPr>
              <a:t>(20-30 mV/s</a:t>
            </a:r>
            <a:r>
              <a:rPr lang="en-US" sz="1800" dirty="0" smtClean="0">
                <a:solidFill>
                  <a:srgbClr val="002060"/>
                </a:solidFill>
              </a:rPr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2060"/>
                </a:solidFill>
              </a:rPr>
              <a:t>It is highly advisable to bring a flash drive with you to store the data (as ASC file)</a:t>
            </a:r>
            <a:r>
              <a:rPr lang="en-US" sz="2000" dirty="0">
                <a:solidFill>
                  <a:schemeClr val="bg1"/>
                </a:solidFill>
              </a:rPr>
              <a:t>	</a:t>
            </a:r>
            <a:r>
              <a:rPr lang="en-US" sz="2000" dirty="0" smtClean="0">
                <a:solidFill>
                  <a:schemeClr val="bg1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	</a:t>
            </a:r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506" y="2057400"/>
            <a:ext cx="2377440" cy="1424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88" descr="graph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506" y="3581400"/>
            <a:ext cx="2377440" cy="148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7955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Introduction I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Electrochemical methods are used  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To investigate </a:t>
            </a:r>
            <a:r>
              <a:rPr lang="en-US" dirty="0">
                <a:solidFill>
                  <a:srgbClr val="002060"/>
                </a:solidFill>
              </a:rPr>
              <a:t>electron transfer processes and </a:t>
            </a:r>
            <a:r>
              <a:rPr lang="en-US" dirty="0" smtClean="0">
                <a:solidFill>
                  <a:srgbClr val="002060"/>
                </a:solidFill>
              </a:rPr>
              <a:t>kinetics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To </a:t>
            </a:r>
            <a:r>
              <a:rPr lang="en-US" dirty="0">
                <a:solidFill>
                  <a:srgbClr val="002060"/>
                </a:solidFill>
              </a:rPr>
              <a:t>study redox processes in organic and organometallic </a:t>
            </a:r>
            <a:r>
              <a:rPr lang="en-US" dirty="0" smtClean="0">
                <a:solidFill>
                  <a:srgbClr val="002060"/>
                </a:solidFill>
              </a:rPr>
              <a:t>chemistry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To </a:t>
            </a:r>
            <a:r>
              <a:rPr lang="en-US" dirty="0">
                <a:solidFill>
                  <a:srgbClr val="002060"/>
                </a:solidFill>
              </a:rPr>
              <a:t>investigate multi-electron transfer processes in </a:t>
            </a:r>
            <a:r>
              <a:rPr lang="en-US" dirty="0" smtClean="0">
                <a:solidFill>
                  <a:srgbClr val="002060"/>
                </a:solidFill>
              </a:rPr>
              <a:t>biochemistry </a:t>
            </a:r>
            <a:r>
              <a:rPr lang="en-US" dirty="0">
                <a:solidFill>
                  <a:srgbClr val="002060"/>
                </a:solidFill>
              </a:rPr>
              <a:t>and macromolecular </a:t>
            </a:r>
            <a:r>
              <a:rPr lang="en-US" dirty="0" smtClean="0">
                <a:solidFill>
                  <a:srgbClr val="002060"/>
                </a:solidFill>
              </a:rPr>
              <a:t>chemistry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To determine </a:t>
            </a:r>
            <a:r>
              <a:rPr lang="en-US" dirty="0">
                <a:solidFill>
                  <a:srgbClr val="002060"/>
                </a:solidFill>
              </a:rPr>
              <a:t>adsorption processes on </a:t>
            </a:r>
            <a:r>
              <a:rPr lang="en-US" dirty="0" smtClean="0">
                <a:solidFill>
                  <a:srgbClr val="002060"/>
                </a:solidFill>
              </a:rPr>
              <a:t>surfaces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To </a:t>
            </a:r>
            <a:r>
              <a:rPr lang="en-US" dirty="0">
                <a:solidFill>
                  <a:srgbClr val="002060"/>
                </a:solidFill>
              </a:rPr>
              <a:t>determine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rgbClr val="002060"/>
                </a:solidFill>
              </a:rPr>
              <a:t>electron transfer and reaction </a:t>
            </a:r>
            <a:r>
              <a:rPr lang="en-US" dirty="0" smtClean="0">
                <a:solidFill>
                  <a:srgbClr val="002060"/>
                </a:solidFill>
              </a:rPr>
              <a:t>mechanisms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To </a:t>
            </a:r>
            <a:r>
              <a:rPr lang="en-US" dirty="0" smtClean="0">
                <a:solidFill>
                  <a:srgbClr val="002060"/>
                </a:solidFill>
              </a:rPr>
              <a:t>determine </a:t>
            </a:r>
            <a:r>
              <a:rPr lang="en-US" dirty="0">
                <a:solidFill>
                  <a:srgbClr val="002060"/>
                </a:solidFill>
              </a:rPr>
              <a:t>of thermodynamic properties of solvated species</a:t>
            </a:r>
            <a:endParaRPr lang="en-US" dirty="0" smtClean="0">
              <a:solidFill>
                <a:srgbClr val="002060"/>
              </a:solidFill>
            </a:endParaRPr>
          </a:p>
          <a:p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394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Introduction </a:t>
            </a:r>
            <a:r>
              <a:rPr lang="en-US" dirty="0" smtClean="0">
                <a:solidFill>
                  <a:srgbClr val="002060"/>
                </a:solidFill>
              </a:rPr>
              <a:t>II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6705600" cy="4572000"/>
          </a:xfrm>
        </p:spPr>
        <p:txBody>
          <a:bodyPr>
            <a:normAutofit fontScale="92500"/>
          </a:bodyPr>
          <a:lstStyle/>
          <a:p>
            <a:r>
              <a:rPr lang="en-US" sz="3000" b="1" dirty="0" smtClean="0"/>
              <a:t>Methods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i="1" dirty="0" smtClean="0">
                <a:solidFill>
                  <a:srgbClr val="002060"/>
                </a:solidFill>
              </a:rPr>
              <a:t>Polarography</a:t>
            </a:r>
            <a:r>
              <a:rPr lang="en-US" sz="2600" dirty="0" smtClean="0">
                <a:solidFill>
                  <a:srgbClr val="002060"/>
                </a:solidFill>
              </a:rPr>
              <a:t>: Often used mercury dropping electrodes because the drop is only used for one measurement and then discarded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i="1" dirty="0" smtClean="0">
                <a:solidFill>
                  <a:srgbClr val="002060"/>
                </a:solidFill>
              </a:rPr>
              <a:t>Linear sweep </a:t>
            </a:r>
            <a:r>
              <a:rPr lang="en-US" sz="2600" i="1" dirty="0" smtClean="0">
                <a:solidFill>
                  <a:srgbClr val="002060"/>
                </a:solidFill>
              </a:rPr>
              <a:t>voltammetry (LSV)</a:t>
            </a:r>
            <a:r>
              <a:rPr lang="en-US" sz="2600" dirty="0" smtClean="0">
                <a:solidFill>
                  <a:srgbClr val="002060"/>
                </a:solidFill>
              </a:rPr>
              <a:t>: </a:t>
            </a:r>
            <a:r>
              <a:rPr lang="en-US" sz="2600" dirty="0" smtClean="0">
                <a:solidFill>
                  <a:srgbClr val="002060"/>
                </a:solidFill>
              </a:rPr>
              <a:t>the current </a:t>
            </a:r>
            <a:r>
              <a:rPr lang="en-US" sz="2600" dirty="0">
                <a:solidFill>
                  <a:srgbClr val="002060"/>
                </a:solidFill>
              </a:rPr>
              <a:t>at </a:t>
            </a:r>
            <a:r>
              <a:rPr lang="en-US" sz="2600" dirty="0" smtClean="0">
                <a:solidFill>
                  <a:srgbClr val="002060"/>
                </a:solidFill>
              </a:rPr>
              <a:t>a working electrode </a:t>
            </a:r>
            <a:r>
              <a:rPr lang="en-US" sz="2600" dirty="0">
                <a:solidFill>
                  <a:srgbClr val="002060"/>
                </a:solidFill>
              </a:rPr>
              <a:t>is measured while the potential between the working electrode and </a:t>
            </a:r>
            <a:r>
              <a:rPr lang="en-US" sz="2600" dirty="0" smtClean="0">
                <a:solidFill>
                  <a:srgbClr val="002060"/>
                </a:solidFill>
              </a:rPr>
              <a:t/>
            </a:r>
            <a:br>
              <a:rPr lang="en-US" sz="2600" dirty="0" smtClean="0">
                <a:solidFill>
                  <a:srgbClr val="002060"/>
                </a:solidFill>
              </a:rPr>
            </a:br>
            <a:r>
              <a:rPr lang="en-US" sz="2600" dirty="0" smtClean="0">
                <a:solidFill>
                  <a:srgbClr val="002060"/>
                </a:solidFill>
              </a:rPr>
              <a:t>a </a:t>
            </a:r>
            <a:r>
              <a:rPr lang="en-US" sz="2600" dirty="0" smtClean="0">
                <a:solidFill>
                  <a:srgbClr val="002060"/>
                </a:solidFill>
              </a:rPr>
              <a:t>reference </a:t>
            </a:r>
            <a:r>
              <a:rPr lang="en-US" sz="2600" dirty="0">
                <a:solidFill>
                  <a:srgbClr val="002060"/>
                </a:solidFill>
              </a:rPr>
              <a:t>is swept linearly in time</a:t>
            </a:r>
            <a:endParaRPr lang="en-US" sz="2600" dirty="0" smtClean="0">
              <a:solidFill>
                <a:srgbClr val="00206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i="1" dirty="0" smtClean="0">
                <a:solidFill>
                  <a:srgbClr val="002060"/>
                </a:solidFill>
              </a:rPr>
              <a:t>Cyclic voltammetry</a:t>
            </a:r>
            <a:r>
              <a:rPr lang="en-US" sz="2600" dirty="0" smtClean="0">
                <a:solidFill>
                  <a:srgbClr val="002060"/>
                </a:solidFill>
              </a:rPr>
              <a:t>: the same as LSV but the potential is swept in a way that the experiment ends where it started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098" name="Picture 2" descr="http://www.chemistry.adelaide.edu.au/external/soc-rel/content/images/dmeclos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679" y="4191000"/>
            <a:ext cx="1761752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chemistry.adelaide.edu.au/external/soc-rel/content/images/dm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679" y="1295400"/>
            <a:ext cx="1790390" cy="2752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0815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Cyclic Voltammetry I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97018"/>
          </a:xfrm>
        </p:spPr>
        <p:txBody>
          <a:bodyPr>
            <a:noAutofit/>
          </a:bodyPr>
          <a:lstStyle/>
          <a:p>
            <a:r>
              <a:rPr lang="en-US" sz="2400" dirty="0"/>
              <a:t>This technique is based on varying the applied potential at a working electrode </a:t>
            </a:r>
            <a:r>
              <a:rPr lang="en-US" sz="2400" dirty="0" smtClean="0"/>
              <a:t>(compared to the reference electrode) in </a:t>
            </a:r>
            <a:r>
              <a:rPr lang="en-US" sz="2400" dirty="0"/>
              <a:t>both forward </a:t>
            </a:r>
            <a:r>
              <a:rPr lang="en-US" sz="2400" dirty="0" smtClean="0"/>
              <a:t>and reverse </a:t>
            </a:r>
            <a:r>
              <a:rPr lang="en-US" sz="2400" dirty="0"/>
              <a:t>directions </a:t>
            </a:r>
            <a:r>
              <a:rPr lang="en-US" sz="2400" dirty="0" smtClean="0"/>
              <a:t>while </a:t>
            </a:r>
            <a:r>
              <a:rPr lang="en-US" sz="2400" dirty="0"/>
              <a:t>monitoring the </a:t>
            </a:r>
            <a:r>
              <a:rPr lang="en-US" sz="2400" dirty="0" smtClean="0"/>
              <a:t>current between the auxiliary electrode and reference electrode 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Peaks will be observed at potentials that initiate a chemical reaction in the solution (reduction or oxidation) because they involve a flow of </a:t>
            </a:r>
            <a:r>
              <a:rPr lang="en-US" sz="2400" dirty="0" smtClean="0"/>
              <a:t>electrons</a:t>
            </a: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 smtClean="0"/>
          </a:p>
        </p:txBody>
      </p:sp>
      <p:pic>
        <p:nvPicPr>
          <p:cNvPr id="1026" name="Chart 1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124200"/>
            <a:ext cx="3383280" cy="2194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4670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Cyclic </a:t>
            </a:r>
            <a:r>
              <a:rPr lang="en-US" dirty="0" smtClean="0">
                <a:solidFill>
                  <a:srgbClr val="002060"/>
                </a:solidFill>
              </a:rPr>
              <a:t>Voltammetry II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2800" dirty="0"/>
              <a:t>For a reversible reaction, the peak current for the forward sweep of the first cycle is proportional to the concentration </a:t>
            </a:r>
            <a:r>
              <a:rPr lang="en-US" sz="2800" dirty="0" smtClean="0"/>
              <a:t>of </a:t>
            </a:r>
            <a:r>
              <a:rPr lang="en-US" sz="2800" dirty="0"/>
              <a:t>the analyte and the square root of the sweep rate (</a:t>
            </a:r>
            <a:r>
              <a:rPr lang="en-US" sz="2800" dirty="0" err="1"/>
              <a:t>Randles</a:t>
            </a:r>
            <a:r>
              <a:rPr lang="en-US" sz="2800" dirty="0"/>
              <a:t>–</a:t>
            </a:r>
            <a:r>
              <a:rPr lang="en-US" sz="2800" dirty="0" err="1"/>
              <a:t>Sevcik</a:t>
            </a:r>
            <a:r>
              <a:rPr lang="en-US" sz="2800" dirty="0"/>
              <a:t> expression): 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i="1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i="1" dirty="0" smtClean="0">
                <a:solidFill>
                  <a:srgbClr val="002060"/>
                </a:solidFill>
              </a:rPr>
              <a:t>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rgbClr val="002060"/>
                </a:solidFill>
              </a:rPr>
              <a:t>is the number of electrons in the </a:t>
            </a:r>
            <a:r>
              <a:rPr lang="en-US" dirty="0" smtClean="0">
                <a:solidFill>
                  <a:srgbClr val="002060"/>
                </a:solidFill>
              </a:rPr>
              <a:t>half-reaction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i="1" dirty="0" smtClean="0">
                <a:solidFill>
                  <a:srgbClr val="002060"/>
                </a:solidFill>
              </a:rPr>
              <a:t>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rgbClr val="002060"/>
                </a:solidFill>
              </a:rPr>
              <a:t>is the area of the electrode (cm</a:t>
            </a:r>
            <a:r>
              <a:rPr lang="en-US" baseline="30000" dirty="0">
                <a:solidFill>
                  <a:srgbClr val="002060"/>
                </a:solidFill>
              </a:rPr>
              <a:t>2</a:t>
            </a:r>
            <a:r>
              <a:rPr lang="en-US" dirty="0" smtClean="0">
                <a:solidFill>
                  <a:srgbClr val="002060"/>
                </a:solidFill>
              </a:rPr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i="1" dirty="0" smtClean="0">
                <a:solidFill>
                  <a:srgbClr val="002060"/>
                </a:solidFill>
              </a:rPr>
              <a:t>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rgbClr val="002060"/>
                </a:solidFill>
              </a:rPr>
              <a:t>is the concentration of the analyte (mol/L</a:t>
            </a:r>
            <a:r>
              <a:rPr lang="en-US" dirty="0" smtClean="0">
                <a:solidFill>
                  <a:srgbClr val="002060"/>
                </a:solidFill>
              </a:rPr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i="1" dirty="0" smtClean="0">
                <a:solidFill>
                  <a:srgbClr val="002060"/>
                </a:solidFill>
              </a:rPr>
              <a:t>D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rgbClr val="002060"/>
                </a:solidFill>
              </a:rPr>
              <a:t>is the diffusion coefficient of the analyte (cm</a:t>
            </a:r>
            <a:r>
              <a:rPr lang="en-US" baseline="30000" dirty="0">
                <a:solidFill>
                  <a:srgbClr val="002060"/>
                </a:solidFill>
              </a:rPr>
              <a:t>2</a:t>
            </a:r>
            <a:r>
              <a:rPr lang="en-US" dirty="0">
                <a:solidFill>
                  <a:srgbClr val="002060"/>
                </a:solidFill>
              </a:rPr>
              <a:t>/s) </a:t>
            </a:r>
            <a:endParaRPr lang="en-US" dirty="0" smtClean="0">
              <a:solidFill>
                <a:srgbClr val="00206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  <a:latin typeface="Symbol" pitchFamily="18" charset="2"/>
              </a:rPr>
              <a:t>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rgbClr val="002060"/>
                </a:solidFill>
              </a:rPr>
              <a:t>is the sweep rate (V/s</a:t>
            </a:r>
            <a:r>
              <a:rPr lang="en-US" dirty="0" smtClean="0">
                <a:solidFill>
                  <a:srgbClr val="002060"/>
                </a:solidFill>
              </a:rPr>
              <a:t>)</a:t>
            </a:r>
          </a:p>
          <a:p>
            <a:r>
              <a:rPr lang="en-US" sz="2800" dirty="0" smtClean="0"/>
              <a:t>From </a:t>
            </a:r>
            <a:r>
              <a:rPr lang="en-US" sz="2800" dirty="0"/>
              <a:t>this equation, it can be concluded that the peak current increases with the sweep </a:t>
            </a:r>
            <a:r>
              <a:rPr lang="en-US" sz="2800" dirty="0" smtClean="0"/>
              <a:t>rate, with the concentration and the area </a:t>
            </a:r>
            <a:br>
              <a:rPr lang="en-US" sz="2800" dirty="0" smtClean="0"/>
            </a:br>
            <a:r>
              <a:rPr lang="en-US" sz="2800" dirty="0" smtClean="0"/>
              <a:t>of the electrode as </a:t>
            </a:r>
            <a:r>
              <a:rPr lang="en-US" sz="2800" dirty="0"/>
              <a:t>long as the reaction is </a:t>
            </a:r>
            <a:r>
              <a:rPr lang="en-US" sz="2800" dirty="0" smtClean="0"/>
              <a:t>reversible </a:t>
            </a:r>
            <a:r>
              <a:rPr lang="en-US" dirty="0"/>
              <a:t> 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590800"/>
            <a:ext cx="4793723" cy="457200"/>
          </a:xfrm>
          <a:prstGeom prst="rect">
            <a:avLst/>
          </a:prstGeom>
          <a:solidFill>
            <a:srgbClr val="FFC000"/>
          </a:solidFill>
        </p:spPr>
      </p:pic>
    </p:spTree>
    <p:extLst>
      <p:ext uri="{BB962C8B-B14F-4D97-AF65-F5344CB8AC3E}">
        <p14:creationId xmlns:p14="http://schemas.microsoft.com/office/powerpoint/2010/main" val="3691224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Cyclic </a:t>
            </a:r>
            <a:r>
              <a:rPr lang="en-US" dirty="0" smtClean="0">
                <a:solidFill>
                  <a:srgbClr val="002060"/>
                </a:solidFill>
              </a:rPr>
              <a:t>Voltammetry III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6553200" cy="45720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What is needed to run the experiment?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Glass cell with the three electrodes</a:t>
            </a:r>
          </a:p>
          <a:p>
            <a:pPr lvl="2"/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Working electrode (left, glassy carbon in this course)</a:t>
            </a:r>
          </a:p>
          <a:p>
            <a:pPr lvl="2"/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Reference electrode (middle, Ag/</a:t>
            </a:r>
            <a:r>
              <a:rPr lang="en-US" dirty="0" err="1" smtClean="0">
                <a:solidFill>
                  <a:schemeClr val="accent4">
                    <a:lumMod val="50000"/>
                  </a:schemeClr>
                </a:solidFill>
              </a:rPr>
              <a:t>AgCl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/</a:t>
            </a:r>
            <a:r>
              <a:rPr lang="en-US" i="1" dirty="0" smtClean="0">
                <a:solidFill>
                  <a:schemeClr val="accent4">
                    <a:lumMod val="50000"/>
                  </a:schemeClr>
                </a:solidFill>
              </a:rPr>
              <a:t>0.1 M </a:t>
            </a:r>
            <a:r>
              <a:rPr lang="en-US" i="1" dirty="0" err="1" smtClean="0">
                <a:solidFill>
                  <a:schemeClr val="accent4">
                    <a:lumMod val="50000"/>
                  </a:schemeClr>
                </a:solidFill>
              </a:rPr>
              <a:t>LiCl</a:t>
            </a:r>
            <a:r>
              <a:rPr lang="en-US" i="1" dirty="0" smtClean="0">
                <a:solidFill>
                  <a:schemeClr val="accent4">
                    <a:lumMod val="50000"/>
                  </a:schemeClr>
                </a:solidFill>
              </a:rPr>
              <a:t> in dry acetone)</a:t>
            </a:r>
          </a:p>
          <a:p>
            <a:pPr lvl="2"/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Auxiliary electrode (right, Pt-disk electrode)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Three electrodes are needed because the measurement of the potential and the current have to be performed 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in 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different cycles because they interfere with each other</a:t>
            </a:r>
          </a:p>
          <a:p>
            <a:r>
              <a:rPr lang="en-US" dirty="0" smtClean="0"/>
              <a:t>A </a:t>
            </a:r>
            <a:r>
              <a:rPr lang="en-US" dirty="0"/>
              <a:t>gas line for </a:t>
            </a:r>
            <a:r>
              <a:rPr lang="en-US" dirty="0" err="1"/>
              <a:t>ebulliating</a:t>
            </a:r>
            <a:r>
              <a:rPr lang="en-US" dirty="0"/>
              <a:t> the solution with nitrogen is also evident on the upper right </a:t>
            </a:r>
            <a:r>
              <a:rPr lang="en-US" dirty="0" smtClean="0"/>
              <a:t>hand</a:t>
            </a:r>
          </a:p>
          <a:p>
            <a:r>
              <a:rPr lang="en-US" dirty="0" smtClean="0"/>
              <a:t>A potentiostat that allows for the control of the potential and the measurement of a current</a:t>
            </a:r>
          </a:p>
          <a:p>
            <a:r>
              <a:rPr lang="en-US" dirty="0" smtClean="0"/>
              <a:t>Computer system for control and recording 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600199"/>
            <a:ext cx="2057400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8512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Cyclic </a:t>
            </a:r>
            <a:r>
              <a:rPr lang="en-US" dirty="0" smtClean="0">
                <a:solidFill>
                  <a:srgbClr val="002060"/>
                </a:solidFill>
              </a:rPr>
              <a:t>Voltammetry </a:t>
            </a:r>
            <a:r>
              <a:rPr lang="en-US" dirty="0" smtClean="0">
                <a:solidFill>
                  <a:srgbClr val="002060"/>
                </a:solidFill>
              </a:rPr>
              <a:t>IV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Dry solvent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To prevent or reduce side reactions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Dry dichloromethane </a:t>
            </a:r>
            <a:r>
              <a:rPr lang="en-US" dirty="0" smtClean="0">
                <a:solidFill>
                  <a:srgbClr val="002060"/>
                </a:solidFill>
              </a:rPr>
              <a:t>from solvent </a:t>
            </a:r>
            <a:r>
              <a:rPr lang="en-US" dirty="0" smtClean="0">
                <a:solidFill>
                  <a:srgbClr val="002060"/>
                </a:solidFill>
              </a:rPr>
              <a:t>still (</a:t>
            </a:r>
            <a:r>
              <a:rPr lang="en-US" b="1" dirty="0" smtClean="0">
                <a:solidFill>
                  <a:srgbClr val="FF0000"/>
                </a:solidFill>
              </a:rPr>
              <a:t>Be careful!</a:t>
            </a:r>
            <a:r>
              <a:rPr lang="en-US" dirty="0" smtClean="0">
                <a:solidFill>
                  <a:srgbClr val="002060"/>
                </a:solidFill>
              </a:rPr>
              <a:t>)</a:t>
            </a:r>
            <a:endParaRPr lang="en-US" dirty="0" smtClean="0">
              <a:solidFill>
                <a:srgbClr val="002060"/>
              </a:solidFill>
            </a:endParaRPr>
          </a:p>
          <a:p>
            <a:r>
              <a:rPr lang="en-US" b="1" dirty="0" smtClean="0"/>
              <a:t>Electrolyte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Organic solvents exhibit a very low electrical conductivity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Tetraalkylammonium salt with an inert anion i.e., BF</a:t>
            </a:r>
            <a:r>
              <a:rPr lang="en-US" baseline="-25000" dirty="0" smtClean="0">
                <a:solidFill>
                  <a:srgbClr val="002060"/>
                </a:solidFill>
              </a:rPr>
              <a:t>4</a:t>
            </a:r>
            <a:r>
              <a:rPr lang="en-US" baseline="30000" dirty="0" smtClean="0">
                <a:solidFill>
                  <a:srgbClr val="002060"/>
                </a:solidFill>
              </a:rPr>
              <a:t>-</a:t>
            </a:r>
            <a:r>
              <a:rPr lang="en-US" dirty="0" smtClean="0">
                <a:solidFill>
                  <a:srgbClr val="002060"/>
                </a:solidFill>
              </a:rPr>
              <a:t>, ClO</a:t>
            </a:r>
            <a:r>
              <a:rPr lang="en-US" baseline="-25000" dirty="0" smtClean="0">
                <a:solidFill>
                  <a:srgbClr val="002060"/>
                </a:solidFill>
              </a:rPr>
              <a:t>4</a:t>
            </a:r>
            <a:r>
              <a:rPr lang="en-US" baseline="30000" dirty="0" smtClean="0">
                <a:solidFill>
                  <a:srgbClr val="002060"/>
                </a:solidFill>
              </a:rPr>
              <a:t>-</a:t>
            </a:r>
            <a:r>
              <a:rPr lang="en-US" dirty="0" smtClean="0">
                <a:solidFill>
                  <a:srgbClr val="002060"/>
                </a:solidFill>
              </a:rPr>
              <a:t>, PF</a:t>
            </a:r>
            <a:r>
              <a:rPr lang="en-US" baseline="-25000" dirty="0" smtClean="0">
                <a:solidFill>
                  <a:srgbClr val="002060"/>
                </a:solidFill>
              </a:rPr>
              <a:t>6</a:t>
            </a:r>
            <a:r>
              <a:rPr lang="en-US" baseline="30000" dirty="0" smtClean="0">
                <a:solidFill>
                  <a:srgbClr val="002060"/>
                </a:solidFill>
              </a:rPr>
              <a:t>-</a:t>
            </a:r>
            <a:r>
              <a:rPr lang="en-US" dirty="0" smtClean="0">
                <a:solidFill>
                  <a:srgbClr val="002060"/>
                </a:solidFill>
              </a:rPr>
              <a:t>, etc. (NEt</a:t>
            </a:r>
            <a:r>
              <a:rPr lang="en-US" baseline="-25000" dirty="0" smtClean="0">
                <a:solidFill>
                  <a:srgbClr val="002060"/>
                </a:solidFill>
              </a:rPr>
              <a:t>4</a:t>
            </a:r>
            <a:r>
              <a:rPr lang="en-US" dirty="0" smtClean="0">
                <a:solidFill>
                  <a:srgbClr val="002060"/>
                </a:solidFill>
              </a:rPr>
              <a:t>BF</a:t>
            </a:r>
            <a:r>
              <a:rPr lang="en-US" baseline="-25000" dirty="0" smtClean="0">
                <a:solidFill>
                  <a:srgbClr val="002060"/>
                </a:solidFill>
              </a:rPr>
              <a:t>4</a:t>
            </a:r>
            <a:r>
              <a:rPr lang="en-US" dirty="0" smtClean="0">
                <a:solidFill>
                  <a:srgbClr val="002060"/>
                </a:solidFill>
              </a:rPr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Typically about </a:t>
            </a:r>
            <a:r>
              <a:rPr lang="en-US" i="1" dirty="0" smtClean="0">
                <a:solidFill>
                  <a:srgbClr val="002060"/>
                </a:solidFill>
              </a:rPr>
              <a:t>0.1 M</a:t>
            </a:r>
            <a:r>
              <a:rPr lang="en-US" dirty="0" smtClean="0">
                <a:solidFill>
                  <a:srgbClr val="002060"/>
                </a:solidFill>
              </a:rPr>
              <a:t> solution</a:t>
            </a:r>
          </a:p>
          <a:p>
            <a:r>
              <a:rPr lang="en-US" b="1" dirty="0" err="1" smtClean="0">
                <a:solidFill>
                  <a:srgbClr val="002060"/>
                </a:solidFill>
              </a:rPr>
              <a:t>A</a:t>
            </a:r>
            <a:r>
              <a:rPr lang="en-US" b="1" dirty="0" err="1" smtClean="0">
                <a:solidFill>
                  <a:srgbClr val="663300"/>
                </a:solidFill>
              </a:rPr>
              <a:t>n</a:t>
            </a:r>
            <a:r>
              <a:rPr lang="en-US" b="1" dirty="0" err="1" smtClean="0">
                <a:solidFill>
                  <a:schemeClr val="bg1"/>
                </a:solidFill>
              </a:rPr>
              <a:t>a</a:t>
            </a:r>
            <a:r>
              <a:rPr lang="en-US" b="1" dirty="0" err="1" smtClean="0">
                <a:solidFill>
                  <a:srgbClr val="006600"/>
                </a:solidFill>
              </a:rPr>
              <a:t>l</a:t>
            </a:r>
            <a:r>
              <a:rPr lang="en-US" b="1" dirty="0" err="1" smtClean="0">
                <a:solidFill>
                  <a:srgbClr val="002060"/>
                </a:solidFill>
              </a:rPr>
              <a:t>y</a:t>
            </a:r>
            <a:r>
              <a:rPr lang="en-US" b="1" dirty="0" err="1" smtClean="0">
                <a:solidFill>
                  <a:srgbClr val="660066"/>
                </a:solidFill>
              </a:rPr>
              <a:t>t</a:t>
            </a:r>
            <a:r>
              <a:rPr lang="en-US" b="1" dirty="0" err="1" smtClean="0">
                <a:solidFill>
                  <a:srgbClr val="663300"/>
                </a:solidFill>
              </a:rPr>
              <a:t>e</a:t>
            </a:r>
            <a:r>
              <a:rPr lang="en-US" b="1" dirty="0" err="1" smtClean="0">
                <a:solidFill>
                  <a:srgbClr val="006600"/>
                </a:solidFill>
              </a:rPr>
              <a:t>s</a:t>
            </a:r>
            <a:endParaRPr lang="en-US" b="1" dirty="0" smtClean="0">
              <a:solidFill>
                <a:srgbClr val="00660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Ferrocene: to check setup and figure out appropriate adjustment in redox potentials as needed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Mdtc</a:t>
            </a:r>
            <a:r>
              <a:rPr lang="en-US" baseline="-25000" dirty="0" smtClean="0">
                <a:solidFill>
                  <a:srgbClr val="002060"/>
                </a:solidFill>
              </a:rPr>
              <a:t>3</a:t>
            </a:r>
            <a:r>
              <a:rPr lang="en-US" dirty="0" smtClean="0">
                <a:solidFill>
                  <a:srgbClr val="002060"/>
                </a:solidFill>
              </a:rPr>
              <a:t>: </a:t>
            </a:r>
            <a:r>
              <a:rPr lang="en-US" dirty="0" err="1" smtClean="0">
                <a:solidFill>
                  <a:srgbClr val="002060"/>
                </a:solidFill>
              </a:rPr>
              <a:t>analytes</a:t>
            </a:r>
            <a:r>
              <a:rPr lang="en-US" dirty="0" smtClean="0">
                <a:solidFill>
                  <a:srgbClr val="002060"/>
                </a:solidFill>
              </a:rPr>
              <a:t>, </a:t>
            </a:r>
            <a:r>
              <a:rPr lang="en-US" i="1" dirty="0" smtClean="0">
                <a:solidFill>
                  <a:srgbClr val="002060"/>
                </a:solidFill>
              </a:rPr>
              <a:t>0.005-0.01 M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229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Cyclic </a:t>
            </a:r>
            <a:r>
              <a:rPr lang="en-US" dirty="0" smtClean="0">
                <a:solidFill>
                  <a:srgbClr val="002060"/>
                </a:solidFill>
              </a:rPr>
              <a:t>Voltammetry </a:t>
            </a:r>
            <a:r>
              <a:rPr lang="en-US" dirty="0" smtClean="0">
                <a:solidFill>
                  <a:srgbClr val="002060"/>
                </a:solidFill>
              </a:rPr>
              <a:t>V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6096000" cy="4572000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/>
              <a:t>Data analysis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The </a:t>
            </a:r>
            <a:r>
              <a:rPr lang="en-US" dirty="0" err="1">
                <a:solidFill>
                  <a:srgbClr val="002060"/>
                </a:solidFill>
              </a:rPr>
              <a:t>cathodic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E</a:t>
            </a:r>
            <a:r>
              <a:rPr lang="en-US" sz="1600" baseline="-25000" dirty="0" err="1">
                <a:solidFill>
                  <a:srgbClr val="002060"/>
                </a:solidFill>
              </a:rPr>
              <a:t>pc</a:t>
            </a:r>
            <a:r>
              <a:rPr lang="en-US" sz="1600" baseline="-25000" dirty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rgbClr val="002060"/>
                </a:solidFill>
              </a:rPr>
              <a:t>and anodic </a:t>
            </a:r>
            <a:r>
              <a:rPr lang="en-US" dirty="0" err="1">
                <a:solidFill>
                  <a:srgbClr val="002060"/>
                </a:solidFill>
              </a:rPr>
              <a:t>E</a:t>
            </a:r>
            <a:r>
              <a:rPr lang="en-US" sz="1600" baseline="-25000" dirty="0" err="1">
                <a:solidFill>
                  <a:srgbClr val="002060"/>
                </a:solidFill>
              </a:rPr>
              <a:t>pa</a:t>
            </a:r>
            <a:r>
              <a:rPr lang="en-US" dirty="0">
                <a:solidFill>
                  <a:srgbClr val="002060"/>
                </a:solidFill>
              </a:rPr>
              <a:t> peak potentials</a:t>
            </a:r>
            <a:endParaRPr lang="en-US" sz="1600" dirty="0">
              <a:solidFill>
                <a:srgbClr val="00206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The </a:t>
            </a:r>
            <a:r>
              <a:rPr lang="en-US" dirty="0" err="1">
                <a:solidFill>
                  <a:srgbClr val="002060"/>
                </a:solidFill>
              </a:rPr>
              <a:t>cathodic</a:t>
            </a:r>
            <a:r>
              <a:rPr lang="en-US" dirty="0">
                <a:solidFill>
                  <a:srgbClr val="002060"/>
                </a:solidFill>
              </a:rPr>
              <a:t> half peak potential </a:t>
            </a:r>
            <a:r>
              <a:rPr lang="en-US" dirty="0" err="1">
                <a:solidFill>
                  <a:srgbClr val="002060"/>
                </a:solidFill>
              </a:rPr>
              <a:t>E</a:t>
            </a:r>
            <a:r>
              <a:rPr lang="en-US" sz="1600" baseline="-25000" dirty="0" err="1">
                <a:solidFill>
                  <a:srgbClr val="002060"/>
                </a:solidFill>
              </a:rPr>
              <a:t>p</a:t>
            </a:r>
            <a:r>
              <a:rPr lang="en-US" sz="1600" baseline="-25000" dirty="0">
                <a:solidFill>
                  <a:srgbClr val="002060"/>
                </a:solidFill>
              </a:rPr>
              <a:t>/2</a:t>
            </a:r>
            <a:r>
              <a:rPr lang="en-US" dirty="0">
                <a:solidFill>
                  <a:srgbClr val="002060"/>
                </a:solidFill>
              </a:rPr>
              <a:t> and the half way potential E</a:t>
            </a:r>
            <a:r>
              <a:rPr lang="en-US" sz="1600" baseline="-25000" dirty="0">
                <a:solidFill>
                  <a:srgbClr val="002060"/>
                </a:solidFill>
              </a:rPr>
              <a:t>½</a:t>
            </a:r>
            <a:endParaRPr lang="en-US" sz="1600" dirty="0">
              <a:solidFill>
                <a:srgbClr val="00206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The </a:t>
            </a:r>
            <a:r>
              <a:rPr lang="en-US" dirty="0" err="1">
                <a:solidFill>
                  <a:srgbClr val="002060"/>
                </a:solidFill>
              </a:rPr>
              <a:t>cathodic</a:t>
            </a:r>
            <a:r>
              <a:rPr lang="en-US" dirty="0">
                <a:solidFill>
                  <a:srgbClr val="002060"/>
                </a:solidFill>
              </a:rPr>
              <a:t> (</a:t>
            </a:r>
            <a:r>
              <a:rPr lang="en-US" dirty="0" err="1">
                <a:solidFill>
                  <a:srgbClr val="002060"/>
                </a:solidFill>
              </a:rPr>
              <a:t>i</a:t>
            </a:r>
            <a:r>
              <a:rPr lang="en-US" sz="1600" baseline="-25000" dirty="0" err="1">
                <a:solidFill>
                  <a:srgbClr val="002060"/>
                </a:solidFill>
              </a:rPr>
              <a:t>pc</a:t>
            </a:r>
            <a:r>
              <a:rPr lang="en-US" dirty="0">
                <a:solidFill>
                  <a:srgbClr val="002060"/>
                </a:solidFill>
              </a:rPr>
              <a:t>) and anodic (</a:t>
            </a:r>
            <a:r>
              <a:rPr lang="en-US" dirty="0" err="1">
                <a:solidFill>
                  <a:srgbClr val="002060"/>
                </a:solidFill>
              </a:rPr>
              <a:t>i</a:t>
            </a:r>
            <a:r>
              <a:rPr lang="en-US" sz="1600" baseline="-25000" dirty="0" err="1">
                <a:solidFill>
                  <a:srgbClr val="002060"/>
                </a:solidFill>
              </a:rPr>
              <a:t>pa</a:t>
            </a:r>
            <a:r>
              <a:rPr lang="en-US" dirty="0">
                <a:solidFill>
                  <a:srgbClr val="002060"/>
                </a:solidFill>
              </a:rPr>
              <a:t>) peak currents </a:t>
            </a:r>
            <a:endParaRPr lang="en-US" sz="1600" dirty="0">
              <a:solidFill>
                <a:srgbClr val="002060"/>
              </a:solidFill>
            </a:endParaRPr>
          </a:p>
          <a:p>
            <a:r>
              <a:rPr lang="en-US" dirty="0" smtClean="0"/>
              <a:t>The formal reduction potential is obtained by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C00000"/>
                </a:solidFill>
              </a:rPr>
              <a:t>E</a:t>
            </a:r>
            <a:r>
              <a:rPr lang="en-US" baseline="30000" dirty="0" smtClean="0">
                <a:solidFill>
                  <a:srgbClr val="C00000"/>
                </a:solidFill>
              </a:rPr>
              <a:t>0</a:t>
            </a:r>
            <a:r>
              <a:rPr lang="en-US" dirty="0" smtClean="0">
                <a:solidFill>
                  <a:srgbClr val="C00000"/>
                </a:solidFill>
              </a:rPr>
              <a:t>= (</a:t>
            </a:r>
            <a:r>
              <a:rPr lang="en-US" dirty="0" err="1" smtClean="0">
                <a:solidFill>
                  <a:srgbClr val="C00000"/>
                </a:solidFill>
              </a:rPr>
              <a:t>E</a:t>
            </a:r>
            <a:r>
              <a:rPr lang="en-US" baseline="-25000" dirty="0" err="1" smtClean="0">
                <a:solidFill>
                  <a:srgbClr val="C00000"/>
                </a:solidFill>
              </a:rPr>
              <a:t>pa</a:t>
            </a:r>
            <a:r>
              <a:rPr lang="en-US" dirty="0" err="1" smtClean="0">
                <a:solidFill>
                  <a:srgbClr val="C00000"/>
                </a:solidFill>
              </a:rPr>
              <a:t>+E</a:t>
            </a:r>
            <a:r>
              <a:rPr lang="en-US" baseline="-25000" dirty="0" err="1" smtClean="0">
                <a:solidFill>
                  <a:srgbClr val="C00000"/>
                </a:solidFill>
              </a:rPr>
              <a:t>pc</a:t>
            </a:r>
            <a:r>
              <a:rPr lang="en-US" dirty="0" smtClean="0">
                <a:solidFill>
                  <a:srgbClr val="C00000"/>
                </a:solidFill>
              </a:rPr>
              <a:t>)/2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The </a:t>
            </a:r>
            <a:r>
              <a:rPr lang="en-US" dirty="0">
                <a:solidFill>
                  <a:srgbClr val="C00000"/>
                </a:solidFill>
              </a:rPr>
              <a:t>half peak potential E</a:t>
            </a:r>
            <a:r>
              <a:rPr lang="en-US" baseline="-25000" dirty="0">
                <a:solidFill>
                  <a:srgbClr val="C00000"/>
                </a:solidFill>
              </a:rPr>
              <a:t>1/2</a:t>
            </a:r>
            <a:r>
              <a:rPr lang="en-US" dirty="0">
                <a:solidFill>
                  <a:srgbClr val="C00000"/>
                </a:solidFill>
              </a:rPr>
              <a:t> can be described </a:t>
            </a:r>
            <a:r>
              <a:rPr lang="en-US" dirty="0" smtClean="0">
                <a:solidFill>
                  <a:srgbClr val="C00000"/>
                </a:solidFill>
              </a:rPr>
              <a:t/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>by </a:t>
            </a:r>
            <a:r>
              <a:rPr lang="en-US" dirty="0">
                <a:solidFill>
                  <a:srgbClr val="C00000"/>
                </a:solidFill>
              </a:rPr>
              <a:t>the Nernst </a:t>
            </a:r>
            <a:r>
              <a:rPr lang="en-US" dirty="0" smtClean="0">
                <a:solidFill>
                  <a:srgbClr val="C00000"/>
                </a:solidFill>
              </a:rPr>
              <a:t>Equation</a:t>
            </a:r>
          </a:p>
          <a:p>
            <a:endParaRPr lang="en-US" sz="1200" dirty="0">
              <a:solidFill>
                <a:schemeClr val="bg1"/>
              </a:solidFill>
            </a:endParaRPr>
          </a:p>
          <a:p>
            <a:pPr>
              <a:buClr>
                <a:schemeClr val="tx1"/>
              </a:buClr>
            </a:pPr>
            <a:r>
              <a:rPr lang="en-US" dirty="0">
                <a:solidFill>
                  <a:schemeClr val="bg1"/>
                </a:solidFill>
              </a:rPr>
              <a:t> </a:t>
            </a: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de-DE" dirty="0" smtClean="0"/>
              <a:t>E</a:t>
            </a:r>
            <a:r>
              <a:rPr lang="de-DE" baseline="-25000" dirty="0" smtClean="0"/>
              <a:t>1/2</a:t>
            </a:r>
            <a:r>
              <a:rPr lang="de-DE" dirty="0" smtClean="0"/>
              <a:t>=</a:t>
            </a:r>
            <a:r>
              <a:rPr lang="de-DE" i="1" dirty="0" smtClean="0"/>
              <a:t>E</a:t>
            </a:r>
            <a:r>
              <a:rPr lang="de-DE" i="1" baseline="30000" dirty="0" smtClean="0"/>
              <a:t>o</a:t>
            </a:r>
            <a:r>
              <a:rPr lang="de-DE" dirty="0" smtClean="0"/>
              <a:t> </a:t>
            </a:r>
            <a:r>
              <a:rPr lang="de-DE" dirty="0"/>
              <a:t>+ </a:t>
            </a:r>
            <a:endParaRPr lang="de-DE" dirty="0" smtClean="0"/>
          </a:p>
          <a:p>
            <a:endParaRPr lang="de-DE" sz="1200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D</a:t>
            </a:r>
            <a:r>
              <a:rPr lang="en-US" baseline="-25000" dirty="0" smtClean="0">
                <a:solidFill>
                  <a:srgbClr val="002060"/>
                </a:solidFill>
              </a:rPr>
              <a:t>O</a:t>
            </a:r>
            <a:r>
              <a:rPr lang="en-US" dirty="0">
                <a:solidFill>
                  <a:srgbClr val="002060"/>
                </a:solidFill>
              </a:rPr>
              <a:t>, D</a:t>
            </a:r>
            <a:r>
              <a:rPr lang="en-US" baseline="-25000" dirty="0">
                <a:solidFill>
                  <a:srgbClr val="002060"/>
                </a:solidFill>
              </a:rPr>
              <a:t>R </a:t>
            </a:r>
            <a:r>
              <a:rPr lang="en-US" dirty="0">
                <a:solidFill>
                  <a:srgbClr val="002060"/>
                </a:solidFill>
              </a:rPr>
              <a:t>= diffusion coefficient of oxidized or reduced species (D</a:t>
            </a:r>
            <a:r>
              <a:rPr lang="en-US" baseline="-25000" dirty="0">
                <a:solidFill>
                  <a:srgbClr val="002060"/>
                </a:solidFill>
              </a:rPr>
              <a:t>O</a:t>
            </a:r>
            <a:r>
              <a:rPr lang="en-US" dirty="0">
                <a:solidFill>
                  <a:srgbClr val="002060"/>
                </a:solidFill>
              </a:rPr>
              <a:t>~D</a:t>
            </a:r>
            <a:r>
              <a:rPr lang="en-US" baseline="-25000" dirty="0">
                <a:solidFill>
                  <a:srgbClr val="002060"/>
                </a:solidFill>
              </a:rPr>
              <a:t>R</a:t>
            </a:r>
            <a:r>
              <a:rPr lang="en-US" dirty="0">
                <a:solidFill>
                  <a:srgbClr val="002060"/>
                </a:solidFill>
              </a:rPr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920240"/>
            <a:ext cx="2792195" cy="3108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0" y="4314825"/>
            <a:ext cx="28575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219575"/>
            <a:ext cx="6000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65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Cyclic </a:t>
            </a:r>
            <a:r>
              <a:rPr lang="en-US" dirty="0" smtClean="0">
                <a:solidFill>
                  <a:srgbClr val="002060"/>
                </a:solidFill>
              </a:rPr>
              <a:t>Voltammetry </a:t>
            </a:r>
            <a:r>
              <a:rPr lang="en-US" dirty="0" smtClean="0">
                <a:solidFill>
                  <a:srgbClr val="002060"/>
                </a:solidFill>
              </a:rPr>
              <a:t>VI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6629400" cy="45720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Reversible process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i="1" dirty="0" smtClean="0">
                <a:solidFill>
                  <a:srgbClr val="002060"/>
                </a:solidFill>
              </a:rPr>
              <a:t>Condition 1: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rgbClr val="002060"/>
                </a:solidFill>
                <a:latin typeface="Symbol" pitchFamily="18" charset="2"/>
              </a:rPr>
              <a:t>D</a:t>
            </a:r>
            <a:r>
              <a:rPr lang="en-US" dirty="0" err="1" smtClean="0">
                <a:solidFill>
                  <a:srgbClr val="002060"/>
                </a:solidFill>
              </a:rPr>
              <a:t>E</a:t>
            </a:r>
            <a:r>
              <a:rPr lang="en-US" baseline="-25000" dirty="0" err="1" smtClean="0">
                <a:solidFill>
                  <a:srgbClr val="002060"/>
                </a:solidFill>
              </a:rPr>
              <a:t>p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rgbClr val="002060"/>
                </a:solidFill>
              </a:rPr>
              <a:t>= │</a:t>
            </a:r>
            <a:r>
              <a:rPr lang="en-US" dirty="0" err="1">
                <a:solidFill>
                  <a:srgbClr val="002060"/>
                </a:solidFill>
              </a:rPr>
              <a:t>E</a:t>
            </a:r>
            <a:r>
              <a:rPr lang="en-US" baseline="-25000" dirty="0" err="1">
                <a:solidFill>
                  <a:srgbClr val="002060"/>
                </a:solidFill>
              </a:rPr>
              <a:t>pa</a:t>
            </a:r>
            <a:r>
              <a:rPr lang="en-US" dirty="0">
                <a:solidFill>
                  <a:srgbClr val="002060"/>
                </a:solidFill>
              </a:rPr>
              <a:t> – </a:t>
            </a:r>
            <a:r>
              <a:rPr lang="en-US" dirty="0" err="1" smtClean="0">
                <a:solidFill>
                  <a:srgbClr val="002060"/>
                </a:solidFill>
              </a:rPr>
              <a:t>E</a:t>
            </a:r>
            <a:r>
              <a:rPr lang="en-US" baseline="-25000" dirty="0" err="1" smtClean="0">
                <a:solidFill>
                  <a:srgbClr val="002060"/>
                </a:solidFill>
              </a:rPr>
              <a:t>pc</a:t>
            </a:r>
            <a:r>
              <a:rPr lang="en-US" dirty="0" smtClean="0">
                <a:solidFill>
                  <a:srgbClr val="002060"/>
                </a:solidFill>
              </a:rPr>
              <a:t>│= </a:t>
            </a:r>
            <a:r>
              <a:rPr lang="en-US" dirty="0">
                <a:solidFill>
                  <a:srgbClr val="002060"/>
                </a:solidFill>
              </a:rPr>
              <a:t>57/n (mV) </a:t>
            </a:r>
            <a:r>
              <a:rPr lang="en-US" dirty="0" smtClean="0">
                <a:solidFill>
                  <a:srgbClr val="002060"/>
                </a:solidFill>
              </a:rPr>
              <a:t>(theoretically)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n=number </a:t>
            </a:r>
            <a:r>
              <a:rPr lang="en-US" dirty="0">
                <a:solidFill>
                  <a:srgbClr val="002060"/>
                </a:solidFill>
              </a:rPr>
              <a:t>of electrons transferred in </a:t>
            </a:r>
            <a:r>
              <a:rPr lang="en-US" dirty="0" smtClean="0">
                <a:solidFill>
                  <a:srgbClr val="002060"/>
                </a:solidFill>
              </a:rPr>
              <a:t/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the process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Usually more like 70 mV/n because </a:t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of cell resistance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i="1" dirty="0" smtClean="0">
                <a:solidFill>
                  <a:srgbClr val="00B050"/>
                </a:solidFill>
              </a:rPr>
              <a:t>Condition 2: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50"/>
                </a:solidFill>
              </a:rPr>
              <a:t>The ratio of the anodic and cationic </a:t>
            </a:r>
            <a:r>
              <a:rPr lang="en-US" dirty="0" smtClean="0">
                <a:solidFill>
                  <a:srgbClr val="00B050"/>
                </a:solidFill>
              </a:rPr>
              <a:t/>
            </a:r>
            <a:br>
              <a:rPr lang="en-US" dirty="0" smtClean="0">
                <a:solidFill>
                  <a:srgbClr val="00B050"/>
                </a:solidFill>
              </a:rPr>
            </a:br>
            <a:r>
              <a:rPr lang="en-US" dirty="0" smtClean="0">
                <a:solidFill>
                  <a:srgbClr val="00B050"/>
                </a:solidFill>
              </a:rPr>
              <a:t>peak </a:t>
            </a:r>
            <a:r>
              <a:rPr lang="en-US" dirty="0">
                <a:solidFill>
                  <a:srgbClr val="00B050"/>
                </a:solidFill>
              </a:rPr>
              <a:t>(</a:t>
            </a:r>
            <a:r>
              <a:rPr lang="en-US" dirty="0" err="1">
                <a:solidFill>
                  <a:srgbClr val="00B050"/>
                </a:solidFill>
              </a:rPr>
              <a:t>i</a:t>
            </a:r>
            <a:r>
              <a:rPr lang="en-US" baseline="-25000" dirty="0" err="1">
                <a:solidFill>
                  <a:srgbClr val="00B050"/>
                </a:solidFill>
              </a:rPr>
              <a:t>pa</a:t>
            </a:r>
            <a:r>
              <a:rPr lang="en-US" dirty="0">
                <a:solidFill>
                  <a:srgbClr val="00B050"/>
                </a:solidFill>
              </a:rPr>
              <a:t>/</a:t>
            </a:r>
            <a:r>
              <a:rPr lang="en-US" dirty="0" err="1">
                <a:solidFill>
                  <a:srgbClr val="00B050"/>
                </a:solidFill>
              </a:rPr>
              <a:t>i</a:t>
            </a:r>
            <a:r>
              <a:rPr lang="en-US" baseline="-25000" dirty="0" err="1">
                <a:solidFill>
                  <a:srgbClr val="00B050"/>
                </a:solidFill>
              </a:rPr>
              <a:t>pc</a:t>
            </a:r>
            <a:r>
              <a:rPr lang="en-US" dirty="0">
                <a:solidFill>
                  <a:srgbClr val="00B050"/>
                </a:solidFill>
              </a:rPr>
              <a:t>) should be close to one </a:t>
            </a:r>
            <a:r>
              <a:rPr lang="en-US" dirty="0" smtClean="0">
                <a:solidFill>
                  <a:srgbClr val="00B050"/>
                </a:solidFill>
              </a:rPr>
              <a:t/>
            </a:r>
            <a:br>
              <a:rPr lang="en-US" dirty="0" smtClean="0">
                <a:solidFill>
                  <a:srgbClr val="00B050"/>
                </a:solidFill>
              </a:rPr>
            </a:br>
            <a:r>
              <a:rPr lang="en-US" i="1" dirty="0" smtClean="0">
                <a:solidFill>
                  <a:srgbClr val="00B050"/>
                </a:solidFill>
              </a:rPr>
              <a:t>and</a:t>
            </a:r>
            <a:r>
              <a:rPr lang="en-US" dirty="0" smtClean="0">
                <a:solidFill>
                  <a:srgbClr val="00B050"/>
                </a:solidFill>
              </a:rPr>
              <a:t> independent </a:t>
            </a:r>
            <a:r>
              <a:rPr lang="en-US" dirty="0">
                <a:solidFill>
                  <a:srgbClr val="00B050"/>
                </a:solidFill>
              </a:rPr>
              <a:t>from the scan </a:t>
            </a:r>
            <a:r>
              <a:rPr lang="en-US" dirty="0" smtClean="0">
                <a:solidFill>
                  <a:srgbClr val="00B050"/>
                </a:solidFill>
              </a:rPr>
              <a:t>rate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>
              <a:solidFill>
                <a:srgbClr val="00B05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206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dirty="0">
              <a:solidFill>
                <a:srgbClr val="00206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206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dirty="0">
              <a:solidFill>
                <a:srgbClr val="00206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5" r="4628"/>
          <a:stretch/>
        </p:blipFill>
        <p:spPr bwMode="auto">
          <a:xfrm>
            <a:off x="6200622" y="2438400"/>
            <a:ext cx="2743200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623" y="4388556"/>
            <a:ext cx="2743200" cy="1810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8772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276</TotalTime>
  <Words>686</Words>
  <Application>Microsoft Office PowerPoint</Application>
  <PresentationFormat>On-screen Show (4:3)</PresentationFormat>
  <Paragraphs>97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Lecture 6a</vt:lpstr>
      <vt:lpstr>Introduction I</vt:lpstr>
      <vt:lpstr>Introduction II</vt:lpstr>
      <vt:lpstr>Cyclic Voltammetry I</vt:lpstr>
      <vt:lpstr>Cyclic Voltammetry II</vt:lpstr>
      <vt:lpstr>Cyclic Voltammetry III</vt:lpstr>
      <vt:lpstr>Cyclic Voltammetry IV</vt:lpstr>
      <vt:lpstr>Cyclic Voltammetry V</vt:lpstr>
      <vt:lpstr>Cyclic Voltammetry VI</vt:lpstr>
      <vt:lpstr>Experiment I</vt:lpstr>
      <vt:lpstr>Experiment II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7a</dc:title>
  <dc:creator>bacher</dc:creator>
  <cp:lastModifiedBy>Alf Bacher</cp:lastModifiedBy>
  <cp:revision>27</cp:revision>
  <dcterms:created xsi:type="dcterms:W3CDTF">2012-01-29T23:17:57Z</dcterms:created>
  <dcterms:modified xsi:type="dcterms:W3CDTF">2015-01-18T21:09:10Z</dcterms:modified>
</cp:coreProperties>
</file>