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9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8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6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4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8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5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0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6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7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CF0A0-6861-430C-B790-36A0B868801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4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oleObject" Target="../embeddings/oleObject7.bin"/><Relationship Id="rId7" Type="http://schemas.openxmlformats.org/officeDocument/2006/relationships/hyperlink" Target="//upload.wikimedia.org/wikipedia/commons/3/34/KI_test_paper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jpeg"/><Relationship Id="rId5" Type="http://schemas.openxmlformats.org/officeDocument/2006/relationships/hyperlink" Target="http://en.wikipedia.org/wiki/File:Toluene_with_sodium-benzophenone_-_intense_blue.jpg" TargetMode="Externa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14a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mtClean="0">
                <a:solidFill>
                  <a:srgbClr val="002060"/>
                </a:solidFill>
              </a:rPr>
              <a:t>Drying Solvents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0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Conventional Drying Agents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Usually drying agents like anhydrous 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or MgSO</a:t>
            </a:r>
            <a:r>
              <a:rPr lang="en-US" baseline="-25000" dirty="0"/>
              <a:t>4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are used to dry organic solutions</a:t>
            </a:r>
          </a:p>
          <a:p>
            <a:r>
              <a:rPr lang="en-US" dirty="0" smtClean="0"/>
              <a:t>They remove the majority of the water but not all of it because the drying process is an equilibrium reaction</a:t>
            </a:r>
          </a:p>
          <a:p>
            <a:endParaRPr lang="en-US" sz="3800" dirty="0"/>
          </a:p>
          <a:p>
            <a:r>
              <a:rPr lang="en-US" dirty="0" smtClean="0"/>
              <a:t>They adsorb varying amount of water (n=0.5 moles (CaSO</a:t>
            </a:r>
            <a:r>
              <a:rPr lang="en-US" baseline="-25000" dirty="0" smtClean="0"/>
              <a:t>4</a:t>
            </a:r>
            <a:r>
              <a:rPr lang="en-US" dirty="0" smtClean="0"/>
              <a:t>) to n=10 moles (Na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))</a:t>
            </a:r>
          </a:p>
          <a:p>
            <a:r>
              <a:rPr lang="en-US" dirty="0"/>
              <a:t>Their </a:t>
            </a:r>
            <a:r>
              <a:rPr lang="en-US" dirty="0" smtClean="0"/>
              <a:t>efficiency is </a:t>
            </a:r>
            <a:r>
              <a:rPr lang="en-US" dirty="0"/>
              <a:t>measured by </a:t>
            </a:r>
            <a:r>
              <a:rPr lang="en-US" i="1" dirty="0"/>
              <a:t>intensity</a:t>
            </a:r>
            <a:r>
              <a:rPr lang="en-US" dirty="0"/>
              <a:t>, </a:t>
            </a:r>
            <a:r>
              <a:rPr lang="en-US" i="1" dirty="0"/>
              <a:t>capacity</a:t>
            </a:r>
            <a:r>
              <a:rPr lang="en-US" dirty="0"/>
              <a:t> and </a:t>
            </a:r>
            <a:r>
              <a:rPr lang="en-US" i="1" dirty="0"/>
              <a:t>velocity</a:t>
            </a:r>
            <a:r>
              <a:rPr lang="en-US" dirty="0"/>
              <a:t> can greatly vary from one solvent to the </a:t>
            </a:r>
            <a:r>
              <a:rPr lang="en-US" dirty="0" smtClean="0"/>
              <a:t>other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Problem: The water is just absorbed by the drying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agent and not “consumed” 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048000"/>
            <a:ext cx="5432611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29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Moisture Sensitive </a:t>
            </a: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en-US" dirty="0" smtClean="0">
                <a:solidFill>
                  <a:srgbClr val="002060"/>
                </a:solidFill>
              </a:rPr>
              <a:t>ompounds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 is a dry solvent important?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6600"/>
                </a:solidFill>
              </a:rPr>
              <a:t>Grignard reagents</a:t>
            </a:r>
          </a:p>
          <a:p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err="1" smtClean="0">
                <a:solidFill>
                  <a:srgbClr val="006600"/>
                </a:solidFill>
              </a:rPr>
              <a:t>Cyclopentadienides</a:t>
            </a:r>
            <a:endParaRPr lang="en-US" b="1" i="1" dirty="0" smtClean="0">
              <a:solidFill>
                <a:srgbClr val="006600"/>
              </a:solidFill>
            </a:endParaRPr>
          </a:p>
          <a:p>
            <a:endParaRPr lang="en-US" sz="1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6600"/>
                </a:solidFill>
              </a:rPr>
              <a:t>Transition metal halides</a:t>
            </a:r>
          </a:p>
          <a:p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6600"/>
                </a:solidFill>
              </a:rPr>
              <a:t>Hydrolysis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68288"/>
              </p:ext>
            </p:extLst>
          </p:nvPr>
        </p:nvGraphicFramePr>
        <p:xfrm>
          <a:off x="1981200" y="2667000"/>
          <a:ext cx="4299085" cy="256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CS ChemDraw Drawing" r:id="rId3" imgW="3439268" imgH="205417" progId="ChemDraw.Document.6.0">
                  <p:embed/>
                </p:oleObj>
              </mc:Choice>
              <mc:Fallback>
                <p:oleObj name="CS ChemDraw Drawing" r:id="rId3" imgW="3439268" imgH="2054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667000"/>
                        <a:ext cx="4299085" cy="256771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493595"/>
              </p:ext>
            </p:extLst>
          </p:nvPr>
        </p:nvGraphicFramePr>
        <p:xfrm>
          <a:off x="1981200" y="4572000"/>
          <a:ext cx="4093386" cy="245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CS ChemDraw Drawing" r:id="rId5" imgW="3274709" imgH="196251" progId="ChemDraw.Document.6.0">
                  <p:embed/>
                </p:oleObj>
              </mc:Choice>
              <mc:Fallback>
                <p:oleObj name="CS ChemDraw Drawing" r:id="rId5" imgW="3274709" imgH="1962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200" y="4572000"/>
                        <a:ext cx="4093386" cy="24531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188444"/>
              </p:ext>
            </p:extLst>
          </p:nvPr>
        </p:nvGraphicFramePr>
        <p:xfrm>
          <a:off x="1981200" y="3429000"/>
          <a:ext cx="3660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CS ChemDraw Drawing" r:id="rId7" imgW="3660302" imgH="645903" progId="ChemDraw.Document.6.0">
                  <p:embed/>
                </p:oleObj>
              </mc:Choice>
              <mc:Fallback>
                <p:oleObj name="CS ChemDraw Drawing" r:id="rId7" imgW="3660302" imgH="6459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1200" y="3429000"/>
                        <a:ext cx="3660775" cy="6461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75722"/>
              </p:ext>
            </p:extLst>
          </p:nvPr>
        </p:nvGraphicFramePr>
        <p:xfrm>
          <a:off x="1981200" y="5257800"/>
          <a:ext cx="38639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CS ChemDraw Drawing" r:id="rId9" imgW="3221206" imgH="817892" progId="ChemDraw.Document.6.0">
                  <p:embed/>
                </p:oleObj>
              </mc:Choice>
              <mc:Fallback>
                <p:oleObj name="CS ChemDraw Drawing" r:id="rId9" imgW="3221206" imgH="8178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81200" y="5257800"/>
                        <a:ext cx="3863975" cy="98266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13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Ethers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Ethers are very commonly used solvents because of their ability to dissolve a broad variety of compounds</a:t>
            </a:r>
          </a:p>
          <a:p>
            <a:r>
              <a:rPr lang="en-US" sz="2000" dirty="0" smtClean="0"/>
              <a:t>Many ethers are hygroscopic due to </a:t>
            </a:r>
            <a:r>
              <a:rPr lang="en-US" sz="2000" dirty="0"/>
              <a:t>their </a:t>
            </a:r>
            <a:r>
              <a:rPr lang="en-US" sz="2000" dirty="0" smtClean="0"/>
              <a:t>polarity and </a:t>
            </a:r>
            <a:r>
              <a:rPr lang="en-US" sz="2000" dirty="0"/>
              <a:t>their </a:t>
            </a:r>
            <a:br>
              <a:rPr lang="en-US" sz="2000" dirty="0"/>
            </a:br>
            <a:r>
              <a:rPr lang="en-US" sz="2000" dirty="0" smtClean="0"/>
              <a:t>ability to form hydrogen bonds with </a:t>
            </a:r>
            <a:r>
              <a:rPr lang="en-US" sz="2000" dirty="0"/>
              <a:t>water</a:t>
            </a:r>
          </a:p>
          <a:p>
            <a:r>
              <a:rPr lang="en-US" sz="2000" dirty="0" smtClean="0"/>
              <a:t>Most ethers react with oxygen in air in the presence of light to form explosive peroxides, which have higher boiling </a:t>
            </a:r>
            <a:r>
              <a:rPr lang="en-US" sz="2000" dirty="0"/>
              <a:t>points</a:t>
            </a:r>
            <a:br>
              <a:rPr lang="en-US" sz="2000" dirty="0"/>
            </a:br>
            <a:r>
              <a:rPr lang="en-US" sz="2000" dirty="0"/>
              <a:t>that </a:t>
            </a:r>
            <a:r>
              <a:rPr lang="en-US" sz="2000" dirty="0" smtClean="0"/>
              <a:t>the ethers themselves (diethyl ether </a:t>
            </a:r>
            <a:r>
              <a:rPr lang="en-US" sz="2000" dirty="0"/>
              <a:t>peroxide: </a:t>
            </a:r>
            <a:br>
              <a:rPr lang="en-US" sz="2000" dirty="0"/>
            </a:br>
            <a:r>
              <a:rPr lang="en-US" sz="2000" dirty="0"/>
              <a:t>40 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(2 torr), tetrahydrofuran peroxide: 62 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(2 torr)) </a:t>
            </a:r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Diethyl ether and tetrahydrofuran are often inhibited </a:t>
            </a:r>
            <a:br>
              <a:rPr lang="en-US" sz="2000" dirty="0" smtClean="0">
                <a:sym typeface="Wingdings" pitchFamily="2" charset="2"/>
              </a:rPr>
            </a:br>
            <a:r>
              <a:rPr lang="en-US" sz="2000" dirty="0" smtClean="0">
                <a:sym typeface="Wingdings" pitchFamily="2" charset="2"/>
              </a:rPr>
              <a:t>with </a:t>
            </a:r>
            <a:r>
              <a:rPr lang="en-US" sz="2000" i="1" dirty="0" smtClean="0">
                <a:sym typeface="Wingdings" pitchFamily="2" charset="2"/>
              </a:rPr>
              <a:t>BHT</a:t>
            </a:r>
            <a:r>
              <a:rPr lang="en-US" sz="2000" dirty="0" smtClean="0">
                <a:sym typeface="Wingdings" pitchFamily="2" charset="2"/>
              </a:rPr>
              <a:t> (3,5-di-</a:t>
            </a:r>
            <a:r>
              <a:rPr lang="en-US" sz="2000" i="1" dirty="0" smtClean="0">
                <a:sym typeface="Wingdings" pitchFamily="2" charset="2"/>
              </a:rPr>
              <a:t>tert</a:t>
            </a:r>
            <a:r>
              <a:rPr lang="en-US" sz="2000" dirty="0" smtClean="0">
                <a:sym typeface="Wingdings" pitchFamily="2" charset="2"/>
              </a:rPr>
              <a:t>.-butyl-4-hydroxytoluene), </a:t>
            </a:r>
            <a:r>
              <a:rPr lang="en-US" sz="2000" dirty="0">
                <a:sym typeface="Wingdings" pitchFamily="2" charset="2"/>
              </a:rPr>
              <a:t>which is </a:t>
            </a:r>
            <a:br>
              <a:rPr lang="en-US" sz="2000" dirty="0">
                <a:sym typeface="Wingdings" pitchFamily="2" charset="2"/>
              </a:rPr>
            </a:br>
            <a:r>
              <a:rPr lang="en-US" sz="2000" dirty="0">
                <a:sym typeface="Wingdings" pitchFamily="2" charset="2"/>
              </a:rPr>
              <a:t>also </a:t>
            </a:r>
            <a:r>
              <a:rPr lang="en-US" sz="2000" dirty="0" smtClean="0">
                <a:sym typeface="Wingdings" pitchFamily="2" charset="2"/>
              </a:rPr>
              <a:t>used as anti-oxidant in cosmetics, pharmaceuticals, etc.</a:t>
            </a:r>
            <a:endParaRPr lang="en-US" sz="2000" dirty="0" smtClean="0"/>
          </a:p>
          <a:p>
            <a:r>
              <a:rPr lang="en-US" sz="2000" dirty="0"/>
              <a:t>Other ethers used in synthetic work are </a:t>
            </a:r>
            <a:r>
              <a:rPr lang="en-US" sz="2000" dirty="0" smtClean="0"/>
              <a:t>1,2-dimethoxyethane </a:t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 err="1"/>
              <a:t>diglyme</a:t>
            </a:r>
            <a:r>
              <a:rPr lang="en-US" sz="2000" dirty="0"/>
              <a:t> (both display a higher boiling point than diethyl ether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/>
              <a:t>tetrahydrofuran) </a:t>
            </a:r>
          </a:p>
          <a:p>
            <a:endParaRPr lang="en-US" sz="2000" b="1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865" y="2286000"/>
            <a:ext cx="1622425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17185"/>
              </p:ext>
            </p:extLst>
          </p:nvPr>
        </p:nvGraphicFramePr>
        <p:xfrm>
          <a:off x="6667323" y="3386498"/>
          <a:ext cx="2171877" cy="804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S ChemDraw Drawing" r:id="rId4" imgW="3180134" imgH="1177775" progId="ChemDraw.Document.6.0">
                  <p:embed/>
                </p:oleObj>
              </mc:Choice>
              <mc:Fallback>
                <p:oleObj name="CS ChemDraw Drawing" r:id="rId4" imgW="3180134" imgH="1177775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323" y="3386498"/>
                        <a:ext cx="2171877" cy="804502"/>
                      </a:xfrm>
                      <a:prstGeom prst="rect">
                        <a:avLst/>
                      </a:prstGeom>
                      <a:solidFill>
                        <a:srgbClr val="F2DCDB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232320"/>
              </p:ext>
            </p:extLst>
          </p:nvPr>
        </p:nvGraphicFramePr>
        <p:xfrm>
          <a:off x="7239000" y="4267200"/>
          <a:ext cx="14732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S ChemDraw Drawing" r:id="rId6" imgW="2028217" imgH="1636593" progId="ChemDraw.Document.6.0">
                  <p:embed/>
                </p:oleObj>
              </mc:Choice>
              <mc:Fallback>
                <p:oleObj name="CS ChemDraw Drawing" r:id="rId6" imgW="2028217" imgH="1636593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267200"/>
                        <a:ext cx="1473200" cy="1189038"/>
                      </a:xfrm>
                      <a:prstGeom prst="rect">
                        <a:avLst/>
                      </a:prstGeom>
                      <a:solidFill>
                        <a:srgbClr val="D7E4BD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9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Ethers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Purification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Step 1: Test for peroxides with KI-starch paper (turns dark blue) or acidic KI-solution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turn yellow-brown</a:t>
            </a:r>
            <a:r>
              <a:rPr lang="en-US" dirty="0">
                <a:solidFill>
                  <a:srgbClr val="002060"/>
                </a:solidFill>
              </a:rPr>
              <a:t>) in the presence of peroxides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Step 2: Removal of water and peroxides by treatment with sodium/benzophenone (color change from beige to dark blue)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Due to the formation of hydrogen gas the reaction because irreversible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dark blue color is due to a ketyl radical anion (</a:t>
            </a:r>
            <a:r>
              <a:rPr lang="en-US" dirty="0" smtClean="0">
                <a:solidFill>
                  <a:srgbClr val="002060"/>
                </a:solidFill>
              </a:rPr>
              <a:t>Ph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CO</a:t>
            </a:r>
            <a:r>
              <a:rPr lang="en-US" baseline="30000" dirty="0" smtClean="0">
                <a:solidFill>
                  <a:srgbClr val="002060"/>
                </a:solidFill>
              </a:rPr>
              <a:t>.-</a:t>
            </a:r>
            <a:r>
              <a:rPr lang="en-US" dirty="0" smtClean="0">
                <a:solidFill>
                  <a:srgbClr val="002060"/>
                </a:solidFill>
              </a:rPr>
              <a:t>Na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dirty="0">
                <a:solidFill>
                  <a:srgbClr val="002060"/>
                </a:solidFill>
              </a:rPr>
              <a:t>which is only stable in the absence of oxidants and water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Alternatively LiAlH</a:t>
            </a:r>
            <a:r>
              <a:rPr lang="en-US" baseline="-25000" dirty="0">
                <a:solidFill>
                  <a:srgbClr val="002060"/>
                </a:solidFill>
              </a:rPr>
              <a:t>4</a:t>
            </a:r>
            <a:r>
              <a:rPr lang="en-US" dirty="0">
                <a:solidFill>
                  <a:srgbClr val="002060"/>
                </a:solidFill>
              </a:rPr>
              <a:t> or CaH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 can be used as drying agents for less rigorous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This approach can also be used for many hydrocarbons i.e</a:t>
            </a:r>
            <a:r>
              <a:rPr lang="en-US" dirty="0" smtClean="0">
                <a:solidFill>
                  <a:srgbClr val="002060"/>
                </a:solidFill>
              </a:rPr>
              <a:t>., toluene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578933"/>
              </p:ext>
            </p:extLst>
          </p:nvPr>
        </p:nvGraphicFramePr>
        <p:xfrm>
          <a:off x="2590800" y="3182937"/>
          <a:ext cx="41052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S ChemDraw Drawing" r:id="rId3" imgW="3283896" imgH="196251" progId="ChemDraw.Document.6.0">
                  <p:embed/>
                </p:oleObj>
              </mc:Choice>
              <mc:Fallback>
                <p:oleObj name="CS ChemDraw Drawing" r:id="rId3" imgW="3283896" imgH="196251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182937"/>
                        <a:ext cx="4105275" cy="398463"/>
                      </a:xfrm>
                      <a:prstGeom prst="rect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http://upload.wikimedia.org/wikipedia/commons/thumb/e/e3/Toluene_with_sodium-benzophenone_-_intense_blue.jpg/220px-Toluene_with_sodium-benzophenone_-_intense_blue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6" r="13939" b="42896"/>
          <a:stretch/>
        </p:blipFill>
        <p:spPr bwMode="auto">
          <a:xfrm>
            <a:off x="7219244" y="5486400"/>
            <a:ext cx="1636890" cy="89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File:KI test paper.jpg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04" t="43457" r="32444" b="8939"/>
          <a:stretch/>
        </p:blipFill>
        <p:spPr bwMode="auto">
          <a:xfrm>
            <a:off x="8181541" y="1524000"/>
            <a:ext cx="65765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6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Chlorinated Solvents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Never, ever use alkali metals (i.e., Na, K, K/Na) or alkali metal hydrides (i.e., </a:t>
            </a:r>
            <a:r>
              <a:rPr lang="en-US" b="1" dirty="0" err="1" smtClean="0">
                <a:solidFill>
                  <a:srgbClr val="FF0000"/>
                </a:solidFill>
              </a:rPr>
              <a:t>NaH</a:t>
            </a:r>
            <a:r>
              <a:rPr lang="en-US" b="1" dirty="0" smtClean="0">
                <a:solidFill>
                  <a:srgbClr val="FF0000"/>
                </a:solidFill>
              </a:rPr>
              <a:t>) to dry chlorinated solvents since this will in most </a:t>
            </a:r>
            <a:r>
              <a:rPr lang="en-US" b="1" dirty="0">
                <a:solidFill>
                  <a:srgbClr val="FF0000"/>
                </a:solidFill>
              </a:rPr>
              <a:t>cases  </a:t>
            </a:r>
            <a:r>
              <a:rPr lang="en-US" b="1" dirty="0" smtClean="0">
                <a:solidFill>
                  <a:srgbClr val="FF0000"/>
                </a:solidFill>
              </a:rPr>
              <a:t>lead to violent explosions, sooner or later!</a:t>
            </a:r>
          </a:p>
          <a:p>
            <a:r>
              <a:rPr lang="en-US" dirty="0" smtClean="0"/>
              <a:t>Drying agents to dry chlorinated solvents are calcium hydride (converted to </a:t>
            </a:r>
            <a:r>
              <a:rPr lang="en-US" dirty="0" err="1" smtClean="0"/>
              <a:t>Ca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) or phosphorous pentoxide (converted to HPO</a:t>
            </a:r>
            <a:r>
              <a:rPr lang="en-US" baseline="-25000" dirty="0" smtClean="0"/>
              <a:t>3</a:t>
            </a:r>
            <a:r>
              <a:rPr lang="en-US" dirty="0" smtClean="0"/>
              <a:t>,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They wet solvent is refluxed for several hours and then distilled under inert gas</a:t>
            </a:r>
          </a:p>
          <a:p>
            <a:r>
              <a:rPr lang="en-US" dirty="0" smtClean="0"/>
              <a:t>The same reagents can be used for hydrocarbon solvents </a:t>
            </a:r>
            <a:br>
              <a:rPr lang="en-US" dirty="0" smtClean="0"/>
            </a:br>
            <a:r>
              <a:rPr lang="en-US" dirty="0" smtClean="0"/>
              <a:t>i.e., hexane, toluene, etc.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989278"/>
              </p:ext>
            </p:extLst>
          </p:nvPr>
        </p:nvGraphicFramePr>
        <p:xfrm>
          <a:off x="2133600" y="3962400"/>
          <a:ext cx="5061085" cy="668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CS ChemDraw Drawing" r:id="rId3" imgW="4048868" imgH="534568" progId="ChemDraw.Document.6.0">
                  <p:embed/>
                </p:oleObj>
              </mc:Choice>
              <mc:Fallback>
                <p:oleObj name="CS ChemDraw Drawing" r:id="rId3" imgW="4048868" imgH="5345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3962400"/>
                        <a:ext cx="5061085" cy="66821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4">
                              <a:lumMod val="60000"/>
                              <a:lumOff val="40000"/>
                            </a:schemeClr>
                          </a:gs>
                          <a:gs pos="50000">
                            <a:schemeClr val="accent4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4">
                              <a:lumMod val="20000"/>
                              <a:lumOff val="8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68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Other Solvents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</a:rPr>
              <a:t>Water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Dissolved salts may be removed by distillation or ion exchange.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It can </a:t>
            </a:r>
            <a:r>
              <a:rPr lang="en-US" dirty="0">
                <a:solidFill>
                  <a:schemeClr val="tx1"/>
                </a:solidFill>
              </a:rPr>
              <a:t>be degassed purging it with an inert gas for an extended time.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Alternatively</a:t>
            </a:r>
            <a:r>
              <a:rPr lang="en-US" dirty="0">
                <a:solidFill>
                  <a:schemeClr val="tx1"/>
                </a:solidFill>
              </a:rPr>
              <a:t>, several </a:t>
            </a:r>
            <a:r>
              <a:rPr lang="en-US" i="1" dirty="0">
                <a:solidFill>
                  <a:schemeClr val="tx1"/>
                </a:solidFill>
              </a:rPr>
              <a:t>freeze-pump-thaw</a:t>
            </a:r>
            <a:r>
              <a:rPr lang="en-US" dirty="0">
                <a:solidFill>
                  <a:schemeClr val="tx1"/>
                </a:solidFill>
              </a:rPr>
              <a:t> cycles can help to remove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dissolved </a:t>
            </a:r>
            <a:r>
              <a:rPr lang="en-US" dirty="0">
                <a:solidFill>
                  <a:schemeClr val="tx1"/>
                </a:solidFill>
              </a:rPr>
              <a:t>gases (i.e., oxygen). </a:t>
            </a:r>
            <a:endParaRPr lang="en-US" b="1" i="1" dirty="0" smtClean="0">
              <a:solidFill>
                <a:schemeClr val="tx1"/>
              </a:solidFill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Alcohols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Alcohols are mainly contaminated with varying amounts of water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Ethanol: </a:t>
            </a:r>
            <a:r>
              <a:rPr lang="en-US" dirty="0" err="1" smtClean="0">
                <a:solidFill>
                  <a:schemeClr val="tx1"/>
                </a:solidFill>
              </a:rPr>
              <a:t>CaO</a:t>
            </a:r>
            <a:r>
              <a:rPr lang="en-US" dirty="0" smtClean="0">
                <a:solidFill>
                  <a:schemeClr val="tx1"/>
                </a:solidFill>
              </a:rPr>
              <a:t> or Na/diethyl phthalate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Methanol: fractionated distillation, Na/dimethyl phthalate</a:t>
            </a: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N,N-</a:t>
            </a:r>
            <a:r>
              <a:rPr lang="en-US" sz="2800" b="1" i="1" dirty="0" err="1" smtClean="0">
                <a:solidFill>
                  <a:srgbClr val="002060"/>
                </a:solidFill>
              </a:rPr>
              <a:t>Dimethylformamide</a:t>
            </a:r>
            <a:endParaRPr lang="en-US" sz="2800" b="1" i="1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Dimethyl </a:t>
            </a:r>
            <a:r>
              <a:rPr lang="en-US" dirty="0" err="1">
                <a:solidFill>
                  <a:schemeClr val="tx1"/>
                </a:solidFill>
              </a:rPr>
              <a:t>formamide</a:t>
            </a:r>
            <a:r>
              <a:rPr lang="en-US" dirty="0">
                <a:solidFill>
                  <a:schemeClr val="tx1"/>
                </a:solidFill>
              </a:rPr>
              <a:t> (DMF) is contaminated by </a:t>
            </a:r>
            <a:r>
              <a:rPr lang="en-US" dirty="0" err="1" smtClean="0">
                <a:solidFill>
                  <a:schemeClr val="tx1"/>
                </a:solidFill>
              </a:rPr>
              <a:t>dimethylamine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Anhydrous </a:t>
            </a:r>
            <a:r>
              <a:rPr lang="en-US" dirty="0">
                <a:solidFill>
                  <a:schemeClr val="tx1"/>
                </a:solidFill>
              </a:rPr>
              <a:t>magnesium sulfate is used to remove the majority of the </a:t>
            </a:r>
            <a:r>
              <a:rPr lang="en-US" dirty="0" smtClean="0">
                <a:solidFill>
                  <a:schemeClr val="tx1"/>
                </a:solidFill>
              </a:rPr>
              <a:t>water </a:t>
            </a:r>
            <a:r>
              <a:rPr lang="en-US" dirty="0">
                <a:solidFill>
                  <a:schemeClr val="tx1"/>
                </a:solidFill>
              </a:rPr>
              <a:t>(final concentration: ~ 0.01 M) followed by a vacuum distillation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>
                <a:solidFill>
                  <a:schemeClr val="tx1"/>
                </a:solidFill>
              </a:rPr>
              <a:t>higher quality, the pre-dried solvent can stored over </a:t>
            </a:r>
            <a:r>
              <a:rPr lang="en-US" dirty="0" err="1">
                <a:solidFill>
                  <a:schemeClr val="tx1"/>
                </a:solidFill>
              </a:rPr>
              <a:t>BaO</a:t>
            </a:r>
            <a:r>
              <a:rPr lang="en-US" dirty="0">
                <a:solidFill>
                  <a:schemeClr val="tx1"/>
                </a:solidFill>
              </a:rPr>
              <a:t> before </a:t>
            </a:r>
            <a:r>
              <a:rPr lang="en-US" dirty="0" smtClean="0">
                <a:solidFill>
                  <a:schemeClr val="tx1"/>
                </a:solidFill>
              </a:rPr>
              <a:t>it </a:t>
            </a:r>
            <a:r>
              <a:rPr lang="en-US" dirty="0">
                <a:solidFill>
                  <a:schemeClr val="tx1"/>
                </a:solidFill>
              </a:rPr>
              <a:t>is distilled over alumina (50 g/L).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pre-dried solvent can be refluxed with </a:t>
            </a:r>
            <a:r>
              <a:rPr lang="en-US" dirty="0" err="1">
                <a:solidFill>
                  <a:schemeClr val="tx1"/>
                </a:solidFill>
              </a:rPr>
              <a:t>triphenylchlorosilane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(Ph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SiCl)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>
                <a:solidFill>
                  <a:schemeClr val="tx1"/>
                </a:solidFill>
              </a:rPr>
              <a:t>24 hours.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2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Other </a:t>
            </a:r>
            <a:r>
              <a:rPr lang="en-US" dirty="0" smtClean="0">
                <a:solidFill>
                  <a:srgbClr val="002060"/>
                </a:solidFill>
              </a:rPr>
              <a:t>Solvents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i="1" dirty="0">
                <a:solidFill>
                  <a:srgbClr val="002060"/>
                </a:solidFill>
              </a:rPr>
              <a:t>Dimethyl sulfoxide</a:t>
            </a:r>
            <a:endParaRPr lang="en-US" b="1" i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Contaminated by water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Reflux </a:t>
            </a:r>
            <a:r>
              <a:rPr lang="en-US" sz="2300" dirty="0">
                <a:solidFill>
                  <a:schemeClr val="tx1"/>
                </a:solidFill>
              </a:rPr>
              <a:t>over </a:t>
            </a:r>
            <a:r>
              <a:rPr lang="en-US" sz="2300" dirty="0" smtClean="0">
                <a:solidFill>
                  <a:schemeClr val="tx1"/>
                </a:solidFill>
              </a:rPr>
              <a:t>CaH</a:t>
            </a:r>
            <a:r>
              <a:rPr lang="en-US" sz="2300" baseline="-25000" dirty="0" smtClean="0">
                <a:solidFill>
                  <a:schemeClr val="tx1"/>
                </a:solidFill>
              </a:rPr>
              <a:t>2 </a:t>
            </a:r>
            <a:r>
              <a:rPr lang="en-US" sz="2300" dirty="0" smtClean="0">
                <a:solidFill>
                  <a:schemeClr val="tx1"/>
                </a:solidFill>
              </a:rPr>
              <a:t>and then distillation </a:t>
            </a:r>
            <a:r>
              <a:rPr lang="en-US" sz="2300" i="1" dirty="0" smtClean="0">
                <a:solidFill>
                  <a:schemeClr val="tx1"/>
                </a:solidFill>
              </a:rPr>
              <a:t>in vacuo</a:t>
            </a:r>
            <a:endParaRPr lang="en-US" sz="2300" i="1" baseline="-25000" dirty="0">
              <a:solidFill>
                <a:schemeClr val="tx1"/>
              </a:solidFill>
            </a:endParaRPr>
          </a:p>
          <a:p>
            <a:r>
              <a:rPr lang="en-US" sz="3100" b="1" i="1" dirty="0" smtClean="0">
                <a:solidFill>
                  <a:srgbClr val="002060"/>
                </a:solidFill>
              </a:rPr>
              <a:t>Acetone</a:t>
            </a:r>
            <a:endParaRPr lang="en-US" sz="3100" b="1" i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Acetone is contaminated by aldehydes (i.e., acetaldehyde), which can </a:t>
            </a:r>
            <a:r>
              <a:rPr lang="en-US" sz="2300" dirty="0" smtClean="0">
                <a:solidFill>
                  <a:schemeClr val="tx1"/>
                </a:solidFill>
              </a:rPr>
              <a:t>be </a:t>
            </a:r>
            <a:r>
              <a:rPr lang="en-US" sz="2300" dirty="0">
                <a:solidFill>
                  <a:schemeClr val="tx1"/>
                </a:solidFill>
              </a:rPr>
              <a:t>removed by treatment with silver nitrate or potassium permanganate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For less rigorous applications, drying over anhydrous calcium sulfate or potassium carbonate provides good results</a:t>
            </a:r>
            <a:endParaRPr lang="en-US" sz="2300" i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For more sensitive application, the </a:t>
            </a:r>
            <a:r>
              <a:rPr lang="en-US" sz="2300" dirty="0" smtClean="0">
                <a:solidFill>
                  <a:schemeClr val="tx1"/>
                </a:solidFill>
              </a:rPr>
              <a:t>pre-dried </a:t>
            </a:r>
            <a:r>
              <a:rPr lang="en-US" sz="2300" dirty="0">
                <a:solidFill>
                  <a:schemeClr val="tx1"/>
                </a:solidFill>
              </a:rPr>
              <a:t>solvent can be refluxed over  CaH</a:t>
            </a:r>
            <a:r>
              <a:rPr lang="en-US" sz="2300" baseline="-25000" dirty="0">
                <a:solidFill>
                  <a:schemeClr val="tx1"/>
                </a:solidFill>
              </a:rPr>
              <a:t>2</a:t>
            </a:r>
            <a:r>
              <a:rPr lang="en-US" sz="2300" dirty="0">
                <a:solidFill>
                  <a:schemeClr val="tx1"/>
                </a:solidFill>
              </a:rPr>
              <a:t> and afterwards over P</a:t>
            </a:r>
            <a:r>
              <a:rPr lang="en-US" sz="2300" baseline="-25000" dirty="0">
                <a:solidFill>
                  <a:schemeClr val="tx1"/>
                </a:solidFill>
              </a:rPr>
              <a:t>4</a:t>
            </a:r>
            <a:r>
              <a:rPr lang="en-US" sz="2300" dirty="0">
                <a:solidFill>
                  <a:schemeClr val="tx1"/>
                </a:solidFill>
              </a:rPr>
              <a:t>O</a:t>
            </a:r>
            <a:r>
              <a:rPr lang="en-US" sz="2300" baseline="-25000" dirty="0">
                <a:solidFill>
                  <a:schemeClr val="tx1"/>
                </a:solidFill>
              </a:rPr>
              <a:t>10</a:t>
            </a:r>
            <a:endParaRPr lang="en-US" sz="2200" baseline="-25000" dirty="0">
              <a:solidFill>
                <a:schemeClr val="tx1"/>
              </a:solidFill>
            </a:endParaRPr>
          </a:p>
          <a:p>
            <a:pPr marL="44577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100" b="1" i="1" dirty="0" smtClean="0">
                <a:solidFill>
                  <a:srgbClr val="002060"/>
                </a:solidFill>
              </a:rPr>
              <a:t>Acetonitrile</a:t>
            </a:r>
          </a:p>
          <a:p>
            <a:pPr marL="754380" lvl="2" indent="-342900">
              <a:spcBef>
                <a:spcPts val="600"/>
              </a:spcBef>
            </a:pPr>
            <a:r>
              <a:rPr lang="en-US" sz="2300" dirty="0"/>
              <a:t>Acetonitrile is contaminated with </a:t>
            </a:r>
            <a:r>
              <a:rPr lang="en-US" sz="2300" dirty="0" err="1"/>
              <a:t>acetamide</a:t>
            </a:r>
            <a:r>
              <a:rPr lang="en-US" sz="2300" dirty="0"/>
              <a:t>, ammonia and ammonium acetate. </a:t>
            </a:r>
            <a:endParaRPr lang="en-US" sz="2300" dirty="0" smtClean="0"/>
          </a:p>
          <a:p>
            <a:pPr marL="754380" lvl="2" indent="-342900">
              <a:spcBef>
                <a:spcPts val="600"/>
              </a:spcBef>
            </a:pPr>
            <a:r>
              <a:rPr lang="en-US" sz="2300" dirty="0" smtClean="0"/>
              <a:t>Often </a:t>
            </a:r>
            <a:r>
              <a:rPr lang="en-US" sz="2300" dirty="0"/>
              <a:t>times, it is pre-dried with calcium hydride and then refluxed over phosphorus pentoxide. </a:t>
            </a:r>
            <a:endParaRPr lang="en-US" sz="2300" dirty="0" smtClean="0"/>
          </a:p>
          <a:p>
            <a:pPr marL="754380" lvl="2" indent="-342900">
              <a:spcBef>
                <a:spcPts val="600"/>
              </a:spcBef>
            </a:pPr>
            <a:r>
              <a:rPr lang="en-US" sz="2300" dirty="0" smtClean="0">
                <a:solidFill>
                  <a:srgbClr val="FF0000"/>
                </a:solidFill>
              </a:rPr>
              <a:t>If </a:t>
            </a:r>
            <a:r>
              <a:rPr lang="en-US" sz="2300" dirty="0">
                <a:solidFill>
                  <a:srgbClr val="FF0000"/>
                </a:solidFill>
              </a:rPr>
              <a:t>the pre-drying step is skipped, the formation of an orange polymer will </a:t>
            </a:r>
            <a:r>
              <a:rPr lang="en-US" sz="2300" dirty="0" smtClean="0">
                <a:solidFill>
                  <a:srgbClr val="FF0000"/>
                </a:solidFill>
              </a:rPr>
              <a:t/>
            </a:r>
            <a:br>
              <a:rPr lang="en-US" sz="2300" dirty="0" smtClean="0">
                <a:solidFill>
                  <a:srgbClr val="FF0000"/>
                </a:solidFill>
              </a:rPr>
            </a:br>
            <a:r>
              <a:rPr lang="en-US" sz="2300" dirty="0" smtClean="0">
                <a:solidFill>
                  <a:srgbClr val="FF0000"/>
                </a:solidFill>
              </a:rPr>
              <a:t>be </a:t>
            </a:r>
            <a:r>
              <a:rPr lang="en-US" sz="2300" dirty="0">
                <a:solidFill>
                  <a:srgbClr val="FF0000"/>
                </a:solidFill>
              </a:rPr>
              <a:t>observed during the drying process.</a:t>
            </a:r>
          </a:p>
          <a:p>
            <a:pPr marL="754380" lvl="2" indent="-342900">
              <a:spcBef>
                <a:spcPts val="600"/>
              </a:spcBef>
              <a:buClr>
                <a:schemeClr val="accent2"/>
              </a:buClr>
            </a:pPr>
            <a:endParaRPr lang="en-US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6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Removal </a:t>
            </a:r>
            <a:r>
              <a:rPr lang="en-US" dirty="0"/>
              <a:t>of water and other compounds is important to maintain the quality of the reagents, optimize yields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reduce </a:t>
            </a:r>
            <a:r>
              <a:rPr lang="en-US" dirty="0"/>
              <a:t>undesirable side reactions</a:t>
            </a:r>
          </a:p>
          <a:p>
            <a:r>
              <a:rPr lang="en-US" dirty="0"/>
              <a:t>Obtaining very pure solvents can be an arduous task in some cases since the purification usually involves many steps and extended reflux in most cases</a:t>
            </a:r>
          </a:p>
          <a:p>
            <a:r>
              <a:rPr lang="en-US" dirty="0"/>
              <a:t>The purified solvents are often stored under inert gas and over a molecular sieve to keep them dry for some </a:t>
            </a:r>
            <a:r>
              <a:rPr lang="en-US" dirty="0" smtClean="0"/>
              <a:t>time (Note that the molecular sieve has to have the correct porosity (i.e., 4 Å) and also has to </a:t>
            </a:r>
            <a:r>
              <a:rPr lang="en-US" smtClean="0"/>
              <a:t>be properly activated </a:t>
            </a:r>
            <a:r>
              <a:rPr lang="en-US" dirty="0" smtClean="0"/>
              <a:t>prior to its use!)</a:t>
            </a:r>
            <a:endParaRPr lang="en-US" dirty="0"/>
          </a:p>
          <a:p>
            <a:r>
              <a:rPr lang="en-US" dirty="0"/>
              <a:t>Maintaining the solvent purification systems is also very important to avoid unpleasant surprises i.e</a:t>
            </a:r>
            <a:r>
              <a:rPr lang="en-US" dirty="0" smtClean="0"/>
              <a:t>., </a:t>
            </a:r>
            <a:r>
              <a:rPr lang="en-US" dirty="0"/>
              <a:t>disintegrating flasks, explosion due to the build-up of peroxides,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1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440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Lecture 14a</vt:lpstr>
      <vt:lpstr>Conventional Drying Agents</vt:lpstr>
      <vt:lpstr>Moisture Sensitive Compounds</vt:lpstr>
      <vt:lpstr>Ethers I</vt:lpstr>
      <vt:lpstr>Ethers II</vt:lpstr>
      <vt:lpstr>Chlorinated Solvents</vt:lpstr>
      <vt:lpstr>Other Solvents I</vt:lpstr>
      <vt:lpstr>Other Solvents II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14a</dc:title>
  <dc:creator>bacher</dc:creator>
  <cp:lastModifiedBy>Alf Bacher</cp:lastModifiedBy>
  <cp:revision>46</cp:revision>
  <dcterms:created xsi:type="dcterms:W3CDTF">2010-11-16T17:43:15Z</dcterms:created>
  <dcterms:modified xsi:type="dcterms:W3CDTF">2015-02-21T00:33:20Z</dcterms:modified>
</cp:coreProperties>
</file>