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3CF0A0-6861-430C-B790-36A0B86880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oleObject" Target="../embeddings/oleObject4.bin"/><Relationship Id="rId7" Type="http://schemas.openxmlformats.org/officeDocument/2006/relationships/hyperlink" Target="//upload.wikimedia.org/wikipedia/commons/3/34/KI_test_paper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hyperlink" Target="http://en.wikipedia.org/wiki/File:Toluene_with_sodium-benzophenone_-_intense_blue.jpg" TargetMode="Externa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Drying solvent 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14a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Usually drying agents like anhydrous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or MgSO</a:t>
            </a:r>
            <a:r>
              <a:rPr lang="en-US" baseline="-25000" dirty="0"/>
              <a:t>4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are used to dry organic solutions</a:t>
            </a:r>
          </a:p>
          <a:p>
            <a:r>
              <a:rPr lang="en-US" dirty="0" smtClean="0"/>
              <a:t>They remove the majority of the water but not all of it because the drying process is an equilibrium reaction</a:t>
            </a:r>
          </a:p>
          <a:p>
            <a:endParaRPr lang="en-US" dirty="0"/>
          </a:p>
          <a:p>
            <a:r>
              <a:rPr lang="en-US" dirty="0" smtClean="0"/>
              <a:t>They absorb varying amount of water (0.5 </a:t>
            </a:r>
            <a:r>
              <a:rPr lang="en-US" dirty="0" smtClean="0"/>
              <a:t>(CaSO</a:t>
            </a:r>
            <a:r>
              <a:rPr lang="en-US" baseline="-25000" dirty="0" smtClean="0"/>
              <a:t>4</a:t>
            </a:r>
            <a:r>
              <a:rPr lang="en-US" dirty="0" smtClean="0"/>
              <a:t>) to </a:t>
            </a:r>
            <a:br>
              <a:rPr lang="en-US" dirty="0" smtClean="0"/>
            </a:br>
            <a:r>
              <a:rPr lang="en-US" dirty="0" smtClean="0"/>
              <a:t>10 moles (Na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))</a:t>
            </a:r>
            <a:endParaRPr lang="en-US" dirty="0" smtClean="0"/>
          </a:p>
          <a:p>
            <a:r>
              <a:rPr lang="en-US" dirty="0"/>
              <a:t>Their </a:t>
            </a:r>
            <a:r>
              <a:rPr lang="en-US" dirty="0" smtClean="0"/>
              <a:t>efficiency is </a:t>
            </a:r>
            <a:r>
              <a:rPr lang="en-US" dirty="0"/>
              <a:t>measured by intensity, capacity and velocity can greatly vary from one solvent to the </a:t>
            </a:r>
            <a:r>
              <a:rPr lang="en-US" dirty="0" smtClean="0"/>
              <a:t>other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Problem: The water is just absorbed by the drying agent and not “consumed” 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Conventional drying agents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276600"/>
            <a:ext cx="3206750" cy="269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29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Why is a dry solvent important?</a:t>
            </a:r>
          </a:p>
          <a:p>
            <a:pPr lvl="1"/>
            <a:r>
              <a:rPr lang="en-US" b="1" i="1" dirty="0" smtClean="0">
                <a:solidFill>
                  <a:srgbClr val="006600"/>
                </a:solidFill>
              </a:rPr>
              <a:t>Grignard reagents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n-US" b="1" i="1" dirty="0" err="1" smtClean="0">
                <a:solidFill>
                  <a:srgbClr val="006600"/>
                </a:solidFill>
              </a:rPr>
              <a:t>Cyclopentadienides</a:t>
            </a:r>
            <a:endParaRPr lang="en-US" b="1" i="1" dirty="0" smtClean="0">
              <a:solidFill>
                <a:srgbClr val="006600"/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n-US" b="1" i="1" dirty="0" smtClean="0">
                <a:solidFill>
                  <a:srgbClr val="006600"/>
                </a:solidFill>
              </a:rPr>
              <a:t>Transition metal halides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Moisture sensitive compounds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385722"/>
              </p:ext>
            </p:extLst>
          </p:nvPr>
        </p:nvGraphicFramePr>
        <p:xfrm>
          <a:off x="2209800" y="2562629"/>
          <a:ext cx="4299085" cy="256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CS ChemDraw Drawing" r:id="rId3" imgW="3439268" imgH="205417" progId="ChemDraw.Document.6.0">
                  <p:embed/>
                </p:oleObj>
              </mc:Choice>
              <mc:Fallback>
                <p:oleObj name="CS ChemDraw Drawing" r:id="rId3" imgW="3439268" imgH="2054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2562629"/>
                        <a:ext cx="4299085" cy="256771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907213"/>
              </p:ext>
            </p:extLst>
          </p:nvPr>
        </p:nvGraphicFramePr>
        <p:xfrm>
          <a:off x="2209800" y="4800600"/>
          <a:ext cx="4093386" cy="245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CS ChemDraw Drawing" r:id="rId5" imgW="3274709" imgH="196251" progId="ChemDraw.Document.6.0">
                  <p:embed/>
                </p:oleObj>
              </mc:Choice>
              <mc:Fallback>
                <p:oleObj name="CS ChemDraw Drawing" r:id="rId5" imgW="3274709" imgH="1962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4800600"/>
                        <a:ext cx="4093386" cy="245314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109185"/>
              </p:ext>
            </p:extLst>
          </p:nvPr>
        </p:nvGraphicFramePr>
        <p:xfrm>
          <a:off x="2209800" y="3429000"/>
          <a:ext cx="3660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CS ChemDraw Drawing" r:id="rId7" imgW="3660302" imgH="645903" progId="ChemDraw.Document.6.0">
                  <p:embed/>
                </p:oleObj>
              </mc:Choice>
              <mc:Fallback>
                <p:oleObj name="CS ChemDraw Drawing" r:id="rId7" imgW="3660302" imgH="6459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9800" y="3429000"/>
                        <a:ext cx="3660775" cy="646113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13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Ethers are very commonly used solvents because of their ability to dissolve a broad variety of compounds</a:t>
            </a:r>
          </a:p>
          <a:p>
            <a:r>
              <a:rPr lang="en-US" dirty="0" smtClean="0"/>
              <a:t>Many ethers are hygroscopic due to their polarity and </a:t>
            </a:r>
            <a:br>
              <a:rPr lang="en-US" dirty="0" smtClean="0"/>
            </a:br>
            <a:r>
              <a:rPr lang="en-US" dirty="0" smtClean="0"/>
              <a:t>their ability to form hydrogen bonds with water</a:t>
            </a:r>
          </a:p>
          <a:p>
            <a:r>
              <a:rPr lang="en-US" dirty="0" smtClean="0"/>
              <a:t>Most ethers react with oxygen in air in the presence of light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/>
              <a:t>form explosive peroxides, which have higher boiling points that the ethers themselves </a:t>
            </a:r>
            <a:r>
              <a:rPr lang="en-US" dirty="0"/>
              <a:t>(diethyl ether peroxide</a:t>
            </a:r>
            <a:r>
              <a:rPr lang="en-US" dirty="0" smtClean="0"/>
              <a:t>: </a:t>
            </a:r>
            <a:r>
              <a:rPr lang="en-US" dirty="0"/>
              <a:t>40 </a:t>
            </a:r>
            <a:r>
              <a:rPr lang="en-US" baseline="30000" dirty="0"/>
              <a:t>o</a:t>
            </a:r>
            <a:r>
              <a:rPr lang="en-US" dirty="0"/>
              <a:t>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2 torr), tetrahydrofuran peroxide: 62 </a:t>
            </a:r>
            <a:r>
              <a:rPr lang="en-US" baseline="30000" dirty="0"/>
              <a:t>o</a:t>
            </a:r>
            <a:r>
              <a:rPr lang="en-US" dirty="0"/>
              <a:t>C (2 torr</a:t>
            </a:r>
            <a:r>
              <a:rPr lang="en-US" dirty="0" smtClean="0"/>
              <a:t>))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Diethyl ether and tetrahydrofuran are often inhibited with </a:t>
            </a:r>
            <a:r>
              <a:rPr lang="en-US" i="1" dirty="0" smtClean="0">
                <a:sym typeface="Wingdings" pitchFamily="2" charset="2"/>
              </a:rPr>
              <a:t>BHT</a:t>
            </a:r>
            <a:r>
              <a:rPr lang="en-US" dirty="0" smtClean="0">
                <a:sym typeface="Wingdings" pitchFamily="2" charset="2"/>
              </a:rPr>
              <a:t> (3,5-di-</a:t>
            </a:r>
            <a:r>
              <a:rPr lang="en-US" i="1" dirty="0" smtClean="0">
                <a:sym typeface="Wingdings" pitchFamily="2" charset="2"/>
              </a:rPr>
              <a:t>tert</a:t>
            </a:r>
            <a:r>
              <a:rPr lang="en-US" dirty="0" smtClean="0">
                <a:sym typeface="Wingdings" pitchFamily="2" charset="2"/>
              </a:rPr>
              <a:t>.-butyl-4-hydroxytoluene), which is also used as anti-oxidant in cosmetics, pharmaceuticals, etc.</a:t>
            </a:r>
            <a:endParaRPr lang="en-US" dirty="0" smtClean="0"/>
          </a:p>
          <a:p>
            <a:endParaRPr lang="en-US" b="1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Ethers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Purification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Step 1: Test for peroxides with KI-starch paper (turns dark blue) or acidic KI-solution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turn yellow-brown</a:t>
            </a:r>
            <a:r>
              <a:rPr lang="en-US" dirty="0">
                <a:solidFill>
                  <a:srgbClr val="002060"/>
                </a:solidFill>
              </a:rPr>
              <a:t>) in the presence of peroxides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Step 2: Removal of water and peroxides by treatment with sodium/benzophenone (color change from beige to dark blue)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Due to the formation  of hydrogen gas the reaction because irreversible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dark blue color is due to a ketyl radical anion (</a:t>
            </a:r>
            <a:r>
              <a:rPr lang="en-US" dirty="0" smtClean="0">
                <a:solidFill>
                  <a:srgbClr val="002060"/>
                </a:solidFill>
              </a:rPr>
              <a:t>Ph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CO</a:t>
            </a:r>
            <a:r>
              <a:rPr lang="en-US" baseline="30000" dirty="0" smtClean="0">
                <a:solidFill>
                  <a:srgbClr val="002060"/>
                </a:solidFill>
              </a:rPr>
              <a:t>.-</a:t>
            </a:r>
            <a:r>
              <a:rPr lang="en-US" dirty="0" smtClean="0">
                <a:solidFill>
                  <a:srgbClr val="002060"/>
                </a:solidFill>
              </a:rPr>
              <a:t>Na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dirty="0">
                <a:solidFill>
                  <a:srgbClr val="002060"/>
                </a:solidFill>
              </a:rPr>
              <a:t>which is only stable in the absence of oxidants and water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Alternatively LiAlH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 or CaH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can be used as drying agents for less rigorous applications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This approach can also be used for many hydrocarbons i.e</a:t>
            </a:r>
            <a:r>
              <a:rPr lang="en-US" dirty="0" smtClean="0">
                <a:solidFill>
                  <a:srgbClr val="002060"/>
                </a:solidFill>
              </a:rPr>
              <a:t>., toluene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Ethers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578933"/>
              </p:ext>
            </p:extLst>
          </p:nvPr>
        </p:nvGraphicFramePr>
        <p:xfrm>
          <a:off x="2590800" y="3182937"/>
          <a:ext cx="41052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CS ChemDraw Drawing" r:id="rId3" imgW="3283896" imgH="196251" progId="ChemDraw.Document.6.0">
                  <p:embed/>
                </p:oleObj>
              </mc:Choice>
              <mc:Fallback>
                <p:oleObj name="CS ChemDraw Drawing" r:id="rId3" imgW="3283896" imgH="196251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182937"/>
                        <a:ext cx="4105275" cy="398463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://upload.wikimedia.org/wikipedia/commons/thumb/e/e3/Toluene_with_sodium-benzophenone_-_intense_blue.jpg/220px-Toluene_with_sodium-benzophenone_-_intense_blue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6" r="13939" b="42896"/>
          <a:stretch/>
        </p:blipFill>
        <p:spPr bwMode="auto">
          <a:xfrm>
            <a:off x="7219244" y="5486400"/>
            <a:ext cx="1636890" cy="89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File:KI test paper.jpg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04" t="43457" r="32444" b="8939"/>
          <a:stretch/>
        </p:blipFill>
        <p:spPr bwMode="auto">
          <a:xfrm>
            <a:off x="8181541" y="1524000"/>
            <a:ext cx="65765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6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Never, ever use alkali metals </a:t>
            </a:r>
            <a:r>
              <a:rPr lang="en-US" b="1" dirty="0" smtClean="0">
                <a:solidFill>
                  <a:srgbClr val="FF0000"/>
                </a:solidFill>
              </a:rPr>
              <a:t>(i.e., Na, K, K/Na) or </a:t>
            </a:r>
            <a:r>
              <a:rPr lang="en-US" b="1" dirty="0" smtClean="0">
                <a:solidFill>
                  <a:srgbClr val="FF0000"/>
                </a:solidFill>
              </a:rPr>
              <a:t>alkali metal </a:t>
            </a:r>
            <a:r>
              <a:rPr lang="en-US" b="1" dirty="0" smtClean="0">
                <a:solidFill>
                  <a:srgbClr val="FF0000"/>
                </a:solidFill>
              </a:rPr>
              <a:t>hydrides (i.e., </a:t>
            </a:r>
            <a:r>
              <a:rPr lang="en-US" b="1" dirty="0" err="1" smtClean="0">
                <a:solidFill>
                  <a:srgbClr val="FF0000"/>
                </a:solidFill>
              </a:rPr>
              <a:t>NaH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>
                <a:solidFill>
                  <a:srgbClr val="FF0000"/>
                </a:solidFill>
              </a:rPr>
              <a:t>to dry chlorinated solvents since this will </a:t>
            </a:r>
            <a:r>
              <a:rPr lang="en-US" b="1" dirty="0" smtClean="0">
                <a:solidFill>
                  <a:srgbClr val="FF0000"/>
                </a:solidFill>
              </a:rPr>
              <a:t>in most </a:t>
            </a:r>
            <a:r>
              <a:rPr lang="en-US" b="1" dirty="0">
                <a:solidFill>
                  <a:srgbClr val="FF0000"/>
                </a:solidFill>
              </a:rPr>
              <a:t>cases  </a:t>
            </a:r>
            <a:r>
              <a:rPr lang="en-US" b="1" dirty="0" smtClean="0">
                <a:solidFill>
                  <a:srgbClr val="FF0000"/>
                </a:solidFill>
              </a:rPr>
              <a:t>lead to </a:t>
            </a:r>
            <a:r>
              <a:rPr lang="en-US" b="1" dirty="0" smtClean="0">
                <a:solidFill>
                  <a:srgbClr val="FF0000"/>
                </a:solidFill>
              </a:rPr>
              <a:t>violent </a:t>
            </a:r>
            <a:r>
              <a:rPr lang="en-US" b="1" dirty="0" smtClean="0">
                <a:solidFill>
                  <a:srgbClr val="FF0000"/>
                </a:solidFill>
              </a:rPr>
              <a:t>explosions, sooner or later!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Drying agents </a:t>
            </a:r>
            <a:r>
              <a:rPr lang="en-US" dirty="0" smtClean="0"/>
              <a:t>to dry chlorinated solvents are </a:t>
            </a:r>
            <a:r>
              <a:rPr lang="en-US" dirty="0" smtClean="0"/>
              <a:t>calcium hydride (converted to </a:t>
            </a:r>
            <a:r>
              <a:rPr lang="en-US" dirty="0" err="1" smtClean="0"/>
              <a:t>Ca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) or phosphorous pentoxide (converted to HPO</a:t>
            </a:r>
            <a:r>
              <a:rPr lang="en-US" baseline="-25000" dirty="0" smtClean="0"/>
              <a:t>3</a:t>
            </a:r>
            <a:r>
              <a:rPr lang="en-US" dirty="0" smtClean="0"/>
              <a:t>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They wet solvent is refluxed for several hours and then distilled </a:t>
            </a:r>
            <a:r>
              <a:rPr lang="en-US" dirty="0" smtClean="0"/>
              <a:t>under inert gas</a:t>
            </a:r>
          </a:p>
          <a:p>
            <a:r>
              <a:rPr lang="en-US" dirty="0" smtClean="0"/>
              <a:t>The same </a:t>
            </a:r>
            <a:r>
              <a:rPr lang="en-US" dirty="0" smtClean="0"/>
              <a:t>reagents can be used for hydrocarbon solvents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i.e</a:t>
            </a:r>
            <a:r>
              <a:rPr lang="en-US" dirty="0" smtClean="0"/>
              <a:t>., hexane, toluene,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Chlorinated Solvents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331381"/>
              </p:ext>
            </p:extLst>
          </p:nvPr>
        </p:nvGraphicFramePr>
        <p:xfrm>
          <a:off x="2133600" y="3733800"/>
          <a:ext cx="5061085" cy="668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CS ChemDraw Drawing" r:id="rId3" imgW="4048868" imgH="534568" progId="ChemDraw.Document.6.0">
                  <p:embed/>
                </p:oleObj>
              </mc:Choice>
              <mc:Fallback>
                <p:oleObj name="CS ChemDraw Drawing" r:id="rId3" imgW="4048868" imgH="5345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3733800"/>
                        <a:ext cx="5061085" cy="66821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4">
                              <a:lumMod val="75000"/>
                            </a:schemeClr>
                          </a:gs>
                          <a:gs pos="50000">
                            <a:schemeClr val="accent4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accent4">
                              <a:lumMod val="20000"/>
                              <a:lumOff val="8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68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Water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Dissolved salts may be removed by distillation or ion exchange.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It can </a:t>
            </a:r>
            <a:r>
              <a:rPr lang="en-US" dirty="0">
                <a:solidFill>
                  <a:schemeClr val="tx1"/>
                </a:solidFill>
              </a:rPr>
              <a:t>be degassed purging it with an inert gas for an extended time.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Alternatively</a:t>
            </a:r>
            <a:r>
              <a:rPr lang="en-US" dirty="0">
                <a:solidFill>
                  <a:schemeClr val="tx1"/>
                </a:solidFill>
              </a:rPr>
              <a:t>, several </a:t>
            </a:r>
            <a:r>
              <a:rPr lang="en-US" i="1" dirty="0">
                <a:solidFill>
                  <a:schemeClr val="tx1"/>
                </a:solidFill>
              </a:rPr>
              <a:t>freeze-pump-thaw</a:t>
            </a:r>
            <a:r>
              <a:rPr lang="en-US" dirty="0">
                <a:solidFill>
                  <a:schemeClr val="tx1"/>
                </a:solidFill>
              </a:rPr>
              <a:t> cycles can help to remove dissolved gases (i.e., oxygen). </a:t>
            </a:r>
            <a:endParaRPr lang="en-US" b="1" i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Alcohols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Alcohols are mainly contaminated with varying amounts of water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Ethanol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CaO</a:t>
            </a:r>
            <a:r>
              <a:rPr lang="en-US" dirty="0" smtClean="0">
                <a:solidFill>
                  <a:schemeClr val="tx1"/>
                </a:solidFill>
              </a:rPr>
              <a:t> or Na/diethyl </a:t>
            </a:r>
            <a:r>
              <a:rPr lang="en-US" dirty="0" smtClean="0">
                <a:solidFill>
                  <a:schemeClr val="tx1"/>
                </a:solidFill>
              </a:rPr>
              <a:t>phthalate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Methanol: fractionated distillation, Na/dimethyl phthalate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Dimethyl </a:t>
            </a:r>
            <a:r>
              <a:rPr lang="en-US" sz="2800" b="1" dirty="0" err="1" smtClean="0">
                <a:solidFill>
                  <a:srgbClr val="002060"/>
                </a:solidFill>
              </a:rPr>
              <a:t>formamide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Dimethyl </a:t>
            </a:r>
            <a:r>
              <a:rPr lang="en-US" dirty="0" err="1">
                <a:solidFill>
                  <a:schemeClr val="tx1"/>
                </a:solidFill>
              </a:rPr>
              <a:t>formamide</a:t>
            </a:r>
            <a:r>
              <a:rPr lang="en-US" dirty="0">
                <a:solidFill>
                  <a:schemeClr val="tx1"/>
                </a:solidFill>
              </a:rPr>
              <a:t> (DMF) is contaminated by dimethyl amine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Anhydrous </a:t>
            </a:r>
            <a:r>
              <a:rPr lang="en-US" dirty="0">
                <a:solidFill>
                  <a:schemeClr val="tx1"/>
                </a:solidFill>
              </a:rPr>
              <a:t>magnesium sulfate is used to remove the majority of the water (final concentration: ~ 0.01 M) followed by a vacuum distillation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higher quality, the pre-dried solvent can stored over </a:t>
            </a:r>
            <a:r>
              <a:rPr lang="en-US" dirty="0" err="1">
                <a:solidFill>
                  <a:schemeClr val="tx1"/>
                </a:solidFill>
              </a:rPr>
              <a:t>BaO</a:t>
            </a:r>
            <a:r>
              <a:rPr lang="en-US" dirty="0">
                <a:solidFill>
                  <a:schemeClr val="tx1"/>
                </a:solidFill>
              </a:rPr>
              <a:t> before </a:t>
            </a:r>
            <a:r>
              <a:rPr lang="en-US" dirty="0" smtClean="0">
                <a:solidFill>
                  <a:schemeClr val="tx1"/>
                </a:solidFill>
              </a:rPr>
              <a:t>it </a:t>
            </a:r>
            <a:r>
              <a:rPr lang="en-US" dirty="0">
                <a:solidFill>
                  <a:schemeClr val="tx1"/>
                </a:solidFill>
              </a:rPr>
              <a:t>is distilled over alumina (50 g/L).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pre-dried solvent can be refluxed with </a:t>
            </a:r>
            <a:r>
              <a:rPr lang="en-US" dirty="0" err="1">
                <a:solidFill>
                  <a:schemeClr val="tx1"/>
                </a:solidFill>
              </a:rPr>
              <a:t>triphenylchlorosilane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(Ph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SiCl) for </a:t>
            </a:r>
            <a:r>
              <a:rPr lang="en-US" dirty="0">
                <a:solidFill>
                  <a:schemeClr val="tx1"/>
                </a:solidFill>
              </a:rPr>
              <a:t>24 hours.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Other </a:t>
            </a:r>
            <a:r>
              <a:rPr lang="en-US" dirty="0" smtClean="0">
                <a:solidFill>
                  <a:srgbClr val="002060"/>
                </a:solidFill>
              </a:rPr>
              <a:t>solvents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2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Dimethyl sulfoxide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Contaminated by water 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Reflux </a:t>
            </a:r>
            <a:r>
              <a:rPr lang="en-US" sz="2100" dirty="0">
                <a:solidFill>
                  <a:schemeClr val="tx1"/>
                </a:solidFill>
              </a:rPr>
              <a:t>over </a:t>
            </a:r>
            <a:r>
              <a:rPr lang="en-US" sz="2100" dirty="0" smtClean="0">
                <a:solidFill>
                  <a:schemeClr val="tx1"/>
                </a:solidFill>
              </a:rPr>
              <a:t>CaH</a:t>
            </a:r>
            <a:r>
              <a:rPr lang="en-US" sz="2100" baseline="-25000" dirty="0" smtClean="0">
                <a:solidFill>
                  <a:schemeClr val="tx1"/>
                </a:solidFill>
              </a:rPr>
              <a:t>2 </a:t>
            </a:r>
            <a:r>
              <a:rPr lang="en-US" sz="2100" dirty="0" smtClean="0">
                <a:solidFill>
                  <a:schemeClr val="tx1"/>
                </a:solidFill>
              </a:rPr>
              <a:t>and then distillation in vacuo</a:t>
            </a:r>
            <a:endParaRPr lang="en-US" sz="2100" baseline="-25000" dirty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Acetone</a:t>
            </a:r>
            <a:endParaRPr lang="en-US" b="1" i="1" dirty="0">
              <a:solidFill>
                <a:srgbClr val="002060"/>
              </a:solidFill>
            </a:endParaRPr>
          </a:p>
          <a:p>
            <a:pPr lvl="1"/>
            <a:r>
              <a:rPr lang="en-US" sz="2100" dirty="0">
                <a:solidFill>
                  <a:schemeClr val="tx1"/>
                </a:solidFill>
              </a:rPr>
              <a:t>Acetone is contaminated by aldehydes (i.e., acetaldehyde), which can </a:t>
            </a:r>
            <a:r>
              <a:rPr lang="en-US" sz="2100" dirty="0" smtClean="0">
                <a:solidFill>
                  <a:schemeClr val="tx1"/>
                </a:solidFill>
              </a:rPr>
              <a:t/>
            </a:r>
            <a:br>
              <a:rPr lang="en-US" sz="2100" dirty="0" smtClean="0">
                <a:solidFill>
                  <a:schemeClr val="tx1"/>
                </a:solidFill>
              </a:rPr>
            </a:br>
            <a:r>
              <a:rPr lang="en-US" sz="2100" dirty="0" smtClean="0">
                <a:solidFill>
                  <a:schemeClr val="tx1"/>
                </a:solidFill>
              </a:rPr>
              <a:t>be </a:t>
            </a:r>
            <a:r>
              <a:rPr lang="en-US" sz="2100" dirty="0">
                <a:solidFill>
                  <a:schemeClr val="tx1"/>
                </a:solidFill>
              </a:rPr>
              <a:t>removed by treatment with silver nitrate or potassium permanganate</a:t>
            </a:r>
          </a:p>
          <a:p>
            <a:pPr lvl="1"/>
            <a:r>
              <a:rPr lang="en-US" sz="2100" dirty="0">
                <a:solidFill>
                  <a:schemeClr val="tx1"/>
                </a:solidFill>
              </a:rPr>
              <a:t>For less rigorous applications, drying over anhydrous calcium sulfate or potassium carbonate provides good results</a:t>
            </a:r>
            <a:endParaRPr lang="en-US" sz="2100" i="1" dirty="0">
              <a:solidFill>
                <a:schemeClr val="tx1"/>
              </a:solidFill>
            </a:endParaRPr>
          </a:p>
          <a:p>
            <a:pPr lvl="1"/>
            <a:r>
              <a:rPr lang="en-US" sz="2100" dirty="0">
                <a:solidFill>
                  <a:schemeClr val="tx1"/>
                </a:solidFill>
              </a:rPr>
              <a:t>For more sensitive application, the </a:t>
            </a:r>
            <a:r>
              <a:rPr lang="en-US" sz="2100" dirty="0" smtClean="0">
                <a:solidFill>
                  <a:schemeClr val="tx1"/>
                </a:solidFill>
              </a:rPr>
              <a:t>pre-dried </a:t>
            </a:r>
            <a:r>
              <a:rPr lang="en-US" sz="2100" dirty="0">
                <a:solidFill>
                  <a:schemeClr val="tx1"/>
                </a:solidFill>
              </a:rPr>
              <a:t>solvent can be refluxed over  CaH</a:t>
            </a:r>
            <a:r>
              <a:rPr lang="en-US" sz="2100" baseline="-25000" dirty="0">
                <a:solidFill>
                  <a:schemeClr val="tx1"/>
                </a:solidFill>
              </a:rPr>
              <a:t>2</a:t>
            </a:r>
            <a:r>
              <a:rPr lang="en-US" sz="2100" dirty="0">
                <a:solidFill>
                  <a:schemeClr val="tx1"/>
                </a:solidFill>
              </a:rPr>
              <a:t> and afterwards over P</a:t>
            </a:r>
            <a:r>
              <a:rPr lang="en-US" sz="2100" baseline="-25000" dirty="0">
                <a:solidFill>
                  <a:schemeClr val="tx1"/>
                </a:solidFill>
              </a:rPr>
              <a:t>4</a:t>
            </a:r>
            <a:r>
              <a:rPr lang="en-US" sz="2100" dirty="0">
                <a:solidFill>
                  <a:schemeClr val="tx1"/>
                </a:solidFill>
              </a:rPr>
              <a:t>O</a:t>
            </a:r>
            <a:r>
              <a:rPr lang="en-US" sz="2100" baseline="-25000" dirty="0">
                <a:solidFill>
                  <a:schemeClr val="tx1"/>
                </a:solidFill>
              </a:rPr>
              <a:t>10</a:t>
            </a:r>
            <a:endParaRPr lang="en-US" sz="2200" baseline="-25000" dirty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2600" b="1" i="1" dirty="0" smtClean="0">
                <a:solidFill>
                  <a:srgbClr val="002060"/>
                </a:solidFill>
              </a:rPr>
              <a:t>Acetonitrile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/>
              <a:t>Acetonitrile is contaminated with </a:t>
            </a:r>
            <a:r>
              <a:rPr lang="en-US" dirty="0" err="1"/>
              <a:t>acetamide</a:t>
            </a:r>
            <a:r>
              <a:rPr lang="en-US" dirty="0"/>
              <a:t>, ammonia and ammonium acetate. </a:t>
            </a:r>
            <a:endParaRPr lang="en-US" dirty="0" smtClean="0"/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/>
              <a:t>Often </a:t>
            </a:r>
            <a:r>
              <a:rPr lang="en-US" dirty="0"/>
              <a:t>times, it is pre-dried with calcium hydride and then refluxed over phosphorus pentoxide. </a:t>
            </a:r>
            <a:endParaRPr lang="en-US" dirty="0" smtClean="0"/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the pre-drying step is skipped, the formation of an orange polymer will be observed during the drying process.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Other solvents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6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Removal </a:t>
            </a:r>
            <a:r>
              <a:rPr lang="en-US" dirty="0"/>
              <a:t>of water and other compounds is important to maintain the quality of the reagents, optimize yields and reduce undesirable side reactions</a:t>
            </a:r>
          </a:p>
          <a:p>
            <a:r>
              <a:rPr lang="en-US" dirty="0"/>
              <a:t>Obtaining very pure solvents can be an arduous task in some cases since the purification usually involves many steps and extended reflux in most cases</a:t>
            </a:r>
          </a:p>
          <a:p>
            <a:r>
              <a:rPr lang="en-US" dirty="0"/>
              <a:t>The purified solvents are often stored under inert gas and over a molecular sieve to keep them dry for some </a:t>
            </a:r>
            <a:r>
              <a:rPr lang="en-US" dirty="0" smtClean="0"/>
              <a:t>time (Note that the molecular sieve has to have the correct porosity (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r>
              <a:rPr lang="en-US" dirty="0"/>
              <a:t>4 </a:t>
            </a:r>
            <a:r>
              <a:rPr lang="en-US" dirty="0" smtClean="0"/>
              <a:t>Å) </a:t>
            </a:r>
            <a:r>
              <a:rPr lang="en-US" dirty="0" smtClean="0"/>
              <a:t>and also has to be activated prior to its use!)</a:t>
            </a:r>
            <a:endParaRPr lang="en-US" dirty="0"/>
          </a:p>
          <a:p>
            <a:r>
              <a:rPr lang="en-US" dirty="0"/>
              <a:t>Maintaining the solvent purification systems is also very important to avoid unpleasant surprises i.e</a:t>
            </a:r>
            <a:r>
              <a:rPr lang="en-US" dirty="0" smtClean="0"/>
              <a:t>., </a:t>
            </a:r>
            <a:r>
              <a:rPr lang="en-US" dirty="0"/>
              <a:t>disintegrating flasks, explosion due to the build-up of peroxides,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1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430</TotalTime>
  <Words>564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Paper</vt:lpstr>
      <vt:lpstr>CS ChemDraw Drawing</vt:lpstr>
      <vt:lpstr>Lecture 14a</vt:lpstr>
      <vt:lpstr>Conventional drying agents</vt:lpstr>
      <vt:lpstr>Moisture sensitive compounds</vt:lpstr>
      <vt:lpstr>Ethers I</vt:lpstr>
      <vt:lpstr>Ethers II</vt:lpstr>
      <vt:lpstr>Chlorinated Solvents</vt:lpstr>
      <vt:lpstr>Other solvents I</vt:lpstr>
      <vt:lpstr>Other solvents II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9b</dc:title>
  <dc:creator>bacher</dc:creator>
  <cp:lastModifiedBy>bacher</cp:lastModifiedBy>
  <cp:revision>36</cp:revision>
  <dcterms:created xsi:type="dcterms:W3CDTF">2010-11-16T17:43:15Z</dcterms:created>
  <dcterms:modified xsi:type="dcterms:W3CDTF">2012-02-28T22:46:56Z</dcterms:modified>
</cp:coreProperties>
</file>