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1"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84" autoAdjust="0"/>
  </p:normalViewPr>
  <p:slideViewPr>
    <p:cSldViewPr>
      <p:cViewPr>
        <p:scale>
          <a:sx n="80" d="100"/>
          <a:sy n="80" d="100"/>
        </p:scale>
        <p:origin x="-1590"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88E8E-EB37-4E99-A3CF-8E4FD1041541}" type="datetimeFigureOut">
              <a:rPr lang="en-US" smtClean="0"/>
              <a:t>2/17/2013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D48A0-A347-4939-B580-D572A4919CFE}" type="slidenum">
              <a:rPr lang="en-US" smtClean="0"/>
              <a:t>‹#›</a:t>
            </a:fld>
            <a:endParaRPr lang="en-US"/>
          </a:p>
        </p:txBody>
      </p:sp>
    </p:spTree>
    <p:extLst>
      <p:ext uri="{BB962C8B-B14F-4D97-AF65-F5344CB8AC3E}">
        <p14:creationId xmlns:p14="http://schemas.microsoft.com/office/powerpoint/2010/main" val="4116670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DD48A0-A347-4939-B580-D572A4919CFE}" type="slidenum">
              <a:rPr lang="en-US" smtClean="0"/>
              <a:t>9</a:t>
            </a:fld>
            <a:endParaRPr lang="en-US"/>
          </a:p>
        </p:txBody>
      </p:sp>
    </p:spTree>
    <p:extLst>
      <p:ext uri="{BB962C8B-B14F-4D97-AF65-F5344CB8AC3E}">
        <p14:creationId xmlns:p14="http://schemas.microsoft.com/office/powerpoint/2010/main" val="137137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DD48A0-A347-4939-B580-D572A4919CFE}" type="slidenum">
              <a:rPr lang="en-US" smtClean="0"/>
              <a:t>12</a:t>
            </a:fld>
            <a:endParaRPr lang="en-US"/>
          </a:p>
        </p:txBody>
      </p:sp>
    </p:spTree>
    <p:extLst>
      <p:ext uri="{BB962C8B-B14F-4D97-AF65-F5344CB8AC3E}">
        <p14:creationId xmlns:p14="http://schemas.microsoft.com/office/powerpoint/2010/main" val="403166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9AA4A7A-7DBD-4DFE-BEE2-825EFD09D906}" type="datetimeFigureOut">
              <a:rPr lang="en-US" smtClean="0"/>
              <a:t>2/17/2013</a:t>
            </a:fld>
            <a:endParaRPr lang="en-US"/>
          </a:p>
        </p:txBody>
      </p:sp>
      <p:sp>
        <p:nvSpPr>
          <p:cNvPr id="16" name="Slide Number Placeholder 15"/>
          <p:cNvSpPr>
            <a:spLocks noGrp="1"/>
          </p:cNvSpPr>
          <p:nvPr>
            <p:ph type="sldNum" sz="quarter" idx="11"/>
          </p:nvPr>
        </p:nvSpPr>
        <p:spPr/>
        <p:txBody>
          <a:bodyPr/>
          <a:lstStyle/>
          <a:p>
            <a:fld id="{16C4E176-3A73-4EC0-88E5-6D9E687BF00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A4A7A-7DBD-4DFE-BEE2-825EFD09D906}"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A4A7A-7DBD-4DFE-BEE2-825EFD09D906}"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9AA4A7A-7DBD-4DFE-BEE2-825EFD09D906}" type="datetimeFigureOut">
              <a:rPr lang="en-US" smtClean="0"/>
              <a:t>2/17/2013</a:t>
            </a:fld>
            <a:endParaRPr lang="en-US"/>
          </a:p>
        </p:txBody>
      </p:sp>
      <p:sp>
        <p:nvSpPr>
          <p:cNvPr id="15" name="Slide Number Placeholder 14"/>
          <p:cNvSpPr>
            <a:spLocks noGrp="1"/>
          </p:cNvSpPr>
          <p:nvPr>
            <p:ph type="sldNum" sz="quarter" idx="15"/>
          </p:nvPr>
        </p:nvSpPr>
        <p:spPr/>
        <p:txBody>
          <a:bodyPr/>
          <a:lstStyle>
            <a:lvl1pPr algn="ctr">
              <a:defRPr/>
            </a:lvl1pPr>
          </a:lstStyle>
          <a:p>
            <a:fld id="{16C4E176-3A73-4EC0-88E5-6D9E687BF00D}"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A4A7A-7DBD-4DFE-BEE2-825EFD09D906}" type="datetimeFigureOut">
              <a:rPr lang="en-US" smtClean="0"/>
              <a:t>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AA4A7A-7DBD-4DFE-BEE2-825EFD09D906}" type="datetimeFigureOut">
              <a:rPr lang="en-US" smtClean="0"/>
              <a:t>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6C4E176-3A73-4EC0-88E5-6D9E687BF00D}"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9AA4A7A-7DBD-4DFE-BEE2-825EFD09D906}" type="datetimeFigureOut">
              <a:rPr lang="en-US" smtClean="0"/>
              <a:t>2/17/2013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AA4A7A-7DBD-4DFE-BEE2-825EFD09D906}" type="datetimeFigureOut">
              <a:rPr lang="en-US" smtClean="0"/>
              <a:t>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4E176-3A73-4EC0-88E5-6D9E687BF00D}"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A4A7A-7DBD-4DFE-BEE2-825EFD09D906}" type="datetimeFigureOut">
              <a:rPr lang="en-US" smtClean="0"/>
              <a:t>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4E176-3A73-4EC0-88E5-6D9E687BF00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9AA4A7A-7DBD-4DFE-BEE2-825EFD09D906}" type="datetimeFigureOut">
              <a:rPr lang="en-US" smtClean="0"/>
              <a:t>2/17/2013</a:t>
            </a:fld>
            <a:endParaRPr lang="en-US"/>
          </a:p>
        </p:txBody>
      </p:sp>
      <p:sp>
        <p:nvSpPr>
          <p:cNvPr id="9" name="Slide Number Placeholder 8"/>
          <p:cNvSpPr>
            <a:spLocks noGrp="1"/>
          </p:cNvSpPr>
          <p:nvPr>
            <p:ph type="sldNum" sz="quarter" idx="15"/>
          </p:nvPr>
        </p:nvSpPr>
        <p:spPr/>
        <p:txBody>
          <a:bodyPr/>
          <a:lstStyle/>
          <a:p>
            <a:fld id="{16C4E176-3A73-4EC0-88E5-6D9E687BF00D}"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9AA4A7A-7DBD-4DFE-BEE2-825EFD09D906}" type="datetimeFigureOut">
              <a:rPr lang="en-US" smtClean="0"/>
              <a:t>2/17/2013</a:t>
            </a:fld>
            <a:endParaRPr lang="en-US"/>
          </a:p>
        </p:txBody>
      </p:sp>
      <p:sp>
        <p:nvSpPr>
          <p:cNvPr id="9" name="Slide Number Placeholder 8"/>
          <p:cNvSpPr>
            <a:spLocks noGrp="1"/>
          </p:cNvSpPr>
          <p:nvPr>
            <p:ph type="sldNum" sz="quarter" idx="11"/>
          </p:nvPr>
        </p:nvSpPr>
        <p:spPr/>
        <p:txBody>
          <a:bodyPr/>
          <a:lstStyle/>
          <a:p>
            <a:fld id="{16C4E176-3A73-4EC0-88E5-6D9E687BF00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artisticGlass/>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9AA4A7A-7DBD-4DFE-BEE2-825EFD09D906}" type="datetimeFigureOut">
              <a:rPr lang="en-US" smtClean="0"/>
              <a:t>2/17/2013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6C4E176-3A73-4EC0-88E5-6D9E687BF00D}"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4.bp.blogspot.com/-GZ9_w2DnlNE/TbXS9bkZ9lI/AAAAAAAAA2w/6gvBlP1inUg/s1600/halite.jpg"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b="1" dirty="0">
                <a:solidFill>
                  <a:schemeClr val="tx2">
                    <a:lumMod val="10000"/>
                  </a:schemeClr>
                </a:solidFill>
              </a:rPr>
              <a:t>Solid State Structures</a:t>
            </a:r>
            <a:endParaRPr lang="en-US" sz="3600" dirty="0">
              <a:solidFill>
                <a:schemeClr val="tx2">
                  <a:lumMod val="10000"/>
                </a:schemeClr>
              </a:solidFill>
            </a:endParaRPr>
          </a:p>
        </p:txBody>
      </p:sp>
      <p:sp>
        <p:nvSpPr>
          <p:cNvPr id="2" name="Title 1"/>
          <p:cNvSpPr>
            <a:spLocks noGrp="1"/>
          </p:cNvSpPr>
          <p:nvPr>
            <p:ph type="ctrTitle"/>
          </p:nvPr>
        </p:nvSpPr>
        <p:spPr/>
        <p:txBody>
          <a:bodyPr/>
          <a:lstStyle/>
          <a:p>
            <a:r>
              <a:rPr lang="en-US" dirty="0">
                <a:solidFill>
                  <a:schemeClr val="bg1"/>
                </a:solidFill>
              </a:rPr>
              <a:t>Lecture </a:t>
            </a:r>
            <a:r>
              <a:rPr lang="en-US" dirty="0" smtClean="0">
                <a:solidFill>
                  <a:schemeClr val="bg1"/>
                </a:solidFill>
              </a:rPr>
              <a:t>13a</a:t>
            </a:r>
            <a:endParaRPr lang="en-US" dirty="0"/>
          </a:p>
        </p:txBody>
      </p:sp>
    </p:spTree>
    <p:extLst>
      <p:ext uri="{BB962C8B-B14F-4D97-AF65-F5344CB8AC3E}">
        <p14:creationId xmlns:p14="http://schemas.microsoft.com/office/powerpoint/2010/main" val="200409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6098846" cy="4572000"/>
          </a:xfrm>
        </p:spPr>
        <p:txBody>
          <a:bodyPr>
            <a:normAutofit/>
          </a:bodyPr>
          <a:lstStyle/>
          <a:p>
            <a:r>
              <a:rPr lang="en-US" b="1" dirty="0" err="1">
                <a:solidFill>
                  <a:schemeClr val="bg1"/>
                </a:solidFill>
              </a:rPr>
              <a:t>ZnS</a:t>
            </a:r>
            <a:r>
              <a:rPr lang="en-US" b="1" dirty="0">
                <a:solidFill>
                  <a:schemeClr val="bg1"/>
                </a:solidFill>
              </a:rPr>
              <a:t> (</a:t>
            </a:r>
            <a:r>
              <a:rPr lang="en-US" b="1" dirty="0" err="1" smtClean="0">
                <a:solidFill>
                  <a:schemeClr val="bg1"/>
                </a:solidFill>
              </a:rPr>
              <a:t>Wurtzite</a:t>
            </a:r>
            <a:r>
              <a:rPr lang="en-US" b="1" dirty="0" smtClean="0">
                <a:solidFill>
                  <a:schemeClr val="bg1"/>
                </a:solidFill>
              </a:rPr>
              <a:t>, </a:t>
            </a:r>
            <a:r>
              <a:rPr lang="en-US" b="1" dirty="0">
                <a:solidFill>
                  <a:schemeClr val="bg1"/>
                </a:solidFill>
              </a:rPr>
              <a:t>r=0.518</a:t>
            </a:r>
            <a:r>
              <a:rPr lang="en-US" b="1" dirty="0" smtClean="0">
                <a:solidFill>
                  <a:schemeClr val="bg1"/>
                </a:solidFill>
              </a:rPr>
              <a:t>)</a:t>
            </a:r>
            <a:endParaRPr lang="en-US" b="1" dirty="0">
              <a:solidFill>
                <a:schemeClr val="bg1"/>
              </a:solidFill>
            </a:endParaRPr>
          </a:p>
          <a:p>
            <a:pPr lvl="1"/>
            <a:r>
              <a:rPr lang="en-US" dirty="0" smtClean="0">
                <a:solidFill>
                  <a:srgbClr val="002060"/>
                </a:solidFill>
              </a:rPr>
              <a:t>In </a:t>
            </a:r>
            <a:r>
              <a:rPr lang="en-US" dirty="0">
                <a:solidFill>
                  <a:srgbClr val="002060"/>
                </a:solidFill>
              </a:rPr>
              <a:t>this structure, the sulfide ions (large atoms) form an </a:t>
            </a:r>
            <a:r>
              <a:rPr lang="en-US" dirty="0" err="1">
                <a:solidFill>
                  <a:srgbClr val="002060"/>
                </a:solidFill>
              </a:rPr>
              <a:t>hcp</a:t>
            </a:r>
            <a:r>
              <a:rPr lang="en-US" dirty="0">
                <a:solidFill>
                  <a:srgbClr val="002060"/>
                </a:solidFill>
              </a:rPr>
              <a:t> structure in which the Zn-ions (small atoms) are occupying half of the tetrahedral holes. As a result, both ions have a tetrahedral coordination. There are two only formula units of </a:t>
            </a:r>
            <a:r>
              <a:rPr lang="en-US" dirty="0" err="1">
                <a:solidFill>
                  <a:srgbClr val="002060"/>
                </a:solidFill>
              </a:rPr>
              <a:t>ZnS</a:t>
            </a:r>
            <a:r>
              <a:rPr lang="en-US" dirty="0">
                <a:solidFill>
                  <a:srgbClr val="002060"/>
                </a:solidFill>
              </a:rPr>
              <a:t> in each unit cell. </a:t>
            </a:r>
            <a:endParaRPr lang="en-US" dirty="0" smtClean="0">
              <a:solidFill>
                <a:srgbClr val="002060"/>
              </a:solidFill>
            </a:endParaRPr>
          </a:p>
          <a:p>
            <a:pPr lvl="1"/>
            <a:r>
              <a:rPr lang="en-US" dirty="0" smtClean="0">
                <a:solidFill>
                  <a:srgbClr val="002060"/>
                </a:solidFill>
              </a:rPr>
              <a:t>Compounds </a:t>
            </a:r>
            <a:r>
              <a:rPr lang="en-US" dirty="0">
                <a:solidFill>
                  <a:srgbClr val="002060"/>
                </a:solidFill>
              </a:rPr>
              <a:t>such as </a:t>
            </a:r>
            <a:r>
              <a:rPr lang="en-US" dirty="0" err="1">
                <a:solidFill>
                  <a:srgbClr val="002060"/>
                </a:solidFill>
              </a:rPr>
              <a:t>AgI</a:t>
            </a:r>
            <a:r>
              <a:rPr lang="en-US" dirty="0">
                <a:solidFill>
                  <a:srgbClr val="002060"/>
                </a:solidFill>
              </a:rPr>
              <a:t>, </a:t>
            </a:r>
            <a:r>
              <a:rPr lang="en-US" dirty="0" err="1">
                <a:solidFill>
                  <a:srgbClr val="002060"/>
                </a:solidFill>
              </a:rPr>
              <a:t>AlN</a:t>
            </a:r>
            <a:r>
              <a:rPr lang="en-US" dirty="0">
                <a:solidFill>
                  <a:srgbClr val="002060"/>
                </a:solidFill>
              </a:rPr>
              <a:t>, </a:t>
            </a:r>
            <a:r>
              <a:rPr lang="en-US" dirty="0" err="1">
                <a:solidFill>
                  <a:srgbClr val="002060"/>
                </a:solidFill>
              </a:rPr>
              <a:t>BeO</a:t>
            </a:r>
            <a:r>
              <a:rPr lang="en-US" dirty="0">
                <a:solidFill>
                  <a:srgbClr val="002060"/>
                </a:solidFill>
              </a:rPr>
              <a:t>, </a:t>
            </a:r>
            <a:r>
              <a:rPr lang="en-US" dirty="0" err="1">
                <a:solidFill>
                  <a:srgbClr val="002060"/>
                </a:solidFill>
              </a:rPr>
              <a:t>CdS</a:t>
            </a:r>
            <a:r>
              <a:rPr lang="en-US" dirty="0">
                <a:solidFill>
                  <a:srgbClr val="002060"/>
                </a:solidFill>
              </a:rPr>
              <a:t>, </a:t>
            </a:r>
            <a:r>
              <a:rPr lang="en-US" dirty="0" err="1">
                <a:solidFill>
                  <a:srgbClr val="002060"/>
                </a:solidFill>
              </a:rPr>
              <a:t>CdSe</a:t>
            </a:r>
            <a:r>
              <a:rPr lang="en-US" dirty="0">
                <a:solidFill>
                  <a:srgbClr val="002060"/>
                </a:solidFill>
              </a:rPr>
              <a:t>, </a:t>
            </a:r>
            <a:r>
              <a:rPr lang="en-US" dirty="0" err="1">
                <a:solidFill>
                  <a:srgbClr val="002060"/>
                </a:solidFill>
              </a:rPr>
              <a:t>GaN</a:t>
            </a:r>
            <a:r>
              <a:rPr lang="en-US" dirty="0">
                <a:solidFill>
                  <a:srgbClr val="002060"/>
                </a:solidFill>
              </a:rPr>
              <a:t> and </a:t>
            </a:r>
            <a:r>
              <a:rPr lang="en-US" dirty="0" err="1">
                <a:solidFill>
                  <a:srgbClr val="002060"/>
                </a:solidFill>
              </a:rPr>
              <a:t>ZnO</a:t>
            </a:r>
            <a:r>
              <a:rPr lang="en-US" dirty="0">
                <a:solidFill>
                  <a:srgbClr val="002060"/>
                </a:solidFill>
              </a:rPr>
              <a:t> also crystallize in this type.</a:t>
            </a: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V</a:t>
            </a:r>
            <a:endParaRPr lang="en-US" dirty="0"/>
          </a:p>
        </p:txBody>
      </p:sp>
      <p:pic>
        <p:nvPicPr>
          <p:cNvPr id="5129" name="Picture 9" descr="http://t2.gstatic.com/images?q=tbn:ANd9GcT6mxWpUY2dkqKIo88EMjCK2dGojZD8IN2zh65_fC8SW5gakqSrr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098" y="4572000"/>
            <a:ext cx="1532572" cy="15325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descr="Description: WURTZITE - Fantiscritti quarry, Carrara, Apuan Alps, Massa-Carrara Province, Tuscany, Italy"/>
          <p:cNvPicPr>
            <a:picLocks noChangeAspect="1" noChangeArrowheads="1"/>
          </p:cNvPicPr>
          <p:nvPr/>
        </p:nvPicPr>
        <p:blipFill>
          <a:blip r:embed="rId3">
            <a:extLst>
              <a:ext uri="{28A0092B-C50C-407E-A947-70E740481C1C}">
                <a14:useLocalDpi xmlns:a14="http://schemas.microsoft.com/office/drawing/2010/main" val="0"/>
              </a:ext>
            </a:extLst>
          </a:blip>
          <a:srcRect l="23502" t="24472" r="29517" b="27750"/>
          <a:stretch>
            <a:fillRect/>
          </a:stretch>
        </p:blipFill>
        <p:spPr bwMode="auto">
          <a:xfrm>
            <a:off x="7267731" y="1828800"/>
            <a:ext cx="14335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6516522" y="3186898"/>
            <a:ext cx="2312670" cy="1219200"/>
            <a:chOff x="6172200" y="3200400"/>
            <a:chExt cx="2617470" cy="1219200"/>
          </a:xfrm>
        </p:grpSpPr>
        <p:pic>
          <p:nvPicPr>
            <p:cNvPr id="307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25688" t="29707" r="24707" b="26675"/>
            <a:stretch>
              <a:fillRect/>
            </a:stretch>
          </p:blipFill>
          <p:spPr bwMode="auto">
            <a:xfrm>
              <a:off x="6261663" y="3200400"/>
              <a:ext cx="252800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6172200" y="3810000"/>
              <a:ext cx="838180" cy="609600"/>
              <a:chOff x="6172200" y="3810000"/>
              <a:chExt cx="838180" cy="609600"/>
            </a:xfrm>
          </p:grpSpPr>
          <p:sp>
            <p:nvSpPr>
              <p:cNvPr id="7" name="Text Box 2"/>
              <p:cNvSpPr txBox="1">
                <a:spLocks noChangeArrowheads="1"/>
              </p:cNvSpPr>
              <p:nvPr/>
            </p:nvSpPr>
            <p:spPr bwMode="auto">
              <a:xfrm>
                <a:off x="6172200" y="415799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bg1"/>
                    </a:solidFill>
                    <a:effectLst/>
                    <a:latin typeface="Times New Roman" pitchFamily="18" charset="0"/>
                    <a:cs typeface="Arial" pitchFamily="34" charset="0"/>
                  </a:rPr>
                  <a:t>S</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8" name="Text Box 2"/>
              <p:cNvSpPr txBox="1">
                <a:spLocks noChangeArrowheads="1"/>
              </p:cNvSpPr>
              <p:nvPr/>
            </p:nvSpPr>
            <p:spPr bwMode="auto">
              <a:xfrm>
                <a:off x="6477000" y="3810000"/>
                <a:ext cx="5333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Zn</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25100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5129"/>
                                        </p:tgtEl>
                                        <p:attrNameLst>
                                          <p:attrName>style.visibility</p:attrName>
                                        </p:attrNameLst>
                                      </p:cBhvr>
                                      <p:to>
                                        <p:strVal val="visible"/>
                                      </p:to>
                                    </p:set>
                                    <p:anim calcmode="lin" valueType="num">
                                      <p:cBhvr>
                                        <p:cTn id="20" dur="500" fill="hold"/>
                                        <p:tgtEl>
                                          <p:spTgt spid="5129"/>
                                        </p:tgtEl>
                                        <p:attrNameLst>
                                          <p:attrName>ppt_w</p:attrName>
                                        </p:attrNameLst>
                                      </p:cBhvr>
                                      <p:tavLst>
                                        <p:tav tm="0">
                                          <p:val>
                                            <p:fltVal val="0"/>
                                          </p:val>
                                        </p:tav>
                                        <p:tav tm="100000">
                                          <p:val>
                                            <p:strVal val="#ppt_w"/>
                                          </p:val>
                                        </p:tav>
                                      </p:tavLst>
                                    </p:anim>
                                    <p:anim calcmode="lin" valueType="num">
                                      <p:cBhvr>
                                        <p:cTn id="21" dur="500" fill="hold"/>
                                        <p:tgtEl>
                                          <p:spTgt spid="5129"/>
                                        </p:tgtEl>
                                        <p:attrNameLst>
                                          <p:attrName>ppt_h</p:attrName>
                                        </p:attrNameLst>
                                      </p:cBhvr>
                                      <p:tavLst>
                                        <p:tav tm="0">
                                          <p:val>
                                            <p:fltVal val="0"/>
                                          </p:val>
                                        </p:tav>
                                        <p:tav tm="100000">
                                          <p:val>
                                            <p:strVal val="#ppt_h"/>
                                          </p:val>
                                        </p:tav>
                                      </p:tavLst>
                                    </p:anim>
                                    <p:animEffect transition="in" filter="fade">
                                      <p:cBhvr>
                                        <p:cTn id="22"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943600" cy="4572000"/>
          </a:xfrm>
        </p:spPr>
        <p:txBody>
          <a:bodyPr>
            <a:normAutofit fontScale="85000" lnSpcReduction="20000"/>
          </a:bodyPr>
          <a:lstStyle/>
          <a:p>
            <a:r>
              <a:rPr lang="en-US" b="1" dirty="0" err="1" smtClean="0">
                <a:solidFill>
                  <a:schemeClr val="bg1"/>
                </a:solidFill>
              </a:rPr>
              <a:t>CsCl</a:t>
            </a:r>
            <a:r>
              <a:rPr lang="en-US" b="1" dirty="0" smtClean="0">
                <a:solidFill>
                  <a:schemeClr val="bg1"/>
                </a:solidFill>
              </a:rPr>
              <a:t> Structure (r=0.922)</a:t>
            </a:r>
          </a:p>
          <a:p>
            <a:pPr lvl="1"/>
            <a:r>
              <a:rPr lang="en-US" dirty="0" smtClean="0">
                <a:solidFill>
                  <a:srgbClr val="002060"/>
                </a:solidFill>
              </a:rPr>
              <a:t>This structure is based on a body centered cubic cell. Both, the cesium and the chloride ion, have a cubic environment (=eight neighbors). Many chlorides, bromides and iodides of larger cations (i.e., Cs</a:t>
            </a:r>
            <a:r>
              <a:rPr lang="en-US" baseline="30000" dirty="0" smtClean="0">
                <a:solidFill>
                  <a:srgbClr val="002060"/>
                </a:solidFill>
              </a:rPr>
              <a:t>+</a:t>
            </a:r>
            <a:r>
              <a:rPr lang="en-US" dirty="0" smtClean="0">
                <a:solidFill>
                  <a:srgbClr val="002060"/>
                </a:solidFill>
              </a:rPr>
              <a:t>, </a:t>
            </a:r>
            <a:r>
              <a:rPr lang="en-US" dirty="0" err="1" smtClean="0">
                <a:solidFill>
                  <a:srgbClr val="002060"/>
                </a:solidFill>
              </a:rPr>
              <a:t>Tl</a:t>
            </a:r>
            <a:r>
              <a:rPr lang="en-US" baseline="30000" dirty="0" smtClean="0">
                <a:solidFill>
                  <a:srgbClr val="002060"/>
                </a:solidFill>
              </a:rPr>
              <a:t>+</a:t>
            </a:r>
            <a:r>
              <a:rPr lang="en-US" dirty="0" smtClean="0">
                <a:solidFill>
                  <a:srgbClr val="002060"/>
                </a:solidFill>
              </a:rPr>
              <a:t> and NH</a:t>
            </a:r>
            <a:r>
              <a:rPr lang="en-US" baseline="-25000" dirty="0" smtClean="0">
                <a:solidFill>
                  <a:srgbClr val="002060"/>
                </a:solidFill>
              </a:rPr>
              <a:t>4</a:t>
            </a:r>
            <a:r>
              <a:rPr lang="en-US" baseline="30000" dirty="0" smtClean="0">
                <a:solidFill>
                  <a:srgbClr val="002060"/>
                </a:solidFill>
              </a:rPr>
              <a:t>+</a:t>
            </a:r>
            <a:r>
              <a:rPr lang="en-US" dirty="0" smtClean="0">
                <a:solidFill>
                  <a:srgbClr val="002060"/>
                </a:solidFill>
              </a:rPr>
              <a:t>)</a:t>
            </a:r>
            <a:r>
              <a:rPr lang="en-US" baseline="30000" dirty="0" smtClean="0">
                <a:solidFill>
                  <a:srgbClr val="002060"/>
                </a:solidFill>
              </a:rPr>
              <a:t> </a:t>
            </a:r>
            <a:r>
              <a:rPr lang="en-US" dirty="0" smtClean="0">
                <a:solidFill>
                  <a:srgbClr val="002060"/>
                </a:solidFill>
              </a:rPr>
              <a:t>adopt this structure. There is only one formula unit of </a:t>
            </a:r>
            <a:r>
              <a:rPr lang="en-US" dirty="0" err="1" smtClean="0">
                <a:solidFill>
                  <a:srgbClr val="002060"/>
                </a:solidFill>
              </a:rPr>
              <a:t>CsCl</a:t>
            </a:r>
            <a:r>
              <a:rPr lang="en-US" dirty="0" smtClean="0">
                <a:solidFill>
                  <a:srgbClr val="002060"/>
                </a:solidFill>
              </a:rPr>
              <a:t> in each unit cell (Cs: center (1/1), </a:t>
            </a:r>
            <a:r>
              <a:rPr lang="en-US" dirty="0" err="1" smtClean="0">
                <a:solidFill>
                  <a:srgbClr val="002060"/>
                </a:solidFill>
              </a:rPr>
              <a:t>Cl</a:t>
            </a:r>
            <a:r>
              <a:rPr lang="en-US" dirty="0" smtClean="0">
                <a:solidFill>
                  <a:srgbClr val="002060"/>
                </a:solidFill>
              </a:rPr>
              <a:t>: 8 corners (8/8)).</a:t>
            </a:r>
          </a:p>
          <a:p>
            <a:pPr lvl="1"/>
            <a:r>
              <a:rPr lang="en-US" dirty="0">
                <a:solidFill>
                  <a:srgbClr val="002060"/>
                </a:solidFill>
              </a:rPr>
              <a:t>A compound like CaB</a:t>
            </a:r>
            <a:r>
              <a:rPr lang="en-US" baseline="-25000" dirty="0">
                <a:solidFill>
                  <a:srgbClr val="002060"/>
                </a:solidFill>
              </a:rPr>
              <a:t>6</a:t>
            </a:r>
            <a:r>
              <a:rPr lang="en-US" dirty="0">
                <a:solidFill>
                  <a:srgbClr val="002060"/>
                </a:solidFill>
              </a:rPr>
              <a:t> and many lanthanide borides also adopts the </a:t>
            </a:r>
            <a:r>
              <a:rPr lang="en-US" dirty="0" err="1">
                <a:solidFill>
                  <a:srgbClr val="002060"/>
                </a:solidFill>
              </a:rPr>
              <a:t>CsCl</a:t>
            </a:r>
            <a:r>
              <a:rPr lang="en-US" dirty="0">
                <a:solidFill>
                  <a:srgbClr val="002060"/>
                </a:solidFill>
              </a:rPr>
              <a:t> type. The calcium ions are arranged in a simple cubic packing, in which the B</a:t>
            </a:r>
            <a:r>
              <a:rPr lang="en-US" baseline="-25000" dirty="0">
                <a:solidFill>
                  <a:srgbClr val="002060"/>
                </a:solidFill>
              </a:rPr>
              <a:t>6</a:t>
            </a:r>
            <a:r>
              <a:rPr lang="en-US" dirty="0">
                <a:solidFill>
                  <a:srgbClr val="002060"/>
                </a:solidFill>
              </a:rPr>
              <a:t>-octahedrons occupy the vertices of </a:t>
            </a:r>
            <a:r>
              <a:rPr lang="en-US" dirty="0" smtClean="0">
                <a:solidFill>
                  <a:srgbClr val="002060"/>
                </a:solidFill>
              </a:rPr>
              <a:t/>
            </a:r>
            <a:br>
              <a:rPr lang="en-US" dirty="0" smtClean="0">
                <a:solidFill>
                  <a:srgbClr val="002060"/>
                </a:solidFill>
              </a:rPr>
            </a:br>
            <a:r>
              <a:rPr lang="en-US" dirty="0" smtClean="0">
                <a:solidFill>
                  <a:srgbClr val="002060"/>
                </a:solidFill>
              </a:rPr>
              <a:t>a </a:t>
            </a:r>
            <a:r>
              <a:rPr lang="en-US" dirty="0">
                <a:solidFill>
                  <a:srgbClr val="002060"/>
                </a:solidFill>
              </a:rPr>
              <a:t>cube around the calcium atom. </a:t>
            </a:r>
            <a:endParaRPr lang="en-US" dirty="0" smtClean="0">
              <a:solidFill>
                <a:srgbClr val="002060"/>
              </a:solidFill>
            </a:endParaRPr>
          </a:p>
          <a:p>
            <a:pPr lvl="1"/>
            <a:r>
              <a:rPr lang="en-US" dirty="0" smtClean="0">
                <a:solidFill>
                  <a:srgbClr val="002060"/>
                </a:solidFill>
              </a:rPr>
              <a:t>The </a:t>
            </a:r>
            <a:r>
              <a:rPr lang="en-US" dirty="0" err="1">
                <a:solidFill>
                  <a:srgbClr val="002060"/>
                </a:solidFill>
              </a:rPr>
              <a:t>CsCl</a:t>
            </a:r>
            <a:r>
              <a:rPr lang="en-US" dirty="0">
                <a:solidFill>
                  <a:srgbClr val="002060"/>
                </a:solidFill>
              </a:rPr>
              <a:t> structure is also found in intermetallic compounds like </a:t>
            </a:r>
            <a:r>
              <a:rPr lang="en-US" dirty="0" err="1">
                <a:solidFill>
                  <a:srgbClr val="002060"/>
                </a:solidFill>
              </a:rPr>
              <a:t>LiHg</a:t>
            </a:r>
            <a:r>
              <a:rPr lang="en-US" dirty="0">
                <a:solidFill>
                  <a:srgbClr val="002060"/>
                </a:solidFill>
              </a:rPr>
              <a:t>, </a:t>
            </a:r>
            <a:r>
              <a:rPr lang="en-US" dirty="0" err="1" smtClean="0">
                <a:solidFill>
                  <a:srgbClr val="002060"/>
                </a:solidFill>
              </a:rPr>
              <a:t>CuZn</a:t>
            </a:r>
            <a:r>
              <a:rPr lang="en-US" dirty="0" smtClean="0">
                <a:solidFill>
                  <a:srgbClr val="002060"/>
                </a:solidFill>
              </a:rPr>
              <a:t> (</a:t>
            </a:r>
            <a:r>
              <a:rPr lang="en-US" dirty="0" smtClean="0">
                <a:solidFill>
                  <a:srgbClr val="002060"/>
                </a:solidFill>
                <a:latin typeface="Symbol" pitchFamily="18" charset="2"/>
              </a:rPr>
              <a:t>b</a:t>
            </a:r>
            <a:r>
              <a:rPr lang="en-US" dirty="0" smtClean="0">
                <a:solidFill>
                  <a:srgbClr val="002060"/>
                </a:solidFill>
              </a:rPr>
              <a:t>-brass), </a:t>
            </a:r>
            <a:r>
              <a:rPr lang="en-US" dirty="0" err="1">
                <a:solidFill>
                  <a:srgbClr val="002060"/>
                </a:solidFill>
              </a:rPr>
              <a:t>MgSr</a:t>
            </a:r>
            <a:r>
              <a:rPr lang="en-US" dirty="0" smtClean="0">
                <a:solidFill>
                  <a:srgbClr val="002060"/>
                </a:solidFill>
              </a:rPr>
              <a:t>,  </a:t>
            </a:r>
            <a:r>
              <a:rPr lang="en-US" dirty="0" err="1" smtClean="0">
                <a:solidFill>
                  <a:srgbClr val="002060"/>
                </a:solidFill>
              </a:rPr>
              <a:t>NiAl</a:t>
            </a:r>
            <a:r>
              <a:rPr lang="en-US" dirty="0" smtClean="0">
                <a:solidFill>
                  <a:srgbClr val="002060"/>
                </a:solidFill>
              </a:rPr>
              <a:t> (shown on the right), etc</a:t>
            </a:r>
            <a:r>
              <a:rPr lang="en-US" dirty="0">
                <a:solidFill>
                  <a:srgbClr val="002060"/>
                </a:solidFill>
              </a:rPr>
              <a:t>. </a:t>
            </a:r>
          </a:p>
          <a:p>
            <a:pPr lvl="1"/>
            <a:endParaRPr lang="en-US" dirty="0" smtClean="0">
              <a:solidFill>
                <a:srgbClr val="002060"/>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VI</a:t>
            </a:r>
            <a:endParaRPr lang="en-US" dirty="0"/>
          </a:p>
        </p:txBody>
      </p:sp>
      <p:grpSp>
        <p:nvGrpSpPr>
          <p:cNvPr id="6" name="Group 5"/>
          <p:cNvGrpSpPr/>
          <p:nvPr/>
        </p:nvGrpSpPr>
        <p:grpSpPr>
          <a:xfrm>
            <a:off x="6858000" y="1817687"/>
            <a:ext cx="2012950" cy="1535113"/>
            <a:chOff x="7010400" y="1524000"/>
            <a:chExt cx="2012950" cy="1535113"/>
          </a:xfrm>
        </p:grpSpPr>
        <p:pic>
          <p:nvPicPr>
            <p:cNvPr id="6147" name="Picture 95"/>
            <p:cNvPicPr>
              <a:picLocks noChangeAspect="1" noChangeArrowheads="1"/>
            </p:cNvPicPr>
            <p:nvPr/>
          </p:nvPicPr>
          <p:blipFill>
            <a:blip r:embed="rId2">
              <a:lum contrast="20000"/>
              <a:extLst>
                <a:ext uri="{28A0092B-C50C-407E-A947-70E740481C1C}">
                  <a14:useLocalDpi xmlns:a14="http://schemas.microsoft.com/office/drawing/2010/main" val="0"/>
                </a:ext>
              </a:extLst>
            </a:blip>
            <a:srcRect l="15063" t="15492" r="22453" b="19365"/>
            <a:stretch>
              <a:fillRect/>
            </a:stretch>
          </p:blipFill>
          <p:spPr bwMode="auto">
            <a:xfrm>
              <a:off x="7010400" y="1524000"/>
              <a:ext cx="201295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239000" y="1887379"/>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Arial" pitchFamily="34" charset="0"/>
                </a:rPr>
                <a:t>Cl</a:t>
              </a:r>
              <a:endParaRPr kumimoji="0" lang="en-US" sz="2400" b="0"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7048500" y="2010489"/>
              <a:ext cx="38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latin typeface="Times New Roman" pitchFamily="18" charset="0"/>
                  <a:cs typeface="Arial" pitchFamily="34" charset="0"/>
                </a:rPr>
                <a:t>Cs</a:t>
              </a:r>
              <a:endParaRPr kumimoji="0" lang="en-US" sz="2400" b="0" i="0" u="none" strike="noStrike" cap="none" normalizeH="0" baseline="0" smtClean="0">
                <a:ln>
                  <a:noFill/>
                </a:ln>
                <a:solidFill>
                  <a:schemeClr val="bg1"/>
                </a:solidFill>
                <a:effectLst/>
                <a:latin typeface="Arial" pitchFamily="34" charset="0"/>
                <a:cs typeface="Arial" pitchFamily="34" charset="0"/>
              </a:endParaRPr>
            </a:p>
          </p:txBody>
        </p:sp>
      </p:gr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33" t="13050" r="28858" b="12688"/>
          <a:stretch/>
        </p:blipFill>
        <p:spPr bwMode="auto">
          <a:xfrm>
            <a:off x="6858000" y="4953000"/>
            <a:ext cx="184216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30083" t="17232" r="31062" b="19147"/>
          <a:stretch>
            <a:fillRect/>
          </a:stretch>
        </p:blipFill>
        <p:spPr bwMode="auto">
          <a:xfrm>
            <a:off x="7552192" y="3615402"/>
            <a:ext cx="1318758" cy="118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27704" t="8807" r="26375" b="8936"/>
          <a:stretch>
            <a:fillRect/>
          </a:stretch>
        </p:blipFill>
        <p:spPr bwMode="auto">
          <a:xfrm>
            <a:off x="6290252" y="3615402"/>
            <a:ext cx="1211696" cy="1185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95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500" fill="hold"/>
                                        <p:tgtEl>
                                          <p:spTgt spid="4099"/>
                                        </p:tgtEl>
                                        <p:attrNameLst>
                                          <p:attrName>ppt_w</p:attrName>
                                        </p:attrNameLst>
                                      </p:cBhvr>
                                      <p:tavLst>
                                        <p:tav tm="0">
                                          <p:val>
                                            <p:fltVal val="0"/>
                                          </p:val>
                                        </p:tav>
                                        <p:tav tm="100000">
                                          <p:val>
                                            <p:strVal val="#ppt_w"/>
                                          </p:val>
                                        </p:tav>
                                      </p:tavLst>
                                    </p:anim>
                                    <p:anim calcmode="lin" valueType="num">
                                      <p:cBhvr>
                                        <p:cTn id="21" dur="500" fill="hold"/>
                                        <p:tgtEl>
                                          <p:spTgt spid="4099"/>
                                        </p:tgtEl>
                                        <p:attrNameLst>
                                          <p:attrName>ppt_h</p:attrName>
                                        </p:attrNameLst>
                                      </p:cBhvr>
                                      <p:tavLst>
                                        <p:tav tm="0">
                                          <p:val>
                                            <p:fltVal val="0"/>
                                          </p:val>
                                        </p:tav>
                                        <p:tav tm="100000">
                                          <p:val>
                                            <p:strVal val="#ppt_h"/>
                                          </p:val>
                                        </p:tav>
                                      </p:tavLst>
                                    </p:anim>
                                    <p:animEffect transition="in" filter="fade">
                                      <p:cBhvr>
                                        <p:cTn id="22" dur="5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p:cTn id="27" dur="500" fill="hold"/>
                                        <p:tgtEl>
                                          <p:spTgt spid="4098"/>
                                        </p:tgtEl>
                                        <p:attrNameLst>
                                          <p:attrName>ppt_w</p:attrName>
                                        </p:attrNameLst>
                                      </p:cBhvr>
                                      <p:tavLst>
                                        <p:tav tm="0">
                                          <p:val>
                                            <p:fltVal val="0"/>
                                          </p:val>
                                        </p:tav>
                                        <p:tav tm="100000">
                                          <p:val>
                                            <p:strVal val="#ppt_w"/>
                                          </p:val>
                                        </p:tav>
                                      </p:tavLst>
                                    </p:anim>
                                    <p:anim calcmode="lin" valueType="num">
                                      <p:cBhvr>
                                        <p:cTn id="28" dur="500" fill="hold"/>
                                        <p:tgtEl>
                                          <p:spTgt spid="4098"/>
                                        </p:tgtEl>
                                        <p:attrNameLst>
                                          <p:attrName>ppt_h</p:attrName>
                                        </p:attrNameLst>
                                      </p:cBhvr>
                                      <p:tavLst>
                                        <p:tav tm="0">
                                          <p:val>
                                            <p:fltVal val="0"/>
                                          </p:val>
                                        </p:tav>
                                        <p:tav tm="100000">
                                          <p:val>
                                            <p:strVal val="#ppt_h"/>
                                          </p:val>
                                        </p:tav>
                                      </p:tavLst>
                                    </p:anim>
                                    <p:animEffect transition="in" filter="fade">
                                      <p:cBhvr>
                                        <p:cTn id="29" dur="500"/>
                                        <p:tgtEl>
                                          <p:spTgt spid="409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7170"/>
                                        </p:tgtEl>
                                        <p:attrNameLst>
                                          <p:attrName>style.visibility</p:attrName>
                                        </p:attrNameLst>
                                      </p:cBhvr>
                                      <p:to>
                                        <p:strVal val="visible"/>
                                      </p:to>
                                    </p:set>
                                    <p:anim calcmode="lin" valueType="num">
                                      <p:cBhvr>
                                        <p:cTn id="37" dur="500" fill="hold"/>
                                        <p:tgtEl>
                                          <p:spTgt spid="7170"/>
                                        </p:tgtEl>
                                        <p:attrNameLst>
                                          <p:attrName>ppt_w</p:attrName>
                                        </p:attrNameLst>
                                      </p:cBhvr>
                                      <p:tavLst>
                                        <p:tav tm="0">
                                          <p:val>
                                            <p:fltVal val="0"/>
                                          </p:val>
                                        </p:tav>
                                        <p:tav tm="100000">
                                          <p:val>
                                            <p:strVal val="#ppt_w"/>
                                          </p:val>
                                        </p:tav>
                                      </p:tavLst>
                                    </p:anim>
                                    <p:anim calcmode="lin" valueType="num">
                                      <p:cBhvr>
                                        <p:cTn id="38" dur="500" fill="hold"/>
                                        <p:tgtEl>
                                          <p:spTgt spid="7170"/>
                                        </p:tgtEl>
                                        <p:attrNameLst>
                                          <p:attrName>ppt_h</p:attrName>
                                        </p:attrNameLst>
                                      </p:cBhvr>
                                      <p:tavLst>
                                        <p:tav tm="0">
                                          <p:val>
                                            <p:fltVal val="0"/>
                                          </p:val>
                                        </p:tav>
                                        <p:tav tm="100000">
                                          <p:val>
                                            <p:strVal val="#ppt_h"/>
                                          </p:val>
                                        </p:tav>
                                      </p:tavLst>
                                    </p:anim>
                                    <p:animEffect transition="in" filter="fade">
                                      <p:cBhvr>
                                        <p:cTn id="3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fontScale="92500" lnSpcReduction="10000"/>
          </a:bodyPr>
          <a:lstStyle/>
          <a:p>
            <a:r>
              <a:rPr lang="en-US" b="1" dirty="0" smtClean="0">
                <a:solidFill>
                  <a:schemeClr val="bg1"/>
                </a:solidFill>
              </a:rPr>
              <a:t>CaF</a:t>
            </a:r>
            <a:r>
              <a:rPr lang="en-US" b="1" baseline="-25000" dirty="0" smtClean="0">
                <a:solidFill>
                  <a:schemeClr val="bg1"/>
                </a:solidFill>
              </a:rPr>
              <a:t>2</a:t>
            </a:r>
            <a:r>
              <a:rPr lang="en-US" b="1" dirty="0" smtClean="0">
                <a:solidFill>
                  <a:schemeClr val="bg1"/>
                </a:solidFill>
              </a:rPr>
              <a:t> </a:t>
            </a:r>
            <a:r>
              <a:rPr lang="en-US" b="1" dirty="0">
                <a:solidFill>
                  <a:schemeClr val="bg1"/>
                </a:solidFill>
              </a:rPr>
              <a:t>Structure (Fluorite</a:t>
            </a:r>
            <a:r>
              <a:rPr lang="en-US" b="1" dirty="0" smtClean="0">
                <a:solidFill>
                  <a:schemeClr val="bg1"/>
                </a:solidFill>
              </a:rPr>
              <a:t>)</a:t>
            </a:r>
          </a:p>
          <a:p>
            <a:pPr lvl="1"/>
            <a:r>
              <a:rPr lang="en-US" sz="1800" dirty="0" smtClean="0">
                <a:solidFill>
                  <a:srgbClr val="002060"/>
                </a:solidFill>
              </a:rPr>
              <a:t>The </a:t>
            </a:r>
            <a:r>
              <a:rPr lang="en-US" sz="1800" dirty="0">
                <a:solidFill>
                  <a:srgbClr val="002060"/>
                </a:solidFill>
              </a:rPr>
              <a:t>calcium ions </a:t>
            </a:r>
            <a:r>
              <a:rPr lang="en-US" sz="1800" dirty="0" smtClean="0">
                <a:solidFill>
                  <a:srgbClr val="002060"/>
                </a:solidFill>
              </a:rPr>
              <a:t>are </a:t>
            </a:r>
            <a:r>
              <a:rPr lang="en-US" sz="1800" dirty="0">
                <a:solidFill>
                  <a:srgbClr val="002060"/>
                </a:solidFill>
              </a:rPr>
              <a:t>arranged in a cubic-closed packed lattice, in which the fluoride ions </a:t>
            </a:r>
            <a:r>
              <a:rPr lang="en-US" sz="1800" dirty="0" smtClean="0">
                <a:solidFill>
                  <a:srgbClr val="002060"/>
                </a:solidFill>
              </a:rPr>
              <a:t>are </a:t>
            </a:r>
            <a:r>
              <a:rPr lang="en-US" sz="1800" dirty="0">
                <a:solidFill>
                  <a:srgbClr val="002060"/>
                </a:solidFill>
              </a:rPr>
              <a:t>occupying </a:t>
            </a:r>
            <a:r>
              <a:rPr lang="en-US" sz="1800" b="1" dirty="0">
                <a:solidFill>
                  <a:srgbClr val="002060"/>
                </a:solidFill>
              </a:rPr>
              <a:t>all</a:t>
            </a:r>
            <a:r>
              <a:rPr lang="en-US" sz="1800" dirty="0">
                <a:solidFill>
                  <a:srgbClr val="002060"/>
                </a:solidFill>
              </a:rPr>
              <a:t> tetrahedral holes. Therefore, the calcium ions exhibit a cubic coordination while the fluoride ions experience a tetrahedral coordination. Overall, there are four formula units of CaF</a:t>
            </a:r>
            <a:r>
              <a:rPr lang="en-US" sz="1800" baseline="-25000" dirty="0">
                <a:solidFill>
                  <a:srgbClr val="002060"/>
                </a:solidFill>
              </a:rPr>
              <a:t>2</a:t>
            </a:r>
            <a:r>
              <a:rPr lang="en-US" sz="1800" dirty="0">
                <a:solidFill>
                  <a:srgbClr val="002060"/>
                </a:solidFill>
              </a:rPr>
              <a:t> in each unit cell (</a:t>
            </a:r>
            <a:r>
              <a:rPr lang="en-US" sz="1800" dirty="0" err="1">
                <a:solidFill>
                  <a:srgbClr val="002060"/>
                </a:solidFill>
              </a:rPr>
              <a:t>Ca</a:t>
            </a:r>
            <a:r>
              <a:rPr lang="en-US" sz="1800" dirty="0">
                <a:solidFill>
                  <a:srgbClr val="002060"/>
                </a:solidFill>
              </a:rPr>
              <a:t>: 8 corners (8/8) + 6 faces (6/2), F: 8 tetrahedral holes (8/1)). </a:t>
            </a:r>
            <a:endParaRPr lang="en-US" sz="1800" dirty="0" smtClean="0">
              <a:solidFill>
                <a:srgbClr val="002060"/>
              </a:solidFill>
            </a:endParaRPr>
          </a:p>
          <a:p>
            <a:pPr lvl="1"/>
            <a:r>
              <a:rPr lang="en-US" sz="1800" dirty="0" smtClean="0">
                <a:solidFill>
                  <a:srgbClr val="002060"/>
                </a:solidFill>
              </a:rPr>
              <a:t>The </a:t>
            </a:r>
            <a:r>
              <a:rPr lang="en-US" sz="1800" dirty="0">
                <a:solidFill>
                  <a:srgbClr val="002060"/>
                </a:solidFill>
              </a:rPr>
              <a:t>pink or purple color of many fluorite crystals is due to a defect in the lattice, in which an electron has replaced a fluoride ion. This trapped electron is referred to as color center. </a:t>
            </a:r>
            <a:endParaRPr lang="en-US" sz="1800" dirty="0" smtClean="0">
              <a:solidFill>
                <a:srgbClr val="002060"/>
              </a:solidFill>
            </a:endParaRPr>
          </a:p>
          <a:p>
            <a:pPr lvl="1"/>
            <a:r>
              <a:rPr lang="en-US" sz="1800" dirty="0" smtClean="0">
                <a:solidFill>
                  <a:srgbClr val="002060"/>
                </a:solidFill>
              </a:rPr>
              <a:t>The fluorite </a:t>
            </a:r>
            <a:r>
              <a:rPr lang="en-US" sz="1800" dirty="0">
                <a:solidFill>
                  <a:srgbClr val="002060"/>
                </a:solidFill>
              </a:rPr>
              <a:t>structure is commonly found in fluorides of large divalent cations, chlorides of </a:t>
            </a:r>
            <a:r>
              <a:rPr lang="en-US" sz="1800" dirty="0" err="1">
                <a:solidFill>
                  <a:srgbClr val="002060"/>
                </a:solidFill>
              </a:rPr>
              <a:t>Sr</a:t>
            </a:r>
            <a:r>
              <a:rPr lang="en-US" sz="1800" dirty="0">
                <a:solidFill>
                  <a:srgbClr val="002060"/>
                </a:solidFill>
              </a:rPr>
              <a:t> and Ba, and dioxides of large </a:t>
            </a:r>
            <a:r>
              <a:rPr lang="en-US" sz="1800" dirty="0" err="1">
                <a:solidFill>
                  <a:srgbClr val="002060"/>
                </a:solidFill>
              </a:rPr>
              <a:t>quadrivalent</a:t>
            </a:r>
            <a:r>
              <a:rPr lang="en-US" sz="1800" dirty="0">
                <a:solidFill>
                  <a:srgbClr val="002060"/>
                </a:solidFill>
              </a:rPr>
              <a:t> cations i.e., </a:t>
            </a:r>
            <a:r>
              <a:rPr lang="en-US" sz="1800" dirty="0" err="1">
                <a:solidFill>
                  <a:srgbClr val="002060"/>
                </a:solidFill>
              </a:rPr>
              <a:t>Zr</a:t>
            </a:r>
            <a:r>
              <a:rPr lang="en-US" sz="1800" dirty="0">
                <a:solidFill>
                  <a:srgbClr val="002060"/>
                </a:solidFill>
              </a:rPr>
              <a:t>, Hf, </a:t>
            </a:r>
            <a:r>
              <a:rPr lang="en-US" sz="1800" dirty="0" err="1">
                <a:solidFill>
                  <a:srgbClr val="002060"/>
                </a:solidFill>
              </a:rPr>
              <a:t>Ce</a:t>
            </a:r>
            <a:r>
              <a:rPr lang="en-US" sz="1800" dirty="0">
                <a:solidFill>
                  <a:srgbClr val="002060"/>
                </a:solidFill>
              </a:rPr>
              <a:t>, </a:t>
            </a:r>
            <a:r>
              <a:rPr lang="en-US" sz="1800" dirty="0" err="1">
                <a:solidFill>
                  <a:srgbClr val="002060"/>
                </a:solidFill>
              </a:rPr>
              <a:t>Th</a:t>
            </a:r>
            <a:r>
              <a:rPr lang="en-US" sz="1800" dirty="0">
                <a:solidFill>
                  <a:srgbClr val="002060"/>
                </a:solidFill>
              </a:rPr>
              <a:t>, U, etc.  </a:t>
            </a:r>
            <a:endParaRPr lang="en-US" sz="1800" dirty="0" smtClean="0">
              <a:solidFill>
                <a:srgbClr val="002060"/>
              </a:solidFill>
            </a:endParaRPr>
          </a:p>
          <a:p>
            <a:pPr lvl="1"/>
            <a:r>
              <a:rPr lang="en-US" sz="1800" dirty="0" smtClean="0">
                <a:solidFill>
                  <a:srgbClr val="002060"/>
                </a:solidFill>
              </a:rPr>
              <a:t>Lead(II</a:t>
            </a:r>
            <a:r>
              <a:rPr lang="en-US" sz="1800" dirty="0">
                <a:solidFill>
                  <a:srgbClr val="002060"/>
                </a:solidFill>
              </a:rPr>
              <a:t>) oxide and platinum(II) sulfide are variation of the </a:t>
            </a:r>
            <a:r>
              <a:rPr lang="en-US" sz="1800" dirty="0" smtClean="0">
                <a:solidFill>
                  <a:srgbClr val="002060"/>
                </a:solidFill>
              </a:rPr>
              <a:t>fluorite </a:t>
            </a:r>
            <a:r>
              <a:rPr lang="en-US" sz="1800" dirty="0">
                <a:solidFill>
                  <a:srgbClr val="002060"/>
                </a:solidFill>
              </a:rPr>
              <a:t>structure in which half of the tetrahedral holes are not filled. In </a:t>
            </a:r>
            <a:r>
              <a:rPr lang="en-US" sz="1800" dirty="0" err="1">
                <a:solidFill>
                  <a:srgbClr val="002060"/>
                </a:solidFill>
              </a:rPr>
              <a:t>PbO</a:t>
            </a:r>
            <a:r>
              <a:rPr lang="en-US" sz="1800" dirty="0">
                <a:solidFill>
                  <a:srgbClr val="002060"/>
                </a:solidFill>
              </a:rPr>
              <a:t>, the tetrahedral positions at z=¾ are not filled. In </a:t>
            </a:r>
            <a:r>
              <a:rPr lang="en-US" sz="1800" dirty="0" err="1">
                <a:solidFill>
                  <a:srgbClr val="002060"/>
                </a:solidFill>
              </a:rPr>
              <a:t>PtS</a:t>
            </a:r>
            <a:r>
              <a:rPr lang="en-US" sz="1800" dirty="0">
                <a:solidFill>
                  <a:srgbClr val="002060"/>
                </a:solidFill>
              </a:rPr>
              <a:t>, half of the sulfide ions are removed in a way that </a:t>
            </a:r>
            <a:r>
              <a:rPr lang="en-US" sz="1800" dirty="0" err="1">
                <a:solidFill>
                  <a:srgbClr val="002060"/>
                </a:solidFill>
              </a:rPr>
              <a:t>Pt</a:t>
            </a:r>
            <a:r>
              <a:rPr lang="en-US" sz="1800" dirty="0">
                <a:solidFill>
                  <a:srgbClr val="002060"/>
                </a:solidFill>
              </a:rPr>
              <a:t>(II)-ions exhibits a square-planar coordination afterwards. </a:t>
            </a:r>
          </a:p>
          <a:p>
            <a:pPr lvl="1"/>
            <a:endParaRPr lang="en-US" sz="1800" dirty="0">
              <a:solidFill>
                <a:srgbClr val="002060"/>
              </a:solidFill>
            </a:endParaRPr>
          </a:p>
          <a:p>
            <a:endParaRPr lang="en-US" sz="2400" dirty="0"/>
          </a:p>
          <a:p>
            <a:pPr lvl="1"/>
            <a:endParaRPr lang="en-US" b="1"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effectLst/>
              </a:rPr>
              <a:t>AB</a:t>
            </a:r>
            <a:r>
              <a:rPr lang="en-US" baseline="-25000" dirty="0" smtClean="0">
                <a:solidFill>
                  <a:srgbClr val="002060"/>
                </a:solidFill>
                <a:effectLst/>
              </a:rPr>
              <a:t>2</a:t>
            </a:r>
            <a:r>
              <a:rPr lang="en-US" dirty="0" smtClean="0">
                <a:solidFill>
                  <a:srgbClr val="002060"/>
                </a:solidFill>
                <a:effectLst/>
              </a:rPr>
              <a:t> Structures I</a:t>
            </a:r>
            <a:endParaRPr lang="en-US" dirty="0"/>
          </a:p>
        </p:txBody>
      </p:sp>
      <p:pic>
        <p:nvPicPr>
          <p:cNvPr id="7176" name="rg_hi" descr="ANd9GcTs78I-H33qD9WZmrrWLXpfJjjNmompJ9FoEqq7gVpINOLaBkJ_q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234" y="3429000"/>
            <a:ext cx="162373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7186495" y="1600200"/>
            <a:ext cx="1652705" cy="1608920"/>
            <a:chOff x="7186495" y="1600200"/>
            <a:chExt cx="1652705" cy="1608920"/>
          </a:xfrm>
        </p:grpSpPr>
        <p:pic>
          <p:nvPicPr>
            <p:cNvPr id="512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26361" t="4305" r="25293" b="5298"/>
            <a:stretch>
              <a:fillRect/>
            </a:stretch>
          </p:blipFill>
          <p:spPr bwMode="auto">
            <a:xfrm>
              <a:off x="7186495" y="1600200"/>
              <a:ext cx="1576506" cy="160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8382000" y="202439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smtClean="0">
                  <a:ln>
                    <a:noFill/>
                  </a:ln>
                  <a:solidFill>
                    <a:schemeClr val="bg1"/>
                  </a:solidFill>
                  <a:effectLst/>
                  <a:latin typeface="Times New Roman" pitchFamily="18" charset="0"/>
                  <a:cs typeface="Arial" pitchFamily="34" charset="0"/>
                </a:rPr>
                <a:t>F</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2" name="Text Box 2"/>
            <p:cNvSpPr txBox="1">
              <a:spLocks noChangeArrowheads="1"/>
            </p:cNvSpPr>
            <p:nvPr/>
          </p:nvSpPr>
          <p:spPr bwMode="auto">
            <a:xfrm>
              <a:off x="8458200" y="217679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err="1" smtClean="0">
                  <a:ln>
                    <a:noFill/>
                  </a:ln>
                  <a:solidFill>
                    <a:schemeClr val="bg1"/>
                  </a:solidFill>
                  <a:effectLst/>
                  <a:latin typeface="Times New Roman" pitchFamily="18" charset="0"/>
                  <a:cs typeface="Arial" pitchFamily="34" charset="0"/>
                </a:rPr>
                <a:t>Ca</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0" name="Group 9"/>
          <p:cNvGrpSpPr/>
          <p:nvPr/>
        </p:nvGrpSpPr>
        <p:grpSpPr>
          <a:xfrm>
            <a:off x="7516812" y="4648200"/>
            <a:ext cx="1169988" cy="1828800"/>
            <a:chOff x="7516812" y="4648200"/>
            <a:chExt cx="1169988" cy="1828800"/>
          </a:xfrm>
        </p:grpSpPr>
        <p:pic>
          <p:nvPicPr>
            <p:cNvPr id="5124"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36073" r="34364"/>
            <a:stretch>
              <a:fillRect/>
            </a:stretch>
          </p:blipFill>
          <p:spPr bwMode="auto">
            <a:xfrm>
              <a:off x="7516812" y="4648200"/>
              <a:ext cx="9413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8402637" y="4699258"/>
              <a:ext cx="284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cs typeface="Arial" pitchFamily="34" charset="0"/>
                </a:rPr>
                <a:t>S</a:t>
              </a:r>
              <a:endParaRPr kumimoji="0" lang="en-US" sz="2000" b="0" i="0" u="none" strike="noStrike" cap="none" normalizeH="0" baseline="0" dirty="0" smtClean="0">
                <a:ln>
                  <a:noFill/>
                </a:ln>
                <a:solidFill>
                  <a:schemeClr val="bg1"/>
                </a:solidFill>
                <a:effectLst/>
                <a:cs typeface="Arial" pitchFamily="34" charset="0"/>
              </a:endParaRPr>
            </a:p>
          </p:txBody>
        </p:sp>
        <p:sp>
          <p:nvSpPr>
            <p:cNvPr id="16" name="Text Box 2"/>
            <p:cNvSpPr txBox="1">
              <a:spLocks noChangeArrowheads="1"/>
            </p:cNvSpPr>
            <p:nvPr/>
          </p:nvSpPr>
          <p:spPr bwMode="auto">
            <a:xfrm>
              <a:off x="8097837" y="4929573"/>
              <a:ext cx="284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cs typeface="Arial" pitchFamily="34" charset="0"/>
                </a:rPr>
                <a:t>Pt</a:t>
              </a:r>
              <a:endParaRPr kumimoji="0" lang="en-US" sz="2000" b="0" i="0" u="none" strike="noStrike" cap="none" normalizeH="0" baseline="0" dirty="0" smtClean="0">
                <a:ln>
                  <a:noFill/>
                </a:ln>
                <a:solidFill>
                  <a:schemeClr val="bg1"/>
                </a:solidFill>
                <a:effectLst/>
                <a:cs typeface="Arial" pitchFamily="34" charset="0"/>
              </a:endParaRPr>
            </a:p>
          </p:txBody>
        </p:sp>
      </p:grpSp>
    </p:spTree>
    <p:extLst>
      <p:ext uri="{BB962C8B-B14F-4D97-AF65-F5344CB8AC3E}">
        <p14:creationId xmlns:p14="http://schemas.microsoft.com/office/powerpoint/2010/main" val="391341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7176"/>
                                        </p:tgtEl>
                                        <p:attrNameLst>
                                          <p:attrName>style.visibility</p:attrName>
                                        </p:attrNameLst>
                                      </p:cBhvr>
                                      <p:to>
                                        <p:strVal val="visible"/>
                                      </p:to>
                                    </p:set>
                                    <p:anim calcmode="lin" valueType="num">
                                      <p:cBhvr>
                                        <p:cTn id="20" dur="500" fill="hold"/>
                                        <p:tgtEl>
                                          <p:spTgt spid="7176"/>
                                        </p:tgtEl>
                                        <p:attrNameLst>
                                          <p:attrName>ppt_w</p:attrName>
                                        </p:attrNameLst>
                                      </p:cBhvr>
                                      <p:tavLst>
                                        <p:tav tm="0">
                                          <p:val>
                                            <p:fltVal val="0"/>
                                          </p:val>
                                        </p:tav>
                                        <p:tav tm="100000">
                                          <p:val>
                                            <p:strVal val="#ppt_w"/>
                                          </p:val>
                                        </p:tav>
                                      </p:tavLst>
                                    </p:anim>
                                    <p:anim calcmode="lin" valueType="num">
                                      <p:cBhvr>
                                        <p:cTn id="21" dur="500" fill="hold"/>
                                        <p:tgtEl>
                                          <p:spTgt spid="7176"/>
                                        </p:tgtEl>
                                        <p:attrNameLst>
                                          <p:attrName>ppt_h</p:attrName>
                                        </p:attrNameLst>
                                      </p:cBhvr>
                                      <p:tavLst>
                                        <p:tav tm="0">
                                          <p:val>
                                            <p:fltVal val="0"/>
                                          </p:val>
                                        </p:tav>
                                        <p:tav tm="100000">
                                          <p:val>
                                            <p:strVal val="#ppt_h"/>
                                          </p:val>
                                        </p:tav>
                                      </p:tavLst>
                                    </p:anim>
                                    <p:animEffect transition="in" filter="fade">
                                      <p:cBhvr>
                                        <p:cTn id="22" dur="500"/>
                                        <p:tgtEl>
                                          <p:spTgt spid="717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324600" cy="4572000"/>
          </a:xfrm>
        </p:spPr>
        <p:txBody>
          <a:bodyPr>
            <a:normAutofit lnSpcReduction="10000"/>
          </a:bodyPr>
          <a:lstStyle/>
          <a:p>
            <a:r>
              <a:rPr lang="en-US" b="1" dirty="0" err="1" smtClean="0">
                <a:solidFill>
                  <a:schemeClr val="bg1"/>
                </a:solidFill>
              </a:rPr>
              <a:t>Antifluorite</a:t>
            </a:r>
            <a:r>
              <a:rPr lang="en-US" b="1" dirty="0" smtClean="0">
                <a:solidFill>
                  <a:schemeClr val="bg1"/>
                </a:solidFill>
              </a:rPr>
              <a:t> </a:t>
            </a:r>
          </a:p>
          <a:p>
            <a:pPr lvl="1"/>
            <a:r>
              <a:rPr lang="en-US" dirty="0" smtClean="0">
                <a:solidFill>
                  <a:srgbClr val="002060"/>
                </a:solidFill>
              </a:rPr>
              <a:t>If the cation and anion are switched, one arrives at the </a:t>
            </a:r>
            <a:r>
              <a:rPr lang="en-US" i="1" dirty="0" err="1" smtClean="0">
                <a:solidFill>
                  <a:srgbClr val="002060"/>
                </a:solidFill>
              </a:rPr>
              <a:t>antifluorite</a:t>
            </a:r>
            <a:r>
              <a:rPr lang="en-US" dirty="0" smtClean="0">
                <a:solidFill>
                  <a:srgbClr val="002060"/>
                </a:solidFill>
              </a:rPr>
              <a:t> structure that is found in Na</a:t>
            </a:r>
            <a:r>
              <a:rPr lang="en-US" baseline="-25000" dirty="0" smtClean="0">
                <a:solidFill>
                  <a:srgbClr val="002060"/>
                </a:solidFill>
              </a:rPr>
              <a:t>2</a:t>
            </a:r>
            <a:r>
              <a:rPr lang="en-US" dirty="0" smtClean="0">
                <a:solidFill>
                  <a:srgbClr val="002060"/>
                </a:solidFill>
              </a:rPr>
              <a:t>O and Li</a:t>
            </a:r>
            <a:r>
              <a:rPr lang="en-US" baseline="-25000" dirty="0" smtClean="0">
                <a:solidFill>
                  <a:srgbClr val="002060"/>
                </a:solidFill>
              </a:rPr>
              <a:t>2</a:t>
            </a:r>
            <a:r>
              <a:rPr lang="en-US" dirty="0" smtClean="0">
                <a:solidFill>
                  <a:srgbClr val="002060"/>
                </a:solidFill>
              </a:rPr>
              <a:t>O. This structure is found in many oxides and </a:t>
            </a:r>
            <a:r>
              <a:rPr lang="en-US" dirty="0" err="1" smtClean="0">
                <a:solidFill>
                  <a:srgbClr val="002060"/>
                </a:solidFill>
              </a:rPr>
              <a:t>chalcogenides</a:t>
            </a:r>
            <a:r>
              <a:rPr lang="en-US" dirty="0" smtClean="0">
                <a:solidFill>
                  <a:srgbClr val="002060"/>
                </a:solidFill>
              </a:rPr>
              <a:t> </a:t>
            </a:r>
            <a:r>
              <a:rPr lang="en-US" dirty="0">
                <a:solidFill>
                  <a:srgbClr val="002060"/>
                </a:solidFill>
              </a:rPr>
              <a:t/>
            </a:r>
            <a:br>
              <a:rPr lang="en-US" dirty="0">
                <a:solidFill>
                  <a:srgbClr val="002060"/>
                </a:solidFill>
              </a:rPr>
            </a:br>
            <a:r>
              <a:rPr lang="en-US" dirty="0" smtClean="0">
                <a:solidFill>
                  <a:srgbClr val="002060"/>
                </a:solidFill>
              </a:rPr>
              <a:t>of </a:t>
            </a:r>
            <a:r>
              <a:rPr lang="en-US" dirty="0">
                <a:solidFill>
                  <a:srgbClr val="002060"/>
                </a:solidFill>
              </a:rPr>
              <a:t>alkali metals</a:t>
            </a:r>
            <a:r>
              <a:rPr lang="en-US" dirty="0" smtClean="0">
                <a:solidFill>
                  <a:srgbClr val="002060"/>
                </a:solidFill>
              </a:rPr>
              <a:t>. </a:t>
            </a:r>
          </a:p>
          <a:p>
            <a:pPr lvl="1"/>
            <a:r>
              <a:rPr lang="en-US" dirty="0" smtClean="0">
                <a:solidFill>
                  <a:srgbClr val="002060"/>
                </a:solidFill>
              </a:rPr>
              <a:t>The </a:t>
            </a:r>
            <a:r>
              <a:rPr lang="en-US" dirty="0">
                <a:solidFill>
                  <a:srgbClr val="002060"/>
                </a:solidFill>
              </a:rPr>
              <a:t>structure of K</a:t>
            </a:r>
            <a:r>
              <a:rPr lang="en-US" baseline="-25000" dirty="0">
                <a:solidFill>
                  <a:srgbClr val="002060"/>
                </a:solidFill>
              </a:rPr>
              <a:t>2</a:t>
            </a:r>
            <a:r>
              <a:rPr lang="en-US" dirty="0">
                <a:solidFill>
                  <a:srgbClr val="002060"/>
                </a:solidFill>
              </a:rPr>
              <a:t>PtCl</a:t>
            </a:r>
            <a:r>
              <a:rPr lang="en-US" baseline="-25000" dirty="0">
                <a:solidFill>
                  <a:srgbClr val="002060"/>
                </a:solidFill>
              </a:rPr>
              <a:t>6</a:t>
            </a:r>
            <a:r>
              <a:rPr lang="en-US" dirty="0">
                <a:solidFill>
                  <a:srgbClr val="002060"/>
                </a:solidFill>
              </a:rPr>
              <a:t> </a:t>
            </a:r>
            <a:r>
              <a:rPr lang="en-US" dirty="0" smtClean="0">
                <a:solidFill>
                  <a:srgbClr val="002060"/>
                </a:solidFill>
              </a:rPr>
              <a:t>is </a:t>
            </a:r>
            <a:r>
              <a:rPr lang="en-US" dirty="0">
                <a:solidFill>
                  <a:srgbClr val="002060"/>
                </a:solidFill>
              </a:rPr>
              <a:t>a variation of this structure, in which the potassium ion assumes the role of the sodium filling all tetrahedral holes, and the PtCl</a:t>
            </a:r>
            <a:r>
              <a:rPr lang="en-US" baseline="-25000" dirty="0">
                <a:solidFill>
                  <a:srgbClr val="002060"/>
                </a:solidFill>
              </a:rPr>
              <a:t>6</a:t>
            </a:r>
            <a:r>
              <a:rPr lang="en-US" dirty="0">
                <a:solidFill>
                  <a:srgbClr val="002060"/>
                </a:solidFill>
              </a:rPr>
              <a:t>-octahedron the function of the oxide ion occupying the corners and the center of the faces. </a:t>
            </a:r>
          </a:p>
          <a:p>
            <a:pPr lvl="1"/>
            <a:endParaRPr lang="en-US" dirty="0"/>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II</a:t>
            </a:r>
            <a:endParaRPr lang="en-US" dirty="0"/>
          </a:p>
        </p:txBody>
      </p:sp>
      <p:pic>
        <p:nvPicPr>
          <p:cNvPr id="9222" name="Picture 98"/>
          <p:cNvPicPr>
            <a:picLocks noChangeAspect="1" noChangeArrowheads="1"/>
          </p:cNvPicPr>
          <p:nvPr/>
        </p:nvPicPr>
        <p:blipFill>
          <a:blip r:embed="rId2" cstate="print">
            <a:lum contrast="42000"/>
            <a:extLst>
              <a:ext uri="{28A0092B-C50C-407E-A947-70E740481C1C}">
                <a14:useLocalDpi xmlns:a14="http://schemas.microsoft.com/office/drawing/2010/main" val="0"/>
              </a:ext>
            </a:extLst>
          </a:blip>
          <a:srcRect l="22571" t="17473" r="22571" b="17473"/>
          <a:stretch>
            <a:fillRect/>
          </a:stretch>
        </p:blipFill>
        <p:spPr bwMode="auto">
          <a:xfrm>
            <a:off x="6991574" y="3657600"/>
            <a:ext cx="1923826" cy="166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03" t="20752" r="30223" b="21317"/>
          <a:stretch/>
        </p:blipFill>
        <p:spPr bwMode="auto">
          <a:xfrm>
            <a:off x="7027069" y="1873984"/>
            <a:ext cx="196453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629400" y="1873984"/>
            <a:ext cx="412292" cy="1631216"/>
          </a:xfrm>
          <a:prstGeom prst="rect">
            <a:avLst/>
          </a:prstGeom>
          <a:solidFill>
            <a:srgbClr val="EAEAEA"/>
          </a:solidFill>
        </p:spPr>
        <p:txBody>
          <a:bodyPr wrap="none" rtlCol="0">
            <a:spAutoFit/>
          </a:bodyPr>
          <a:lstStyle/>
          <a:p>
            <a:r>
              <a:rPr lang="en-US" sz="2000" dirty="0" smtClean="0">
                <a:solidFill>
                  <a:schemeClr val="bg1"/>
                </a:solidFill>
              </a:rPr>
              <a:t>O</a:t>
            </a:r>
          </a:p>
          <a:p>
            <a:r>
              <a:rPr lang="en-US" sz="2000" dirty="0" smtClean="0">
                <a:solidFill>
                  <a:schemeClr val="bg1"/>
                </a:solidFill>
              </a:rPr>
              <a:t>Li</a:t>
            </a:r>
          </a:p>
          <a:p>
            <a:r>
              <a:rPr lang="en-US" sz="2000" dirty="0" smtClean="0">
                <a:solidFill>
                  <a:schemeClr val="bg1"/>
                </a:solidFill>
              </a:rPr>
              <a:t>O</a:t>
            </a:r>
          </a:p>
          <a:p>
            <a:r>
              <a:rPr lang="en-US" sz="2000" dirty="0" smtClean="0">
                <a:solidFill>
                  <a:schemeClr val="bg1"/>
                </a:solidFill>
              </a:rPr>
              <a:t>Li</a:t>
            </a:r>
          </a:p>
          <a:p>
            <a:r>
              <a:rPr lang="en-US" sz="2000" dirty="0">
                <a:solidFill>
                  <a:schemeClr val="bg1"/>
                </a:solidFill>
              </a:rPr>
              <a:t>O</a:t>
            </a:r>
          </a:p>
        </p:txBody>
      </p:sp>
    </p:spTree>
    <p:extLst>
      <p:ext uri="{BB962C8B-B14F-4D97-AF65-F5344CB8AC3E}">
        <p14:creationId xmlns:p14="http://schemas.microsoft.com/office/powerpoint/2010/main" val="19064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9222"/>
                                        </p:tgtEl>
                                        <p:attrNameLst>
                                          <p:attrName>style.visibility</p:attrName>
                                        </p:attrNameLst>
                                      </p:cBhvr>
                                      <p:to>
                                        <p:strVal val="visible"/>
                                      </p:to>
                                    </p:set>
                                    <p:anim calcmode="lin" valueType="num">
                                      <p:cBhvr>
                                        <p:cTn id="25" dur="500" fill="hold"/>
                                        <p:tgtEl>
                                          <p:spTgt spid="9222"/>
                                        </p:tgtEl>
                                        <p:attrNameLst>
                                          <p:attrName>ppt_w</p:attrName>
                                        </p:attrNameLst>
                                      </p:cBhvr>
                                      <p:tavLst>
                                        <p:tav tm="0">
                                          <p:val>
                                            <p:fltVal val="0"/>
                                          </p:val>
                                        </p:tav>
                                        <p:tav tm="100000">
                                          <p:val>
                                            <p:strVal val="#ppt_w"/>
                                          </p:val>
                                        </p:tav>
                                      </p:tavLst>
                                    </p:anim>
                                    <p:anim calcmode="lin" valueType="num">
                                      <p:cBhvr>
                                        <p:cTn id="26" dur="500" fill="hold"/>
                                        <p:tgtEl>
                                          <p:spTgt spid="9222"/>
                                        </p:tgtEl>
                                        <p:attrNameLst>
                                          <p:attrName>ppt_h</p:attrName>
                                        </p:attrNameLst>
                                      </p:cBhvr>
                                      <p:tavLst>
                                        <p:tav tm="0">
                                          <p:val>
                                            <p:fltVal val="0"/>
                                          </p:val>
                                        </p:tav>
                                        <p:tav tm="100000">
                                          <p:val>
                                            <p:strVal val="#ppt_h"/>
                                          </p:val>
                                        </p:tav>
                                      </p:tavLst>
                                    </p:anim>
                                    <p:animEffect transition="in" filter="fade">
                                      <p:cBhvr>
                                        <p:cTn id="2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248400" cy="5029200"/>
          </a:xfrm>
        </p:spPr>
        <p:txBody>
          <a:bodyPr>
            <a:noAutofit/>
          </a:bodyPr>
          <a:lstStyle/>
          <a:p>
            <a:r>
              <a:rPr lang="en-US" sz="1600" b="1" dirty="0">
                <a:solidFill>
                  <a:schemeClr val="bg1"/>
                </a:solidFill>
              </a:rPr>
              <a:t>CdI</a:t>
            </a:r>
            <a:r>
              <a:rPr lang="en-US" sz="1600" b="1" baseline="-25000" dirty="0">
                <a:solidFill>
                  <a:schemeClr val="bg1"/>
                </a:solidFill>
              </a:rPr>
              <a:t>2</a:t>
            </a:r>
            <a:r>
              <a:rPr lang="en-US" sz="1600" b="1" dirty="0">
                <a:solidFill>
                  <a:schemeClr val="bg1"/>
                </a:solidFill>
              </a:rPr>
              <a:t> structure</a:t>
            </a:r>
          </a:p>
          <a:p>
            <a:pPr lvl="1"/>
            <a:r>
              <a:rPr lang="en-US" sz="1600" dirty="0">
                <a:solidFill>
                  <a:srgbClr val="002060"/>
                </a:solidFill>
              </a:rPr>
              <a:t>This structure can be described as an </a:t>
            </a:r>
            <a:r>
              <a:rPr lang="en-US" sz="1600" dirty="0" err="1">
                <a:solidFill>
                  <a:srgbClr val="002060"/>
                </a:solidFill>
              </a:rPr>
              <a:t>hcp</a:t>
            </a:r>
            <a:r>
              <a:rPr lang="en-US" sz="1600" dirty="0">
                <a:solidFill>
                  <a:srgbClr val="002060"/>
                </a:solidFill>
              </a:rPr>
              <a:t> structure of iodide ions that have cadmium ions places in half of the octahedral holes in alternate layers. As a result, the structure consists of layers that have cadmium </a:t>
            </a:r>
            <a:r>
              <a:rPr lang="en-US" sz="1600" dirty="0" smtClean="0">
                <a:solidFill>
                  <a:srgbClr val="002060"/>
                </a:solidFill>
              </a:rPr>
              <a:t>atoms </a:t>
            </a:r>
            <a:r>
              <a:rPr lang="en-US" sz="1600" dirty="0">
                <a:solidFill>
                  <a:srgbClr val="002060"/>
                </a:solidFill>
              </a:rPr>
              <a:t>that have an octahedral environment while the iodide ions </a:t>
            </a:r>
            <a:r>
              <a:rPr lang="en-US" sz="1600" dirty="0" smtClean="0">
                <a:solidFill>
                  <a:srgbClr val="002060"/>
                </a:solidFill>
              </a:rPr>
              <a:t>sit </a:t>
            </a:r>
            <a:r>
              <a:rPr lang="en-US" sz="1600" dirty="0">
                <a:solidFill>
                  <a:srgbClr val="002060"/>
                </a:solidFill>
              </a:rPr>
              <a:t>on top of a triangle of cadmium ions. Overall, one formula unit of CdI</a:t>
            </a:r>
            <a:r>
              <a:rPr lang="en-US" sz="1600" baseline="-25000" dirty="0">
                <a:solidFill>
                  <a:srgbClr val="002060"/>
                </a:solidFill>
              </a:rPr>
              <a:t>2</a:t>
            </a:r>
            <a:r>
              <a:rPr lang="en-US" sz="1600" dirty="0">
                <a:solidFill>
                  <a:srgbClr val="002060"/>
                </a:solidFill>
              </a:rPr>
              <a:t> (CdI</a:t>
            </a:r>
            <a:r>
              <a:rPr lang="en-US" sz="1600" baseline="-25000" dirty="0">
                <a:solidFill>
                  <a:srgbClr val="002060"/>
                </a:solidFill>
              </a:rPr>
              <a:t>6/3</a:t>
            </a:r>
            <a:r>
              <a:rPr lang="en-US" sz="1600" dirty="0">
                <a:solidFill>
                  <a:srgbClr val="002060"/>
                </a:solidFill>
              </a:rPr>
              <a:t>) is found in each unit cell</a:t>
            </a:r>
            <a:r>
              <a:rPr lang="en-US" sz="1600" dirty="0" smtClean="0">
                <a:solidFill>
                  <a:srgbClr val="002060"/>
                </a:solidFill>
              </a:rPr>
              <a:t>.</a:t>
            </a:r>
          </a:p>
          <a:p>
            <a:pPr lvl="1"/>
            <a:r>
              <a:rPr lang="en-US" sz="1600" dirty="0">
                <a:solidFill>
                  <a:srgbClr val="002060"/>
                </a:solidFill>
              </a:rPr>
              <a:t>This structure type is very common among iodides of moderately polarizing cations, bromides and chlorides of strongly polarizing cations i.e</a:t>
            </a:r>
            <a:r>
              <a:rPr lang="en-US" sz="1600" i="1" dirty="0">
                <a:solidFill>
                  <a:srgbClr val="002060"/>
                </a:solidFill>
              </a:rPr>
              <a:t>.,</a:t>
            </a:r>
            <a:r>
              <a:rPr lang="en-US" sz="1600" dirty="0">
                <a:solidFill>
                  <a:srgbClr val="002060"/>
                </a:solidFill>
              </a:rPr>
              <a:t> PbI</a:t>
            </a:r>
            <a:r>
              <a:rPr lang="en-US" sz="1600" baseline="-25000" dirty="0">
                <a:solidFill>
                  <a:srgbClr val="002060"/>
                </a:solidFill>
              </a:rPr>
              <a:t>2</a:t>
            </a:r>
            <a:r>
              <a:rPr lang="en-US" sz="1600" dirty="0">
                <a:solidFill>
                  <a:srgbClr val="002060"/>
                </a:solidFill>
              </a:rPr>
              <a:t>, FeBr</a:t>
            </a:r>
            <a:r>
              <a:rPr lang="en-US" sz="1600" baseline="-25000" dirty="0">
                <a:solidFill>
                  <a:srgbClr val="002060"/>
                </a:solidFill>
              </a:rPr>
              <a:t>2</a:t>
            </a:r>
            <a:r>
              <a:rPr lang="en-US" sz="1600" dirty="0">
                <a:solidFill>
                  <a:srgbClr val="002060"/>
                </a:solidFill>
              </a:rPr>
              <a:t>, VCl</a:t>
            </a:r>
            <a:r>
              <a:rPr lang="en-US" sz="1600" baseline="-25000" dirty="0">
                <a:solidFill>
                  <a:srgbClr val="002060"/>
                </a:solidFill>
              </a:rPr>
              <a:t>2</a:t>
            </a:r>
            <a:r>
              <a:rPr lang="en-US" sz="1600" dirty="0">
                <a:solidFill>
                  <a:srgbClr val="002060"/>
                </a:solidFill>
              </a:rPr>
              <a:t>. It is also found in hydroxides of many divalent cations i.e</a:t>
            </a:r>
            <a:r>
              <a:rPr lang="en-US" sz="1600" i="1" dirty="0">
                <a:solidFill>
                  <a:srgbClr val="002060"/>
                </a:solidFill>
              </a:rPr>
              <a:t>.,</a:t>
            </a:r>
            <a:r>
              <a:rPr lang="en-US" sz="1600" dirty="0">
                <a:solidFill>
                  <a:srgbClr val="002060"/>
                </a:solidFill>
              </a:rPr>
              <a:t> (Mg, </a:t>
            </a:r>
            <a:r>
              <a:rPr lang="en-US" sz="1600" dirty="0" err="1">
                <a:solidFill>
                  <a:srgbClr val="002060"/>
                </a:solidFill>
              </a:rPr>
              <a:t>Ca</a:t>
            </a:r>
            <a:r>
              <a:rPr lang="en-US" sz="1600" dirty="0">
                <a:solidFill>
                  <a:srgbClr val="002060"/>
                </a:solidFill>
              </a:rPr>
              <a:t>, Ni)(OH)</a:t>
            </a:r>
            <a:r>
              <a:rPr lang="en-US" sz="1600" baseline="-25000" dirty="0">
                <a:solidFill>
                  <a:srgbClr val="002060"/>
                </a:solidFill>
              </a:rPr>
              <a:t>2 </a:t>
            </a:r>
            <a:r>
              <a:rPr lang="en-US" sz="1600" dirty="0">
                <a:solidFill>
                  <a:srgbClr val="002060"/>
                </a:solidFill>
              </a:rPr>
              <a:t>and </a:t>
            </a:r>
            <a:r>
              <a:rPr lang="en-US" sz="1600" dirty="0" err="1">
                <a:solidFill>
                  <a:srgbClr val="002060"/>
                </a:solidFill>
              </a:rPr>
              <a:t>dichalcogenides</a:t>
            </a:r>
            <a:r>
              <a:rPr lang="en-US" sz="1600" dirty="0">
                <a:solidFill>
                  <a:srgbClr val="002060"/>
                </a:solidFill>
              </a:rPr>
              <a:t> of many </a:t>
            </a:r>
            <a:r>
              <a:rPr lang="en-US" sz="1600" dirty="0" err="1">
                <a:solidFill>
                  <a:srgbClr val="002060"/>
                </a:solidFill>
              </a:rPr>
              <a:t>quadrivalent</a:t>
            </a:r>
            <a:r>
              <a:rPr lang="en-US" sz="1600" dirty="0">
                <a:solidFill>
                  <a:srgbClr val="002060"/>
                </a:solidFill>
              </a:rPr>
              <a:t> cations i.e., TiS</a:t>
            </a:r>
            <a:r>
              <a:rPr lang="en-US" sz="1600" baseline="-25000" dirty="0">
                <a:solidFill>
                  <a:srgbClr val="002060"/>
                </a:solidFill>
              </a:rPr>
              <a:t>2</a:t>
            </a:r>
            <a:r>
              <a:rPr lang="en-US" sz="1600" dirty="0">
                <a:solidFill>
                  <a:srgbClr val="002060"/>
                </a:solidFill>
              </a:rPr>
              <a:t>, ZrSe</a:t>
            </a:r>
            <a:r>
              <a:rPr lang="en-US" sz="1600" baseline="-25000" dirty="0">
                <a:solidFill>
                  <a:srgbClr val="002060"/>
                </a:solidFill>
              </a:rPr>
              <a:t>2</a:t>
            </a:r>
            <a:r>
              <a:rPr lang="en-US" sz="1600" dirty="0">
                <a:solidFill>
                  <a:srgbClr val="002060"/>
                </a:solidFill>
              </a:rPr>
              <a:t>, CoTe</a:t>
            </a:r>
            <a:r>
              <a:rPr lang="en-US" sz="1600" baseline="-25000" dirty="0">
                <a:solidFill>
                  <a:srgbClr val="002060"/>
                </a:solidFill>
              </a:rPr>
              <a:t>2. </a:t>
            </a:r>
            <a:endParaRPr lang="en-US" sz="1600" baseline="-25000" dirty="0" smtClean="0">
              <a:solidFill>
                <a:srgbClr val="002060"/>
              </a:solidFill>
            </a:endParaRPr>
          </a:p>
          <a:p>
            <a:pPr lvl="1"/>
            <a:r>
              <a:rPr lang="en-US" sz="1600" dirty="0" smtClean="0">
                <a:solidFill>
                  <a:srgbClr val="002060"/>
                </a:solidFill>
              </a:rPr>
              <a:t>The </a:t>
            </a:r>
            <a:r>
              <a:rPr lang="en-US" sz="1600" dirty="0">
                <a:solidFill>
                  <a:srgbClr val="002060"/>
                </a:solidFill>
              </a:rPr>
              <a:t>CdCl</a:t>
            </a:r>
            <a:r>
              <a:rPr lang="en-US" sz="1600" baseline="-25000" dirty="0">
                <a:solidFill>
                  <a:srgbClr val="002060"/>
                </a:solidFill>
              </a:rPr>
              <a:t>2</a:t>
            </a:r>
            <a:r>
              <a:rPr lang="en-US" sz="1600" dirty="0">
                <a:solidFill>
                  <a:srgbClr val="002060"/>
                </a:solidFill>
              </a:rPr>
              <a:t> type is cubic-closed packed equivalent of the CdI</a:t>
            </a:r>
            <a:r>
              <a:rPr lang="en-US" sz="1600" baseline="-25000" dirty="0">
                <a:solidFill>
                  <a:srgbClr val="002060"/>
                </a:solidFill>
              </a:rPr>
              <a:t>2</a:t>
            </a:r>
            <a:r>
              <a:rPr lang="en-US" sz="1600" dirty="0">
                <a:solidFill>
                  <a:srgbClr val="002060"/>
                </a:solidFill>
              </a:rPr>
              <a:t> structure with the small Cd-ion occupying 50% of the octahedral sites and the chloride ions assume a </a:t>
            </a:r>
            <a:r>
              <a:rPr lang="en-US" sz="1600" dirty="0" err="1">
                <a:solidFill>
                  <a:srgbClr val="002060"/>
                </a:solidFill>
              </a:rPr>
              <a:t>ccp</a:t>
            </a:r>
            <a:r>
              <a:rPr lang="en-US" sz="1600" dirty="0">
                <a:solidFill>
                  <a:srgbClr val="002060"/>
                </a:solidFill>
              </a:rPr>
              <a:t> structure</a:t>
            </a:r>
            <a:r>
              <a:rPr lang="en-US" sz="1600" dirty="0" smtClean="0">
                <a:solidFill>
                  <a:srgbClr val="002060"/>
                </a:solidFill>
              </a:rPr>
              <a:t>.</a:t>
            </a:r>
          </a:p>
          <a:p>
            <a:pPr lvl="1"/>
            <a:r>
              <a:rPr lang="en-US" sz="1600" dirty="0" smtClean="0">
                <a:solidFill>
                  <a:srgbClr val="002060"/>
                </a:solidFill>
              </a:rPr>
              <a:t>This </a:t>
            </a:r>
            <a:r>
              <a:rPr lang="en-US" sz="1600" dirty="0">
                <a:solidFill>
                  <a:srgbClr val="002060"/>
                </a:solidFill>
              </a:rPr>
              <a:t>type is found in chlorides of moderately polarizing cations i.e</a:t>
            </a:r>
            <a:r>
              <a:rPr lang="en-US" sz="1600" i="1" dirty="0">
                <a:solidFill>
                  <a:srgbClr val="002060"/>
                </a:solidFill>
              </a:rPr>
              <a:t>.,</a:t>
            </a:r>
            <a:r>
              <a:rPr lang="en-US" sz="1600" dirty="0">
                <a:solidFill>
                  <a:srgbClr val="002060"/>
                </a:solidFill>
              </a:rPr>
              <a:t> MgCl</a:t>
            </a:r>
            <a:r>
              <a:rPr lang="en-US" sz="1600" baseline="-25000" dirty="0">
                <a:solidFill>
                  <a:srgbClr val="002060"/>
                </a:solidFill>
              </a:rPr>
              <a:t>2</a:t>
            </a:r>
            <a:r>
              <a:rPr lang="en-US" sz="1600" dirty="0">
                <a:solidFill>
                  <a:srgbClr val="002060"/>
                </a:solidFill>
              </a:rPr>
              <a:t>, MnCl</a:t>
            </a:r>
            <a:r>
              <a:rPr lang="en-US" sz="1600" baseline="-25000" dirty="0">
                <a:solidFill>
                  <a:srgbClr val="002060"/>
                </a:solidFill>
              </a:rPr>
              <a:t>2</a:t>
            </a:r>
            <a:r>
              <a:rPr lang="en-US" sz="1600" dirty="0">
                <a:solidFill>
                  <a:srgbClr val="002060"/>
                </a:solidFill>
              </a:rPr>
              <a:t>, etc. and in disulfides of </a:t>
            </a:r>
            <a:r>
              <a:rPr lang="en-US" sz="1600" dirty="0" err="1">
                <a:solidFill>
                  <a:srgbClr val="002060"/>
                </a:solidFill>
              </a:rPr>
              <a:t>quadrivalent</a:t>
            </a:r>
            <a:r>
              <a:rPr lang="en-US" sz="1600" dirty="0">
                <a:solidFill>
                  <a:srgbClr val="002060"/>
                </a:solidFill>
              </a:rPr>
              <a:t> cations i.e</a:t>
            </a:r>
            <a:r>
              <a:rPr lang="en-US" sz="1600" i="1" dirty="0">
                <a:solidFill>
                  <a:srgbClr val="002060"/>
                </a:solidFill>
              </a:rPr>
              <a:t>.,</a:t>
            </a:r>
            <a:r>
              <a:rPr lang="en-US" sz="1600" dirty="0">
                <a:solidFill>
                  <a:srgbClr val="002060"/>
                </a:solidFill>
              </a:rPr>
              <a:t> TaS</a:t>
            </a:r>
            <a:r>
              <a:rPr lang="en-US" sz="1600" baseline="-25000" dirty="0">
                <a:solidFill>
                  <a:srgbClr val="002060"/>
                </a:solidFill>
              </a:rPr>
              <a:t>2</a:t>
            </a:r>
            <a:r>
              <a:rPr lang="en-US" sz="1600" dirty="0">
                <a:solidFill>
                  <a:srgbClr val="002060"/>
                </a:solidFill>
              </a:rPr>
              <a:t>, NbS</a:t>
            </a:r>
            <a:r>
              <a:rPr lang="en-US" sz="1600" baseline="-25000" dirty="0">
                <a:solidFill>
                  <a:srgbClr val="002060"/>
                </a:solidFill>
              </a:rPr>
              <a:t>2</a:t>
            </a:r>
            <a:r>
              <a:rPr lang="en-US" sz="1600" dirty="0">
                <a:solidFill>
                  <a:srgbClr val="002060"/>
                </a:solidFill>
              </a:rPr>
              <a:t>, and Cs</a:t>
            </a:r>
            <a:r>
              <a:rPr lang="en-US" sz="1600" baseline="-25000" dirty="0">
                <a:solidFill>
                  <a:srgbClr val="002060"/>
                </a:solidFill>
              </a:rPr>
              <a:t>2</a:t>
            </a:r>
            <a:r>
              <a:rPr lang="en-US" sz="1600" dirty="0">
                <a:solidFill>
                  <a:srgbClr val="002060"/>
                </a:solidFill>
              </a:rPr>
              <a:t>O, which has the </a:t>
            </a:r>
            <a:r>
              <a:rPr lang="en-US" sz="1600" i="1" dirty="0">
                <a:solidFill>
                  <a:srgbClr val="002060"/>
                </a:solidFill>
              </a:rPr>
              <a:t>anti</a:t>
            </a:r>
            <a:r>
              <a:rPr lang="en-US" sz="1600" dirty="0">
                <a:solidFill>
                  <a:srgbClr val="002060"/>
                </a:solidFill>
              </a:rPr>
              <a:t>-CdCl</a:t>
            </a:r>
            <a:r>
              <a:rPr lang="en-US" sz="1600" baseline="-25000" dirty="0">
                <a:solidFill>
                  <a:srgbClr val="002060"/>
                </a:solidFill>
              </a:rPr>
              <a:t>2 </a:t>
            </a:r>
            <a:r>
              <a:rPr lang="en-US" sz="1600" dirty="0">
                <a:solidFill>
                  <a:srgbClr val="002060"/>
                </a:solidFill>
              </a:rPr>
              <a:t>structure</a:t>
            </a:r>
            <a:r>
              <a:rPr lang="en-US" sz="1600" dirty="0" smtClean="0">
                <a:solidFill>
                  <a:srgbClr val="002060"/>
                </a:solidFill>
              </a:rPr>
              <a:t>.</a:t>
            </a:r>
            <a:endParaRPr lang="en-US" sz="1600" dirty="0">
              <a:solidFill>
                <a:srgbClr val="002060"/>
              </a:solidFill>
            </a:endParaRPr>
          </a:p>
          <a:p>
            <a:pPr lvl="1"/>
            <a:endParaRPr lang="en-US" sz="1600"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III</a:t>
            </a:r>
            <a:endParaRPr lang="en-US" dirty="0"/>
          </a:p>
        </p:txBody>
      </p:sp>
      <p:grpSp>
        <p:nvGrpSpPr>
          <p:cNvPr id="9" name="Group 8"/>
          <p:cNvGrpSpPr/>
          <p:nvPr/>
        </p:nvGrpSpPr>
        <p:grpSpPr>
          <a:xfrm>
            <a:off x="6553200" y="1749056"/>
            <a:ext cx="2292002" cy="1846659"/>
            <a:chOff x="6553200" y="1749056"/>
            <a:chExt cx="2292002" cy="1846659"/>
          </a:xfrm>
        </p:grpSpPr>
        <p:pic>
          <p:nvPicPr>
            <p:cNvPr id="71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30992" t="16721" r="31413" b="15828"/>
            <a:stretch>
              <a:fillRect/>
            </a:stretch>
          </p:blipFill>
          <p:spPr bwMode="auto">
            <a:xfrm>
              <a:off x="6553200" y="1752600"/>
              <a:ext cx="18684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8421688" y="1749056"/>
              <a:ext cx="423514" cy="1846659"/>
            </a:xfrm>
            <a:prstGeom prst="rect">
              <a:avLst/>
            </a:prstGeom>
            <a:solidFill>
              <a:srgbClr val="EAEAEA"/>
            </a:solidFill>
          </p:spPr>
          <p:txBody>
            <a:bodyPr wrap="none" rtlCol="0">
              <a:spAutoFit/>
            </a:bodyPr>
            <a:lstStyle/>
            <a:p>
              <a:r>
                <a:rPr lang="en-US" sz="1600" dirty="0" smtClean="0">
                  <a:solidFill>
                    <a:schemeClr val="bg1"/>
                  </a:solidFill>
                </a:rPr>
                <a:t>I</a:t>
              </a:r>
            </a:p>
            <a:p>
              <a:r>
                <a:rPr lang="en-US" sz="1600" dirty="0" smtClean="0">
                  <a:solidFill>
                    <a:schemeClr val="bg1"/>
                  </a:solidFill>
                </a:rPr>
                <a:t>Cd</a:t>
              </a:r>
            </a:p>
            <a:p>
              <a:r>
                <a:rPr lang="en-US" sz="1600" dirty="0" smtClean="0">
                  <a:solidFill>
                    <a:schemeClr val="bg1"/>
                  </a:solidFill>
                </a:rPr>
                <a:t>I</a:t>
              </a:r>
            </a:p>
            <a:p>
              <a:endParaRPr lang="en-US" sz="1600" dirty="0">
                <a:solidFill>
                  <a:schemeClr val="bg1"/>
                </a:solidFill>
              </a:endParaRPr>
            </a:p>
            <a:p>
              <a:r>
                <a:rPr lang="en-US" sz="1600" dirty="0" smtClean="0">
                  <a:solidFill>
                    <a:schemeClr val="bg1"/>
                  </a:solidFill>
                </a:rPr>
                <a:t>I</a:t>
              </a:r>
            </a:p>
            <a:p>
              <a:r>
                <a:rPr lang="en-US" sz="1600" dirty="0" smtClean="0">
                  <a:solidFill>
                    <a:schemeClr val="bg1"/>
                  </a:solidFill>
                </a:rPr>
                <a:t>Cd</a:t>
              </a:r>
            </a:p>
            <a:p>
              <a:r>
                <a:rPr lang="en-US" sz="1600" dirty="0">
                  <a:solidFill>
                    <a:schemeClr val="bg1"/>
                  </a:solidFill>
                </a:rPr>
                <a:t>I</a:t>
              </a:r>
            </a:p>
          </p:txBody>
        </p:sp>
      </p:grpSp>
      <p:sp>
        <p:nvSpPr>
          <p:cNvPr id="8" name="AutoShape 3"/>
          <p:cNvSpPr>
            <a:spLocks noChangeArrowheads="1"/>
          </p:cNvSpPr>
          <p:nvPr/>
        </p:nvSpPr>
        <p:spPr bwMode="auto">
          <a:xfrm rot="10800000">
            <a:off x="8452470" y="2624931"/>
            <a:ext cx="361950" cy="90488"/>
          </a:xfrm>
          <a:prstGeom prst="rightArrow">
            <a:avLst>
              <a:gd name="adj1" fmla="val 50000"/>
              <a:gd name="adj2" fmla="val 99999"/>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7172" name="Picture 4" descr="200px-Cadmium-iodide-3D-octahedra"/>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6747753" y="3654425"/>
            <a:ext cx="1903413" cy="1146175"/>
          </a:xfrm>
          <a:prstGeom prst="rect">
            <a:avLst/>
          </a:prstGeom>
          <a:solidFill>
            <a:srgbClr val="EAEAEA"/>
          </a:solidFill>
          <a:ln>
            <a:noFill/>
          </a:ln>
        </p:spPr>
      </p:pic>
    </p:spTree>
    <p:extLst>
      <p:ext uri="{BB962C8B-B14F-4D97-AF65-F5344CB8AC3E}">
        <p14:creationId xmlns:p14="http://schemas.microsoft.com/office/powerpoint/2010/main" val="14124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barn(inVertic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IV</a:t>
            </a:r>
            <a:endParaRPr lang="en-US" dirty="0"/>
          </a:p>
        </p:txBody>
      </p:sp>
      <p:sp>
        <p:nvSpPr>
          <p:cNvPr id="4" name="Content Placeholder 3"/>
          <p:cNvSpPr>
            <a:spLocks noGrp="1"/>
          </p:cNvSpPr>
          <p:nvPr>
            <p:ph idx="1"/>
          </p:nvPr>
        </p:nvSpPr>
        <p:spPr>
          <a:xfrm>
            <a:off x="457200" y="1524000"/>
            <a:ext cx="6705600" cy="4572000"/>
          </a:xfrm>
        </p:spPr>
        <p:txBody>
          <a:bodyPr>
            <a:normAutofit fontScale="92500" lnSpcReduction="10000"/>
          </a:bodyPr>
          <a:lstStyle/>
          <a:p>
            <a:r>
              <a:rPr lang="en-US" b="1" dirty="0" smtClean="0">
                <a:solidFill>
                  <a:schemeClr val="bg1"/>
                </a:solidFill>
              </a:rPr>
              <a:t>TiO</a:t>
            </a:r>
            <a:r>
              <a:rPr lang="en-US" b="1" baseline="-25000" dirty="0" smtClean="0">
                <a:solidFill>
                  <a:schemeClr val="bg1"/>
                </a:solidFill>
              </a:rPr>
              <a:t>2</a:t>
            </a:r>
            <a:r>
              <a:rPr lang="en-US" b="1" dirty="0" smtClean="0">
                <a:solidFill>
                  <a:schemeClr val="bg1"/>
                </a:solidFill>
              </a:rPr>
              <a:t> </a:t>
            </a:r>
            <a:r>
              <a:rPr lang="en-US" b="1" dirty="0">
                <a:solidFill>
                  <a:schemeClr val="bg1"/>
                </a:solidFill>
              </a:rPr>
              <a:t>(Rutile) </a:t>
            </a:r>
            <a:endParaRPr lang="en-US" b="1" dirty="0" smtClean="0">
              <a:solidFill>
                <a:schemeClr val="bg1"/>
              </a:solidFill>
            </a:endParaRPr>
          </a:p>
          <a:p>
            <a:pPr lvl="1"/>
            <a:r>
              <a:rPr lang="en-US" dirty="0">
                <a:solidFill>
                  <a:srgbClr val="002060"/>
                </a:solidFill>
              </a:rPr>
              <a:t>In this structure, the oxide ions form a hexagonal closest-packed structure. </a:t>
            </a:r>
            <a:endParaRPr lang="en-US" dirty="0" smtClean="0">
              <a:solidFill>
                <a:srgbClr val="002060"/>
              </a:solidFill>
            </a:endParaRPr>
          </a:p>
          <a:p>
            <a:pPr lvl="1"/>
            <a:r>
              <a:rPr lang="en-US" dirty="0" smtClean="0">
                <a:solidFill>
                  <a:srgbClr val="002060"/>
                </a:solidFill>
              </a:rPr>
              <a:t>The </a:t>
            </a:r>
            <a:r>
              <a:rPr lang="en-US" dirty="0">
                <a:solidFill>
                  <a:srgbClr val="002060"/>
                </a:solidFill>
              </a:rPr>
              <a:t>titanium(IV) ions are smaller than the oxide ions, and therefore are placed into the octahedral holes. </a:t>
            </a:r>
            <a:r>
              <a:rPr lang="en-US" dirty="0" smtClean="0">
                <a:solidFill>
                  <a:srgbClr val="002060"/>
                </a:solidFill>
              </a:rPr>
              <a:t>The </a:t>
            </a:r>
            <a:r>
              <a:rPr lang="en-US" dirty="0">
                <a:solidFill>
                  <a:srgbClr val="002060"/>
                </a:solidFill>
              </a:rPr>
              <a:t>structure </a:t>
            </a:r>
            <a:r>
              <a:rPr lang="en-US" dirty="0" smtClean="0">
                <a:solidFill>
                  <a:srgbClr val="002060"/>
                </a:solidFill>
              </a:rPr>
              <a:t>expands </a:t>
            </a:r>
            <a:r>
              <a:rPr lang="en-US" dirty="0">
                <a:solidFill>
                  <a:srgbClr val="002060"/>
                </a:solidFill>
              </a:rPr>
              <a:t>so that the oxide ions are not in contact with each other anymore. </a:t>
            </a:r>
            <a:endParaRPr lang="en-US" dirty="0" smtClean="0">
              <a:solidFill>
                <a:srgbClr val="002060"/>
              </a:solidFill>
            </a:endParaRPr>
          </a:p>
          <a:p>
            <a:pPr lvl="1"/>
            <a:r>
              <a:rPr lang="en-US" dirty="0" smtClean="0">
                <a:solidFill>
                  <a:srgbClr val="002060"/>
                </a:solidFill>
              </a:rPr>
              <a:t>Only </a:t>
            </a:r>
            <a:r>
              <a:rPr lang="en-US" dirty="0">
                <a:solidFill>
                  <a:srgbClr val="002060"/>
                </a:solidFill>
              </a:rPr>
              <a:t>half of the octahedral holes are occupied by titanium(IV) ions. The titanium atoms have a slightly distorted octahedral coordination, while the oxygen atoms have a trigonal planar </a:t>
            </a:r>
            <a:r>
              <a:rPr lang="en-US" dirty="0" smtClean="0">
                <a:solidFill>
                  <a:srgbClr val="002060"/>
                </a:solidFill>
              </a:rPr>
              <a:t>coordination. </a:t>
            </a:r>
          </a:p>
          <a:p>
            <a:pPr lvl="1"/>
            <a:r>
              <a:rPr lang="en-US" dirty="0" smtClean="0">
                <a:solidFill>
                  <a:srgbClr val="002060"/>
                </a:solidFill>
              </a:rPr>
              <a:t>There </a:t>
            </a:r>
            <a:r>
              <a:rPr lang="en-US" dirty="0">
                <a:solidFill>
                  <a:srgbClr val="002060"/>
                </a:solidFill>
              </a:rPr>
              <a:t>are two formula units of TiO</a:t>
            </a:r>
            <a:r>
              <a:rPr lang="en-US" baseline="-25000" dirty="0">
                <a:solidFill>
                  <a:srgbClr val="002060"/>
                </a:solidFill>
              </a:rPr>
              <a:t>2</a:t>
            </a:r>
            <a:r>
              <a:rPr lang="en-US" dirty="0">
                <a:solidFill>
                  <a:srgbClr val="002060"/>
                </a:solidFill>
              </a:rPr>
              <a:t> in the unit cell (Ti: center (1/1) + 8 corners (8/8), O: 4 faces (4/2) + 2 interior of cell (2/1</a:t>
            </a:r>
            <a:r>
              <a:rPr lang="en-US" dirty="0" smtClean="0">
                <a:solidFill>
                  <a:srgbClr val="002060"/>
                </a:solidFill>
              </a:rPr>
              <a:t>)).</a:t>
            </a:r>
          </a:p>
          <a:p>
            <a:pPr lvl="1"/>
            <a:endParaRPr lang="en-US" dirty="0">
              <a:solidFill>
                <a:srgbClr val="002060"/>
              </a:solidFill>
            </a:endParaRPr>
          </a:p>
          <a:p>
            <a:pPr lvl="1"/>
            <a:endParaRPr lang="en-US" b="1" dirty="0">
              <a:solidFill>
                <a:schemeClr val="bg1"/>
              </a:solidFill>
            </a:endParaRPr>
          </a:p>
        </p:txBody>
      </p:sp>
      <p:grpSp>
        <p:nvGrpSpPr>
          <p:cNvPr id="7" name="Group 6"/>
          <p:cNvGrpSpPr/>
          <p:nvPr/>
        </p:nvGrpSpPr>
        <p:grpSpPr>
          <a:xfrm>
            <a:off x="7177770" y="2608481"/>
            <a:ext cx="1707918" cy="1345776"/>
            <a:chOff x="7162800" y="1676394"/>
            <a:chExt cx="1707918" cy="1345776"/>
          </a:xfrm>
        </p:grpSpPr>
        <p:pic>
          <p:nvPicPr>
            <p:cNvPr id="8196" name="Picture 100"/>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l="22563" t="20609" r="22563" b="20609"/>
            <a:stretch>
              <a:fillRect/>
            </a:stretch>
          </p:blipFill>
          <p:spPr bwMode="auto">
            <a:xfrm>
              <a:off x="7162800" y="1676394"/>
              <a:ext cx="1707918" cy="134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7848600" y="2227263"/>
              <a:ext cx="38735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Ti</a:t>
              </a:r>
              <a:endParaRPr kumimoji="0" lang="en-US" sz="2400" b="0" i="0" u="none" strike="noStrike" cap="none" normalizeH="0" baseline="0" smtClean="0">
                <a:ln>
                  <a:noFill/>
                </a:ln>
                <a:solidFill>
                  <a:schemeClr val="bg1"/>
                </a:solidFill>
                <a:effectLst/>
                <a:cs typeface="Arial" pitchFamily="34" charset="0"/>
              </a:endParaRPr>
            </a:p>
          </p:txBody>
        </p:sp>
        <p:sp>
          <p:nvSpPr>
            <p:cNvPr id="6" name="Text Box 2"/>
            <p:cNvSpPr txBox="1">
              <a:spLocks noChangeArrowheads="1"/>
            </p:cNvSpPr>
            <p:nvPr/>
          </p:nvSpPr>
          <p:spPr bwMode="auto">
            <a:xfrm>
              <a:off x="8305800" y="2214563"/>
              <a:ext cx="2873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dirty="0" smtClean="0">
                  <a:ln>
                    <a:noFill/>
                  </a:ln>
                  <a:solidFill>
                    <a:schemeClr val="bg1"/>
                  </a:solidFill>
                  <a:effectLst/>
                  <a:cs typeface="Arial" pitchFamily="34" charset="0"/>
                </a:rPr>
                <a:t>O</a:t>
              </a:r>
              <a:endParaRPr kumimoji="0" lang="en-US" sz="2400" b="0" i="0" u="none" strike="noStrike" cap="none" normalizeH="0" baseline="0" dirty="0" smtClean="0">
                <a:ln>
                  <a:noFill/>
                </a:ln>
                <a:solidFill>
                  <a:schemeClr val="bg1"/>
                </a:solidFill>
                <a:effectLst/>
                <a:cs typeface="Arial" pitchFamily="34" charset="0"/>
              </a:endParaRPr>
            </a:p>
          </p:txBody>
        </p:sp>
      </p:grpSp>
      <p:pic>
        <p:nvPicPr>
          <p:cNvPr id="8199" name="rg_hi" descr="Description: http://t2.gstatic.com/images?q=tbn:ANd9GcSpUMMKk1XhZnrJ1PY1BfjCscKSvAPQCrlJTtIlg2T4enDKRDpB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164" y="1504551"/>
            <a:ext cx="1222161" cy="106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5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199"/>
                                        </p:tgtEl>
                                        <p:attrNameLst>
                                          <p:attrName>style.visibility</p:attrName>
                                        </p:attrNameLst>
                                      </p:cBhvr>
                                      <p:to>
                                        <p:strVal val="visible"/>
                                      </p:to>
                                    </p:set>
                                    <p:anim calcmode="lin" valueType="num">
                                      <p:cBhvr>
                                        <p:cTn id="10" dur="500" fill="hold"/>
                                        <p:tgtEl>
                                          <p:spTgt spid="8199"/>
                                        </p:tgtEl>
                                        <p:attrNameLst>
                                          <p:attrName>ppt_w</p:attrName>
                                        </p:attrNameLst>
                                      </p:cBhvr>
                                      <p:tavLst>
                                        <p:tav tm="0">
                                          <p:val>
                                            <p:fltVal val="0"/>
                                          </p:val>
                                        </p:tav>
                                        <p:tav tm="100000">
                                          <p:val>
                                            <p:strVal val="#ppt_w"/>
                                          </p:val>
                                        </p:tav>
                                      </p:tavLst>
                                    </p:anim>
                                    <p:anim calcmode="lin" valueType="num">
                                      <p:cBhvr>
                                        <p:cTn id="11" dur="500" fill="hold"/>
                                        <p:tgtEl>
                                          <p:spTgt spid="8199"/>
                                        </p:tgtEl>
                                        <p:attrNameLst>
                                          <p:attrName>ppt_h</p:attrName>
                                        </p:attrNameLst>
                                      </p:cBhvr>
                                      <p:tavLst>
                                        <p:tav tm="0">
                                          <p:val>
                                            <p:fltVal val="0"/>
                                          </p:val>
                                        </p:tav>
                                        <p:tav tm="100000">
                                          <p:val>
                                            <p:strVal val="#ppt_h"/>
                                          </p:val>
                                        </p:tav>
                                      </p:tavLst>
                                    </p:anim>
                                    <p:animEffect transition="in" filter="fade">
                                      <p:cBhvr>
                                        <p:cTn id="12" dur="500"/>
                                        <p:tgtEl>
                                          <p:spTgt spid="81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inVertic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arn(inVertical)">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lnSpcReduction="10000"/>
          </a:bodyPr>
          <a:lstStyle/>
          <a:p>
            <a:r>
              <a:rPr lang="en-US" b="1" dirty="0">
                <a:solidFill>
                  <a:schemeClr val="bg1"/>
                </a:solidFill>
              </a:rPr>
              <a:t>TiO</a:t>
            </a:r>
            <a:r>
              <a:rPr lang="en-US" b="1" baseline="-25000" dirty="0">
                <a:solidFill>
                  <a:schemeClr val="bg1"/>
                </a:solidFill>
              </a:rPr>
              <a:t>2</a:t>
            </a:r>
            <a:r>
              <a:rPr lang="en-US" b="1" dirty="0">
                <a:solidFill>
                  <a:schemeClr val="bg1"/>
                </a:solidFill>
              </a:rPr>
              <a:t> (Rutile) </a:t>
            </a:r>
          </a:p>
          <a:p>
            <a:pPr lvl="1"/>
            <a:r>
              <a:rPr lang="en-US" dirty="0" smtClean="0">
                <a:solidFill>
                  <a:srgbClr val="002060"/>
                </a:solidFill>
              </a:rPr>
              <a:t>A </a:t>
            </a:r>
            <a:r>
              <a:rPr lang="en-US" dirty="0">
                <a:solidFill>
                  <a:srgbClr val="002060"/>
                </a:solidFill>
              </a:rPr>
              <a:t>different way to look at the structure is that TiO</a:t>
            </a:r>
            <a:r>
              <a:rPr lang="en-US" baseline="-25000" dirty="0">
                <a:solidFill>
                  <a:srgbClr val="002060"/>
                </a:solidFill>
              </a:rPr>
              <a:t>6</a:t>
            </a:r>
            <a:r>
              <a:rPr lang="en-US" dirty="0">
                <a:solidFill>
                  <a:srgbClr val="002060"/>
                </a:solidFill>
              </a:rPr>
              <a:t> octahedra share edges in chains along </a:t>
            </a:r>
            <a:r>
              <a:rPr lang="en-US" dirty="0" smtClean="0">
                <a:solidFill>
                  <a:srgbClr val="002060"/>
                </a:solidFill>
              </a:rPr>
              <a:t/>
            </a:r>
            <a:br>
              <a:rPr lang="en-US" dirty="0" smtClean="0">
                <a:solidFill>
                  <a:srgbClr val="002060"/>
                </a:solidFill>
              </a:rPr>
            </a:br>
            <a:r>
              <a:rPr lang="en-US" i="1" dirty="0" smtClean="0">
                <a:solidFill>
                  <a:srgbClr val="002060"/>
                </a:solidFill>
              </a:rPr>
              <a:t>c</a:t>
            </a:r>
            <a:r>
              <a:rPr lang="en-US" dirty="0" smtClean="0">
                <a:solidFill>
                  <a:srgbClr val="002060"/>
                </a:solidFill>
              </a:rPr>
              <a:t>-axis</a:t>
            </a:r>
            <a:r>
              <a:rPr lang="en-US" dirty="0">
                <a:solidFill>
                  <a:srgbClr val="002060"/>
                </a:solidFill>
              </a:rPr>
              <a:t>. Vertices link the edge-sharing chains. </a:t>
            </a:r>
            <a:endParaRPr lang="en-US" dirty="0" smtClean="0">
              <a:solidFill>
                <a:srgbClr val="002060"/>
              </a:solidFill>
            </a:endParaRPr>
          </a:p>
          <a:p>
            <a:pPr lvl="1"/>
            <a:r>
              <a:rPr lang="en-US" dirty="0" smtClean="0">
                <a:solidFill>
                  <a:srgbClr val="002060"/>
                </a:solidFill>
              </a:rPr>
              <a:t>This </a:t>
            </a:r>
            <a:r>
              <a:rPr lang="en-US" dirty="0">
                <a:solidFill>
                  <a:srgbClr val="002060"/>
                </a:solidFill>
              </a:rPr>
              <a:t>structure is found in many metal(IV) oxides (MO</a:t>
            </a:r>
            <a:r>
              <a:rPr lang="en-US" baseline="-25000" dirty="0">
                <a:solidFill>
                  <a:srgbClr val="002060"/>
                </a:solidFill>
              </a:rPr>
              <a:t>2</a:t>
            </a:r>
            <a:r>
              <a:rPr lang="en-US" dirty="0">
                <a:solidFill>
                  <a:srgbClr val="002060"/>
                </a:solidFill>
              </a:rPr>
              <a:t>) (i.e., Ti, </a:t>
            </a:r>
            <a:r>
              <a:rPr lang="en-US" dirty="0" err="1">
                <a:solidFill>
                  <a:srgbClr val="002060"/>
                </a:solidFill>
              </a:rPr>
              <a:t>Nb</a:t>
            </a:r>
            <a:r>
              <a:rPr lang="en-US" dirty="0">
                <a:solidFill>
                  <a:srgbClr val="002060"/>
                </a:solidFill>
              </a:rPr>
              <a:t>, Cr, Mo, </a:t>
            </a:r>
            <a:r>
              <a:rPr lang="en-US" dirty="0" err="1">
                <a:solidFill>
                  <a:srgbClr val="002060"/>
                </a:solidFill>
              </a:rPr>
              <a:t>Ge</a:t>
            </a:r>
            <a:r>
              <a:rPr lang="en-US" dirty="0">
                <a:solidFill>
                  <a:srgbClr val="002060"/>
                </a:solidFill>
              </a:rPr>
              <a:t>, </a:t>
            </a:r>
            <a:r>
              <a:rPr lang="en-US" dirty="0" err="1">
                <a:solidFill>
                  <a:srgbClr val="002060"/>
                </a:solidFill>
              </a:rPr>
              <a:t>Pb</a:t>
            </a:r>
            <a:r>
              <a:rPr lang="en-US" dirty="0">
                <a:solidFill>
                  <a:srgbClr val="002060"/>
                </a:solidFill>
              </a:rPr>
              <a:t>, </a:t>
            </a:r>
            <a:r>
              <a:rPr lang="en-US" dirty="0" err="1">
                <a:solidFill>
                  <a:srgbClr val="002060"/>
                </a:solidFill>
              </a:rPr>
              <a:t>Sn</a:t>
            </a:r>
            <a:r>
              <a:rPr lang="en-US" dirty="0">
                <a:solidFill>
                  <a:srgbClr val="002060"/>
                </a:solidFill>
              </a:rPr>
              <a:t>) and metal(II) fluorides (MF</a:t>
            </a:r>
            <a:r>
              <a:rPr lang="en-US" baseline="-25000" dirty="0">
                <a:solidFill>
                  <a:srgbClr val="002060"/>
                </a:solidFill>
              </a:rPr>
              <a:t>2</a:t>
            </a:r>
            <a:r>
              <a:rPr lang="en-US" dirty="0">
                <a:solidFill>
                  <a:srgbClr val="002060"/>
                </a:solidFill>
              </a:rPr>
              <a:t>) (i.e., </a:t>
            </a:r>
            <a:r>
              <a:rPr lang="en-US" dirty="0" err="1">
                <a:solidFill>
                  <a:srgbClr val="002060"/>
                </a:solidFill>
              </a:rPr>
              <a:t>Mn</a:t>
            </a:r>
            <a:r>
              <a:rPr lang="en-US" dirty="0">
                <a:solidFill>
                  <a:srgbClr val="002060"/>
                </a:solidFill>
              </a:rPr>
              <a:t>, Fe, Co, Ni, Cu, Zn, </a:t>
            </a:r>
            <a:r>
              <a:rPr lang="en-US" dirty="0" err="1">
                <a:solidFill>
                  <a:srgbClr val="002060"/>
                </a:solidFill>
              </a:rPr>
              <a:t>Pd</a:t>
            </a:r>
            <a:r>
              <a:rPr lang="en-US" dirty="0">
                <a:solidFill>
                  <a:srgbClr val="002060"/>
                </a:solidFill>
              </a:rPr>
              <a:t>). </a:t>
            </a:r>
            <a:endParaRPr lang="en-US" sz="1600" dirty="0">
              <a:solidFill>
                <a:srgbClr val="002060"/>
              </a:solidFill>
            </a:endParaRPr>
          </a:p>
          <a:p>
            <a:pPr lvl="1"/>
            <a:r>
              <a:rPr lang="en-US" dirty="0" err="1">
                <a:solidFill>
                  <a:srgbClr val="002060"/>
                </a:solidFill>
              </a:rPr>
              <a:t>Anatase</a:t>
            </a:r>
            <a:r>
              <a:rPr lang="en-US" dirty="0">
                <a:solidFill>
                  <a:srgbClr val="002060"/>
                </a:solidFill>
              </a:rPr>
              <a:t> is the cubic closed-packed equivalent of TiO</a:t>
            </a:r>
            <a:r>
              <a:rPr lang="en-US" baseline="-25000" dirty="0">
                <a:solidFill>
                  <a:srgbClr val="002060"/>
                </a:solidFill>
              </a:rPr>
              <a:t>2</a:t>
            </a:r>
            <a:r>
              <a:rPr lang="en-US" dirty="0">
                <a:solidFill>
                  <a:srgbClr val="002060"/>
                </a:solidFill>
              </a:rPr>
              <a:t>. One of the main differences is that the octahedrons share four edges instead of two like in the Rutile structure.</a:t>
            </a:r>
            <a:endParaRPr lang="en-US" sz="1600"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V</a:t>
            </a:r>
            <a:endParaRPr lang="en-US" dirty="0"/>
          </a:p>
        </p:txBody>
      </p:sp>
      <p:pic>
        <p:nvPicPr>
          <p:cNvPr id="12290" name="rg_hi" descr="ANd9GcQMKkNbF-nlgj1BSRRmJVNzEG9uvfu1PyqjhSjOGvp9Yvb7FQk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410200"/>
            <a:ext cx="9763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4" descr="data:image/jpeg;base64,/9j/4AAQSkZJRgABAQAAAQABAAD/2wCEAAkGBhQSERQSEBQWFBUUFxQUFRYWFBUYFhcVFhQXFBcWFxccHSggFxklGRQVIC8gIycpLCwsFh4xNTAqNSYrLCkBCQoKDgwOGg8PGi8lHyQpLCksKSosLCwsLSkqKiwsKSwsKSkvLCkpLCwpLCwsLCksMiksKSwqKS4sLCkpLCwsLf/AABEIAMIBAwMBIgACEQEDEQH/xAAcAAEAAgMBAQEAAAAAAAAAAAAABQYBBAcDAgj/xABGEAACAQIDBQUFBQcABwkAAAABAgMAEQQSIQUGMUFREyJhcYEHIzKRoRRCUmKxFTNTcoKSwRZDVGOi0vEIJDRzssLR4fD/xAAZAQEAAwEBAAAAAAAAAAAAAAAAAQIDBAX/xAAwEQACAQIFAAkDBAMAAAAAAAAAAQIDERIhMUFREyJxgZGhsdHwBGHBFDLh8SMzQv/aAAwDAQACEQMRAD8A7jSlKAUpSgFKUoBSlKAUpWKAzSsVmgFKUoBSlKAUpSgFfLNbjX1UdvFs5p8NNCjZWkjdA2uhYEa25UJSTdmZXbuHKNIJ4SiGzuJUyqejNewPnSfbuHRFkeeJUf4GaVArfysTZvSqvNsOdxDJ9iw6GBwewEq5ZR2bx3zBLLkLXUNfi3DnqS7qYo2vGvZySzSvh4p+yETSdmF96EJK2RiwS3eckXrPFLg7FQpby9PnfptqWTa29sWHZ+0BKpB9oLqVIKmQRBVBIuxJFtdb1sJvFFJLFHAyzdoJGzRurIiR2DMWBN++yrYcyehqppuViDhuyYIG/Z/2bVgR23bdoBpysONSmzWZMejzwrhzPh2iRFdWUPFK0hGZQBmZHzW/3Z6VCk9xKlSs8Lu1ffjR+rNk77oI8RKcPiQuGbLLdI7jTM1vecFXKx8GHGpDD7cDSxxvG8ZliMqZ8oPdIDoQCbOAynibg+BqtT7Lxj4baMX2dQ2Ld2T36GwliWI30+72YbxzW5VJzSNLi8CrJkkiWaeZQwbIrRmFVLDjdnuOvZnpU4n87SHTpvT773/5v6m1tvelIJooMueSQM9hJGuVF4tZiCx42UXJytbga28Bt6KSFZiyoGhjnZWdQY0kXMC+ug0YXOndPStLaexmkxazBVKrhcRFc2v2jvEUtz4K+vK/jVdxW7WMXDmKOKNzLs/D4VyZcvZyQq4PI5we0IHD4daNyQhTpTSV7Pfx9i7SbUiWQRNLGJG+GMuoc+S3ua1sbvJBEDeRGYEjIskefRwjd0sPhJ16W66VWdpbrTu2IiWKJhiJlmGKLgSRC6G2XLmLJkIWxtw4VsT7qucLilWNO2mxMkqt3bmM4oSLdv5Bw9KYpcBUaKteXH9/Myb2pvJFDJHFmVpJJI4uzDpnXtCQHKXvl0rci2pE0hiWWMyLqyB1LjzUG49aqL7tYjtgBDEVGO+1nEdoO0ZGkZ8pUre6gheNrKLVqbC3LxMM8PaBmWCQuJO2hCtcMC2QQdqWIbUF9STqaYpX0JdGlhvizt4/ONToRpXzala2OCx60pSoLClKUApSlAKUpQCqbv37RotngRqBLiGFxHmsFXWzyEXsOg4nXhxq4O1hX5J2httsViZcRISWmcvryB+FfRQo8gK1pRUpZkM6CfantB2JEqoD91Yo7DyzBj8zVy3U9qPaOIsYqoW0WVbhLngGU3y9L3twvbjXHtnYoKyki4BBI62NWbefa+HndGw0XZd0BxyJr1/09Kaw4bffgzu0d/BrNVr2e7VbEYCJnN2XNGSefZsVB+QFWW9eLKLjJxexqKUpVQKUpQCsGs0oDFqWrNKAxavkx190oDFqxk519UoDFLVmlAYtS1ZpQGLUtWaUBi1KzSgFKUoBSlKAUpWDQAmvF8WimzMoPQsAfkapG9297do2HgJUIbSODqW5qp5AcDzv9a1AuY9Sa3p0ce5DZ2BhcV+TN7dgNgcZNh2GiMTGdbNE2sbC/Hu2HHiCORrtEG2p8M5iQ68GDd5Uvre1/j55dPGpnaXs4weNwwWXOzt7wYm47Ysw1Yta2W1hktl0Glxeq2dOXK5NHC0by14PzrhsXUhFir2AuSbAAC5JOgAHM3qy7S9jMqNi+xxCOuFVWbMjKzXj7QqACRcDx+VW72O7m4ZScQ95ZksULWyoHuLqn4rowzE89LV0x+qwrIzcGsmWjdbccw4SIdvPDMVzSdnIcodiWI7Nsy3F7EgC+XlUt9hxsfwYiOYX4TQ5TbpnjI8PumpwsB6V4RY+NjZXU+RrglZu73NVWcVZ270iJG1sWn73B5+pgmRtdOCvlP1rI3ygBtMJYDe3vYZFHC/xWK28b1O2plqLPktjg9Y+D97mng9rwzfuZY5OfcdW+gNbYNRuN3Zw0t+0gjJPE5AG/uGvM1qDdNUN4J8RF4CYuv8AbJm6cKZjDTeja7V+f4J+lV84PHxj3c8M2mgmiKG/i0Zt/wAIrP7ZxSD32DLcbmCVX4flbK3prTFyOhv+1p9/vYn6VAjfGAG0vaQHT99E6C55ZrFT6GpPCbUilF4pEf8AldT+hopJlZUpxzaNulfINZvVjMzSsXqA3q32w+AUduxLsCUiUXdraE9FHiSB0udKlJt2QLBSuXx+2sFv/CnJfj2wzZb8cuS17cs3rVz3b3ugxqkxMQ6gF42FmUcL9GF+Y8L2rWdCpBXksiLonaVgVmsSRSlKAUpSgFKUoBSlKAVhuFZoaA4OspLEtxJJPmTc6ctb1vQzdDY9RUpvtuy2HlaZB7mRibj7jNqVboCbkH048a7HNaumE8iNHcmMRjGKBVsMvCw431JJ5seprZwW28dHGojLBNQt0S3Ek94jqa0Nk4N8RIIohduJJ4KObN0H/wA11WLDrhsPlHwxITfrlBYn1Nz61WtJWVi0etLPM5vsfauPkWZ417QTSPn92hvYCIi3Sy1H7o7RxOGZooEvIrPEyFSTp3hoOYyv866LuzsOM4ODtI1LNGHJK2a798gkWP3vpVN2rhfsm1zkJRZOymU3uRc9nJx46Z/nXLC9szeu4uo7c28Mj729vNi2yR4lOyUnNbIy5sumtzqASD52qc2JtNMpzdNPOt3ePdOXFRhDKhKHMjMlmB4EEqbWIty5Cqm27uKwnfxCgwDuSMj3Kq/dzjgRa4N+VUnByZw1aOJ6nSdl4rPHfjYkfL/rW7VV3V27GkPYTMFkhJRib2bW6vm4d4EHjVlhxSN8DK3kQa0jkrG0YSUVc9aWrF6XqwFqi95trjC4WXEEXyLoORZiEQHwzML1KXqo+0vaMS4N4H1ecWjUHW6sGDn8oIHnwqGQyF3f2407BppSS3Ek2A/pGgFfO1N59mxzPFiIM7obdpHEoNzqbOCrdNapOzVxUOX3MpVgCpWNyCL2BBAsRXRd3tyEmUzY/DrnawVWJzAAcWAOh4Cx1FtbcK54weK7Oej0kKl034kOm+OAUe4xGOg4WGsii35XLCveP2kBfhxccvHSbCyxnwAaO46a2NWg+zrZ/wDsy/3Sf81fB9m2z/8AZx6PJ/zVvhWx39NJ/uz7V8ZAt7Y4UUmWO9lveJ8wJtwsyqQPGuJYvbkmKnfETtmeRiTqbAckW/BVGgHSu9bd9lmDfDTLBFllaNxGe0kNnynLoWsdbcdK/NyMUYhgQQSCDoQRoQfEV0/TvC8zOpJS0VvnaXLYHZNMizsVjJAYjkOtTm0JVwWLzYKXOEIZGHPqp6g8D4GqLh8XW6mKvw1PIDiTyAr2YzTWbysYH6e2Vj1nhjmT4ZEVx5ML2rbqL3XwDQYPDwv8UcUatw+IKLjQngdONSleA7XyNRSlKgClKUApSlAKUpQClKUB8SRgggi4IIIOoIPIjnVXwu6OFllnZoRYOEUAsgGVBmsFI4k1amNRu7+sIb+I0kmv5nJ/S1RfMul1Wzawmzo4lyxIqLxsqgC/XSo3fKQjBTBeLqIhbjeRhHp/dU3UDvOMzYSG18+IjY/yxBpSfmq1EtC1D/YvHwJrDxZVVRwUAfIWqg+1PBWbCz/meBz4SC4/RvnXQRVI9pmPjaA4QXM75ZEA4Llcd5jyvZgPXhxqbpIyct2WzY+L7WCKTmyKT/NbvfW9e+Kw6yIyOLqwKsOoIsare6OMaOBElHM2IPDMcxB8iTw5Wq0A1EZqWhSM4z/aznmzJjhMSFkOiFcNMT96NtcPMfL4Sau8uyIm1aNb9QLH5jWoDffZikCcju27Gf8A8lzo/mjkN6mpHdLaRlgySG8sJ7KTxI+F/Jlsb+dWNFJrRm1+yMv7uWVPDPmHycGsdliF4PHJ/MpU281JH0qSrU2ntKOCJpZWyqouf8AdSToBUWLY3uRO2d6DhI8+IitfRQrqcz8lF7H1tpVH2HhPtuJOJxzgJfgbhWtwiTog1v14czXpg8PNtfF9pJdIU5DhGh1yA85G5nlx5AV07DYNI0EaKAijKFA0AFMyLq+gw8yMBkKkcspFunKvW9ac2x4W1Ma36jun5ixqK3kwphw0rxySDS1i+YWZgp46jRjwNMybR2ZE7a3xZ2KYZsqDQvzY/l6L9TUdh8dLe6ySX/nb9L1BwPUlgsa0bZkNj1te3jbrXbCyWhmld2LHg97JCewyh5mICE91VvpeS3+NTw8aqG+/sTaa+IwkgM7ZmmV7IsrE5syWFozqdDodNQbk77Si91uDxJJuxbjmJ5m9dJw094lc81Vj6rc1lUi4PF5GjkrYY+PPzg/L+F9ne0WcrHhXbK5iZgUyB1OVhmzWsDz4V1T2d+yI4d1xO0CjyLYxwqcyxtxzOeDsNLAaA63JsReNzk/7ojkaymSY+PaSM4P9pWpys+lk0RUgozcVtkYArNKVQqKUpQClKUApSlAKUpQClKUBqbWnyQSN0RiPO2n1tX1s+DJFGn4UUfIAVq7wC8ap/EkjT0Lgn6A1JCo3NHlBdpmoDFDPtGBeUMMsvHgZGWJdPIP8qn6gNld/HYx/wCCAHyUysPD94PnUS2LUssUuF65fknq5DvbsXENtaeTRYuyjkEjk5AixhbXtoc6PoOt+ddVx+OES3IuScqKOLMeAH6k8gCap8OzP2k7iRicMpIkZSV7eUXGVCOEUfLqw52pKKkrM55RxKzK/svfD3eTMCt728an9ge0+B7RzAoR3c2pBtp3h8Snroak9heznB4R+0ijLOPhMjl8p6qDoD42v41tbd3KwuLuZYwH/AIid2T1I+L1vVKdPA7mVKjgbZKCSOeM2KyRuCDYgqQRYjTwNcvh3uXBYlgnvygaCSzAK4Q+6fPr3wCVOh4VHb27Kl2UVVcSzJPnUAM0cuUAZsxXQjvAX8eFVOEqLZTp0I1H+CK7KEIylaRs2dcwHtVjZrTQtGNO8rBwOpIsD04XqE2hjpdr4oRRXWFCStxoBwMzjryC+nWojd7A4eWKUyy5JFF0HI6cKmPZ1tns8T2JPdm0/rUEqfUXFvKumt9NFJyhsVUjpOytlJh4liiFlX5sTxZjzJrcrArNeeXFq1to4MSxPG3B1K+V+BHiDr6Vs1HbV2hkGVSFYjMzHhGg4uf0A5nyoDnUWwyhlbEEokRKkixLPbuqnI9fKtFJqv2F3fTEJmmVglvdJmIYAm5kc85G4m/CtHZu4sMgzs0lszgAFbFQxUa5b30rSM7DDlcgtjYBsRIEUG2hc8lW+vrxt/wBavW8uI7LBTsNLROBpwJXKunmRW7gNmxwLkiUKOOnEnqTxJ86it7jmjii/jYiBPQOJG9LIR61SpNyRpRX+SPaSey8J2cMUY0CIi6flUD/FblYtWahZFG7u4pSlCBSlKAUpSgFKUoBSlKAUpWCKAjNpd6fDp0LyH+lcoPzepMVFoM2MY/w4lX1dix+ij5VT/ab7SfsRGGw1jiHUMWIBWJCTY2OjObGwOgGp4gFCLk7IvPJJfb1OiE1XN3MYqwT4mRgFeeeQt+VX7NfM2QDx0rgr7TlmbPNI8jHm7EnyFzoPAVYcHtbFYUIDm7MHPGklzHmsQrBT0JzAcLgaV3/oJNXTXYVVRKLjzY6LiWlxk5hW6Er71hxw8Df6sH+PJz/CPKrlhMIkSLHGoVEAVVHAAcqidzoovsiPAS4ku7u3xvIT32f81wRbla1TlcDTWTIFKUvQHLfbns5miw041WNpEbTh2gQqSeQvHb1HryjDT2ruXtG28nZNgwqyPKBnBFxGtwQbfjvbL0sD0rm20PZVjkRZI4+0VhfKrDtU10DIbXNrfDf0tW1OeEhkTDiam91torHi4ZH+FGzG1r/CRzI5kVq7N3XxEBMmNwzpBpG7uB3O0ugdRe91Njfy6iumbjbqYX7IVeNZJCzJOXAJDoeCn7qWIK24hgeddE/qeq4kWLXs3bMU4904J5rwYeYOtb1UTaPs7ZDnwMpW2vZyEkf0uNV//a1FR724lZPs05YMrZWtYk+Gca/r51wPJEt2R0fG4vIugzMxsi9T/gdTyFQ+BwfbsWY5o1bMzcppV6f7pOAHMjnXyqq8d2c94ZSQe8FJuwBPC4Fqn4UCqAoAAAAA4AcqrGWIpCamfOKlyozfhUn5C9eOyIssEY55QT5kXP1Nee3G9ywHF8qC35mC/wCa3kFharbm+kO/0MmoLapz47Bx690TznTTuoI1v6yX9KnTUFhRn2lM3KKCKMcLXkdpD62VfnUS4L0cm3wn55fknqUpVjEUpSgFKUoBSlKAUpSgFKUoBWCa88RiVjUu7BVUXLMbADxNVuf2h4cNZBI4/EqgD0zEH6VaMXLRAldkC74h+suUeUahf1zV+Z998cz7UxrObn7RMn9MbmJR/ag9RX6J3W25E6CPN7ws7FSLElmLacm06dK4x7ZN3suOmxWHu8bZDiCoYrDMe5lZrWGYBTa/Em9ri9qd6cusXn1m2tv6KxhMRVp2jvfLiIIoZLERaKba2tbU1QIcTbjUlgZGkdY4lLu5Cqqi5ZjwAFerTrLV7GFjsfso3mijhlhnmSO0gZA5y/GoBsTpxA0866bDiVcXRgw6qQR9Krm426YwmCWGYK0jEyS/eXO1tBfiAAo9Cedbs+5mEY5hCI2vfNEWiNyLXuhGtq8mtNzqOSOiKp2s7rz9iavVe3v3pGEjstmme+ReQ6u3QD6n1qP3hjOBiMkeMnBJAjjcpLmbTujOM1upuaq+xNiYzFyHGSrHOubUOxj7QrwVdCMgNh0NiOtZYnui/RRekl6fwTm4+6xdvtmKuxY50DcWY/61v/aPXpV9tUD/AKRyJpNg51tbWMJMvpkN7f016wb44Vjl7YI2vdkDRtpa+jgdaYkQ6NTi/Zn6EhtLZyTxPDILrIpQ+RHEeI4+lc/3P2g2GxJgmOoYYWX+dQfs0vkydz0SujRYhXF0IYHmCCPmKontD2UEkTFcEkAw+II+6CbxS+auBr4CrGJfq5zvhsCWPENiIlZ0fvNbUq1rG4420Bv4n1t+6+1zPADJpKhMUw6SJoT5HRh4NUuahq5DVznG72IkncRqCPxE6BQLX8zrw8RXRkGlqpgPY7TccnZX9JBkb/iN/SroKiMVHQrGCjoR209XgTrJm9EUt+tqkRUc3exSj8ETH1dgP0WpGpRtLRIGoLdnvPi5fx4hlGvFYlWIW8O6amcRMFUseCgk+QF6idzYiMFCSLFw0recrtIf/VUPVF45U5Pmy/P4JulKVYxFKUoBSlKAUpSgFKUoBQ0rBoDlW/8AvE0uJbDq3u4SAQDo0nEk26XAtyINQeHavnevDtHjsQG5yu4/lkOcfRhWtDNXbRlZFWTmMg0UwOcumaQd2z8csfMkc24A8KvW58kUmDEWVLLmjdDYhr6ksD8WYHW/E3rmiz6WqU2NuVLiIu1jYAZioBuCbDUjla5t5g1Wuuqm83ya4sXVjkvmpYNo+xfZkz5xG0V+KxSlV88puF8hYeFTm7W4eCwOuGhUPaxka7yHSx77fDfW4Ww1OmtUttxJV+Myr4rF2g+aPf6ViPdC5sMbGDws4kQ36d6uTF9w6cuDqGKxKxo0jnKqgsx6Aak1DYXekSfu4yRyuQGPpwHzqhbd3LxEOHebtVlRLMwVnPdB1NiLWHH0vyr43c3iyW1sRWNSTWhy1pSjoSWE2ZPtLFs+JDRpGbFTcZF4iNfzHiW/+gOkwQKihEAVVAAA4ADgBUJuzjzLnb7osL8s3Ej5EfMVYK0hLErmlOWKNzFq85sOrizqGHRgCPka9aVYuQc25mFOqxCM6d6JmiOnD4CK09pbnvJE8S4ubI4IZZQkoIN+ZAYWNiLHkKtFaG3MU0WHmkQXdIpXUEXuyoWGg46gVXCjbp6m7v25+pzXdnaGLws7qUSQgiCVSzISYrBJb2IN0NtBrYedXaDetrXlws6DmUCzKPPIb/SuV7pbd4Fzdr3a/Ekm5J8zf51a9qb54iOVPsUAkDIbjI7m4PDunS1vrXPGcsdtjmX1WKeGUF3XT9vI9t59v4eSeGSOUBspRg4KMpNmS4YAjVqv+BxayRq6kEMA2hvxF64/vDvbjZ4wuIwQUKQ2YwzC1tPvG1tajYN5GVQFwYUjN34mxETd65+4bX16V0dY6rUnyvP2Oz4HWad+hSMH+Vbn6saqPtC9qC4Jvs+GyyYnQte5SIEXGa3FyCCF6G54gGj4Xf8AxcNzGWAZsxEnvAbnXVlzcLC9+Vc5n2q808k0pu8rtIx8WN/kOHpW1CKlLrFaySfVdy7S7642bN2mJkIcWKqQq2IsRlUAcKuW6HtJeMpBjLdkAFWQLYoBYLmA0K20va4531rluz8ZlZW42INjw0qzby7ypi2R1iWIhQrZbanrXs9DTmsOHv4ObE0foBHBFwbg6gjpX1VW9mu0Wm2fEX1KF473uSEYhfpYelWmvEnHDJx4NBSlKqBSlKAUpSgFKUoBSlKAqm+m5Yxi9pHZZkFlJPddb3yN04mx8Ty4cxxW72KibK8Et/BGYHyZQQa7Vt7agw2GmxBGYQxSSlQbEhELWB5XtVfjxmNw0RxmPxEBhSN5ZoYsOwKAIWCxS9r3yGyjvLrrw41ZSsCn7v7kYmdlMiGGLTMzaMRa/cQ6k+JsNedrV1bA4FYUWOMWVBYDj9eZqH2JvS8s3YT4WXCyNGZoxI0bh41ZUbVGIV1LpdTqMwqw0lJy1ArzlgVhZlDeYB/WvSlVBFzbuQNeyZbgg5CV0PEWBtVB21u7s2GcxdriEkARyiQYiZQrk5bmKM5QcrfeB0NdSqof6MvJtSfEM88SCPBZDFKUSVo2nZ1kUfGBdND+M9ajCizm3rn2kngsJNh0CRRwsgvYKWjN+uubU+dbH7ZZTaSCVfEKHX5qT+lSdqWpbgtiW6NCHbsDaCRQejd0/JrVvK4PA38q+JsMrizqGHQgH9a0ju/De6qUPWNmT6A2pmOo+V5+xI1greo39mSr+7xD+Uiq4+eh+tZ7XErxSKQflZkNvIgi/rS4wLZo59tj2NN2pkwMyorEnJIG7lzeysoN16AjS3E8rbuhuccIC0knaysLEgWRRe5CjieWp6ctRUoNslf3kMqeIXOPmpP6V6Q7bhY2Ei34WJyn5Gxqto3uU6Bp3seu0sN2kMkf4kZfUjT61S91NsrFFIHYKchy3PF1uLDxsy/Ktbe3elpZGgiNo0OVip/eMOOv4Qbi3O1+lQ2GF7KOZ+tdVOji3K3sdQ2XGogjUZTZQNLEXtr9b1+YN+d2zgMdLDpkzF4iOBjbvKPAi+Ug9OhBPXftk+HdkhbKfhdh3lGg0A4Fxp5c+lWt9zsFi8GsUkfaRt7zOWPa9oRYydpx7TiCfC1raVVro3lmuTWUcry1ex+ZcPi6ksJK0jLHGpd3IVVUXZmPAAda6div+zxEWJixkiryDwq7D+oMoPyq6bn+zPCbPPaRBpJbEdrKQWAPEKAAq8LXAuetdC+qwrIxwkjubsP7Jg4oGtmC5pCOBkY5m8wCbeQFTlYtWa4223dlhSlKgClKUApSlAKUpQClKUB5YrDLIjRuAyOrKyngVYWIPgQSKrcO4EYQwviMVLh8jxjDyTAxBGQpluEDsAraZmaxAPECrTSgIHYu6S4eUzNNPiJOz7FHnkVykVwxRQqqNSqksbscoudKnhSlAKUpQClKUApSlAKUpQGKVmlAYtXjPhlYd5VbzANe9YIoL2OEqSpIOhGhvxuOIPrW7HJU/vvum0cjYiFS0bks4UElG4k2/CdTfl5WqppLaumEkM73JpsYSqqToosBwAFdA3LJOFW9/ie1+mbl4XvXPdg7JkxT5YxZfvOQcqjnrzPQf41HWMDhFijWNNFQBR6cz4njStUTioojV3Z70pSuYkUpSgFKUoBSlKAUpSgFKUoBSlKAUpSgFKUoBSlKAUpSgFKUoBSlKAUpSgFKUoDBrQl3ewzEs8ETE8SY1v8ApUhSgPiKIKLKAAOAAAHyr7pSgFKUoBSlKAUpSgFKUoBSlKAUpSgFKUoBSlKAUpSgFKUoBSlKAUpSgFKUoBSlKAUpSgFKUoBSlKAUpSgFKUoBSlKAUpSgFKUoD//Z"/>
          <p:cNvSpPr>
            <a:spLocks noChangeAspect="1" noChangeArrowheads="1"/>
          </p:cNvSpPr>
          <p:nvPr/>
        </p:nvSpPr>
        <p:spPr bwMode="auto">
          <a:xfrm>
            <a:off x="63500" y="-895350"/>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4" name="Picture 6" descr="http://jpkc.whut.edu.cn/web18/main/wangluo/webelements/webelements/compounds/media/co/co1f2-10026172.jpg"/>
          <p:cNvPicPr>
            <a:picLocks noChangeAspect="1" noChangeArrowheads="1"/>
          </p:cNvPicPr>
          <p:nvPr/>
        </p:nvPicPr>
        <p:blipFill rotWithShape="1">
          <a:blip r:embed="rId3">
            <a:extLst>
              <a:ext uri="{28A0092B-C50C-407E-A947-70E740481C1C}">
                <a14:useLocalDpi xmlns:a14="http://schemas.microsoft.com/office/drawing/2010/main" val="0"/>
              </a:ext>
            </a:extLst>
          </a:blip>
          <a:srcRect l="10519" t="7556" r="11922" b="8691"/>
          <a:stretch/>
        </p:blipFill>
        <p:spPr bwMode="auto">
          <a:xfrm>
            <a:off x="7126781" y="3048000"/>
            <a:ext cx="1693577"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2" descr="http://ruby.colorado.edu/~smyth/min/images/anatase.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6782" y="4495800"/>
            <a:ext cx="1726700" cy="1219200"/>
          </a:xfrm>
          <a:prstGeom prst="rect">
            <a:avLst/>
          </a:prstGeom>
          <a:solidFill>
            <a:srgbClr val="D8D8D8"/>
          </a:solidFill>
        </p:spPr>
      </p:pic>
      <p:pic>
        <p:nvPicPr>
          <p:cNvPr id="819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23297" t="18764" r="23227" b="21317"/>
          <a:stretch>
            <a:fillRect/>
          </a:stretch>
        </p:blipFill>
        <p:spPr bwMode="auto">
          <a:xfrm>
            <a:off x="7120401" y="1917331"/>
            <a:ext cx="1718799" cy="10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195"/>
                                        </p:tgtEl>
                                        <p:attrNameLst>
                                          <p:attrName>style.visibility</p:attrName>
                                        </p:attrNameLst>
                                      </p:cBhvr>
                                      <p:to>
                                        <p:strVal val="visible"/>
                                      </p:to>
                                    </p:set>
                                    <p:anim calcmode="lin" valueType="num">
                                      <p:cBhvr>
                                        <p:cTn id="10" dur="500" fill="hold"/>
                                        <p:tgtEl>
                                          <p:spTgt spid="8195"/>
                                        </p:tgtEl>
                                        <p:attrNameLst>
                                          <p:attrName>ppt_w</p:attrName>
                                        </p:attrNameLst>
                                      </p:cBhvr>
                                      <p:tavLst>
                                        <p:tav tm="0">
                                          <p:val>
                                            <p:fltVal val="0"/>
                                          </p:val>
                                        </p:tav>
                                        <p:tav tm="100000">
                                          <p:val>
                                            <p:strVal val="#ppt_w"/>
                                          </p:val>
                                        </p:tav>
                                      </p:tavLst>
                                    </p:anim>
                                    <p:anim calcmode="lin" valueType="num">
                                      <p:cBhvr>
                                        <p:cTn id="11" dur="500" fill="hold"/>
                                        <p:tgtEl>
                                          <p:spTgt spid="8195"/>
                                        </p:tgtEl>
                                        <p:attrNameLst>
                                          <p:attrName>ppt_h</p:attrName>
                                        </p:attrNameLst>
                                      </p:cBhvr>
                                      <p:tavLst>
                                        <p:tav tm="0">
                                          <p:val>
                                            <p:fltVal val="0"/>
                                          </p:val>
                                        </p:tav>
                                        <p:tav tm="100000">
                                          <p:val>
                                            <p:strVal val="#ppt_h"/>
                                          </p:val>
                                        </p:tav>
                                      </p:tavLst>
                                    </p:anim>
                                    <p:animEffect transition="in" filter="fade">
                                      <p:cBhvr>
                                        <p:cTn id="12" dur="500"/>
                                        <p:tgtEl>
                                          <p:spTgt spid="819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2294"/>
                                        </p:tgtEl>
                                        <p:attrNameLst>
                                          <p:attrName>style.visibility</p:attrName>
                                        </p:attrNameLst>
                                      </p:cBhvr>
                                      <p:to>
                                        <p:strVal val="visible"/>
                                      </p:to>
                                    </p:set>
                                    <p:anim calcmode="lin" valueType="num">
                                      <p:cBhvr>
                                        <p:cTn id="20" dur="500" fill="hold"/>
                                        <p:tgtEl>
                                          <p:spTgt spid="12294"/>
                                        </p:tgtEl>
                                        <p:attrNameLst>
                                          <p:attrName>ppt_w</p:attrName>
                                        </p:attrNameLst>
                                      </p:cBhvr>
                                      <p:tavLst>
                                        <p:tav tm="0">
                                          <p:val>
                                            <p:fltVal val="0"/>
                                          </p:val>
                                        </p:tav>
                                        <p:tav tm="100000">
                                          <p:val>
                                            <p:strVal val="#ppt_w"/>
                                          </p:val>
                                        </p:tav>
                                      </p:tavLst>
                                    </p:anim>
                                    <p:anim calcmode="lin" valueType="num">
                                      <p:cBhvr>
                                        <p:cTn id="21" dur="500" fill="hold"/>
                                        <p:tgtEl>
                                          <p:spTgt spid="12294"/>
                                        </p:tgtEl>
                                        <p:attrNameLst>
                                          <p:attrName>ppt_h</p:attrName>
                                        </p:attrNameLst>
                                      </p:cBhvr>
                                      <p:tavLst>
                                        <p:tav tm="0">
                                          <p:val>
                                            <p:fltVal val="0"/>
                                          </p:val>
                                        </p:tav>
                                        <p:tav tm="100000">
                                          <p:val>
                                            <p:strVal val="#ppt_h"/>
                                          </p:val>
                                        </p:tav>
                                      </p:tavLst>
                                    </p:anim>
                                    <p:animEffect transition="in" filter="fade">
                                      <p:cBhvr>
                                        <p:cTn id="22" dur="5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8193"/>
                                        </p:tgtEl>
                                        <p:attrNameLst>
                                          <p:attrName>style.visibility</p:attrName>
                                        </p:attrNameLst>
                                      </p:cBhvr>
                                      <p:to>
                                        <p:strVal val="visible"/>
                                      </p:to>
                                    </p:set>
                                    <p:anim calcmode="lin" valueType="num">
                                      <p:cBhvr>
                                        <p:cTn id="30" dur="500" fill="hold"/>
                                        <p:tgtEl>
                                          <p:spTgt spid="8193"/>
                                        </p:tgtEl>
                                        <p:attrNameLst>
                                          <p:attrName>ppt_w</p:attrName>
                                        </p:attrNameLst>
                                      </p:cBhvr>
                                      <p:tavLst>
                                        <p:tav tm="0">
                                          <p:val>
                                            <p:fltVal val="0"/>
                                          </p:val>
                                        </p:tav>
                                        <p:tav tm="100000">
                                          <p:val>
                                            <p:strVal val="#ppt_w"/>
                                          </p:val>
                                        </p:tav>
                                      </p:tavLst>
                                    </p:anim>
                                    <p:anim calcmode="lin" valueType="num">
                                      <p:cBhvr>
                                        <p:cTn id="31" dur="500" fill="hold"/>
                                        <p:tgtEl>
                                          <p:spTgt spid="8193"/>
                                        </p:tgtEl>
                                        <p:attrNameLst>
                                          <p:attrName>ppt_h</p:attrName>
                                        </p:attrNameLst>
                                      </p:cBhvr>
                                      <p:tavLst>
                                        <p:tav tm="0">
                                          <p:val>
                                            <p:fltVal val="0"/>
                                          </p:val>
                                        </p:tav>
                                        <p:tav tm="100000">
                                          <p:val>
                                            <p:strVal val="#ppt_h"/>
                                          </p:val>
                                        </p:tav>
                                      </p:tavLst>
                                    </p:anim>
                                    <p:animEffect transition="in" filter="fade">
                                      <p:cBhvr>
                                        <p:cTn id="32" dur="500"/>
                                        <p:tgtEl>
                                          <p:spTgt spid="8193"/>
                                        </p:tgtEl>
                                      </p:cBhvr>
                                    </p:animEffect>
                                  </p:childTnLst>
                                </p:cTn>
                              </p:par>
                              <p:par>
                                <p:cTn id="33" presetID="53" presetClass="entr" presetSubtype="16" fill="hold" nodeType="withEffect">
                                  <p:stCondLst>
                                    <p:cond delay="0"/>
                                  </p:stCondLst>
                                  <p:childTnLst>
                                    <p:set>
                                      <p:cBhvr>
                                        <p:cTn id="34" dur="1" fill="hold">
                                          <p:stCondLst>
                                            <p:cond delay="0"/>
                                          </p:stCondLst>
                                        </p:cTn>
                                        <p:tgtEl>
                                          <p:spTgt spid="12290"/>
                                        </p:tgtEl>
                                        <p:attrNameLst>
                                          <p:attrName>style.visibility</p:attrName>
                                        </p:attrNameLst>
                                      </p:cBhvr>
                                      <p:to>
                                        <p:strVal val="visible"/>
                                      </p:to>
                                    </p:set>
                                    <p:anim calcmode="lin" valueType="num">
                                      <p:cBhvr>
                                        <p:cTn id="35" dur="500" fill="hold"/>
                                        <p:tgtEl>
                                          <p:spTgt spid="12290"/>
                                        </p:tgtEl>
                                        <p:attrNameLst>
                                          <p:attrName>ppt_w</p:attrName>
                                        </p:attrNameLst>
                                      </p:cBhvr>
                                      <p:tavLst>
                                        <p:tav tm="0">
                                          <p:val>
                                            <p:fltVal val="0"/>
                                          </p:val>
                                        </p:tav>
                                        <p:tav tm="100000">
                                          <p:val>
                                            <p:strVal val="#ppt_w"/>
                                          </p:val>
                                        </p:tav>
                                      </p:tavLst>
                                    </p:anim>
                                    <p:anim calcmode="lin" valueType="num">
                                      <p:cBhvr>
                                        <p:cTn id="36" dur="500" fill="hold"/>
                                        <p:tgtEl>
                                          <p:spTgt spid="12290"/>
                                        </p:tgtEl>
                                        <p:attrNameLst>
                                          <p:attrName>ppt_h</p:attrName>
                                        </p:attrNameLst>
                                      </p:cBhvr>
                                      <p:tavLst>
                                        <p:tav tm="0">
                                          <p:val>
                                            <p:fltVal val="0"/>
                                          </p:val>
                                        </p:tav>
                                        <p:tav tm="100000">
                                          <p:val>
                                            <p:strVal val="#ppt_h"/>
                                          </p:val>
                                        </p:tav>
                                      </p:tavLst>
                                    </p:anim>
                                    <p:animEffect transition="in" filter="fade">
                                      <p:cBhvr>
                                        <p:cTn id="3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lnSpcReduction="10000"/>
          </a:bodyPr>
          <a:lstStyle/>
          <a:p>
            <a:r>
              <a:rPr lang="en-US" b="1" dirty="0">
                <a:solidFill>
                  <a:schemeClr val="bg1"/>
                </a:solidFill>
              </a:rPr>
              <a:t>MoS</a:t>
            </a:r>
            <a:r>
              <a:rPr lang="en-US" b="1" baseline="-25000" dirty="0">
                <a:solidFill>
                  <a:schemeClr val="bg1"/>
                </a:solidFill>
              </a:rPr>
              <a:t>2</a:t>
            </a:r>
            <a:r>
              <a:rPr lang="en-US" b="1" dirty="0">
                <a:solidFill>
                  <a:schemeClr val="bg1"/>
                </a:solidFill>
              </a:rPr>
              <a:t> (</a:t>
            </a:r>
            <a:r>
              <a:rPr lang="en-US" b="1" dirty="0" err="1">
                <a:solidFill>
                  <a:schemeClr val="bg1"/>
                </a:solidFill>
              </a:rPr>
              <a:t>Molybdenite</a:t>
            </a:r>
            <a:r>
              <a:rPr lang="en-US" b="1" dirty="0">
                <a:solidFill>
                  <a:schemeClr val="bg1"/>
                </a:solidFill>
              </a:rPr>
              <a:t>)</a:t>
            </a:r>
          </a:p>
          <a:p>
            <a:pPr lvl="1"/>
            <a:r>
              <a:rPr lang="en-US" sz="2200" dirty="0" smtClean="0">
                <a:solidFill>
                  <a:srgbClr val="002060"/>
                </a:solidFill>
              </a:rPr>
              <a:t>The </a:t>
            </a:r>
            <a:r>
              <a:rPr lang="en-US" sz="2200" dirty="0">
                <a:solidFill>
                  <a:srgbClr val="002060"/>
                </a:solidFill>
              </a:rPr>
              <a:t>structure consists of hexagonal layers of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S-atoms </a:t>
            </a:r>
            <a:r>
              <a:rPr lang="en-US" sz="2200" dirty="0">
                <a:solidFill>
                  <a:srgbClr val="002060"/>
                </a:solidFill>
              </a:rPr>
              <a:t>are that are </a:t>
            </a:r>
            <a:r>
              <a:rPr lang="en-US" sz="2200" b="1" i="1" dirty="0">
                <a:solidFill>
                  <a:srgbClr val="002060"/>
                </a:solidFill>
              </a:rPr>
              <a:t>not</a:t>
            </a:r>
            <a:r>
              <a:rPr lang="en-US" sz="2200" dirty="0">
                <a:solidFill>
                  <a:srgbClr val="002060"/>
                </a:solidFill>
              </a:rPr>
              <a:t> close-packed. </a:t>
            </a:r>
            <a:endParaRPr lang="en-US" sz="2200" dirty="0" smtClean="0">
              <a:solidFill>
                <a:srgbClr val="002060"/>
              </a:solidFill>
            </a:endParaRPr>
          </a:p>
          <a:p>
            <a:pPr lvl="1"/>
            <a:r>
              <a:rPr lang="en-US" sz="2200" dirty="0" smtClean="0">
                <a:solidFill>
                  <a:srgbClr val="002060"/>
                </a:solidFill>
              </a:rPr>
              <a:t>The Mo-atoms </a:t>
            </a:r>
            <a:r>
              <a:rPr lang="en-US" sz="2200" dirty="0">
                <a:solidFill>
                  <a:srgbClr val="002060"/>
                </a:solidFill>
              </a:rPr>
              <a:t>have a trigonal prismatic coordination, while the sulfur atoms are located on top of a triangle. There are two formula units of MoS</a:t>
            </a:r>
            <a:r>
              <a:rPr lang="en-US" sz="2200" baseline="-25000" dirty="0">
                <a:solidFill>
                  <a:srgbClr val="002060"/>
                </a:solidFill>
              </a:rPr>
              <a:t>2</a:t>
            </a:r>
            <a:r>
              <a:rPr lang="en-US" sz="2200" dirty="0">
                <a:solidFill>
                  <a:srgbClr val="002060"/>
                </a:solidFill>
              </a:rPr>
              <a:t> per unit cell. </a:t>
            </a:r>
            <a:endParaRPr lang="en-US" sz="2200" dirty="0" smtClean="0">
              <a:solidFill>
                <a:srgbClr val="002060"/>
              </a:solidFill>
            </a:endParaRPr>
          </a:p>
          <a:p>
            <a:pPr lvl="1"/>
            <a:r>
              <a:rPr lang="en-US" sz="2200" dirty="0" smtClean="0">
                <a:solidFill>
                  <a:srgbClr val="002060"/>
                </a:solidFill>
              </a:rPr>
              <a:t>This </a:t>
            </a:r>
            <a:r>
              <a:rPr lang="en-US" sz="2200" dirty="0">
                <a:solidFill>
                  <a:srgbClr val="002060"/>
                </a:solidFill>
              </a:rPr>
              <a:t>layer structure makes MoS</a:t>
            </a:r>
            <a:r>
              <a:rPr lang="en-US" sz="2200" baseline="-25000" dirty="0">
                <a:solidFill>
                  <a:srgbClr val="002060"/>
                </a:solidFill>
              </a:rPr>
              <a:t>2</a:t>
            </a:r>
            <a:r>
              <a:rPr lang="en-US" sz="2200" dirty="0">
                <a:solidFill>
                  <a:srgbClr val="002060"/>
                </a:solidFill>
              </a:rPr>
              <a:t> interesting as lubricant in various applications. </a:t>
            </a:r>
            <a:endParaRPr lang="en-US" sz="2200" dirty="0" smtClean="0">
              <a:solidFill>
                <a:srgbClr val="002060"/>
              </a:solidFill>
            </a:endParaRPr>
          </a:p>
          <a:p>
            <a:pPr lvl="1"/>
            <a:r>
              <a:rPr lang="en-US" sz="2200" dirty="0">
                <a:solidFill>
                  <a:srgbClr val="002060"/>
                </a:solidFill>
              </a:rPr>
              <a:t>Based on this layer structure, compounds like MoS</a:t>
            </a:r>
            <a:r>
              <a:rPr lang="en-US" sz="2200" baseline="-25000" dirty="0">
                <a:solidFill>
                  <a:srgbClr val="002060"/>
                </a:solidFill>
              </a:rPr>
              <a:t>2</a:t>
            </a:r>
            <a:r>
              <a:rPr lang="en-US" sz="2200" dirty="0">
                <a:solidFill>
                  <a:srgbClr val="002060"/>
                </a:solidFill>
              </a:rPr>
              <a:t> are also able to intercalate various amounts of alkali metals. This intercalation causes the lattice to expand more or less in the </a:t>
            </a:r>
            <a:r>
              <a:rPr lang="en-US" sz="2200" i="1" dirty="0" smtClean="0">
                <a:solidFill>
                  <a:srgbClr val="002060"/>
                </a:solidFill>
              </a:rPr>
              <a:t>c</a:t>
            </a:r>
            <a:r>
              <a:rPr lang="en-US" sz="2200" dirty="0" smtClean="0">
                <a:solidFill>
                  <a:srgbClr val="002060"/>
                </a:solidFill>
              </a:rPr>
              <a:t>-direction.</a:t>
            </a:r>
            <a:endParaRPr lang="en-US" sz="2200" dirty="0">
              <a:solidFill>
                <a:srgbClr val="002060"/>
              </a:solidFill>
            </a:endParaRPr>
          </a:p>
          <a:p>
            <a:pPr lvl="1"/>
            <a:endParaRPr lang="en-US" sz="2200" dirty="0">
              <a:solidFill>
                <a:srgbClr val="002060"/>
              </a:solidFill>
            </a:endParaRPr>
          </a:p>
          <a:p>
            <a:pPr lvl="1"/>
            <a:endParaRPr lang="en-US" b="1"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2</a:t>
            </a:r>
            <a:r>
              <a:rPr lang="en-US" dirty="0">
                <a:solidFill>
                  <a:srgbClr val="002060"/>
                </a:solidFill>
                <a:effectLst/>
              </a:rPr>
              <a:t> Structures </a:t>
            </a:r>
            <a:r>
              <a:rPr lang="en-US" dirty="0" smtClean="0">
                <a:solidFill>
                  <a:srgbClr val="002060"/>
                </a:solidFill>
                <a:effectLst/>
              </a:rPr>
              <a:t>VI</a:t>
            </a:r>
            <a:endParaRPr lang="en-US" dirty="0"/>
          </a:p>
        </p:txBody>
      </p:sp>
      <p:grpSp>
        <p:nvGrpSpPr>
          <p:cNvPr id="6" name="Group 5"/>
          <p:cNvGrpSpPr/>
          <p:nvPr/>
        </p:nvGrpSpPr>
        <p:grpSpPr>
          <a:xfrm>
            <a:off x="7095331" y="1676400"/>
            <a:ext cx="1693070" cy="1931720"/>
            <a:chOff x="7095331" y="1904999"/>
            <a:chExt cx="1693070" cy="1931720"/>
          </a:xfrm>
        </p:grpSpPr>
        <p:pic>
          <p:nvPicPr>
            <p:cNvPr id="13314" name="Picture 101"/>
            <p:cNvPicPr>
              <a:picLocks noChangeAspect="1" noChangeArrowheads="1"/>
            </p:cNvPicPr>
            <p:nvPr/>
          </p:nvPicPr>
          <p:blipFill rotWithShape="1">
            <a:blip r:embed="rId2">
              <a:lum bright="-20000" contrast="20000"/>
              <a:extLst>
                <a:ext uri="{28A0092B-C50C-407E-A947-70E740481C1C}">
                  <a14:useLocalDpi xmlns:a14="http://schemas.microsoft.com/office/drawing/2010/main" val="0"/>
                </a:ext>
              </a:extLst>
            </a:blip>
            <a:srcRect l="34828" t="21469" r="34553" b="24536"/>
            <a:stretch/>
          </p:blipFill>
          <p:spPr bwMode="auto">
            <a:xfrm>
              <a:off x="7162800" y="1904999"/>
              <a:ext cx="1625601" cy="193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239000" y="3276600"/>
              <a:ext cx="4953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Mo</a:t>
              </a:r>
              <a:endParaRPr kumimoji="0" lang="en-US" sz="2400" b="1" i="0" u="none" strike="noStrike" cap="none" normalizeH="0" baseline="0" smtClean="0">
                <a:ln>
                  <a:noFill/>
                </a:ln>
                <a:solidFill>
                  <a:schemeClr val="bg1"/>
                </a:solidFill>
                <a:effectLst/>
                <a:cs typeface="Arial" pitchFamily="34" charset="0"/>
              </a:endParaRPr>
            </a:p>
          </p:txBody>
        </p:sp>
        <p:sp>
          <p:nvSpPr>
            <p:cNvPr id="5" name="Text Box 2"/>
            <p:cNvSpPr txBox="1">
              <a:spLocks noChangeArrowheads="1"/>
            </p:cNvSpPr>
            <p:nvPr/>
          </p:nvSpPr>
          <p:spPr bwMode="auto">
            <a:xfrm>
              <a:off x="7095331" y="3063875"/>
              <a:ext cx="2873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000" b="1" i="0" u="none" strike="noStrike" cap="none" normalizeH="0" baseline="0" smtClean="0">
                  <a:ln>
                    <a:noFill/>
                  </a:ln>
                  <a:solidFill>
                    <a:schemeClr val="bg1"/>
                  </a:solidFill>
                  <a:effectLst/>
                  <a:cs typeface="Arial" pitchFamily="34" charset="0"/>
                </a:rPr>
                <a:t>S</a:t>
              </a:r>
              <a:endParaRPr kumimoji="0" lang="en-US" sz="2400" b="1" i="0" u="none" strike="noStrike" cap="none" normalizeH="0" baseline="0" smtClean="0">
                <a:ln>
                  <a:noFill/>
                </a:ln>
                <a:solidFill>
                  <a:schemeClr val="bg1"/>
                </a:solidFill>
                <a:effectLst/>
                <a:cs typeface="Arial" pitchFamily="34" charset="0"/>
              </a:endParaRPr>
            </a:p>
          </p:txBody>
        </p:sp>
      </p:grpSp>
      <p:pic>
        <p:nvPicPr>
          <p:cNvPr id="13317" name="rg_hi" descr="Description: http://t2.gstatic.com/images?q=tbn:ANd9GcSIGfHIYD3sBUtJjAgr0Xezph28Uol4hnWm2XtlklsaCG7a3MIC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226" y="3733800"/>
            <a:ext cx="1496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descr="data:image/jpeg;base64,/9j/4AAQSkZJRgABAQAAAQABAAD/2wCEAAkGBhQSERUUEhIVFRUWGCEXFxgYGBkfHhodIhwhHx0iHR8dHygfGx0jIBgcHy8gJCcpLC0uHB4xNTIqNScrLCkBCQoKDgwOGg8PFzUkHSQtLS80LC8vKTUqKiwqLCosKyosLCwyLCksKiwwLCosLCwsKSwpLCwsNSksLCwsLTUsLP/AABEIAHMAoAMBIgACEQEDEQH/xAAcAAABBQEBAQAAAAAAAAAAAAAAAgMEBQYHAQj/xAA5EAACAgAEBQMCBAUEAQUBAAABAgMRAAQSIQUGEyIxMkFRFGEjQnGBBzNSkaEVFmKxcmOCktHhF//EABoBAQACAwEAAAAAAAAAAAAAAAABAgMEBQb/xAA0EQACAQIDBAcHBAMAAAAAAAAAAQIDERIhMQQiUWETMkFxgZHwFDNDUqHh8QVCVIJTktH/2gAMAwEAAhEDEQA/AO44MGDABgwYMAGKnjHMUeWIDrIRWpmVbCLenUx+LPgWfJxbYz/MPC5p5IwqxvAvcyM7LrcG11Up1IvnT7mr8YAfk5niEMk3fpjl6Lbb6tYTb7WRvh3iHH44Z4IH1aswWCEDa1AJs+12AMZzM/w7V45jUfXfM9ZZO7Zeqr1+tCvGJPFuTZHZGTMOzRrIUaY2VkLRtHWkDtBi3HwffAFzDzJAxmBkVBDJ0nZyFXXpDUCTv6q/UHDOd5pjjkKaJJNIVpGjXUsYf0k72bq+0HbfFLluS5YnSQGKUqSzI9hWZ4wHbwaOsEjb0sRthl+R5wkaq0JdI1SOcF0khIJJ0lR+Im+ysR8e+AN0Ditk5jy4aJeshMrmNNLAgsASRYOxAGGMjxL6j6iMaGCXHqDWCaIIYCiKPmv2O2M9keSZ4xHRh/Dk1KD3UOg0Xq0AsASCFazQrVgDXDjUBVmE8WlNnbWtKf8Akb2/fDA5ghLSKGH4YU3YptYJUKbpiQpxk8ryHOsscpMTdMJ+GzbOV134QKq99qNJqsPDkWXqmYNCraQojUMIwCrq1D2caxT/APkKGrAGuh4tExVeogdhYQsurxfpu/GHMtxCOQkRyI5X1BWBr9aO3jGWj5KZVO6a+qj6gO7SsIjIB+bFj2w1yHkZVkdng6SrBFAO0qXZC5YkEee4bix9zgDbYMGDABgwYMAGDBgwB4ThCzqSQGBI8ixeMj/Evj2Zy0Mf0oppHKltOor22KH3+fasUOa4hPluGxTLlyszaQrUCQze5Hk++x+cYK1ScHDDG93Z5rLm+RKVzpYnW9OoX8WL/t5x71lvTqF/Fi/7Y5oOIzxcMOZaBjMd+pS6tZagxXyBe9fGG+F8Sn+hnzU2XZ5QTb0ASQRRC+QBY2+2Nd7RWwtqlpK2qzXzdxay4nTnnUEAsAT4BIs/phd45nytn8xNBPPmIDJIt25AUmlsBVPiq9vOF8s8SznEMrmI57BTSY2Kst2Dasq7uANwPc1jZpTnOc4yjZR0d1vc0VdkkdISQN4IIutje+E5mYIjO2wUWf0GMryHmzTQkRxqt9NFRwxpiHZmJKs2o0QPB8+caPjDAQSk+NDf9HGV6EFMOalDsoy7BtHVPpHbvux9jsTW/jC4ebtegLBJ+IutLK+Nt237fP3xxU8rZ4OwIa1jDMOr5Xuo3e42O2F5flbPkpWokx6hU3rXaq38D42xp5/yoeX3Lf1O1Q81a0DrA+ltgSV3N187D749Tme1LdB9Kkhja+QaNfI++2OYDhOdORjjWeww1CPa6DABdd+bbEzh3Ac79BIozGjcjp7GtzY13dk++ObPaqkY39oh1sOj04mTCn2M6J/uQ0xMD0nrplNfp/VgTmMkWIHOwY0yntIsV8mvbHO+DcAzy5SZTmOlV9h7iPm2v3x5yvy/nlgl/H6WpQQppzuoo2TsCPbFam2VIqbW0Q3Wlo87hRWWTN/HziD06gk/Fspuu4As38Nsdv8AOErzqCEIgkqR9CElR3CxTb9psV7+2ON/7Xzx6daqcnQOr6jR7hvt4OGxy1ntKHcqZNH831vZG2/kH328Y6mf8qHl69Ip/U+hMlnRIgcbeQQfYjyDgyHEY50EkLq6G6ZTYNGj/kYyfDMlOeEJBHtMw6Ltd6LapGu+4hbPnc4n8s8Imys0sbU8DhZEdVCBHA0sukE+QqtfyWxtx0Wd+fEoabCJWoE7bD38fv8AbCjjnP8AFFs68kUWUdgpjYusZAa7oav+JG1fri14rOTSXF6Ar+WM7xDM5wNmVDLpbRqpUXffRQtrFefYXj3huZzs2fAaMfTqziNWI0Aj3VgLYtR28b4kcxRZxclBFHpEslD8JqdQF7tN1texwcQTOR8NiVAnVfSoCMdYP5q9tQrf4s44knKrJznTinLdlvaQ+bUyrLK/5GGzOdk4j0umBl1lrTY6eoL6tVXd+1Vv84c4vmc2c+kKRgQhk6gDDQxPgsatSu236YW0Wcj4UPSZm7fWepqLHf7vW/nDfC4s7Hw+cuFaXUQodvxGJ8E1sWN7b+2IwfuVON1uJYtYfNr9R4/kObs3nEzCxQxgJS9XQQVcFtgxItaHxvRw7zfn89BLGMqgVgmpilNYvYMCBQ97wcqwZxMtmGm0lxZuVzrbt2si9r2GPOScvnVWc5iroMDM3dVfIvtFV++JUeis6VOLdPKG91k9XrnYa6vXUts9O2SaOeOIMZYyZF1MVBJDEReTuxY6QK9z4xrVzaPD1CQUK6juCKrfcbH4xzblpc28eaXNlxEUEqLQemD3SrfclAWp8jE7l/PoOvGxUmWN3JOpdJBoKVNJ3efwxQrcmwcdltON00+7QxFjpyevaGbXosdxBEd/+Wy+djjyCPJ/h6IZd0/BpiKXa9Pd2jx5xmI8tn+spZ8vZy1Sg6vTvRPwaLePg4OHZfPhsoVfL6hEV/NvHYon/wC/vjystpklrDy7zYt3mh6eVE6IsMoGhwFBPr1KTW+xF3fjfEzp5UWDDNV041Hdm8WNW5Pzjn+Xl4ieKaSQJASd76WnayPfxX3wcSzPERxAIWOsupULfSI9if8A93xuKNSUlHHT6mL7FcuDOgOmW3DQzf8AqDUd72F03d+2PXTLLsYpxQthrPp8D824+w3xz7mSfiK5wKSdTadHTB0EXtqv7/OFc4z8QSeMMe5kpeiDp9QsNf3rztiKcKk3TWOlvJvusLrPJm8bK5RWQdCYMLEfcdlrcL3bCvbzhhEyVR6YZaLno0xFNvenu7T584pM3BxEywa2y4YI2kU1F9Pg/sT9sV+Vyud05MF4NPVYm9W8lsaP/u9hjUhtUnHNw8u8tZX7TqmTzcMeXDgiOJRuXNad99RPveHshxOKcFoZUkANEowYA/Bo7HGSz2Vkk4NIta5iO8RrduJQW0je/F1h/k+GQZnMORIUdI6klhELFlLdoQAWoBvVV2ax6ik7wi+XZp4GB6ml4rNpgkbXopGpv6TWx/Y45ryJwDNQmSSecLqQPb25ar1GydtvbG25k4sgR4DGZGbSrLekASFgpLnYeg/4xjOZ+BvnkgigmOjpCYhxRGodm6+9XftjV2x7qjUt0T61/pYmP1GeU+B5v6w5mWVFWUMSdyDva0prRtZwngvBc2+f+peVRG7MA3dpK+EpPy3V3idx/hTT5eLJxZoNIQOsCBYCje9O6Et4B874OJcMc5KLJx5oGdqV1IGwHqO3co2FH3xz8d+vgu1aWvu+xmT14kReB5qTifXMi9JZCgezpoCvR4u9tV4XxfhWZl4ikiyoYoSqlxdC/Va/mIvz7YkS8KMfDxk1zQ65/D00Nhdk16gun82G8nwZ8rkpMucyBO5IjWh4b4s6iPNn2wxq91gxWstfddr8iLd/3GubeDZubNr0pFZIQpJFqA12dQ31UAD++F878FzU8qLDKriNdZ02tMTtdXqsb1h7gHBDkcvNHLmgrtZiFDexVDVux1ewx7ypwJsgkozGaC6gHXxuaogatybrtGJUlG3Q4Lr3eucf3E9/iMc4cJzU6wRwTK9JrbTaEHwu/wCt7fYY1PDeW43jimncyOsaiQ3SsyqQSff5BF0aBIsYo+SuWpoZJDNPvMNYCj3vu3PjYjYY2WdyqplZE30iNrJO/gk/5xu7JN2cKWHolpbj23KSXmUH+lZLWWEk2spoG7G0s7AVuNzucEPCckugpJNaJojILnbawu3d497rHKDznntbNTi4wjERHsFnYbdt2dzj2DnHPKVanGiPR/K9AsV7eT8mxij2Kvpan5+uJOJczp8mQyhzKN1Jtkcg216yUBrbdvtiW3D8ofMk/kFrL+oeNW2xHx4xzz/VeIJlUk6aaQhIfcvp1KbK1V3WJ3D+LcTbJPIscTIbYMxIkI8k6QK/6xoT6SMcWGn1sOpdW5m2bh+UJJaSbehISW9jY1bdtX7VjxuHZQtrMk96dLEl/Rd77bLe94xXBuL8SlyssixxOrWdTkq5+e0Cv+sHLXGuJTQyNGkcgAC3KdBsDwABvt7nFJupBTeGnutLXiRk+JtJOH5RnVjJOWWym77KRRoVuK98MjguRAQB5uxtcVFzRJJJXbu3J83jlv8AvDPLoHf+ESAel4JBGk7bg/HnCF5szoCinUJJr2i/lmya8eCT6Tjo+xV1lan5+uJXEuZ3/hkaCJRHunsff7397xKrGK4fxqReEJKo1ZiYaUWquV2IGx8VeqvtibyZmpEMuVmEgeKnjMrBnaJvBLAkMQwZf7Y6UE1FJ/TTwMZacY4Ek3ee2RR2P/SQbFjwwB3pr98Vn1WWzJeVJXDwp3lBp1JRINMKI8kEf9Y05GMDxaBstmSIBoUjW2gg1GFOsGJiF2JsMzbagAPOInCNSOGSugnYo+B8tjLSnPZnOFI3BLOKBNm11mjf7DycHDOWQuY+vmzTLGSxL9obSfTqO4rwarFxzLy5BmBl4YndFkBmBBtSunYUbH5ga9t8Vuc4RlHji4dHPIJlov3E0F8kg9puxt7bY5EptScalSOJdbd+H2Iy9y/IzDy4r5o8QOaPQ1krIK1dOq8+NN71WF5rgK5rNDOR5tmgiK0wrVpHr0nwAd/b5w7muF5VYV4cs79djv3H03qJr00RtpGPJOBZbLQtkjO/Xna0Oqtj52A00KO3veI6VXymsTV1ufC4C3L8jfF+XxxCcTZfN64ogKY0e4G2KkV7e5Hm8K49wBeIuDlc4ZI4l3LUQH8jTVUQKvD0HB8rw+OSGWaTqT/yu4iyRpoAbAg0bOLLlLkaLLyOjPJIWUN6qFDaiFoG78++Cqp26Gok37vd0j+4W4rvNPwLhyqiOHeQlAAXI2FC/AA3IxY5uFXRlf0sCD+lYWkYAAAoDYDEbi8dwSj5RvH6HHVhTjThhiv+GN5syp5fjLs4zz20fSHaCNIv7bnurVjzL8uxoY2XPuTGnSS1XcWLv+o7e1Yy8fGOIGZD9E415fSBrTtIvcb0PUPPxhPD+OcQvKn6JiOmyEak3YEdws7eD5+cealWf+OHn3me3Nmjj4JGjxxjOvpVGIJC3qDqaO2438edvOJg4MgRk+ufSxJbtUG2N+a7R9jZxgoubs03EQv09urMohsahdWb8flBvxgz/PGaXOGPoBSZFuE7sx/LTeN/ttjb9nqzko9DC+HHqVuuLN9/pKUw+uanJ19o99tv6f3vHsfCkRQPrmGwU9q+kCh7bH7mxjAcd53zceZKNCIydFxkWW32ojbfx74XzRzrm4pQHgEJaMWrU2savYr432xWGy1ZuCVGG+m9eBN0u1m0i5djXpVn3/BvRaruCCCTtud/IofbCRy1EFRRnpKjk6qWFNmye7bvFn2rxiiznHs+ZoSMg4ARmI1pv21Xn5INecQMpxbiOnKD6N/5jSEhk3XuOkb7CqG+NZV21d04f7LmLc2dY4VlVSJQrax6tR8sTuT+uJmn398YbiMr/wCkBmHTd5ELqX0hdU4DKXX0rWxI9sSuRJz1M1FY0oyMoSVpY1DKbAdt9RK2V9rHzj09LOEXyRhepscUfMXK8eZUtpHVA7GJNA/cDbwSLqxeLzBjIQUHCuWQsCx5husVYsptrUfAa9R+59/geMVeU/hdlUzLZjVI1ksqFtlJ87juP2BOLrm5G+jmZJZImjjaRWjNG1UkA7Gxt4xneH8ySQRtZaZYxA0hlkuRjMF/lgLWlb2B8nUNqxFlnlrk+4Er/wDmGWOb+oLSHfUIy2waqu/VX2vCs9/DPLS5lZ2aTtq49WxI8G/UP0BxL4NzLJLOI3jQB1kdCjkkCOTQdYI2uwQR9xiLnObGJeLSVkikAkCsRSmZFjINGw6tdfYjE9t+VvDgBHGf4Y5bMSpIWkULQZQ1hgDY9Vlf2xpsjwyOG+mtX53JP9zjIwfxAlIMhy1RaWkB1dwRHAcke50223iqOLPlnm1s25TpaCilpbN6dR/CHj88ff8AbEWWStppyBpsM5vLiRGQ3TAg198PYMTqDINydPrZxnNzH0lBi2A33Pd6u72obY8y/JuYQoRnL6cehQYxTeLL93nb2rGwxQ84ZiRYVEUnTZ5VT1BSwPlUcgqjkDYn9MaT/T9mfw0Xxy4lV/sNxmTmRmF6pWi3S8/8T3ekfbf74TP/AA+d8wmZbML1U8OI9wP6R3VpN+Tv8HDMPM7QK4LSyNGzKVlZRpJ6ekM62HUdS9exA2Iwleb8xE8yMiSydZlUK5KKqQo5C7A2dXg+LYnYYt7FQvfB2W8OBGJj+e/h+808c8mYUyR1pIj9FG7Xu3vx3X9sHFeQHzEkckuYUtH6Pw/SbsMO7dtvexi44hzMIYIcxImmF66hJFxhktfGx7qX9xinm5ymQqn09yyd2kvaoBErkeAb7wPsdR8YLYqCtaOmS5DEyZPytmGdH+rAKE0BHsQRXd3ed722xFTkjMBUAzv8uQyLcQ7rJJDd3jeu2sNzfxH0V1IdJIEhGu6jZAVaxsSZCI6H642OTdmjUyKFcqCyg2Aa3F+9HFV+n7Mlbo16/Ixy4kfI8LVIem9SDctqApiTZ2Nir9sScvlEjFIqqPNKAB/YYewY24xUVZaFQwYMGLARLEGUqwBBBBB8EHzeIr8GhLo5hjLx7IxUWoHij7V7Ym4MAV3CeBRZcN00AZiSz0NTWxbcgb7nEluHxksxjQltOo6RZ07rfzXt8YkYMAQYuCwKzusMYaQU5CC2B8hvkHEiHJohJVFUtWogAXQoX80Nhh7BgAwYMGADDGbyiSqUkRXQ+VYAg/scP4S52NecAQ4eDwomhYY1SiNIQVTerb7++Gv9u5bp9P6eLp6tWnQtX81Xn74z82eYIsiyt1iw7L8kn06f8Vi4y2ZzH1jqwPR09vaAAaH5vzWb8fHgY0tk2yO1KTimrO2ZaUcJaTZRHXQyKybdpAI28beNqH9sM5zhMMoqWJHBOohlB3qr3962xyf+JnMWbizzIJpYY1QGIJYDfJJ997/tVY1uU41n/pcuwiLO8DarQkh7/DJHwQDY+4x1KlFwgp31KJ52Na/CojuYkOwX0j0g2o8eARYH2xLxW8G4hJKGMkRjIahYIv8A+QF14sbH2xZYwEhgwYMAGDBgwAYMGDABgwYMAGDBgwAYMGDABjzBgxDBHGSj1dTQuv8AqoX/AHw/WDBglYDc2XVq1KrVuLANfpeHMGDBgBhWDBiQGDBgwB//2Q=="/>
          <p:cNvSpPr>
            <a:spLocks noChangeAspect="1" noChangeArrowheads="1"/>
          </p:cNvSpPr>
          <p:nvPr/>
        </p:nvSpPr>
        <p:spPr bwMode="auto">
          <a:xfrm>
            <a:off x="63500" y="-536575"/>
            <a:ext cx="1524000"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data:image/jpeg;base64,/9j/4AAQSkZJRgABAQAAAQABAAD/2wCEAAkGBhQSERUUEhIVFRUWGCEXFxgYGBkfHhodIhwhHx0iHR8dHygfGx0jIBgcHy8gJCcpLC0uHB4xNTIqNScrLCkBCQoKDgwOGg8PFzUkHSQtLS80LC8vKTUqKiwqLCosKyosLCwyLCksKiwwLCosLCwsKSwpLCwsNSksLCwsLTUsLP/AABEIAHMAoAMBIgACEQEDEQH/xAAcAAABBQEBAQAAAAAAAAAAAAAAAgMEBQYHAQj/xAA5EAACAgAEBQMCBAUEAQUBAAABAgMRAAQSIQUGEyIxMkFRFGEjQnGBBzNSkaEVFmKxcmOCktHhF//EABoBAQACAwEAAAAAAAAAAAAAAAABAgMEBQb/xAA0EQACAQIDBAcHBAMAAAAAAAAAAQIDERIhMQQiUWETMkFxgZHwFDNDUqHh8QVCVIJTktH/2gAMAwEAAhEDEQA/AO44MGDABgwYMAGKnjHMUeWIDrIRWpmVbCLenUx+LPgWfJxbYz/MPC5p5IwqxvAvcyM7LrcG11Up1IvnT7mr8YAfk5niEMk3fpjl6Lbb6tYTb7WRvh3iHH44Z4IH1aswWCEDa1AJs+12AMZzM/w7V45jUfXfM9ZZO7Zeqr1+tCvGJPFuTZHZGTMOzRrIUaY2VkLRtHWkDtBi3HwffAFzDzJAxmBkVBDJ0nZyFXXpDUCTv6q/UHDOd5pjjkKaJJNIVpGjXUsYf0k72bq+0HbfFLluS5YnSQGKUqSzI9hWZ4wHbwaOsEjb0sRthl+R5wkaq0JdI1SOcF0khIJJ0lR+Im+ysR8e+AN0Ditk5jy4aJeshMrmNNLAgsASRYOxAGGMjxL6j6iMaGCXHqDWCaIIYCiKPmv2O2M9keSZ4xHRh/Dk1KD3UOg0Xq0AsASCFazQrVgDXDjUBVmE8WlNnbWtKf8Akb2/fDA5ghLSKGH4YU3YptYJUKbpiQpxk8ryHOsscpMTdMJ+GzbOV134QKq99qNJqsPDkWXqmYNCraQojUMIwCrq1D2caxT/APkKGrAGuh4tExVeogdhYQsurxfpu/GHMtxCOQkRyI5X1BWBr9aO3jGWj5KZVO6a+qj6gO7SsIjIB+bFj2w1yHkZVkdng6SrBFAO0qXZC5YkEee4bix9zgDbYMGDABgwYMAGDBgwB4ThCzqSQGBI8ixeMj/Evj2Zy0Mf0oppHKltOor22KH3+fasUOa4hPluGxTLlyszaQrUCQze5Hk++x+cYK1ScHDDG93Z5rLm+RKVzpYnW9OoX8WL/t5x71lvTqF/Fi/7Y5oOIzxcMOZaBjMd+pS6tZagxXyBe9fGG+F8Sn+hnzU2XZ5QTb0ASQRRC+QBY2+2Nd7RWwtqlpK2qzXzdxay4nTnnUEAsAT4BIs/phd45nytn8xNBPPmIDJIt25AUmlsBVPiq9vOF8s8SznEMrmI57BTSY2Kst2Dasq7uANwPc1jZpTnOc4yjZR0d1vc0VdkkdISQN4IIutje+E5mYIjO2wUWf0GMryHmzTQkRxqt9NFRwxpiHZmJKs2o0QPB8+caPjDAQSk+NDf9HGV6EFMOalDsoy7BtHVPpHbvux9jsTW/jC4ebtegLBJ+IutLK+Nt237fP3xxU8rZ4OwIa1jDMOr5Xuo3e42O2F5flbPkpWokx6hU3rXaq38D42xp5/yoeX3Lf1O1Q81a0DrA+ltgSV3N187D749Tme1LdB9Kkhja+QaNfI++2OYDhOdORjjWeww1CPa6DABdd+bbEzh3Ac79BIozGjcjp7GtzY13dk++ObPaqkY39oh1sOj04mTCn2M6J/uQ0xMD0nrplNfp/VgTmMkWIHOwY0yntIsV8mvbHO+DcAzy5SZTmOlV9h7iPm2v3x5yvy/nlgl/H6WpQQppzuoo2TsCPbFam2VIqbW0Q3Wlo87hRWWTN/HziD06gk/Fspuu4As38Nsdv8AOErzqCEIgkqR9CElR3CxTb9psV7+2ON/7Xzx6daqcnQOr6jR7hvt4OGxy1ntKHcqZNH831vZG2/kH328Y6mf8qHl69Ip/U+hMlnRIgcbeQQfYjyDgyHEY50EkLq6G6ZTYNGj/kYyfDMlOeEJBHtMw6Ltd6LapGu+4hbPnc4n8s8Imys0sbU8DhZEdVCBHA0sukE+QqtfyWxtx0Wd+fEoabCJWoE7bD38fv8AbCjjnP8AFFs68kUWUdgpjYusZAa7oav+JG1fri14rOTSXF6Ar+WM7xDM5wNmVDLpbRqpUXffRQtrFefYXj3huZzs2fAaMfTqziNWI0Aj3VgLYtR28b4kcxRZxclBFHpEslD8JqdQF7tN1texwcQTOR8NiVAnVfSoCMdYP5q9tQrf4s44knKrJznTinLdlvaQ+bUyrLK/5GGzOdk4j0umBl1lrTY6eoL6tVXd+1Vv84c4vmc2c+kKRgQhk6gDDQxPgsatSu236YW0Wcj4UPSZm7fWepqLHf7vW/nDfC4s7Hw+cuFaXUQodvxGJ8E1sWN7b+2IwfuVON1uJYtYfNr9R4/kObs3nEzCxQxgJS9XQQVcFtgxItaHxvRw7zfn89BLGMqgVgmpilNYvYMCBQ97wcqwZxMtmGm0lxZuVzrbt2si9r2GPOScvnVWc5iroMDM3dVfIvtFV++JUeis6VOLdPKG91k9XrnYa6vXUts9O2SaOeOIMZYyZF1MVBJDEReTuxY6QK9z4xrVzaPD1CQUK6juCKrfcbH4xzblpc28eaXNlxEUEqLQemD3SrfclAWp8jE7l/PoOvGxUmWN3JOpdJBoKVNJ3efwxQrcmwcdltON00+7QxFjpyevaGbXosdxBEd/+Wy+djjyCPJ/h6IZd0/BpiKXa9Pd2jx5xmI8tn+spZ8vZy1Sg6vTvRPwaLePg4OHZfPhsoVfL6hEV/NvHYon/wC/vjystpklrDy7zYt3mh6eVE6IsMoGhwFBPr1KTW+xF3fjfEzp5UWDDNV041Hdm8WNW5Pzjn+Xl4ieKaSQJASd76WnayPfxX3wcSzPERxAIWOsupULfSI9if8A93xuKNSUlHHT6mL7FcuDOgOmW3DQzf8AqDUd72F03d+2PXTLLsYpxQthrPp8D824+w3xz7mSfiK5wKSdTadHTB0EXtqv7/OFc4z8QSeMMe5kpeiDp9QsNf3rztiKcKk3TWOlvJvusLrPJm8bK5RWQdCYMLEfcdlrcL3bCvbzhhEyVR6YZaLno0xFNvenu7T584pM3BxEywa2y4YI2kU1F9Pg/sT9sV+Vyud05MF4NPVYm9W8lsaP/u9hjUhtUnHNw8u8tZX7TqmTzcMeXDgiOJRuXNad99RPveHshxOKcFoZUkANEowYA/Bo7HGSz2Vkk4NIta5iO8RrduJQW0je/F1h/k+GQZnMORIUdI6klhELFlLdoQAWoBvVV2ax6ik7wi+XZp4GB6ml4rNpgkbXopGpv6TWx/Y45ryJwDNQmSSecLqQPb25ar1GydtvbG25k4sgR4DGZGbSrLekASFgpLnYeg/4xjOZ+BvnkgigmOjpCYhxRGodm6+9XftjV2x7qjUt0T61/pYmP1GeU+B5v6w5mWVFWUMSdyDva0prRtZwngvBc2+f+peVRG7MA3dpK+EpPy3V3idx/hTT5eLJxZoNIQOsCBYCje9O6Et4B874OJcMc5KLJx5oGdqV1IGwHqO3co2FH3xz8d+vgu1aWvu+xmT14kReB5qTifXMi9JZCgezpoCvR4u9tV4XxfhWZl4ikiyoYoSqlxdC/Va/mIvz7YkS8KMfDxk1zQ65/D00Nhdk16gun82G8nwZ8rkpMucyBO5IjWh4b4s6iPNn2wxq91gxWstfddr8iLd/3GubeDZubNr0pFZIQpJFqA12dQ31UAD++F878FzU8qLDKriNdZ02tMTtdXqsb1h7gHBDkcvNHLmgrtZiFDexVDVux1ewx7ypwJsgkozGaC6gHXxuaogatybrtGJUlG3Q4Lr3eucf3E9/iMc4cJzU6wRwTK9JrbTaEHwu/wCt7fYY1PDeW43jimncyOsaiQ3SsyqQSff5BF0aBIsYo+SuWpoZJDNPvMNYCj3vu3PjYjYY2WdyqplZE30iNrJO/gk/5xu7JN2cKWHolpbj23KSXmUH+lZLWWEk2spoG7G0s7AVuNzucEPCckugpJNaJojILnbawu3d497rHKDznntbNTi4wjERHsFnYbdt2dzj2DnHPKVanGiPR/K9AsV7eT8mxij2Kvpan5+uJOJczp8mQyhzKN1Jtkcg216yUBrbdvtiW3D8ofMk/kFrL+oeNW2xHx4xzz/VeIJlUk6aaQhIfcvp1KbK1V3WJ3D+LcTbJPIscTIbYMxIkI8k6QK/6xoT6SMcWGn1sOpdW5m2bh+UJJaSbehISW9jY1bdtX7VjxuHZQtrMk96dLEl/Rd77bLe94xXBuL8SlyssixxOrWdTkq5+e0Cv+sHLXGuJTQyNGkcgAC3KdBsDwABvt7nFJupBTeGnutLXiRk+JtJOH5RnVjJOWWym77KRRoVuK98MjguRAQB5uxtcVFzRJJJXbu3J83jlv8AvDPLoHf+ESAel4JBGk7bg/HnCF5szoCinUJJr2i/lmya8eCT6Tjo+xV1lan5+uJXEuZ3/hkaCJRHunsff7397xKrGK4fxqReEJKo1ZiYaUWquV2IGx8VeqvtibyZmpEMuVmEgeKnjMrBnaJvBLAkMQwZf7Y6UE1FJ/TTwMZacY4Ek3ee2RR2P/SQbFjwwB3pr98Vn1WWzJeVJXDwp3lBp1JRINMKI8kEf9Y05GMDxaBstmSIBoUjW2gg1GFOsGJiF2JsMzbagAPOInCNSOGSugnYo+B8tjLSnPZnOFI3BLOKBNm11mjf7DycHDOWQuY+vmzTLGSxL9obSfTqO4rwarFxzLy5BmBl4YndFkBmBBtSunYUbH5ga9t8Vuc4RlHji4dHPIJlov3E0F8kg9puxt7bY5EptScalSOJdbd+H2Iy9y/IzDy4r5o8QOaPQ1krIK1dOq8+NN71WF5rgK5rNDOR5tmgiK0wrVpHr0nwAd/b5w7muF5VYV4cs79djv3H03qJr00RtpGPJOBZbLQtkjO/Xna0Oqtj52A00KO3veI6VXymsTV1ufC4C3L8jfF+XxxCcTZfN64ogKY0e4G2KkV7e5Hm8K49wBeIuDlc4ZI4l3LUQH8jTVUQKvD0HB8rw+OSGWaTqT/yu4iyRpoAbAg0bOLLlLkaLLyOjPJIWUN6qFDaiFoG78++Cqp26Gok37vd0j+4W4rvNPwLhyqiOHeQlAAXI2FC/AA3IxY5uFXRlf0sCD+lYWkYAAAoDYDEbi8dwSj5RvH6HHVhTjThhiv+GN5syp5fjLs4zz20fSHaCNIv7bnurVjzL8uxoY2XPuTGnSS1XcWLv+o7e1Yy8fGOIGZD9E415fSBrTtIvcb0PUPPxhPD+OcQvKn6JiOmyEak3YEdws7eD5+cealWf+OHn3me3Nmjj4JGjxxjOvpVGIJC3qDqaO2438edvOJg4MgRk+ufSxJbtUG2N+a7R9jZxgoubs03EQv09urMohsahdWb8flBvxgz/PGaXOGPoBSZFuE7sx/LTeN/ttjb9nqzko9DC+HHqVuuLN9/pKUw+uanJ19o99tv6f3vHsfCkRQPrmGwU9q+kCh7bH7mxjAcd53zceZKNCIydFxkWW32ojbfx74XzRzrm4pQHgEJaMWrU2savYr432xWGy1ZuCVGG+m9eBN0u1m0i5djXpVn3/BvRaruCCCTtud/IofbCRy1EFRRnpKjk6qWFNmye7bvFn2rxiiznHs+ZoSMg4ARmI1pv21Xn5INecQMpxbiOnKD6N/5jSEhk3XuOkb7CqG+NZV21d04f7LmLc2dY4VlVSJQrax6tR8sTuT+uJmn398YbiMr/wCkBmHTd5ELqX0hdU4DKXX0rWxI9sSuRJz1M1FY0oyMoSVpY1DKbAdt9RK2V9rHzj09LOEXyRhepscUfMXK8eZUtpHVA7GJNA/cDbwSLqxeLzBjIQUHCuWQsCx5husVYsptrUfAa9R+59/geMVeU/hdlUzLZjVI1ksqFtlJ87juP2BOLrm5G+jmZJZImjjaRWjNG1UkA7Gxt4xneH8ySQRtZaZYxA0hlkuRjMF/lgLWlb2B8nUNqxFlnlrk+4Er/wDmGWOb+oLSHfUIy2waqu/VX2vCs9/DPLS5lZ2aTtq49WxI8G/UP0BxL4NzLJLOI3jQB1kdCjkkCOTQdYI2uwQR9xiLnObGJeLSVkikAkCsRSmZFjINGw6tdfYjE9t+VvDgBHGf4Y5bMSpIWkULQZQ1hgDY9Vlf2xpsjwyOG+mtX53JP9zjIwfxAlIMhy1RaWkB1dwRHAcke50223iqOLPlnm1s25TpaCilpbN6dR/CHj88ff8AbEWWStppyBpsM5vLiRGQ3TAg198PYMTqDINydPrZxnNzH0lBi2A33Pd6u72obY8y/JuYQoRnL6cehQYxTeLL93nb2rGwxQ84ZiRYVEUnTZ5VT1BSwPlUcgqjkDYn9MaT/T9mfw0Xxy4lV/sNxmTmRmF6pWi3S8/8T3ekfbf74TP/AA+d8wmZbML1U8OI9wP6R3VpN+Tv8HDMPM7QK4LSyNGzKVlZRpJ6ekM62HUdS9exA2Iwleb8xE8yMiSydZlUK5KKqQo5C7A2dXg+LYnYYt7FQvfB2W8OBGJj+e/h+808c8mYUyR1pIj9FG7Xu3vx3X9sHFeQHzEkckuYUtH6Pw/SbsMO7dtvexi44hzMIYIcxImmF66hJFxhktfGx7qX9xinm5ymQqn09yyd2kvaoBErkeAb7wPsdR8YLYqCtaOmS5DEyZPytmGdH+rAKE0BHsQRXd3ed722xFTkjMBUAzv8uQyLcQ7rJJDd3jeu2sNzfxH0V1IdJIEhGu6jZAVaxsSZCI6H642OTdmjUyKFcqCyg2Aa3F+9HFV+n7Mlbo16/Ixy4kfI8LVIem9SDctqApiTZ2Nir9sScvlEjFIqqPNKAB/YYewY24xUVZaFQwYMGLARLEGUqwBBBBB8EHzeIr8GhLo5hjLx7IxUWoHij7V7Ym4MAV3CeBRZcN00AZiSz0NTWxbcgb7nEluHxksxjQltOo6RZ07rfzXt8YkYMAQYuCwKzusMYaQU5CC2B8hvkHEiHJohJVFUtWogAXQoX80Nhh7BgAwYMGADDGbyiSqUkRXQ+VYAg/scP4S52NecAQ4eDwomhYY1SiNIQVTerb7++Gv9u5bp9P6eLp6tWnQtX81Xn74z82eYIsiyt1iw7L8kn06f8Vi4y2ZzH1jqwPR09vaAAaH5vzWb8fHgY0tk2yO1KTimrO2ZaUcJaTZRHXQyKybdpAI28beNqH9sM5zhMMoqWJHBOohlB3qr3962xyf+JnMWbizzIJpYY1QGIJYDfJJ997/tVY1uU41n/pcuwiLO8DarQkh7/DJHwQDY+4x1KlFwgp31KJ52Na/CojuYkOwX0j0g2o8eARYH2xLxW8G4hJKGMkRjIahYIv8A+QF14sbH2xZYwEhgwYMAGDBgwAYMGDABgwYMAGDBgwAYMGDABjzBgxDBHGSj1dTQuv8AqoX/AHw/WDBglYDc2XVq1KrVuLANfpeHMGDBgBhWDBiQGDBgwB//2Q=="/>
          <p:cNvSpPr>
            <a:spLocks noChangeAspect="1" noChangeArrowheads="1"/>
          </p:cNvSpPr>
          <p:nvPr/>
        </p:nvSpPr>
        <p:spPr bwMode="auto">
          <a:xfrm>
            <a:off x="215900" y="-384175"/>
            <a:ext cx="1524000" cy="1095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623" y="5029200"/>
            <a:ext cx="1752600" cy="125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67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3317"/>
                                        </p:tgtEl>
                                        <p:attrNameLst>
                                          <p:attrName>style.visibility</p:attrName>
                                        </p:attrNameLst>
                                      </p:cBhvr>
                                      <p:to>
                                        <p:strVal val="visible"/>
                                      </p:to>
                                    </p:set>
                                    <p:anim calcmode="lin" valueType="num">
                                      <p:cBhvr>
                                        <p:cTn id="25" dur="500" fill="hold"/>
                                        <p:tgtEl>
                                          <p:spTgt spid="13317"/>
                                        </p:tgtEl>
                                        <p:attrNameLst>
                                          <p:attrName>ppt_w</p:attrName>
                                        </p:attrNameLst>
                                      </p:cBhvr>
                                      <p:tavLst>
                                        <p:tav tm="0">
                                          <p:val>
                                            <p:fltVal val="0"/>
                                          </p:val>
                                        </p:tav>
                                        <p:tav tm="100000">
                                          <p:val>
                                            <p:strVal val="#ppt_w"/>
                                          </p:val>
                                        </p:tav>
                                      </p:tavLst>
                                    </p:anim>
                                    <p:anim calcmode="lin" valueType="num">
                                      <p:cBhvr>
                                        <p:cTn id="26" dur="500" fill="hold"/>
                                        <p:tgtEl>
                                          <p:spTgt spid="13317"/>
                                        </p:tgtEl>
                                        <p:attrNameLst>
                                          <p:attrName>ppt_h</p:attrName>
                                        </p:attrNameLst>
                                      </p:cBhvr>
                                      <p:tavLst>
                                        <p:tav tm="0">
                                          <p:val>
                                            <p:fltVal val="0"/>
                                          </p:val>
                                        </p:tav>
                                        <p:tav tm="100000">
                                          <p:val>
                                            <p:strVal val="#ppt_h"/>
                                          </p:val>
                                        </p:tav>
                                      </p:tavLst>
                                    </p:anim>
                                    <p:animEffect transition="in" filter="fade">
                                      <p:cBhvr>
                                        <p:cTn id="27" dur="5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322"/>
                                        </p:tgtEl>
                                        <p:attrNameLst>
                                          <p:attrName>style.visibility</p:attrName>
                                        </p:attrNameLst>
                                      </p:cBhvr>
                                      <p:to>
                                        <p:strVal val="visible"/>
                                      </p:to>
                                    </p:set>
                                    <p:anim calcmode="lin" valueType="num">
                                      <p:cBhvr>
                                        <p:cTn id="32" dur="500" fill="hold"/>
                                        <p:tgtEl>
                                          <p:spTgt spid="13322"/>
                                        </p:tgtEl>
                                        <p:attrNameLst>
                                          <p:attrName>ppt_w</p:attrName>
                                        </p:attrNameLst>
                                      </p:cBhvr>
                                      <p:tavLst>
                                        <p:tav tm="0">
                                          <p:val>
                                            <p:fltVal val="0"/>
                                          </p:val>
                                        </p:tav>
                                        <p:tav tm="100000">
                                          <p:val>
                                            <p:strVal val="#ppt_w"/>
                                          </p:val>
                                        </p:tav>
                                      </p:tavLst>
                                    </p:anim>
                                    <p:anim calcmode="lin" valueType="num">
                                      <p:cBhvr>
                                        <p:cTn id="33" dur="500" fill="hold"/>
                                        <p:tgtEl>
                                          <p:spTgt spid="13322"/>
                                        </p:tgtEl>
                                        <p:attrNameLst>
                                          <p:attrName>ppt_h</p:attrName>
                                        </p:attrNameLst>
                                      </p:cBhvr>
                                      <p:tavLst>
                                        <p:tav tm="0">
                                          <p:val>
                                            <p:fltVal val="0"/>
                                          </p:val>
                                        </p:tav>
                                        <p:tav tm="100000">
                                          <p:val>
                                            <p:strVal val="#ppt_h"/>
                                          </p:val>
                                        </p:tav>
                                      </p:tavLst>
                                    </p:anim>
                                    <p:animEffect transition="in" filter="fade">
                                      <p:cBhvr>
                                        <p:cTn id="34" dur="500"/>
                                        <p:tgtEl>
                                          <p:spTgt spid="13322"/>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858000" cy="4572000"/>
          </a:xfrm>
        </p:spPr>
        <p:txBody>
          <a:bodyPr>
            <a:normAutofit fontScale="77500" lnSpcReduction="20000"/>
          </a:bodyPr>
          <a:lstStyle/>
          <a:p>
            <a:r>
              <a:rPr lang="en-US" b="1" dirty="0">
                <a:solidFill>
                  <a:schemeClr val="bg1"/>
                </a:solidFill>
              </a:rPr>
              <a:t>Rhenium trioxide (ReO</a:t>
            </a:r>
            <a:r>
              <a:rPr lang="en-US" b="1" baseline="-25000" dirty="0">
                <a:solidFill>
                  <a:schemeClr val="bg1"/>
                </a:solidFill>
              </a:rPr>
              <a:t>3</a:t>
            </a:r>
            <a:r>
              <a:rPr lang="en-US" b="1" dirty="0">
                <a:solidFill>
                  <a:schemeClr val="bg1"/>
                </a:solidFill>
              </a:rPr>
              <a:t>)</a:t>
            </a:r>
          </a:p>
          <a:p>
            <a:pPr lvl="1"/>
            <a:r>
              <a:rPr lang="en-US" dirty="0">
                <a:solidFill>
                  <a:srgbClr val="002060"/>
                </a:solidFill>
              </a:rPr>
              <a:t>ReO</a:t>
            </a:r>
            <a:r>
              <a:rPr lang="en-US" baseline="-25000" dirty="0">
                <a:solidFill>
                  <a:srgbClr val="002060"/>
                </a:solidFill>
              </a:rPr>
              <a:t>3</a:t>
            </a:r>
            <a:r>
              <a:rPr lang="en-US" dirty="0">
                <a:solidFill>
                  <a:srgbClr val="002060"/>
                </a:solidFill>
              </a:rPr>
              <a:t> forms a primitive cubic cell with one formula unit per unit cell. The structure can be seen as a cubic-closed packed structure of oxygen atoms with a quarter of </a:t>
            </a:r>
            <a:r>
              <a:rPr lang="en-US" dirty="0" err="1">
                <a:solidFill>
                  <a:srgbClr val="002060"/>
                </a:solidFill>
              </a:rPr>
              <a:t>ccp</a:t>
            </a:r>
            <a:r>
              <a:rPr lang="en-US" dirty="0">
                <a:solidFill>
                  <a:srgbClr val="002060"/>
                </a:solidFill>
              </a:rPr>
              <a:t> sites being </a:t>
            </a:r>
            <a:r>
              <a:rPr lang="en-US" dirty="0" smtClean="0">
                <a:solidFill>
                  <a:srgbClr val="002060"/>
                </a:solidFill>
              </a:rPr>
              <a:t>vacant (in </a:t>
            </a:r>
            <a:r>
              <a:rPr lang="en-US" dirty="0">
                <a:solidFill>
                  <a:srgbClr val="002060"/>
                </a:solidFill>
              </a:rPr>
              <a:t>the center of the cell). </a:t>
            </a:r>
            <a:endParaRPr lang="en-US" dirty="0" smtClean="0">
              <a:solidFill>
                <a:srgbClr val="002060"/>
              </a:solidFill>
            </a:endParaRPr>
          </a:p>
          <a:p>
            <a:pPr lvl="1"/>
            <a:r>
              <a:rPr lang="en-US" dirty="0" smtClean="0">
                <a:solidFill>
                  <a:srgbClr val="002060"/>
                </a:solidFill>
              </a:rPr>
              <a:t>The </a:t>
            </a:r>
            <a:r>
              <a:rPr lang="en-US" dirty="0">
                <a:solidFill>
                  <a:srgbClr val="002060"/>
                </a:solidFill>
              </a:rPr>
              <a:t>rhenium atoms have an octahedral coordination, while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oxygen atoms have a </a:t>
            </a:r>
            <a:r>
              <a:rPr lang="en-US" dirty="0" smtClean="0">
                <a:solidFill>
                  <a:srgbClr val="002060"/>
                </a:solidFill>
              </a:rPr>
              <a:t>strictly linear </a:t>
            </a:r>
            <a:r>
              <a:rPr lang="en-US" dirty="0">
                <a:solidFill>
                  <a:srgbClr val="002060"/>
                </a:solidFill>
              </a:rPr>
              <a:t>coordination. Each </a:t>
            </a:r>
            <a:r>
              <a:rPr lang="en-US" dirty="0" smtClean="0">
                <a:solidFill>
                  <a:srgbClr val="002060"/>
                </a:solidFill>
              </a:rPr>
              <a:t/>
            </a:r>
            <a:br>
              <a:rPr lang="en-US" dirty="0" smtClean="0">
                <a:solidFill>
                  <a:srgbClr val="002060"/>
                </a:solidFill>
              </a:rPr>
            </a:br>
            <a:r>
              <a:rPr lang="en-US" dirty="0" smtClean="0">
                <a:solidFill>
                  <a:srgbClr val="002060"/>
                </a:solidFill>
              </a:rPr>
              <a:t>ReO</a:t>
            </a:r>
            <a:r>
              <a:rPr lang="en-US" baseline="-25000" dirty="0" smtClean="0">
                <a:solidFill>
                  <a:srgbClr val="002060"/>
                </a:solidFill>
              </a:rPr>
              <a:t>6</a:t>
            </a:r>
            <a:r>
              <a:rPr lang="en-US" dirty="0" smtClean="0">
                <a:solidFill>
                  <a:srgbClr val="002060"/>
                </a:solidFill>
              </a:rPr>
              <a:t>-octahedron </a:t>
            </a:r>
            <a:r>
              <a:rPr lang="en-US" dirty="0">
                <a:solidFill>
                  <a:srgbClr val="002060"/>
                </a:solidFill>
              </a:rPr>
              <a:t>shares its vertices with each neighboring ReO</a:t>
            </a:r>
            <a:r>
              <a:rPr lang="en-US" baseline="-25000" dirty="0">
                <a:solidFill>
                  <a:srgbClr val="002060"/>
                </a:solidFill>
              </a:rPr>
              <a:t>6</a:t>
            </a:r>
            <a:r>
              <a:rPr lang="en-US" dirty="0">
                <a:solidFill>
                  <a:srgbClr val="002060"/>
                </a:solidFill>
              </a:rPr>
              <a:t>-octahedron (Re: 8 corners (8/8), O: 12 edges (12/4)). </a:t>
            </a:r>
            <a:endParaRPr lang="en-US" dirty="0" smtClean="0">
              <a:solidFill>
                <a:srgbClr val="002060"/>
              </a:solidFill>
            </a:endParaRPr>
          </a:p>
          <a:p>
            <a:pPr lvl="1"/>
            <a:r>
              <a:rPr lang="en-US" dirty="0">
                <a:solidFill>
                  <a:srgbClr val="002060"/>
                </a:solidFill>
              </a:rPr>
              <a:t>The structure of </a:t>
            </a:r>
            <a:r>
              <a:rPr lang="en-US" i="1" dirty="0" err="1">
                <a:solidFill>
                  <a:srgbClr val="002060"/>
                </a:solidFill>
              </a:rPr>
              <a:t>Perovskite</a:t>
            </a:r>
            <a:r>
              <a:rPr lang="en-US" dirty="0">
                <a:solidFill>
                  <a:srgbClr val="002060"/>
                </a:solidFill>
              </a:rPr>
              <a:t>, CaTiO</a:t>
            </a:r>
            <a:r>
              <a:rPr lang="en-US" baseline="-25000" dirty="0">
                <a:solidFill>
                  <a:srgbClr val="002060"/>
                </a:solidFill>
              </a:rPr>
              <a:t>3</a:t>
            </a:r>
            <a:r>
              <a:rPr lang="en-US" dirty="0">
                <a:solidFill>
                  <a:srgbClr val="002060"/>
                </a:solidFill>
              </a:rPr>
              <a:t>, is a variation</a:t>
            </a:r>
            <a:r>
              <a:rPr lang="en-US" baseline="-25000" dirty="0">
                <a:solidFill>
                  <a:srgbClr val="002060"/>
                </a:solidFill>
              </a:rPr>
              <a:t> </a:t>
            </a:r>
            <a:r>
              <a:rPr lang="en-US" dirty="0">
                <a:solidFill>
                  <a:srgbClr val="002060"/>
                </a:solidFill>
              </a:rPr>
              <a:t>of the ReO</a:t>
            </a:r>
            <a:r>
              <a:rPr lang="en-US" baseline="-25000" dirty="0">
                <a:solidFill>
                  <a:srgbClr val="002060"/>
                </a:solidFill>
              </a:rPr>
              <a:t>3</a:t>
            </a:r>
            <a:r>
              <a:rPr lang="en-US" dirty="0">
                <a:solidFill>
                  <a:srgbClr val="002060"/>
                </a:solidFill>
              </a:rPr>
              <a:t>-structure, in which the calcium ion occupies the center of the cube, which is vacant site in the </a:t>
            </a:r>
            <a:r>
              <a:rPr lang="en-US" dirty="0" err="1">
                <a:solidFill>
                  <a:srgbClr val="002060"/>
                </a:solidFill>
              </a:rPr>
              <a:t>ccp</a:t>
            </a:r>
            <a:r>
              <a:rPr lang="en-US" dirty="0">
                <a:solidFill>
                  <a:srgbClr val="002060"/>
                </a:solidFill>
              </a:rPr>
              <a:t> structure of ReO</a:t>
            </a:r>
            <a:r>
              <a:rPr lang="en-US" baseline="-25000" dirty="0">
                <a:solidFill>
                  <a:srgbClr val="002060"/>
                </a:solidFill>
              </a:rPr>
              <a:t>3</a:t>
            </a:r>
            <a:r>
              <a:rPr lang="en-US" dirty="0">
                <a:solidFill>
                  <a:srgbClr val="002060"/>
                </a:solidFill>
              </a:rPr>
              <a:t>. This results in a </a:t>
            </a:r>
            <a:r>
              <a:rPr lang="en-US" dirty="0" err="1">
                <a:solidFill>
                  <a:srgbClr val="002060"/>
                </a:solidFill>
              </a:rPr>
              <a:t>cuboctahedral</a:t>
            </a:r>
            <a:r>
              <a:rPr lang="en-US" dirty="0">
                <a:solidFill>
                  <a:srgbClr val="002060"/>
                </a:solidFill>
              </a:rPr>
              <a:t> environment of calcium in terms of the oxygen atoms, an octahedral coordination of titanium and a distorted octahedral coordination (4 </a:t>
            </a:r>
            <a:r>
              <a:rPr lang="en-US" dirty="0" err="1">
                <a:solidFill>
                  <a:srgbClr val="002060"/>
                </a:solidFill>
              </a:rPr>
              <a:t>Ca</a:t>
            </a:r>
            <a:r>
              <a:rPr lang="en-US" dirty="0">
                <a:solidFill>
                  <a:srgbClr val="002060"/>
                </a:solidFill>
              </a:rPr>
              <a:t> and </a:t>
            </a:r>
            <a:r>
              <a:rPr lang="en-US" dirty="0" smtClean="0">
                <a:solidFill>
                  <a:srgbClr val="002060"/>
                </a:solidFill>
              </a:rPr>
              <a:t/>
            </a:r>
            <a:br>
              <a:rPr lang="en-US" dirty="0" smtClean="0">
                <a:solidFill>
                  <a:srgbClr val="002060"/>
                </a:solidFill>
              </a:rPr>
            </a:br>
            <a:r>
              <a:rPr lang="en-US" dirty="0" smtClean="0">
                <a:solidFill>
                  <a:srgbClr val="002060"/>
                </a:solidFill>
              </a:rPr>
              <a:t>2 </a:t>
            </a:r>
            <a:r>
              <a:rPr lang="en-US" dirty="0">
                <a:solidFill>
                  <a:srgbClr val="002060"/>
                </a:solidFill>
              </a:rPr>
              <a:t>Ti-atoms) around the oxygen atom. </a:t>
            </a:r>
            <a:endParaRPr lang="en-US" dirty="0" smtClean="0">
              <a:solidFill>
                <a:srgbClr val="002060"/>
              </a:solidFill>
            </a:endParaRPr>
          </a:p>
          <a:p>
            <a:pPr lvl="1"/>
            <a:r>
              <a:rPr lang="en-US" dirty="0" smtClean="0">
                <a:solidFill>
                  <a:srgbClr val="002060"/>
                </a:solidFill>
              </a:rPr>
              <a:t>This </a:t>
            </a:r>
            <a:r>
              <a:rPr lang="en-US" dirty="0">
                <a:solidFill>
                  <a:srgbClr val="002060"/>
                </a:solidFill>
              </a:rPr>
              <a:t>structure is also found in compounds such as NaNbO</a:t>
            </a:r>
            <a:r>
              <a:rPr lang="en-US" baseline="-25000" dirty="0">
                <a:solidFill>
                  <a:srgbClr val="002060"/>
                </a:solidFill>
              </a:rPr>
              <a:t>3</a:t>
            </a:r>
            <a:r>
              <a:rPr lang="en-US" dirty="0">
                <a:solidFill>
                  <a:srgbClr val="002060"/>
                </a:solidFill>
              </a:rPr>
              <a:t>, BaTiO</a:t>
            </a:r>
            <a:r>
              <a:rPr lang="en-US" baseline="-25000" dirty="0">
                <a:solidFill>
                  <a:srgbClr val="002060"/>
                </a:solidFill>
              </a:rPr>
              <a:t>3</a:t>
            </a:r>
            <a:r>
              <a:rPr lang="en-US" dirty="0">
                <a:solidFill>
                  <a:srgbClr val="002060"/>
                </a:solidFill>
              </a:rPr>
              <a:t>, CaZrO</a:t>
            </a:r>
            <a:r>
              <a:rPr lang="en-US" baseline="-25000" dirty="0">
                <a:solidFill>
                  <a:srgbClr val="002060"/>
                </a:solidFill>
              </a:rPr>
              <a:t>3</a:t>
            </a:r>
            <a:r>
              <a:rPr lang="en-US" dirty="0">
                <a:solidFill>
                  <a:srgbClr val="002060"/>
                </a:solidFill>
              </a:rPr>
              <a:t>, YAlO</a:t>
            </a:r>
            <a:r>
              <a:rPr lang="en-US" baseline="-25000" dirty="0">
                <a:solidFill>
                  <a:srgbClr val="002060"/>
                </a:solidFill>
              </a:rPr>
              <a:t>3</a:t>
            </a:r>
            <a:r>
              <a:rPr lang="en-US" dirty="0">
                <a:solidFill>
                  <a:srgbClr val="002060"/>
                </a:solidFill>
              </a:rPr>
              <a:t>, KMgF</a:t>
            </a:r>
            <a:r>
              <a:rPr lang="en-US" baseline="-25000" dirty="0">
                <a:solidFill>
                  <a:srgbClr val="002060"/>
                </a:solidFill>
              </a:rPr>
              <a:t>3</a:t>
            </a:r>
            <a:r>
              <a:rPr lang="en-US" dirty="0">
                <a:solidFill>
                  <a:srgbClr val="002060"/>
                </a:solidFill>
              </a:rPr>
              <a:t>.</a:t>
            </a:r>
          </a:p>
          <a:p>
            <a:pPr lvl="1"/>
            <a:endParaRPr lang="en-US" dirty="0">
              <a:solidFill>
                <a:srgbClr val="002060"/>
              </a:solidFill>
            </a:endParaRPr>
          </a:p>
          <a:p>
            <a:endParaRPr lang="en-US" dirty="0"/>
          </a:p>
        </p:txBody>
      </p:sp>
      <p:sp>
        <p:nvSpPr>
          <p:cNvPr id="3" name="Title 2"/>
          <p:cNvSpPr>
            <a:spLocks noGrp="1"/>
          </p:cNvSpPr>
          <p:nvPr>
            <p:ph type="title"/>
          </p:nvPr>
        </p:nvSpPr>
        <p:spPr/>
        <p:txBody>
          <a:bodyPr>
            <a:normAutofit/>
          </a:bodyPr>
          <a:lstStyle/>
          <a:p>
            <a:pPr algn="ctr"/>
            <a:r>
              <a:rPr lang="en-US" dirty="0">
                <a:solidFill>
                  <a:srgbClr val="002060"/>
                </a:solidFill>
                <a:effectLst/>
              </a:rPr>
              <a:t>AB</a:t>
            </a:r>
            <a:r>
              <a:rPr lang="en-US" baseline="-25000" dirty="0">
                <a:solidFill>
                  <a:srgbClr val="002060"/>
                </a:solidFill>
                <a:effectLst/>
              </a:rPr>
              <a:t>3</a:t>
            </a:r>
            <a:r>
              <a:rPr lang="en-US" dirty="0">
                <a:solidFill>
                  <a:srgbClr val="002060"/>
                </a:solidFill>
                <a:effectLst/>
              </a:rPr>
              <a:t> </a:t>
            </a:r>
            <a:r>
              <a:rPr lang="en-US" dirty="0" smtClean="0">
                <a:solidFill>
                  <a:srgbClr val="002060"/>
                </a:solidFill>
                <a:effectLst/>
              </a:rPr>
              <a:t>Structures I</a:t>
            </a:r>
            <a:endParaRPr lang="en-US" dirty="0">
              <a:solidFill>
                <a:srgbClr val="002060"/>
              </a:solidFill>
            </a:endParaRPr>
          </a:p>
        </p:txBody>
      </p:sp>
      <p:pic>
        <p:nvPicPr>
          <p:cNvPr id="14344" name="rg_hi" descr="Description: http://t2.gstatic.com/images?q=tbn:ANd9GcSlYk-YssfQDwnKd_y1_qjms4HrwEVrZ7al11XTFFZctXEAbQcg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26" y="5105400"/>
            <a:ext cx="117316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7163311" y="1600200"/>
            <a:ext cx="1774825" cy="1665287"/>
            <a:chOff x="7163311" y="1600200"/>
            <a:chExt cx="1774825" cy="1665287"/>
          </a:xfrm>
        </p:grpSpPr>
        <p:pic>
          <p:nvPicPr>
            <p:cNvPr id="921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3297" t="4723" r="23297" b="4468"/>
            <a:stretch>
              <a:fillRect/>
            </a:stretch>
          </p:blipFill>
          <p:spPr bwMode="auto">
            <a:xfrm>
              <a:off x="7163311" y="1600200"/>
              <a:ext cx="17748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8458200" y="2355850"/>
              <a:ext cx="2873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O</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Text Box 2"/>
            <p:cNvSpPr txBox="1">
              <a:spLocks noChangeArrowheads="1"/>
            </p:cNvSpPr>
            <p:nvPr/>
          </p:nvSpPr>
          <p:spPr bwMode="auto">
            <a:xfrm>
              <a:off x="8153400" y="2508250"/>
              <a:ext cx="4572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Re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sp>
        <p:nvSpPr>
          <p:cNvPr id="18" name="Text Box 2"/>
          <p:cNvSpPr txBox="1">
            <a:spLocks noChangeArrowheads="1"/>
          </p:cNvSpPr>
          <p:nvPr/>
        </p:nvSpPr>
        <p:spPr bwMode="auto">
          <a:xfrm>
            <a:off x="8458200" y="4168673"/>
            <a:ext cx="327536"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nvGrpSpPr>
          <p:cNvPr id="14" name="Group 13"/>
          <p:cNvGrpSpPr/>
          <p:nvPr/>
        </p:nvGrpSpPr>
        <p:grpSpPr>
          <a:xfrm>
            <a:off x="7194266" y="3290296"/>
            <a:ext cx="1721134" cy="1644650"/>
            <a:chOff x="7194266" y="3290296"/>
            <a:chExt cx="1721134" cy="1644650"/>
          </a:xfrm>
        </p:grpSpPr>
        <p:pic>
          <p:nvPicPr>
            <p:cNvPr id="9219"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23996" t="4723" r="23996" b="3702"/>
            <a:stretch>
              <a:fillRect/>
            </a:stretch>
          </p:blipFill>
          <p:spPr bwMode="auto">
            <a:xfrm>
              <a:off x="7194266" y="3290296"/>
              <a:ext cx="171291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
            <p:cNvSpPr txBox="1">
              <a:spLocks noChangeArrowheads="1"/>
            </p:cNvSpPr>
            <p:nvPr/>
          </p:nvSpPr>
          <p:spPr bwMode="auto">
            <a:xfrm>
              <a:off x="8399463" y="3886200"/>
              <a:ext cx="2873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O</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cxnSp>
          <p:nvCxnSpPr>
            <p:cNvPr id="12" name="Straight Arrow Connector 11"/>
            <p:cNvCxnSpPr>
              <a:stCxn id="18" idx="0"/>
            </p:cNvCxnSpPr>
            <p:nvPr/>
          </p:nvCxnSpPr>
          <p:spPr>
            <a:xfrm flipH="1">
              <a:off x="8458200" y="4168673"/>
              <a:ext cx="163768" cy="2349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bwMode="auto">
            <a:xfrm>
              <a:off x="8534400" y="4032250"/>
              <a:ext cx="38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Ti</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2"/>
            <p:cNvSpPr txBox="1">
              <a:spLocks noChangeArrowheads="1"/>
            </p:cNvSpPr>
            <p:nvPr/>
          </p:nvSpPr>
          <p:spPr bwMode="auto">
            <a:xfrm>
              <a:off x="7848600" y="3962400"/>
              <a:ext cx="39176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Ba</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1200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53" presetClass="entr" presetSubtype="16" fill="hold" nodeType="withEffect">
                                  <p:stCondLst>
                                    <p:cond delay="0"/>
                                  </p:stCondLst>
                                  <p:childTnLst>
                                    <p:set>
                                      <p:cBhvr>
                                        <p:cTn id="25" dur="1" fill="hold">
                                          <p:stCondLst>
                                            <p:cond delay="0"/>
                                          </p:stCondLst>
                                        </p:cTn>
                                        <p:tgtEl>
                                          <p:spTgt spid="14344"/>
                                        </p:tgtEl>
                                        <p:attrNameLst>
                                          <p:attrName>style.visibility</p:attrName>
                                        </p:attrNameLst>
                                      </p:cBhvr>
                                      <p:to>
                                        <p:strVal val="visible"/>
                                      </p:to>
                                    </p:set>
                                    <p:anim calcmode="lin" valueType="num">
                                      <p:cBhvr>
                                        <p:cTn id="26" dur="500" fill="hold"/>
                                        <p:tgtEl>
                                          <p:spTgt spid="14344"/>
                                        </p:tgtEl>
                                        <p:attrNameLst>
                                          <p:attrName>ppt_w</p:attrName>
                                        </p:attrNameLst>
                                      </p:cBhvr>
                                      <p:tavLst>
                                        <p:tav tm="0">
                                          <p:val>
                                            <p:fltVal val="0"/>
                                          </p:val>
                                        </p:tav>
                                        <p:tav tm="100000">
                                          <p:val>
                                            <p:strVal val="#ppt_w"/>
                                          </p:val>
                                        </p:tav>
                                      </p:tavLst>
                                    </p:anim>
                                    <p:anim calcmode="lin" valueType="num">
                                      <p:cBhvr>
                                        <p:cTn id="27" dur="500" fill="hold"/>
                                        <p:tgtEl>
                                          <p:spTgt spid="14344"/>
                                        </p:tgtEl>
                                        <p:attrNameLst>
                                          <p:attrName>ppt_h</p:attrName>
                                        </p:attrNameLst>
                                      </p:cBhvr>
                                      <p:tavLst>
                                        <p:tav tm="0">
                                          <p:val>
                                            <p:fltVal val="0"/>
                                          </p:val>
                                        </p:tav>
                                        <p:tav tm="100000">
                                          <p:val>
                                            <p:strVal val="#ppt_h"/>
                                          </p:val>
                                        </p:tav>
                                      </p:tavLst>
                                    </p:anim>
                                    <p:animEffect transition="in" filter="fade">
                                      <p:cBhvr>
                                        <p:cTn id="28" dur="500"/>
                                        <p:tgtEl>
                                          <p:spTgt spid="1434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572000"/>
          </a:xfrm>
        </p:spPr>
        <p:txBody>
          <a:bodyPr/>
          <a:lstStyle/>
          <a:p>
            <a:r>
              <a:rPr lang="en-US" b="1" dirty="0">
                <a:solidFill>
                  <a:schemeClr val="bg1"/>
                </a:solidFill>
              </a:rPr>
              <a:t>Li</a:t>
            </a:r>
            <a:r>
              <a:rPr lang="en-US" b="1" baseline="-25000" dirty="0">
                <a:solidFill>
                  <a:schemeClr val="bg1"/>
                </a:solidFill>
              </a:rPr>
              <a:t>3</a:t>
            </a:r>
            <a:r>
              <a:rPr lang="en-US" b="1" dirty="0">
                <a:solidFill>
                  <a:schemeClr val="bg1"/>
                </a:solidFill>
              </a:rPr>
              <a:t>Bi structure</a:t>
            </a:r>
          </a:p>
          <a:p>
            <a:pPr lvl="1"/>
            <a:r>
              <a:rPr lang="en-US" dirty="0">
                <a:solidFill>
                  <a:srgbClr val="002060"/>
                </a:solidFill>
              </a:rPr>
              <a:t>The bismuth atoms form a cubic-closed packed lattice, in which all octahedral (=edges) and all tetrahedral sites (interior positions) are filled </a:t>
            </a:r>
            <a:r>
              <a:rPr lang="en-US" dirty="0" smtClean="0">
                <a:solidFill>
                  <a:srgbClr val="002060"/>
                </a:solidFill>
              </a:rPr>
              <a:t>with. </a:t>
            </a:r>
            <a:endParaRPr lang="en-US" dirty="0">
              <a:solidFill>
                <a:srgbClr val="002060"/>
              </a:solidFill>
            </a:endParaRPr>
          </a:p>
          <a:p>
            <a:pPr lvl="1"/>
            <a:r>
              <a:rPr lang="en-US" dirty="0" smtClean="0">
                <a:solidFill>
                  <a:srgbClr val="002060"/>
                </a:solidFill>
              </a:rPr>
              <a:t>The structure is also found in Na</a:t>
            </a:r>
            <a:r>
              <a:rPr lang="en-US" baseline="-25000" dirty="0" smtClean="0">
                <a:solidFill>
                  <a:srgbClr val="002060"/>
                </a:solidFill>
              </a:rPr>
              <a:t>3</a:t>
            </a:r>
            <a:r>
              <a:rPr lang="en-US" dirty="0" smtClean="0">
                <a:solidFill>
                  <a:srgbClr val="002060"/>
                </a:solidFill>
              </a:rPr>
              <a:t>OsO</a:t>
            </a:r>
            <a:r>
              <a:rPr lang="en-US" baseline="-25000" dirty="0" smtClean="0">
                <a:solidFill>
                  <a:srgbClr val="002060"/>
                </a:solidFill>
              </a:rPr>
              <a:t>5</a:t>
            </a:r>
            <a:r>
              <a:rPr lang="en-US" dirty="0" smtClean="0">
                <a:solidFill>
                  <a:srgbClr val="002060"/>
                </a:solidFill>
              </a:rPr>
              <a:t>, which consists of isolated OsO</a:t>
            </a:r>
            <a:r>
              <a:rPr lang="en-US" baseline="-25000" dirty="0" smtClean="0">
                <a:solidFill>
                  <a:srgbClr val="002060"/>
                </a:solidFill>
              </a:rPr>
              <a:t>5</a:t>
            </a:r>
            <a:r>
              <a:rPr lang="en-US" dirty="0" smtClean="0">
                <a:solidFill>
                  <a:srgbClr val="002060"/>
                </a:solidFill>
              </a:rPr>
              <a:t> trigonal bipyramids, which adopt a distorted </a:t>
            </a:r>
            <a:r>
              <a:rPr lang="en-US" dirty="0" err="1" smtClean="0">
                <a:solidFill>
                  <a:srgbClr val="002060"/>
                </a:solidFill>
              </a:rPr>
              <a:t>ccp</a:t>
            </a:r>
            <a:r>
              <a:rPr lang="en-US" dirty="0" smtClean="0">
                <a:solidFill>
                  <a:srgbClr val="002060"/>
                </a:solidFill>
              </a:rPr>
              <a:t> structure. The sodium ions occupying all tetrahedral and all octahedral holes in the structure (anion part shown on the right).</a:t>
            </a:r>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a:t>
            </a:r>
            <a:r>
              <a:rPr lang="en-US" baseline="-25000" dirty="0">
                <a:solidFill>
                  <a:srgbClr val="002060"/>
                </a:solidFill>
                <a:effectLst/>
              </a:rPr>
              <a:t>3</a:t>
            </a:r>
            <a:r>
              <a:rPr lang="en-US" dirty="0">
                <a:solidFill>
                  <a:srgbClr val="002060"/>
                </a:solidFill>
                <a:effectLst/>
              </a:rPr>
              <a:t> Structures </a:t>
            </a:r>
            <a:r>
              <a:rPr lang="en-US" dirty="0" smtClean="0">
                <a:solidFill>
                  <a:srgbClr val="002060"/>
                </a:solidFill>
                <a:effectLst/>
              </a:rPr>
              <a:t>II</a:t>
            </a:r>
            <a:endParaRPr lang="en-US"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033" t="3165" r="36379" b="3044"/>
          <a:stretch/>
        </p:blipFill>
        <p:spPr bwMode="auto">
          <a:xfrm>
            <a:off x="6780692" y="3657600"/>
            <a:ext cx="1778882" cy="2705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587128" y="1663700"/>
            <a:ext cx="2480672" cy="1835150"/>
            <a:chOff x="6587128" y="1663700"/>
            <a:chExt cx="2480672" cy="1835150"/>
          </a:xfrm>
        </p:grpSpPr>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5746" t="11743" r="25955" b="12892"/>
            <a:stretch>
              <a:fillRect/>
            </a:stretch>
          </p:blipFill>
          <p:spPr bwMode="auto">
            <a:xfrm>
              <a:off x="6587128" y="1676400"/>
              <a:ext cx="21145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8686800" y="1663700"/>
              <a:ext cx="355600" cy="241300"/>
            </a:xfrm>
            <a:prstGeom prst="rect">
              <a:avLst/>
            </a:prstGeom>
            <a:solidFill>
              <a:schemeClr val="tx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Bi</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 Box 2"/>
            <p:cNvSpPr txBox="1">
              <a:spLocks noChangeArrowheads="1"/>
            </p:cNvSpPr>
            <p:nvPr/>
          </p:nvSpPr>
          <p:spPr bwMode="auto">
            <a:xfrm>
              <a:off x="7543800" y="2057400"/>
              <a:ext cx="38893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Li</a:t>
              </a:r>
              <a:r>
                <a:rPr kumimoji="0" lang="en-US" sz="1200" b="1" i="0" u="none" strike="noStrike" cap="none" normalizeH="0" baseline="-25000" dirty="0" smtClean="0">
                  <a:ln>
                    <a:noFill/>
                  </a:ln>
                  <a:solidFill>
                    <a:schemeClr val="bg1"/>
                  </a:solidFill>
                  <a:effectLst/>
                  <a:latin typeface="Times New Roman" pitchFamily="18" charset="0"/>
                  <a:cs typeface="Arial" pitchFamily="34" charset="0"/>
                </a:rPr>
                <a:t>t</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9" name="Text Box 2"/>
            <p:cNvSpPr txBox="1">
              <a:spLocks noChangeArrowheads="1"/>
            </p:cNvSpPr>
            <p:nvPr/>
          </p:nvSpPr>
          <p:spPr bwMode="auto">
            <a:xfrm>
              <a:off x="8661400" y="2470944"/>
              <a:ext cx="406400" cy="233362"/>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Li</a:t>
              </a:r>
              <a:r>
                <a:rPr kumimoji="0" lang="en-US" sz="1200" b="1" i="0" u="none" strike="noStrike" cap="none" normalizeH="0" baseline="-25000" dirty="0" err="1" smtClean="0">
                  <a:ln>
                    <a:noFill/>
                  </a:ln>
                  <a:solidFill>
                    <a:schemeClr val="bg1"/>
                  </a:solidFill>
                  <a:effectLst/>
                  <a:latin typeface="Times New Roman" pitchFamily="18" charset="0"/>
                  <a:cs typeface="Arial" pitchFamily="34" charset="0"/>
                </a:rPr>
                <a:t>o</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35379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 calcmode="lin" valueType="num">
                                      <p:cBhvr>
                                        <p:cTn id="15" dur="500" fill="hold"/>
                                        <p:tgtEl>
                                          <p:spTgt spid="4099"/>
                                        </p:tgtEl>
                                        <p:attrNameLst>
                                          <p:attrName>ppt_w</p:attrName>
                                        </p:attrNameLst>
                                      </p:cBhvr>
                                      <p:tavLst>
                                        <p:tav tm="0">
                                          <p:val>
                                            <p:fltVal val="0"/>
                                          </p:val>
                                        </p:tav>
                                        <p:tav tm="100000">
                                          <p:val>
                                            <p:strVal val="#ppt_w"/>
                                          </p:val>
                                        </p:tav>
                                      </p:tavLst>
                                    </p:anim>
                                    <p:anim calcmode="lin" valueType="num">
                                      <p:cBhvr>
                                        <p:cTn id="16" dur="500" fill="hold"/>
                                        <p:tgtEl>
                                          <p:spTgt spid="4099"/>
                                        </p:tgtEl>
                                        <p:attrNameLst>
                                          <p:attrName>ppt_h</p:attrName>
                                        </p:attrNameLst>
                                      </p:cBhvr>
                                      <p:tavLst>
                                        <p:tav tm="0">
                                          <p:val>
                                            <p:fltVal val="0"/>
                                          </p:val>
                                        </p:tav>
                                        <p:tav tm="100000">
                                          <p:val>
                                            <p:strVal val="#ppt_h"/>
                                          </p:val>
                                        </p:tav>
                                      </p:tavLst>
                                    </p:anim>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solidFill>
                  <a:schemeClr val="bg1"/>
                </a:solidFill>
              </a:rPr>
              <a:t>Physical </a:t>
            </a:r>
            <a:r>
              <a:rPr lang="en-US" dirty="0">
                <a:solidFill>
                  <a:schemeClr val="bg1"/>
                </a:solidFill>
              </a:rPr>
              <a:t>properties of </a:t>
            </a:r>
            <a:r>
              <a:rPr lang="en-US" dirty="0" smtClean="0">
                <a:solidFill>
                  <a:schemeClr val="bg1"/>
                </a:solidFill>
              </a:rPr>
              <a:t>solids are largely influenced by </a:t>
            </a:r>
            <a:br>
              <a:rPr lang="en-US" dirty="0" smtClean="0">
                <a:solidFill>
                  <a:schemeClr val="bg1"/>
                </a:solidFill>
              </a:rPr>
            </a:br>
            <a:r>
              <a:rPr lang="en-US" dirty="0" smtClean="0">
                <a:solidFill>
                  <a:schemeClr val="bg1"/>
                </a:solidFill>
              </a:rPr>
              <a:t>the structures. The </a:t>
            </a:r>
            <a:r>
              <a:rPr lang="en-US" dirty="0">
                <a:solidFill>
                  <a:schemeClr val="bg1"/>
                </a:solidFill>
              </a:rPr>
              <a:t>larger the degree of association is, </a:t>
            </a:r>
            <a:r>
              <a:rPr lang="en-US" dirty="0" smtClean="0">
                <a:solidFill>
                  <a:schemeClr val="bg1"/>
                </a:solidFill>
              </a:rPr>
              <a:t/>
            </a:r>
            <a:br>
              <a:rPr lang="en-US" dirty="0" smtClean="0">
                <a:solidFill>
                  <a:schemeClr val="bg1"/>
                </a:solidFill>
              </a:rPr>
            </a:br>
            <a:r>
              <a:rPr lang="en-US" dirty="0" smtClean="0">
                <a:solidFill>
                  <a:schemeClr val="bg1"/>
                </a:solidFill>
              </a:rPr>
              <a:t>the </a:t>
            </a:r>
            <a:r>
              <a:rPr lang="en-US" dirty="0">
                <a:solidFill>
                  <a:schemeClr val="bg1"/>
                </a:solidFill>
              </a:rPr>
              <a:t>less volatile is the </a:t>
            </a:r>
            <a:r>
              <a:rPr lang="en-US" dirty="0" smtClean="0">
                <a:solidFill>
                  <a:schemeClr val="bg1"/>
                </a:solidFill>
              </a:rPr>
              <a:t>compound:</a:t>
            </a:r>
          </a:p>
          <a:p>
            <a:pPr lvl="1"/>
            <a:r>
              <a:rPr lang="en-US" dirty="0" smtClean="0">
                <a:solidFill>
                  <a:srgbClr val="002060"/>
                </a:solidFill>
              </a:rPr>
              <a:t>WCl</a:t>
            </a:r>
            <a:r>
              <a:rPr lang="en-US" baseline="-25000" dirty="0" smtClean="0">
                <a:solidFill>
                  <a:srgbClr val="002060"/>
                </a:solidFill>
              </a:rPr>
              <a:t>6  </a:t>
            </a:r>
            <a:r>
              <a:rPr lang="en-US" dirty="0">
                <a:solidFill>
                  <a:srgbClr val="002060"/>
                </a:solidFill>
              </a:rPr>
              <a:t>(</a:t>
            </a:r>
            <a:r>
              <a:rPr lang="en-US" dirty="0" err="1">
                <a:solidFill>
                  <a:srgbClr val="002060"/>
                </a:solidFill>
              </a:rPr>
              <a:t>b.p</a:t>
            </a:r>
            <a:r>
              <a:rPr lang="en-US" dirty="0">
                <a:solidFill>
                  <a:srgbClr val="002060"/>
                </a:solidFill>
              </a:rPr>
              <a:t>.: 286 </a:t>
            </a:r>
            <a:r>
              <a:rPr lang="en-US" baseline="30000" dirty="0">
                <a:solidFill>
                  <a:srgbClr val="002060"/>
                </a:solidFill>
              </a:rPr>
              <a:t>o</a:t>
            </a:r>
            <a:r>
              <a:rPr lang="en-US" dirty="0">
                <a:solidFill>
                  <a:srgbClr val="002060"/>
                </a:solidFill>
              </a:rPr>
              <a:t>C</a:t>
            </a:r>
            <a:r>
              <a:rPr lang="en-US" dirty="0" smtClean="0">
                <a:solidFill>
                  <a:srgbClr val="002060"/>
                </a:solidFill>
              </a:rPr>
              <a:t>) and </a:t>
            </a:r>
            <a:r>
              <a:rPr lang="en-US" dirty="0">
                <a:solidFill>
                  <a:srgbClr val="002060"/>
                </a:solidFill>
              </a:rPr>
              <a:t>MoCl</a:t>
            </a:r>
            <a:r>
              <a:rPr lang="en-US" baseline="-25000" dirty="0">
                <a:solidFill>
                  <a:srgbClr val="002060"/>
                </a:solidFill>
              </a:rPr>
              <a:t>5 </a:t>
            </a:r>
            <a:r>
              <a:rPr lang="en-US" dirty="0">
                <a:solidFill>
                  <a:srgbClr val="002060"/>
                </a:solidFill>
              </a:rPr>
              <a:t>(</a:t>
            </a:r>
            <a:r>
              <a:rPr lang="en-US" dirty="0" err="1">
                <a:solidFill>
                  <a:srgbClr val="002060"/>
                </a:solidFill>
              </a:rPr>
              <a:t>b.p</a:t>
            </a:r>
            <a:r>
              <a:rPr lang="en-US" dirty="0">
                <a:solidFill>
                  <a:srgbClr val="002060"/>
                </a:solidFill>
              </a:rPr>
              <a:t>: 268 </a:t>
            </a:r>
            <a:r>
              <a:rPr lang="en-US" baseline="30000" dirty="0">
                <a:solidFill>
                  <a:srgbClr val="002060"/>
                </a:solidFill>
              </a:rPr>
              <a:t>o</a:t>
            </a:r>
            <a:r>
              <a:rPr lang="en-US" dirty="0">
                <a:solidFill>
                  <a:srgbClr val="002060"/>
                </a:solidFill>
              </a:rPr>
              <a:t>C</a:t>
            </a:r>
            <a:r>
              <a:rPr lang="en-US" dirty="0" smtClean="0">
                <a:solidFill>
                  <a:srgbClr val="002060"/>
                </a:solidFill>
              </a:rPr>
              <a:t>) exhibit low boiling points and </a:t>
            </a:r>
            <a:r>
              <a:rPr lang="en-US" dirty="0">
                <a:solidFill>
                  <a:srgbClr val="002060"/>
                </a:solidFill>
              </a:rPr>
              <a:t>are </a:t>
            </a:r>
            <a:r>
              <a:rPr lang="en-US" dirty="0" smtClean="0">
                <a:solidFill>
                  <a:srgbClr val="002060"/>
                </a:solidFill>
              </a:rPr>
              <a:t>also </a:t>
            </a:r>
            <a:r>
              <a:rPr lang="en-US" dirty="0">
                <a:solidFill>
                  <a:srgbClr val="002060"/>
                </a:solidFill>
              </a:rPr>
              <a:t>soluble in </a:t>
            </a:r>
            <a:r>
              <a:rPr lang="en-US" dirty="0" smtClean="0">
                <a:solidFill>
                  <a:srgbClr val="002060"/>
                </a:solidFill>
              </a:rPr>
              <a:t>solvents </a:t>
            </a:r>
            <a:r>
              <a:rPr lang="en-US" dirty="0">
                <a:solidFill>
                  <a:srgbClr val="002060"/>
                </a:solidFill>
              </a:rPr>
              <a:t>with low polarity </a:t>
            </a:r>
            <a:r>
              <a:rPr lang="en-US" dirty="0" smtClean="0">
                <a:solidFill>
                  <a:srgbClr val="002060"/>
                </a:solidFill>
              </a:rPr>
              <a:t>(</a:t>
            </a:r>
            <a:r>
              <a:rPr lang="en-US" dirty="0">
                <a:solidFill>
                  <a:srgbClr val="002060"/>
                </a:solidFill>
              </a:rPr>
              <a:t>i.e., dichloromethane, carbon tetrachloride). </a:t>
            </a:r>
            <a:endParaRPr lang="en-US" dirty="0" smtClean="0">
              <a:solidFill>
                <a:srgbClr val="002060"/>
              </a:solidFill>
            </a:endParaRPr>
          </a:p>
          <a:p>
            <a:pPr lvl="1"/>
            <a:r>
              <a:rPr lang="en-US" dirty="0" smtClean="0">
                <a:solidFill>
                  <a:srgbClr val="002060"/>
                </a:solidFill>
              </a:rPr>
              <a:t>Solids in which strong </a:t>
            </a:r>
            <a:r>
              <a:rPr lang="en-US" dirty="0">
                <a:solidFill>
                  <a:srgbClr val="002060"/>
                </a:solidFill>
              </a:rPr>
              <a:t>interactions </a:t>
            </a:r>
            <a:r>
              <a:rPr lang="en-US" dirty="0" smtClean="0">
                <a:solidFill>
                  <a:srgbClr val="002060"/>
                </a:solidFill>
              </a:rPr>
              <a:t>are observed between </a:t>
            </a:r>
            <a:br>
              <a:rPr lang="en-US" dirty="0" smtClean="0">
                <a:solidFill>
                  <a:srgbClr val="002060"/>
                </a:solidFill>
              </a:rPr>
            </a:br>
            <a:r>
              <a:rPr lang="en-US" dirty="0" smtClean="0">
                <a:solidFill>
                  <a:srgbClr val="002060"/>
                </a:solidFill>
              </a:rPr>
              <a:t>the </a:t>
            </a:r>
            <a:r>
              <a:rPr lang="en-US" dirty="0">
                <a:solidFill>
                  <a:srgbClr val="002060"/>
                </a:solidFill>
              </a:rPr>
              <a:t>particles are virtually </a:t>
            </a:r>
            <a:r>
              <a:rPr lang="en-US" dirty="0" smtClean="0">
                <a:solidFill>
                  <a:srgbClr val="002060"/>
                </a:solidFill>
              </a:rPr>
              <a:t>insoluble, possess very high melting points </a:t>
            </a:r>
            <a:r>
              <a:rPr lang="en-US" dirty="0">
                <a:solidFill>
                  <a:srgbClr val="002060"/>
                </a:solidFill>
              </a:rPr>
              <a:t>and </a:t>
            </a:r>
            <a:r>
              <a:rPr lang="en-US" dirty="0" smtClean="0">
                <a:solidFill>
                  <a:srgbClr val="002060"/>
                </a:solidFill>
              </a:rPr>
              <a:t>non-volatile (</a:t>
            </a:r>
            <a:r>
              <a:rPr lang="en-US" dirty="0">
                <a:solidFill>
                  <a:srgbClr val="002060"/>
                </a:solidFill>
              </a:rPr>
              <a:t>i.e., SiO</a:t>
            </a:r>
            <a:r>
              <a:rPr lang="en-US" baseline="-25000" dirty="0">
                <a:solidFill>
                  <a:srgbClr val="002060"/>
                </a:solidFill>
              </a:rPr>
              <a:t>2, </a:t>
            </a:r>
            <a:r>
              <a:rPr lang="en-US" dirty="0">
                <a:solidFill>
                  <a:srgbClr val="002060"/>
                </a:solidFill>
              </a:rPr>
              <a:t>Al</a:t>
            </a:r>
            <a:r>
              <a:rPr lang="en-US" baseline="-25000" dirty="0">
                <a:solidFill>
                  <a:srgbClr val="002060"/>
                </a:solidFill>
              </a:rPr>
              <a:t>2</a:t>
            </a:r>
            <a:r>
              <a:rPr lang="en-US" dirty="0">
                <a:solidFill>
                  <a:srgbClr val="002060"/>
                </a:solidFill>
              </a:rPr>
              <a:t>O</a:t>
            </a:r>
            <a:r>
              <a:rPr lang="en-US" baseline="-25000" dirty="0">
                <a:solidFill>
                  <a:srgbClr val="002060"/>
                </a:solidFill>
              </a:rPr>
              <a:t>3</a:t>
            </a:r>
            <a:r>
              <a:rPr lang="en-US" dirty="0">
                <a:solidFill>
                  <a:srgbClr val="002060"/>
                </a:solidFill>
              </a:rPr>
              <a:t>, </a:t>
            </a:r>
            <a:r>
              <a:rPr lang="en-US" dirty="0" err="1">
                <a:solidFill>
                  <a:srgbClr val="002060"/>
                </a:solidFill>
              </a:rPr>
              <a:t>NaCl</a:t>
            </a:r>
            <a:r>
              <a:rPr lang="en-US" dirty="0">
                <a:solidFill>
                  <a:srgbClr val="002060"/>
                </a:solidFill>
              </a:rPr>
              <a:t>). </a:t>
            </a:r>
            <a:endParaRPr lang="en-US" dirty="0" smtClean="0">
              <a:solidFill>
                <a:srgbClr val="002060"/>
              </a:solidFill>
            </a:endParaRPr>
          </a:p>
          <a:p>
            <a:pPr lvl="1"/>
            <a:r>
              <a:rPr lang="en-US" dirty="0" smtClean="0">
                <a:solidFill>
                  <a:srgbClr val="002060"/>
                </a:solidFill>
              </a:rPr>
              <a:t>Small </a:t>
            </a:r>
            <a:r>
              <a:rPr lang="en-US" dirty="0">
                <a:solidFill>
                  <a:srgbClr val="002060"/>
                </a:solidFill>
              </a:rPr>
              <a:t>distortions from an ideal structure can result in </a:t>
            </a:r>
            <a:r>
              <a:rPr lang="en-US" dirty="0" smtClean="0">
                <a:solidFill>
                  <a:srgbClr val="002060"/>
                </a:solidFill>
              </a:rPr>
              <a:t/>
            </a:r>
            <a:br>
              <a:rPr lang="en-US" dirty="0" smtClean="0">
                <a:solidFill>
                  <a:srgbClr val="002060"/>
                </a:solidFill>
              </a:rPr>
            </a:br>
            <a:r>
              <a:rPr lang="en-US" dirty="0" smtClean="0">
                <a:solidFill>
                  <a:srgbClr val="002060"/>
                </a:solidFill>
              </a:rPr>
              <a:t>special properties </a:t>
            </a:r>
            <a:r>
              <a:rPr lang="en-US" dirty="0">
                <a:solidFill>
                  <a:srgbClr val="002060"/>
                </a:solidFill>
              </a:rPr>
              <a:t>i.e., BaTiO</a:t>
            </a:r>
            <a:r>
              <a:rPr lang="en-US" baseline="-25000" dirty="0">
                <a:solidFill>
                  <a:srgbClr val="002060"/>
                </a:solidFill>
              </a:rPr>
              <a:t>3</a:t>
            </a:r>
            <a:r>
              <a:rPr lang="en-US" dirty="0">
                <a:solidFill>
                  <a:srgbClr val="002060"/>
                </a:solidFill>
              </a:rPr>
              <a:t> is piezoelectric and ferroelectric because the Ti-atoms are not centered in </a:t>
            </a:r>
            <a:r>
              <a:rPr lang="en-US" dirty="0" smtClean="0">
                <a:solidFill>
                  <a:srgbClr val="002060"/>
                </a:solidFill>
              </a:rPr>
              <a:t/>
            </a:r>
            <a:br>
              <a:rPr lang="en-US" dirty="0" smtClean="0">
                <a:solidFill>
                  <a:srgbClr val="002060"/>
                </a:solidFill>
              </a:rPr>
            </a:br>
            <a:r>
              <a:rPr lang="en-US" dirty="0" smtClean="0">
                <a:solidFill>
                  <a:srgbClr val="002060"/>
                </a:solidFill>
              </a:rPr>
              <a:t>the TiO</a:t>
            </a:r>
            <a:r>
              <a:rPr lang="en-US" baseline="-25000" dirty="0" smtClean="0">
                <a:solidFill>
                  <a:srgbClr val="002060"/>
                </a:solidFill>
              </a:rPr>
              <a:t>6</a:t>
            </a:r>
            <a:r>
              <a:rPr lang="en-US" dirty="0" smtClean="0">
                <a:solidFill>
                  <a:srgbClr val="002060"/>
                </a:solidFill>
              </a:rPr>
              <a:t>-octahedrons</a:t>
            </a:r>
            <a:r>
              <a:rPr lang="en-US" dirty="0">
                <a:solidFill>
                  <a:srgbClr val="002060"/>
                </a:solidFill>
              </a:rPr>
              <a:t>. </a:t>
            </a:r>
          </a:p>
        </p:txBody>
      </p:sp>
      <p:sp>
        <p:nvSpPr>
          <p:cNvPr id="3" name="Title 2"/>
          <p:cNvSpPr>
            <a:spLocks noGrp="1"/>
          </p:cNvSpPr>
          <p:nvPr>
            <p:ph type="title"/>
          </p:nvPr>
        </p:nvSpPr>
        <p:spPr/>
        <p:txBody>
          <a:bodyPr/>
          <a:lstStyle/>
          <a:p>
            <a:pPr algn="ctr"/>
            <a:r>
              <a:rPr lang="en-US" dirty="0" smtClean="0">
                <a:solidFill>
                  <a:srgbClr val="002060"/>
                </a:solidFill>
              </a:rPr>
              <a:t>Introduction I</a:t>
            </a:r>
            <a:endParaRPr lang="en-US" dirty="0">
              <a:solidFill>
                <a:srgbClr val="002060"/>
              </a:solidFill>
            </a:endParaRPr>
          </a:p>
        </p:txBody>
      </p:sp>
    </p:spTree>
    <p:extLst>
      <p:ext uri="{BB962C8B-B14F-4D97-AF65-F5344CB8AC3E}">
        <p14:creationId xmlns:p14="http://schemas.microsoft.com/office/powerpoint/2010/main" val="107239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solidFill>
              </a:rPr>
              <a:t>The diagram below illustrates the relationship of different salt structures with the CCP packing</a:t>
            </a:r>
            <a:endParaRPr lang="en-US" dirty="0">
              <a:solidFill>
                <a:schemeClr val="bg1"/>
              </a:solidFill>
            </a:endParaRPr>
          </a:p>
        </p:txBody>
      </p:sp>
      <p:sp>
        <p:nvSpPr>
          <p:cNvPr id="3" name="Title 2"/>
          <p:cNvSpPr>
            <a:spLocks noGrp="1"/>
          </p:cNvSpPr>
          <p:nvPr>
            <p:ph type="title"/>
          </p:nvPr>
        </p:nvSpPr>
        <p:spPr/>
        <p:txBody>
          <a:bodyPr/>
          <a:lstStyle/>
          <a:p>
            <a:pPr algn="ctr"/>
            <a:r>
              <a:rPr lang="en-US" dirty="0" smtClean="0">
                <a:solidFill>
                  <a:srgbClr val="002060"/>
                </a:solidFill>
              </a:rPr>
              <a:t>Summary CCP structures</a:t>
            </a:r>
            <a:endParaRPr lang="en-US" dirty="0">
              <a:solidFill>
                <a:srgbClr val="002060"/>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438400"/>
            <a:ext cx="54752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38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err="1">
                <a:solidFill>
                  <a:schemeClr val="bg1"/>
                </a:solidFill>
              </a:rPr>
              <a:t>Polyhedra</a:t>
            </a:r>
            <a:r>
              <a:rPr lang="en-US" dirty="0">
                <a:solidFill>
                  <a:schemeClr val="bg1"/>
                </a:solidFill>
              </a:rPr>
              <a:t> can be linked via a vertex, an edge or a face. The distance between the center atoms decreases in this sequence as shown below. </a:t>
            </a:r>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bg1"/>
                </a:solidFill>
              </a:rPr>
              <a:t>Which </a:t>
            </a:r>
            <a:r>
              <a:rPr lang="en-US" dirty="0">
                <a:solidFill>
                  <a:schemeClr val="bg1"/>
                </a:solidFill>
              </a:rPr>
              <a:t>type of linking is observed depends on various </a:t>
            </a:r>
            <a:r>
              <a:rPr lang="en-US" dirty="0" smtClean="0">
                <a:solidFill>
                  <a:schemeClr val="bg1"/>
                </a:solidFill>
              </a:rPr>
              <a:t>factors: </a:t>
            </a:r>
          </a:p>
          <a:p>
            <a:pPr lvl="1"/>
            <a:r>
              <a:rPr lang="en-US" dirty="0" smtClean="0">
                <a:solidFill>
                  <a:srgbClr val="002060"/>
                </a:solidFill>
              </a:rPr>
              <a:t>While </a:t>
            </a:r>
            <a:r>
              <a:rPr lang="en-US" dirty="0">
                <a:solidFill>
                  <a:srgbClr val="002060"/>
                </a:solidFill>
              </a:rPr>
              <a:t>the stoichiometry of the compound defines a narrow window for the type of linking, the type bridging atoms involved are very important as well.  </a:t>
            </a:r>
            <a:endParaRPr lang="en-US" dirty="0" smtClean="0">
              <a:solidFill>
                <a:srgbClr val="002060"/>
              </a:solidFill>
            </a:endParaRPr>
          </a:p>
          <a:p>
            <a:pPr lvl="1"/>
            <a:r>
              <a:rPr lang="en-US" dirty="0" smtClean="0">
                <a:solidFill>
                  <a:srgbClr val="002060"/>
                </a:solidFill>
              </a:rPr>
              <a:t>Bridging </a:t>
            </a:r>
            <a:r>
              <a:rPr lang="en-US" dirty="0">
                <a:solidFill>
                  <a:srgbClr val="002060"/>
                </a:solidFill>
              </a:rPr>
              <a:t>sulfur, chlorine, bromine and iodine atoms favor bond angles around 100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Oxygen </a:t>
            </a:r>
            <a:r>
              <a:rPr lang="en-US" dirty="0">
                <a:solidFill>
                  <a:srgbClr val="002060"/>
                </a:solidFill>
              </a:rPr>
              <a:t>and fluorine atoms prefer a more electrostatic interaction up to 180</a:t>
            </a:r>
            <a:r>
              <a:rPr lang="en-US" baseline="30000" dirty="0">
                <a:solidFill>
                  <a:srgbClr val="002060"/>
                </a:solidFill>
              </a:rPr>
              <a:t>o</a:t>
            </a:r>
            <a:r>
              <a:rPr lang="en-US" dirty="0">
                <a:solidFill>
                  <a:srgbClr val="002060"/>
                </a:solidFill>
              </a:rPr>
              <a:t>, but frequently exhibit angles from 130-150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More </a:t>
            </a:r>
            <a:r>
              <a:rPr lang="en-US" dirty="0">
                <a:solidFill>
                  <a:srgbClr val="002060"/>
                </a:solidFill>
              </a:rPr>
              <a:t>polar bonds disfavor edge and face sharing because of the increased electrostatic repulsion of the central atoms. </a:t>
            </a:r>
            <a:endParaRPr lang="en-US" dirty="0" smtClean="0">
              <a:solidFill>
                <a:srgbClr val="002060"/>
              </a:solidFill>
            </a:endParaRPr>
          </a:p>
          <a:p>
            <a:pPr lvl="1"/>
            <a:r>
              <a:rPr lang="en-US" dirty="0" smtClean="0">
                <a:solidFill>
                  <a:srgbClr val="002060"/>
                </a:solidFill>
              </a:rPr>
              <a:t>If </a:t>
            </a:r>
            <a:r>
              <a:rPr lang="en-US" dirty="0">
                <a:solidFill>
                  <a:srgbClr val="002060"/>
                </a:solidFill>
              </a:rPr>
              <a:t>the interaction of center atoms is favorable i.e., to form M-M bonds, edge or face shared are predominant. </a:t>
            </a: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a:t>
            </a:r>
            <a:r>
              <a:rPr lang="en-US" dirty="0">
                <a:solidFill>
                  <a:srgbClr val="002060"/>
                </a:solidFill>
              </a:rPr>
              <a:t>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78980761"/>
              </p:ext>
            </p:extLst>
          </p:nvPr>
        </p:nvGraphicFramePr>
        <p:xfrm>
          <a:off x="2590800" y="2209800"/>
          <a:ext cx="4023361" cy="731520"/>
        </p:xfrm>
        <a:graphic>
          <a:graphicData uri="http://schemas.openxmlformats.org/drawingml/2006/table">
            <a:tbl>
              <a:tblPr firstRow="1" firstCol="1" bandRow="1">
                <a:tableStyleId>{284E427A-3D55-4303-BF80-6455036E1DE7}</a:tableStyleId>
              </a:tblPr>
              <a:tblGrid>
                <a:gridCol w="1264486"/>
                <a:gridCol w="919625"/>
                <a:gridCol w="919625"/>
                <a:gridCol w="919625"/>
              </a:tblGrid>
              <a:tr h="243840">
                <a:tc>
                  <a:txBody>
                    <a:bodyPr/>
                    <a:lstStyle/>
                    <a:p>
                      <a:pPr marL="0" marR="0" algn="just">
                        <a:spcBef>
                          <a:spcPts val="0"/>
                        </a:spcBef>
                        <a:spcAft>
                          <a:spcPts val="0"/>
                        </a:spcAft>
                      </a:pPr>
                      <a:r>
                        <a:rPr lang="en-US" sz="1600" dirty="0">
                          <a:effectLst/>
                        </a:rPr>
                        <a:t>Polyhedron</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Vertices</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Edge</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Face</a:t>
                      </a:r>
                      <a:endParaRPr lang="en-US" sz="1200">
                        <a:effectLst/>
                        <a:latin typeface="New York"/>
                        <a:ea typeface="Times New Roman"/>
                        <a:cs typeface="Times New Roman"/>
                      </a:endParaRPr>
                    </a:p>
                  </a:txBody>
                  <a:tcPr marL="68580" marR="68580" marT="0" marB="0"/>
                </a:tc>
              </a:tr>
              <a:tr h="243840">
                <a:tc>
                  <a:txBody>
                    <a:bodyPr/>
                    <a:lstStyle/>
                    <a:p>
                      <a:pPr marL="0" marR="0" algn="just">
                        <a:spcBef>
                          <a:spcPts val="0"/>
                        </a:spcBef>
                        <a:spcAft>
                          <a:spcPts val="0"/>
                        </a:spcAft>
                      </a:pPr>
                      <a:r>
                        <a:rPr lang="en-US" sz="1600">
                          <a:effectLst/>
                        </a:rPr>
                        <a:t>Tetrahedron</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0.95-1.22</a:t>
                      </a:r>
                      <a:endParaRPr lang="en-US" sz="1200" dirty="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0.66-0.71</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0.41</a:t>
                      </a:r>
                      <a:endParaRPr lang="en-US" sz="1200">
                        <a:effectLst/>
                        <a:latin typeface="New York"/>
                        <a:ea typeface="Times New Roman"/>
                        <a:cs typeface="Times New Roman"/>
                      </a:endParaRPr>
                    </a:p>
                  </a:txBody>
                  <a:tcPr marL="68580" marR="68580" marT="0" marB="0"/>
                </a:tc>
              </a:tr>
              <a:tr h="243840">
                <a:tc>
                  <a:txBody>
                    <a:bodyPr/>
                    <a:lstStyle/>
                    <a:p>
                      <a:pPr marL="0" marR="0" algn="just">
                        <a:spcBef>
                          <a:spcPts val="0"/>
                        </a:spcBef>
                        <a:spcAft>
                          <a:spcPts val="0"/>
                        </a:spcAft>
                      </a:pPr>
                      <a:r>
                        <a:rPr lang="en-US" sz="1600">
                          <a:effectLst/>
                        </a:rPr>
                        <a:t>Octahedron</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1.29-1.41</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a:effectLst/>
                        </a:rPr>
                        <a:t>1.00</a:t>
                      </a:r>
                      <a:endParaRPr lang="en-US" sz="1200">
                        <a:effectLst/>
                        <a:latin typeface="New York"/>
                        <a:ea typeface="Times New Roman"/>
                        <a:cs typeface="Times New Roman"/>
                      </a:endParaRPr>
                    </a:p>
                  </a:txBody>
                  <a:tcPr marL="68580" marR="68580" marT="0" marB="0"/>
                </a:tc>
                <a:tc>
                  <a:txBody>
                    <a:bodyPr/>
                    <a:lstStyle/>
                    <a:p>
                      <a:pPr marL="0" marR="0" algn="just">
                        <a:spcBef>
                          <a:spcPts val="0"/>
                        </a:spcBef>
                        <a:spcAft>
                          <a:spcPts val="0"/>
                        </a:spcAft>
                      </a:pPr>
                      <a:r>
                        <a:rPr lang="en-US" sz="1600" dirty="0">
                          <a:effectLst/>
                        </a:rPr>
                        <a:t>0.82</a:t>
                      </a:r>
                      <a:endParaRPr lang="en-US" sz="1200" dirty="0">
                        <a:effectLst/>
                        <a:latin typeface="New York"/>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43312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arn(inVertical)">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barn(inVertical)">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inVertical)">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572000"/>
          </a:xfrm>
        </p:spPr>
        <p:txBody>
          <a:bodyPr>
            <a:normAutofit lnSpcReduction="10000"/>
          </a:bodyPr>
          <a:lstStyle/>
          <a:p>
            <a:r>
              <a:rPr lang="en-US" b="1" dirty="0">
                <a:solidFill>
                  <a:schemeClr val="bg1"/>
                </a:solidFill>
              </a:rPr>
              <a:t>Unshared </a:t>
            </a:r>
            <a:r>
              <a:rPr lang="en-US" b="1" dirty="0" smtClean="0">
                <a:solidFill>
                  <a:schemeClr val="bg1"/>
                </a:solidFill>
              </a:rPr>
              <a:t>octahedra</a:t>
            </a:r>
            <a:endParaRPr lang="en-US" b="1" dirty="0">
              <a:solidFill>
                <a:schemeClr val="bg1"/>
              </a:solidFill>
            </a:endParaRPr>
          </a:p>
          <a:p>
            <a:pPr lvl="1"/>
            <a:r>
              <a:rPr lang="en-US" dirty="0">
                <a:solidFill>
                  <a:srgbClr val="002060"/>
                </a:solidFill>
              </a:rPr>
              <a:t>Molecules like WCl</a:t>
            </a:r>
            <a:r>
              <a:rPr lang="en-US" baseline="-25000" dirty="0">
                <a:solidFill>
                  <a:srgbClr val="002060"/>
                </a:solidFill>
              </a:rPr>
              <a:t>6</a:t>
            </a:r>
            <a:r>
              <a:rPr lang="en-US" dirty="0">
                <a:solidFill>
                  <a:srgbClr val="002060"/>
                </a:solidFill>
              </a:rPr>
              <a:t>, WF</a:t>
            </a:r>
            <a:r>
              <a:rPr lang="en-US" baseline="-25000" dirty="0">
                <a:solidFill>
                  <a:srgbClr val="002060"/>
                </a:solidFill>
              </a:rPr>
              <a:t>6 </a:t>
            </a:r>
            <a:r>
              <a:rPr lang="en-US" dirty="0">
                <a:solidFill>
                  <a:srgbClr val="002060"/>
                </a:solidFill>
              </a:rPr>
              <a:t>or SF</a:t>
            </a:r>
            <a:r>
              <a:rPr lang="en-US" baseline="-25000" dirty="0">
                <a:solidFill>
                  <a:srgbClr val="002060"/>
                </a:solidFill>
              </a:rPr>
              <a:t>6</a:t>
            </a:r>
            <a:r>
              <a:rPr lang="en-US" dirty="0">
                <a:solidFill>
                  <a:srgbClr val="002060"/>
                </a:solidFill>
              </a:rPr>
              <a:t> (shown below) form a three-dimensional array of isolated MX</a:t>
            </a:r>
            <a:r>
              <a:rPr lang="en-US" baseline="-25000" dirty="0">
                <a:solidFill>
                  <a:srgbClr val="002060"/>
                </a:solidFill>
              </a:rPr>
              <a:t>6</a:t>
            </a:r>
            <a:r>
              <a:rPr lang="en-US" dirty="0">
                <a:solidFill>
                  <a:srgbClr val="002060"/>
                </a:solidFill>
              </a:rPr>
              <a:t> octahedra in the solid state.   </a:t>
            </a:r>
            <a:endParaRPr lang="en-US" sz="1600" dirty="0">
              <a:solidFill>
                <a:srgbClr val="002060"/>
              </a:solidFill>
            </a:endParaRPr>
          </a:p>
          <a:p>
            <a:pPr lvl="1"/>
            <a:r>
              <a:rPr lang="en-US" dirty="0">
                <a:solidFill>
                  <a:srgbClr val="002060"/>
                </a:solidFill>
              </a:rPr>
              <a:t>Due to the weak interactions between the octahedra, these compounds exhibit low </a:t>
            </a:r>
            <a:r>
              <a:rPr lang="en-US" dirty="0" smtClean="0">
                <a:solidFill>
                  <a:srgbClr val="002060"/>
                </a:solidFill>
              </a:rPr>
              <a:t/>
            </a:r>
            <a:br>
              <a:rPr lang="en-US" dirty="0" smtClean="0">
                <a:solidFill>
                  <a:srgbClr val="002060"/>
                </a:solidFill>
              </a:rPr>
            </a:br>
            <a:r>
              <a:rPr lang="en-US" dirty="0" smtClean="0">
                <a:solidFill>
                  <a:srgbClr val="002060"/>
                </a:solidFill>
              </a:rPr>
              <a:t>boiling </a:t>
            </a:r>
            <a:r>
              <a:rPr lang="en-US" dirty="0">
                <a:solidFill>
                  <a:srgbClr val="002060"/>
                </a:solidFill>
              </a:rPr>
              <a:t>points. Both, SF</a:t>
            </a:r>
            <a:r>
              <a:rPr lang="en-US" baseline="-25000" dirty="0">
                <a:solidFill>
                  <a:srgbClr val="002060"/>
                </a:solidFill>
              </a:rPr>
              <a:t>6</a:t>
            </a:r>
            <a:r>
              <a:rPr lang="en-US" dirty="0">
                <a:solidFill>
                  <a:srgbClr val="002060"/>
                </a:solidFill>
              </a:rPr>
              <a:t> (</a:t>
            </a:r>
            <a:r>
              <a:rPr lang="en-US" dirty="0" err="1">
                <a:solidFill>
                  <a:srgbClr val="002060"/>
                </a:solidFill>
              </a:rPr>
              <a:t>b.p</a:t>
            </a:r>
            <a:r>
              <a:rPr lang="en-US" dirty="0">
                <a:solidFill>
                  <a:srgbClr val="002060"/>
                </a:solidFill>
              </a:rPr>
              <a:t>.= -64 </a:t>
            </a:r>
            <a:r>
              <a:rPr lang="en-US" baseline="30000" dirty="0">
                <a:solidFill>
                  <a:srgbClr val="002060"/>
                </a:solidFill>
              </a:rPr>
              <a:t>o</a:t>
            </a:r>
            <a:r>
              <a:rPr lang="en-US" dirty="0">
                <a:solidFill>
                  <a:srgbClr val="002060"/>
                </a:solidFill>
              </a:rPr>
              <a:t>C)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WF</a:t>
            </a:r>
            <a:r>
              <a:rPr lang="en-US" baseline="-25000" dirty="0">
                <a:solidFill>
                  <a:srgbClr val="002060"/>
                </a:solidFill>
              </a:rPr>
              <a:t>6</a:t>
            </a:r>
            <a:r>
              <a:rPr lang="en-US" dirty="0">
                <a:solidFill>
                  <a:srgbClr val="002060"/>
                </a:solidFill>
              </a:rPr>
              <a:t> (</a:t>
            </a:r>
            <a:r>
              <a:rPr lang="en-US" dirty="0" err="1">
                <a:solidFill>
                  <a:srgbClr val="002060"/>
                </a:solidFill>
              </a:rPr>
              <a:t>b.p</a:t>
            </a:r>
            <a:r>
              <a:rPr lang="en-US" dirty="0">
                <a:solidFill>
                  <a:srgbClr val="002060"/>
                </a:solidFill>
              </a:rPr>
              <a:t>.= 17 </a:t>
            </a:r>
            <a:r>
              <a:rPr lang="en-US" baseline="30000" dirty="0">
                <a:solidFill>
                  <a:srgbClr val="002060"/>
                </a:solidFill>
              </a:rPr>
              <a:t>o</a:t>
            </a:r>
            <a:r>
              <a:rPr lang="en-US" dirty="0">
                <a:solidFill>
                  <a:srgbClr val="002060"/>
                </a:solidFill>
              </a:rPr>
              <a:t>C) are gases at room temperature. MoF</a:t>
            </a:r>
            <a:r>
              <a:rPr lang="en-US" baseline="-25000" dirty="0">
                <a:solidFill>
                  <a:srgbClr val="002060"/>
                </a:solidFill>
              </a:rPr>
              <a:t>6</a:t>
            </a:r>
            <a:r>
              <a:rPr lang="en-US" dirty="0">
                <a:solidFill>
                  <a:srgbClr val="002060"/>
                </a:solidFill>
              </a:rPr>
              <a:t> exhibits a boiling point </a:t>
            </a:r>
            <a:r>
              <a:rPr lang="en-US" dirty="0" smtClean="0">
                <a:solidFill>
                  <a:srgbClr val="002060"/>
                </a:solidFill>
              </a:rPr>
              <a:t/>
            </a:r>
            <a:br>
              <a:rPr lang="en-US" dirty="0" smtClean="0">
                <a:solidFill>
                  <a:srgbClr val="002060"/>
                </a:solidFill>
              </a:rPr>
            </a:br>
            <a:r>
              <a:rPr lang="en-US" dirty="0" smtClean="0">
                <a:solidFill>
                  <a:srgbClr val="002060"/>
                </a:solidFill>
              </a:rPr>
              <a:t>of </a:t>
            </a:r>
            <a:r>
              <a:rPr lang="en-US" dirty="0">
                <a:solidFill>
                  <a:srgbClr val="002060"/>
                </a:solidFill>
              </a:rPr>
              <a:t>34 </a:t>
            </a:r>
            <a:r>
              <a:rPr lang="en-US" baseline="30000" dirty="0">
                <a:solidFill>
                  <a:srgbClr val="002060"/>
                </a:solidFill>
              </a:rPr>
              <a:t>o</a:t>
            </a:r>
            <a:r>
              <a:rPr lang="en-US" dirty="0">
                <a:solidFill>
                  <a:srgbClr val="002060"/>
                </a:solidFill>
              </a:rPr>
              <a:t>C, while UF</a:t>
            </a:r>
            <a:r>
              <a:rPr lang="en-US" baseline="-25000" dirty="0">
                <a:solidFill>
                  <a:srgbClr val="002060"/>
                </a:solidFill>
              </a:rPr>
              <a:t>6</a:t>
            </a:r>
            <a:r>
              <a:rPr lang="en-US" dirty="0">
                <a:solidFill>
                  <a:srgbClr val="002060"/>
                </a:solidFill>
              </a:rPr>
              <a:t> sublimes at 56 </a:t>
            </a:r>
            <a:r>
              <a:rPr lang="en-US" baseline="30000" dirty="0">
                <a:solidFill>
                  <a:srgbClr val="002060"/>
                </a:solidFill>
              </a:rPr>
              <a:t>o</a:t>
            </a:r>
            <a:r>
              <a:rPr lang="en-US" dirty="0">
                <a:solidFill>
                  <a:srgbClr val="002060"/>
                </a:solidFill>
              </a:rPr>
              <a:t>C</a:t>
            </a:r>
            <a:r>
              <a:rPr lang="en-US" dirty="0" smtClean="0">
                <a:solidFill>
                  <a:srgbClr val="002060"/>
                </a:solidFill>
              </a:rPr>
              <a:t>.</a:t>
            </a:r>
          </a:p>
          <a:p>
            <a:pPr lvl="1"/>
            <a:r>
              <a:rPr lang="en-US" dirty="0" smtClean="0">
                <a:solidFill>
                  <a:srgbClr val="002060"/>
                </a:solidFill>
              </a:rPr>
              <a:t>The structure of WCl</a:t>
            </a:r>
            <a:r>
              <a:rPr lang="en-US" baseline="-25000" dirty="0" smtClean="0">
                <a:solidFill>
                  <a:srgbClr val="002060"/>
                </a:solidFill>
              </a:rPr>
              <a:t>6</a:t>
            </a:r>
            <a:r>
              <a:rPr lang="en-US" dirty="0" smtClean="0">
                <a:solidFill>
                  <a:srgbClr val="002060"/>
                </a:solidFill>
              </a:rPr>
              <a:t> displays distorted octahedra.</a:t>
            </a:r>
            <a:endParaRPr lang="en-US" dirty="0">
              <a:solidFill>
                <a:srgbClr val="002060"/>
              </a:solidFill>
            </a:endParaRPr>
          </a:p>
          <a:p>
            <a:pPr lvl="1"/>
            <a:endParaRPr lang="en-US" dirty="0">
              <a:solidFill>
                <a:srgbClr val="002060"/>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II</a:t>
            </a:r>
            <a:endParaRPr lang="en-US" dirty="0"/>
          </a:p>
        </p:txBody>
      </p:sp>
      <p:pic>
        <p:nvPicPr>
          <p:cNvPr id="1127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39686" t="15256" r="38965" b="14904"/>
          <a:stretch/>
        </p:blipFill>
        <p:spPr bwMode="auto">
          <a:xfrm>
            <a:off x="7086600" y="1905000"/>
            <a:ext cx="1752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l="36073" t="22223" r="35645" b="21832"/>
          <a:stretch>
            <a:fillRect/>
          </a:stretch>
        </p:blipFill>
        <p:spPr bwMode="auto">
          <a:xfrm>
            <a:off x="7086600" y="4267200"/>
            <a:ext cx="1752600" cy="186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1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1273"/>
                                        </p:tgtEl>
                                        <p:attrNameLst>
                                          <p:attrName>style.visibility</p:attrName>
                                        </p:attrNameLst>
                                      </p:cBhvr>
                                      <p:to>
                                        <p:strVal val="visible"/>
                                      </p:to>
                                    </p:set>
                                    <p:anim calcmode="lin" valueType="num">
                                      <p:cBhvr>
                                        <p:cTn id="10" dur="500" fill="hold"/>
                                        <p:tgtEl>
                                          <p:spTgt spid="11273"/>
                                        </p:tgtEl>
                                        <p:attrNameLst>
                                          <p:attrName>ppt_w</p:attrName>
                                        </p:attrNameLst>
                                      </p:cBhvr>
                                      <p:tavLst>
                                        <p:tav tm="0">
                                          <p:val>
                                            <p:fltVal val="0"/>
                                          </p:val>
                                        </p:tav>
                                        <p:tav tm="100000">
                                          <p:val>
                                            <p:strVal val="#ppt_w"/>
                                          </p:val>
                                        </p:tav>
                                      </p:tavLst>
                                    </p:anim>
                                    <p:anim calcmode="lin" valueType="num">
                                      <p:cBhvr>
                                        <p:cTn id="11" dur="500" fill="hold"/>
                                        <p:tgtEl>
                                          <p:spTgt spid="11273"/>
                                        </p:tgtEl>
                                        <p:attrNameLst>
                                          <p:attrName>ppt_h</p:attrName>
                                        </p:attrNameLst>
                                      </p:cBhvr>
                                      <p:tavLst>
                                        <p:tav tm="0">
                                          <p:val>
                                            <p:fltVal val="0"/>
                                          </p:val>
                                        </p:tav>
                                        <p:tav tm="100000">
                                          <p:val>
                                            <p:strVal val="#ppt_h"/>
                                          </p:val>
                                        </p:tav>
                                      </p:tavLst>
                                    </p:anim>
                                    <p:animEffect transition="in" filter="fade">
                                      <p:cBhvr>
                                        <p:cTn id="12" dur="500"/>
                                        <p:tgtEl>
                                          <p:spTgt spid="112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500" fill="hold"/>
                                        <p:tgtEl>
                                          <p:spTgt spid="11266"/>
                                        </p:tgtEl>
                                        <p:attrNameLst>
                                          <p:attrName>ppt_w</p:attrName>
                                        </p:attrNameLst>
                                      </p:cBhvr>
                                      <p:tavLst>
                                        <p:tav tm="0">
                                          <p:val>
                                            <p:fltVal val="0"/>
                                          </p:val>
                                        </p:tav>
                                        <p:tav tm="100000">
                                          <p:val>
                                            <p:strVal val="#ppt_w"/>
                                          </p:val>
                                        </p:tav>
                                      </p:tavLst>
                                    </p:anim>
                                    <p:anim calcmode="lin" valueType="num">
                                      <p:cBhvr>
                                        <p:cTn id="26" dur="500" fill="hold"/>
                                        <p:tgtEl>
                                          <p:spTgt spid="11266"/>
                                        </p:tgtEl>
                                        <p:attrNameLst>
                                          <p:attrName>ppt_h</p:attrName>
                                        </p:attrNameLst>
                                      </p:cBhvr>
                                      <p:tavLst>
                                        <p:tav tm="0">
                                          <p:val>
                                            <p:fltVal val="0"/>
                                          </p:val>
                                        </p:tav>
                                        <p:tav tm="100000">
                                          <p:val>
                                            <p:strVal val="#ppt_h"/>
                                          </p:val>
                                        </p:tav>
                                      </p:tavLst>
                                    </p:anim>
                                    <p:animEffect transition="in" filter="fade">
                                      <p:cBhvr>
                                        <p:cTn id="2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096000" cy="4572000"/>
          </a:xfrm>
        </p:spPr>
        <p:txBody>
          <a:bodyPr>
            <a:normAutofit/>
          </a:bodyPr>
          <a:lstStyle/>
          <a:p>
            <a:r>
              <a:rPr lang="en-US" sz="2400" b="1" dirty="0">
                <a:solidFill>
                  <a:schemeClr val="bg1"/>
                </a:solidFill>
              </a:rPr>
              <a:t>Octahedra with shared vertices </a:t>
            </a:r>
          </a:p>
          <a:p>
            <a:pPr lvl="1"/>
            <a:r>
              <a:rPr lang="en-US" sz="2000" dirty="0">
                <a:solidFill>
                  <a:srgbClr val="002060"/>
                </a:solidFill>
              </a:rPr>
              <a:t>Many </a:t>
            </a:r>
            <a:r>
              <a:rPr lang="en-US" sz="2000" dirty="0" err="1">
                <a:solidFill>
                  <a:srgbClr val="002060"/>
                </a:solidFill>
              </a:rPr>
              <a:t>pentafluorides</a:t>
            </a:r>
            <a:r>
              <a:rPr lang="en-US" sz="2000" dirty="0">
                <a:solidFill>
                  <a:srgbClr val="002060"/>
                </a:solidFill>
              </a:rPr>
              <a:t>, </a:t>
            </a:r>
            <a:r>
              <a:rPr lang="en-US" sz="2000" dirty="0" err="1">
                <a:solidFill>
                  <a:srgbClr val="002060"/>
                </a:solidFill>
              </a:rPr>
              <a:t>pentafluoro</a:t>
            </a:r>
            <a:r>
              <a:rPr lang="en-US" sz="2000" dirty="0">
                <a:solidFill>
                  <a:srgbClr val="002060"/>
                </a:solidFill>
              </a:rPr>
              <a:t> anions and </a:t>
            </a:r>
            <a:r>
              <a:rPr lang="en-US" sz="2000" dirty="0" err="1">
                <a:solidFill>
                  <a:srgbClr val="002060"/>
                </a:solidFill>
              </a:rPr>
              <a:t>oxofluorides</a:t>
            </a:r>
            <a:r>
              <a:rPr lang="en-US" sz="2000" dirty="0">
                <a:solidFill>
                  <a:srgbClr val="002060"/>
                </a:solidFill>
              </a:rPr>
              <a:t> exhibit vertex-sharing octahedra. </a:t>
            </a:r>
            <a:endParaRPr lang="en-US" sz="2000" dirty="0" smtClean="0">
              <a:solidFill>
                <a:srgbClr val="002060"/>
              </a:solidFill>
            </a:endParaRPr>
          </a:p>
          <a:p>
            <a:pPr lvl="1"/>
            <a:r>
              <a:rPr lang="en-US" sz="2000" dirty="0" smtClean="0">
                <a:solidFill>
                  <a:srgbClr val="002060"/>
                </a:solidFill>
              </a:rPr>
              <a:t>Molecules </a:t>
            </a:r>
            <a:r>
              <a:rPr lang="en-US" sz="2000" dirty="0">
                <a:solidFill>
                  <a:srgbClr val="002060"/>
                </a:solidFill>
              </a:rPr>
              <a:t>like NbF</a:t>
            </a:r>
            <a:r>
              <a:rPr lang="en-US" sz="2000" baseline="-25000" dirty="0">
                <a:solidFill>
                  <a:srgbClr val="002060"/>
                </a:solidFill>
              </a:rPr>
              <a:t>5</a:t>
            </a:r>
            <a:r>
              <a:rPr lang="en-US" sz="2000" dirty="0">
                <a:solidFill>
                  <a:srgbClr val="002060"/>
                </a:solidFill>
              </a:rPr>
              <a:t> and MoF</a:t>
            </a:r>
            <a:r>
              <a:rPr lang="en-US" sz="2000" baseline="-25000" dirty="0">
                <a:solidFill>
                  <a:srgbClr val="002060"/>
                </a:solidFill>
              </a:rPr>
              <a:t>5</a:t>
            </a:r>
            <a:r>
              <a:rPr lang="en-US" sz="2000" dirty="0">
                <a:solidFill>
                  <a:srgbClr val="002060"/>
                </a:solidFill>
              </a:rPr>
              <a:t> form tetramers in which the octahedra are connected </a:t>
            </a:r>
            <a:r>
              <a:rPr lang="en-US" sz="2000" dirty="0" smtClean="0">
                <a:solidFill>
                  <a:srgbClr val="002060"/>
                </a:solidFill>
              </a:rPr>
              <a:t>in </a:t>
            </a:r>
            <a:r>
              <a:rPr lang="en-US" sz="2000" i="1" dirty="0" smtClean="0">
                <a:solidFill>
                  <a:srgbClr val="002060"/>
                </a:solidFill>
              </a:rPr>
              <a:t>cis</a:t>
            </a:r>
            <a:r>
              <a:rPr lang="en-US" sz="2000" dirty="0" smtClean="0">
                <a:solidFill>
                  <a:srgbClr val="002060"/>
                </a:solidFill>
              </a:rPr>
              <a:t>-configuration</a:t>
            </a:r>
            <a:r>
              <a:rPr lang="en-US" sz="2000" dirty="0">
                <a:solidFill>
                  <a:srgbClr val="002060"/>
                </a:solidFill>
              </a:rPr>
              <a:t>, forming linear F-M-F units. </a:t>
            </a:r>
            <a:endParaRPr lang="en-US" sz="2000" dirty="0" smtClean="0">
              <a:solidFill>
                <a:srgbClr val="002060"/>
              </a:solidFill>
            </a:endParaRPr>
          </a:p>
          <a:p>
            <a:pPr lvl="1"/>
            <a:r>
              <a:rPr lang="en-US" sz="2000" dirty="0" smtClean="0">
                <a:solidFill>
                  <a:srgbClr val="002060"/>
                </a:solidFill>
              </a:rPr>
              <a:t>OsF</a:t>
            </a:r>
            <a:r>
              <a:rPr lang="en-US" sz="2000" baseline="-25000" dirty="0" smtClean="0">
                <a:solidFill>
                  <a:srgbClr val="002060"/>
                </a:solidFill>
              </a:rPr>
              <a:t>5</a:t>
            </a:r>
            <a:r>
              <a:rPr lang="en-US" sz="2000" dirty="0">
                <a:solidFill>
                  <a:srgbClr val="002060"/>
                </a:solidFill>
              </a:rPr>
              <a:t>, RuF</a:t>
            </a:r>
            <a:r>
              <a:rPr lang="en-US" sz="2000" baseline="-25000" dirty="0">
                <a:solidFill>
                  <a:srgbClr val="002060"/>
                </a:solidFill>
              </a:rPr>
              <a:t>5</a:t>
            </a:r>
            <a:r>
              <a:rPr lang="en-US" sz="2000" dirty="0">
                <a:solidFill>
                  <a:srgbClr val="002060"/>
                </a:solidFill>
              </a:rPr>
              <a:t> and RhF</a:t>
            </a:r>
            <a:r>
              <a:rPr lang="en-US" sz="2000" baseline="-25000" dirty="0">
                <a:solidFill>
                  <a:srgbClr val="002060"/>
                </a:solidFill>
              </a:rPr>
              <a:t>5</a:t>
            </a:r>
            <a:r>
              <a:rPr lang="en-US" sz="2000" dirty="0">
                <a:solidFill>
                  <a:srgbClr val="002060"/>
                </a:solidFill>
              </a:rPr>
              <a:t> also form tetramers, but the F-M-F angle is 132</a:t>
            </a:r>
            <a:r>
              <a:rPr lang="en-US" sz="2000" baseline="30000" dirty="0">
                <a:solidFill>
                  <a:srgbClr val="002060"/>
                </a:solidFill>
              </a:rPr>
              <a:t>o</a:t>
            </a:r>
            <a:r>
              <a:rPr lang="en-US" sz="2000" dirty="0">
                <a:solidFill>
                  <a:srgbClr val="002060"/>
                </a:solidFill>
              </a:rPr>
              <a:t>, because the octahedral are tilted</a:t>
            </a:r>
            <a:r>
              <a:rPr lang="en-US" sz="2000" dirty="0" smtClean="0">
                <a:solidFill>
                  <a:srgbClr val="002060"/>
                </a:solidFill>
              </a:rPr>
              <a:t>.</a:t>
            </a:r>
          </a:p>
          <a:p>
            <a:pPr lvl="1"/>
            <a:r>
              <a:rPr lang="en-US" sz="2000" dirty="0">
                <a:solidFill>
                  <a:srgbClr val="002060"/>
                </a:solidFill>
              </a:rPr>
              <a:t>In TaFCl</a:t>
            </a:r>
            <a:r>
              <a:rPr lang="en-US" sz="2000" baseline="-25000" dirty="0">
                <a:solidFill>
                  <a:srgbClr val="002060"/>
                </a:solidFill>
              </a:rPr>
              <a:t>4</a:t>
            </a:r>
            <a:r>
              <a:rPr lang="en-US" sz="2000" dirty="0">
                <a:solidFill>
                  <a:srgbClr val="002060"/>
                </a:solidFill>
              </a:rPr>
              <a:t>, the fluorine atom is located in the bridge </a:t>
            </a:r>
            <a:r>
              <a:rPr lang="en-US" sz="2000" dirty="0" smtClean="0">
                <a:solidFill>
                  <a:srgbClr val="002060"/>
                </a:solidFill>
              </a:rPr>
              <a:t>(&lt; </a:t>
            </a:r>
            <a:r>
              <a:rPr lang="en-US" sz="2000" dirty="0">
                <a:solidFill>
                  <a:srgbClr val="002060"/>
                </a:solidFill>
              </a:rPr>
              <a:t>(Ta-F-Ta)=178.7</a:t>
            </a:r>
            <a:r>
              <a:rPr lang="en-US" sz="2000" baseline="30000" dirty="0">
                <a:solidFill>
                  <a:srgbClr val="002060"/>
                </a:solidFill>
              </a:rPr>
              <a:t>o, </a:t>
            </a:r>
            <a:r>
              <a:rPr lang="en-US" sz="2000" dirty="0" smtClean="0">
                <a:solidFill>
                  <a:srgbClr val="002060"/>
                </a:solidFill>
              </a:rPr>
              <a:t>&lt;(</a:t>
            </a:r>
            <a:r>
              <a:rPr lang="en-US" sz="2000" dirty="0">
                <a:solidFill>
                  <a:srgbClr val="002060"/>
                </a:solidFill>
              </a:rPr>
              <a:t>F-Ta-</a:t>
            </a:r>
            <a:r>
              <a:rPr lang="en-US" sz="2000" dirty="0" err="1">
                <a:solidFill>
                  <a:srgbClr val="002060"/>
                </a:solidFill>
              </a:rPr>
              <a:t>Cl</a:t>
            </a:r>
            <a:r>
              <a:rPr lang="en-US" sz="2000" dirty="0">
                <a:solidFill>
                  <a:srgbClr val="002060"/>
                </a:solidFill>
              </a:rPr>
              <a:t>)=171.7</a:t>
            </a:r>
            <a:r>
              <a:rPr lang="en-US" sz="2000" baseline="30000" dirty="0">
                <a:solidFill>
                  <a:srgbClr val="002060"/>
                </a:solidFill>
              </a:rPr>
              <a:t>o</a:t>
            </a:r>
            <a:r>
              <a:rPr lang="en-US" sz="2000" dirty="0">
                <a:solidFill>
                  <a:srgbClr val="002060"/>
                </a:solidFill>
              </a:rPr>
              <a:t>), while the chlorine atoms are terminal.</a:t>
            </a:r>
          </a:p>
          <a:p>
            <a:pPr lvl="1"/>
            <a:endParaRPr lang="en-US" sz="2000" dirty="0">
              <a:solidFill>
                <a:srgbClr val="002060"/>
              </a:solidFill>
            </a:endParaRPr>
          </a:p>
          <a:p>
            <a:pPr lvl="1"/>
            <a:endParaRPr lang="en-US" sz="2000"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III</a:t>
            </a:r>
            <a:endParaRPr lang="en-US" dirty="0"/>
          </a:p>
        </p:txBody>
      </p:sp>
      <p:grpSp>
        <p:nvGrpSpPr>
          <p:cNvPr id="5" name="Group 4"/>
          <p:cNvGrpSpPr/>
          <p:nvPr/>
        </p:nvGrpSpPr>
        <p:grpSpPr>
          <a:xfrm>
            <a:off x="6584244" y="1447800"/>
            <a:ext cx="2327958" cy="1525724"/>
            <a:chOff x="6584244" y="2702344"/>
            <a:chExt cx="2327958" cy="1525724"/>
          </a:xfrm>
        </p:grpSpPr>
        <p:pic>
          <p:nvPicPr>
            <p:cNvPr id="18434" name="Picture 106"/>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30846" t="38029" r="30846" b="35974"/>
            <a:stretch>
              <a:fillRect/>
            </a:stretch>
          </p:blipFill>
          <p:spPr bwMode="auto">
            <a:xfrm>
              <a:off x="6584244" y="3071676"/>
              <a:ext cx="2327958" cy="1156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84244" y="2702344"/>
              <a:ext cx="697627" cy="369332"/>
            </a:xfrm>
            <a:prstGeom prst="rect">
              <a:avLst/>
            </a:prstGeom>
            <a:noFill/>
          </p:spPr>
          <p:txBody>
            <a:bodyPr wrap="none" rtlCol="0">
              <a:spAutoFit/>
            </a:bodyPr>
            <a:lstStyle/>
            <a:p>
              <a:r>
                <a:rPr lang="en-US" b="1" dirty="0">
                  <a:solidFill>
                    <a:schemeClr val="bg1"/>
                  </a:solidFill>
                </a:rPr>
                <a:t>NbF</a:t>
              </a:r>
              <a:r>
                <a:rPr lang="en-US" b="1" baseline="-25000" dirty="0">
                  <a:solidFill>
                    <a:schemeClr val="bg1"/>
                  </a:solidFill>
                </a:rPr>
                <a:t>5</a:t>
              </a:r>
              <a:endParaRPr lang="en-US" b="1" dirty="0">
                <a:solidFill>
                  <a:schemeClr val="bg1"/>
                </a:solidFill>
              </a:endParaRPr>
            </a:p>
          </p:txBody>
        </p:sp>
      </p:grpSp>
      <p:grpSp>
        <p:nvGrpSpPr>
          <p:cNvPr id="6" name="Group 5"/>
          <p:cNvGrpSpPr/>
          <p:nvPr/>
        </p:nvGrpSpPr>
        <p:grpSpPr>
          <a:xfrm>
            <a:off x="6542159" y="2971800"/>
            <a:ext cx="2310063" cy="1740932"/>
            <a:chOff x="6542159" y="4233712"/>
            <a:chExt cx="2310063" cy="1740932"/>
          </a:xfrm>
        </p:grpSpPr>
        <p:pic>
          <p:nvPicPr>
            <p:cNvPr id="18435" name="Picture 107"/>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l="15839" t="22533" r="15839" b="22533"/>
            <a:stretch>
              <a:fillRect/>
            </a:stretch>
          </p:blipFill>
          <p:spPr bwMode="auto">
            <a:xfrm>
              <a:off x="6553200" y="4603044"/>
              <a:ext cx="229902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542159" y="4233712"/>
              <a:ext cx="671979" cy="369332"/>
            </a:xfrm>
            <a:prstGeom prst="rect">
              <a:avLst/>
            </a:prstGeom>
            <a:noFill/>
          </p:spPr>
          <p:txBody>
            <a:bodyPr wrap="none" rtlCol="0">
              <a:spAutoFit/>
            </a:bodyPr>
            <a:lstStyle/>
            <a:p>
              <a:r>
                <a:rPr lang="en-US" b="1" dirty="0" smtClean="0">
                  <a:solidFill>
                    <a:schemeClr val="bg1"/>
                  </a:solidFill>
                </a:rPr>
                <a:t>OsF</a:t>
              </a:r>
              <a:r>
                <a:rPr lang="en-US" b="1" baseline="-25000" dirty="0" smtClean="0">
                  <a:solidFill>
                    <a:schemeClr val="bg1"/>
                  </a:solidFill>
                </a:rPr>
                <a:t>5</a:t>
              </a:r>
              <a:endParaRPr lang="en-US" b="1" dirty="0">
                <a:solidFill>
                  <a:schemeClr val="bg1"/>
                </a:solidFill>
              </a:endParaRPr>
            </a:p>
          </p:txBody>
        </p:sp>
      </p:grpSp>
      <p:grpSp>
        <p:nvGrpSpPr>
          <p:cNvPr id="9" name="Group 8"/>
          <p:cNvGrpSpPr/>
          <p:nvPr/>
        </p:nvGrpSpPr>
        <p:grpSpPr>
          <a:xfrm>
            <a:off x="6562941" y="4732777"/>
            <a:ext cx="1904999" cy="1677919"/>
            <a:chOff x="6553200" y="4722881"/>
            <a:chExt cx="1904999" cy="1677919"/>
          </a:xfrm>
        </p:grpSpPr>
        <p:pic>
          <p:nvPicPr>
            <p:cNvPr id="12290"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31833" t="27060" r="31833" b="27826"/>
            <a:stretch>
              <a:fillRect/>
            </a:stretch>
          </p:blipFill>
          <p:spPr bwMode="auto">
            <a:xfrm>
              <a:off x="6553200" y="5092213"/>
              <a:ext cx="1904999" cy="130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553200" y="4722881"/>
              <a:ext cx="881652" cy="369332"/>
            </a:xfrm>
            <a:prstGeom prst="rect">
              <a:avLst/>
            </a:prstGeom>
            <a:noFill/>
          </p:spPr>
          <p:txBody>
            <a:bodyPr wrap="none" rtlCol="0">
              <a:spAutoFit/>
            </a:bodyPr>
            <a:lstStyle/>
            <a:p>
              <a:r>
                <a:rPr lang="en-US" b="1" dirty="0" smtClean="0">
                  <a:solidFill>
                    <a:schemeClr val="bg1"/>
                  </a:solidFill>
                </a:rPr>
                <a:t>TaFCl</a:t>
              </a:r>
              <a:r>
                <a:rPr lang="en-US" b="1" baseline="-25000" dirty="0" smtClean="0">
                  <a:solidFill>
                    <a:schemeClr val="bg1"/>
                  </a:solidFill>
                </a:rPr>
                <a:t>4</a:t>
              </a:r>
              <a:endParaRPr lang="en-US" b="1" baseline="-25000" dirty="0">
                <a:solidFill>
                  <a:schemeClr val="bg1"/>
                </a:solidFill>
              </a:endParaRPr>
            </a:p>
          </p:txBody>
        </p:sp>
      </p:grpSp>
    </p:spTree>
    <p:extLst>
      <p:ext uri="{BB962C8B-B14F-4D97-AF65-F5344CB8AC3E}">
        <p14:creationId xmlns:p14="http://schemas.microsoft.com/office/powerpoint/2010/main" val="19738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572000"/>
          </a:xfrm>
        </p:spPr>
        <p:txBody>
          <a:bodyPr>
            <a:normAutofit fontScale="92500" lnSpcReduction="20000"/>
          </a:bodyPr>
          <a:lstStyle/>
          <a:p>
            <a:r>
              <a:rPr lang="en-US" b="1" dirty="0">
                <a:solidFill>
                  <a:schemeClr val="bg1"/>
                </a:solidFill>
              </a:rPr>
              <a:t>Octahedra with shared vertices </a:t>
            </a:r>
          </a:p>
          <a:p>
            <a:pPr lvl="1"/>
            <a:r>
              <a:rPr lang="en-US" dirty="0">
                <a:solidFill>
                  <a:srgbClr val="002060"/>
                </a:solidFill>
              </a:rPr>
              <a:t>Molecules like </a:t>
            </a:r>
            <a:r>
              <a:rPr lang="en-US" dirty="0" smtClean="0">
                <a:solidFill>
                  <a:srgbClr val="002060"/>
                </a:solidFill>
              </a:rPr>
              <a:t>BiF</a:t>
            </a:r>
            <a:r>
              <a:rPr lang="en-US" baseline="-25000" dirty="0" smtClean="0">
                <a:solidFill>
                  <a:srgbClr val="002060"/>
                </a:solidFill>
              </a:rPr>
              <a:t>5</a:t>
            </a:r>
            <a:r>
              <a:rPr lang="en-US" dirty="0" smtClean="0">
                <a:solidFill>
                  <a:srgbClr val="002060"/>
                </a:solidFill>
              </a:rPr>
              <a:t> and UF</a:t>
            </a:r>
            <a:r>
              <a:rPr lang="en-US" baseline="-25000" dirty="0" smtClean="0">
                <a:solidFill>
                  <a:srgbClr val="002060"/>
                </a:solidFill>
              </a:rPr>
              <a:t>5</a:t>
            </a:r>
            <a:r>
              <a:rPr lang="en-US" dirty="0" smtClean="0">
                <a:solidFill>
                  <a:srgbClr val="002060"/>
                </a:solidFill>
              </a:rPr>
              <a:t> form </a:t>
            </a:r>
            <a:r>
              <a:rPr lang="en-US" dirty="0">
                <a:solidFill>
                  <a:srgbClr val="002060"/>
                </a:solidFill>
              </a:rPr>
              <a:t>linear chains in which the octahedra are connected in trans-configuration. </a:t>
            </a:r>
            <a:r>
              <a:rPr lang="en-US" dirty="0" smtClean="0">
                <a:solidFill>
                  <a:srgbClr val="002060"/>
                </a:solidFill>
              </a:rPr>
              <a:t>The M-F-M </a:t>
            </a:r>
            <a:r>
              <a:rPr lang="en-US" dirty="0">
                <a:solidFill>
                  <a:srgbClr val="002060"/>
                </a:solidFill>
              </a:rPr>
              <a:t>unit is strictly linear in these cases. </a:t>
            </a:r>
            <a:endParaRPr lang="en-US" dirty="0" smtClean="0">
              <a:solidFill>
                <a:srgbClr val="002060"/>
              </a:solidFill>
            </a:endParaRPr>
          </a:p>
          <a:p>
            <a:pPr lvl="1"/>
            <a:r>
              <a:rPr lang="en-US" dirty="0" smtClean="0">
                <a:solidFill>
                  <a:srgbClr val="002060"/>
                </a:solidFill>
              </a:rPr>
              <a:t>In </a:t>
            </a:r>
            <a:r>
              <a:rPr lang="en-US" dirty="0" err="1">
                <a:solidFill>
                  <a:srgbClr val="002060"/>
                </a:solidFill>
              </a:rPr>
              <a:t>Ca</a:t>
            </a:r>
            <a:r>
              <a:rPr lang="en-US" dirty="0">
                <a:solidFill>
                  <a:srgbClr val="002060"/>
                </a:solidFill>
              </a:rPr>
              <a:t>[MF</a:t>
            </a:r>
            <a:r>
              <a:rPr lang="en-US" baseline="-25000" dirty="0">
                <a:solidFill>
                  <a:srgbClr val="002060"/>
                </a:solidFill>
              </a:rPr>
              <a:t>5</a:t>
            </a:r>
            <a:r>
              <a:rPr lang="en-US" dirty="0">
                <a:solidFill>
                  <a:srgbClr val="002060"/>
                </a:solidFill>
              </a:rPr>
              <a:t>] (M=Cr, </a:t>
            </a:r>
            <a:r>
              <a:rPr lang="en-US" dirty="0" err="1">
                <a:solidFill>
                  <a:srgbClr val="002060"/>
                </a:solidFill>
              </a:rPr>
              <a:t>Mn</a:t>
            </a:r>
            <a:r>
              <a:rPr lang="en-US" dirty="0">
                <a:solidFill>
                  <a:srgbClr val="002060"/>
                </a:solidFill>
              </a:rPr>
              <a:t>), the MF</a:t>
            </a:r>
            <a:r>
              <a:rPr lang="en-US" baseline="-25000" dirty="0">
                <a:solidFill>
                  <a:srgbClr val="002060"/>
                </a:solidFill>
              </a:rPr>
              <a:t>5</a:t>
            </a:r>
            <a:r>
              <a:rPr lang="en-US" baseline="30000" dirty="0">
                <a:solidFill>
                  <a:srgbClr val="002060"/>
                </a:solidFill>
              </a:rPr>
              <a:t>2-</a:t>
            </a:r>
            <a:r>
              <a:rPr lang="en-US" dirty="0">
                <a:solidFill>
                  <a:srgbClr val="002060"/>
                </a:solidFill>
              </a:rPr>
              <a:t>-anion forms a zigzag chain via trans linking, where the M-F-M angle is 150</a:t>
            </a:r>
            <a:r>
              <a:rPr lang="en-US" baseline="30000" dirty="0">
                <a:solidFill>
                  <a:srgbClr val="002060"/>
                </a:solidFill>
              </a:rPr>
              <a:t>o</a:t>
            </a:r>
            <a:r>
              <a:rPr lang="en-US" dirty="0">
                <a:solidFill>
                  <a:srgbClr val="002060"/>
                </a:solidFill>
              </a:rPr>
              <a:t>. </a:t>
            </a:r>
            <a:endParaRPr lang="en-US" dirty="0" smtClean="0">
              <a:solidFill>
                <a:srgbClr val="002060"/>
              </a:solidFill>
            </a:endParaRPr>
          </a:p>
          <a:p>
            <a:pPr lvl="1"/>
            <a:r>
              <a:rPr lang="en-US" dirty="0" smtClean="0">
                <a:solidFill>
                  <a:srgbClr val="002060"/>
                </a:solidFill>
              </a:rPr>
              <a:t>In VF</a:t>
            </a:r>
            <a:r>
              <a:rPr lang="en-US" baseline="-25000" dirty="0" smtClean="0">
                <a:solidFill>
                  <a:srgbClr val="002060"/>
                </a:solidFill>
              </a:rPr>
              <a:t>5</a:t>
            </a:r>
            <a:r>
              <a:rPr lang="en-US" dirty="0">
                <a:solidFill>
                  <a:srgbClr val="002060"/>
                </a:solidFill>
              </a:rPr>
              <a:t> </a:t>
            </a:r>
            <a:r>
              <a:rPr lang="en-US" dirty="0" smtClean="0">
                <a:solidFill>
                  <a:srgbClr val="002060"/>
                </a:solidFill>
              </a:rPr>
              <a:t>and CrF</a:t>
            </a:r>
            <a:r>
              <a:rPr lang="en-US" baseline="-25000" dirty="0" smtClean="0">
                <a:solidFill>
                  <a:srgbClr val="002060"/>
                </a:solidFill>
              </a:rPr>
              <a:t>5 </a:t>
            </a:r>
            <a:r>
              <a:rPr lang="en-US" dirty="0">
                <a:solidFill>
                  <a:srgbClr val="002060"/>
                </a:solidFill>
              </a:rPr>
              <a:t> </a:t>
            </a:r>
            <a:r>
              <a:rPr lang="en-US" dirty="0" smtClean="0">
                <a:solidFill>
                  <a:srgbClr val="002060"/>
                </a:solidFill>
              </a:rPr>
              <a:t>display zigzag </a:t>
            </a:r>
            <a:r>
              <a:rPr lang="en-US" dirty="0">
                <a:solidFill>
                  <a:srgbClr val="002060"/>
                </a:solidFill>
              </a:rPr>
              <a:t>chains are observed with a bond angle of 152</a:t>
            </a:r>
            <a:r>
              <a:rPr lang="en-US" baseline="30000" dirty="0">
                <a:solidFill>
                  <a:srgbClr val="002060"/>
                </a:solidFill>
              </a:rPr>
              <a:t>o</a:t>
            </a:r>
            <a:r>
              <a:rPr lang="en-US" dirty="0">
                <a:solidFill>
                  <a:srgbClr val="002060"/>
                </a:solidFill>
              </a:rPr>
              <a:t> via cis linkage. </a:t>
            </a:r>
            <a:endParaRPr lang="en-US" dirty="0" smtClean="0">
              <a:solidFill>
                <a:srgbClr val="002060"/>
              </a:solidFill>
            </a:endParaRPr>
          </a:p>
          <a:p>
            <a:pPr lvl="1"/>
            <a:r>
              <a:rPr lang="en-US" dirty="0" smtClean="0">
                <a:solidFill>
                  <a:srgbClr val="002060"/>
                </a:solidFill>
              </a:rPr>
              <a:t>MoOF</a:t>
            </a:r>
            <a:r>
              <a:rPr lang="en-US" baseline="-25000" dirty="0" smtClean="0">
                <a:solidFill>
                  <a:srgbClr val="002060"/>
                </a:solidFill>
              </a:rPr>
              <a:t>4</a:t>
            </a:r>
            <a:r>
              <a:rPr lang="en-US" dirty="0" smtClean="0">
                <a:solidFill>
                  <a:srgbClr val="002060"/>
                </a:solidFill>
              </a:rPr>
              <a:t> and ReOF</a:t>
            </a:r>
            <a:r>
              <a:rPr lang="en-US" baseline="-25000" dirty="0" smtClean="0">
                <a:solidFill>
                  <a:srgbClr val="002060"/>
                </a:solidFill>
              </a:rPr>
              <a:t>4 </a:t>
            </a:r>
            <a:r>
              <a:rPr lang="en-US" dirty="0" smtClean="0">
                <a:solidFill>
                  <a:srgbClr val="002060"/>
                </a:solidFill>
              </a:rPr>
              <a:t>exhibit zigzag chains with </a:t>
            </a:r>
            <a:r>
              <a:rPr lang="en-US" dirty="0" err="1" smtClean="0">
                <a:solidFill>
                  <a:srgbClr val="002060"/>
                </a:solidFill>
              </a:rPr>
              <a:t>flouride</a:t>
            </a:r>
            <a:r>
              <a:rPr lang="en-US" dirty="0" smtClean="0">
                <a:solidFill>
                  <a:srgbClr val="002060"/>
                </a:solidFill>
              </a:rPr>
              <a:t> bridge and a terminal </a:t>
            </a:r>
            <a:r>
              <a:rPr lang="en-US" dirty="0" err="1" smtClean="0">
                <a:solidFill>
                  <a:srgbClr val="002060"/>
                </a:solidFill>
              </a:rPr>
              <a:t>oxo</a:t>
            </a:r>
            <a:r>
              <a:rPr lang="en-US" dirty="0" smtClean="0">
                <a:solidFill>
                  <a:srgbClr val="002060"/>
                </a:solidFill>
              </a:rPr>
              <a:t> ligand </a:t>
            </a:r>
          </a:p>
          <a:p>
            <a:pPr lvl="1"/>
            <a:r>
              <a:rPr lang="en-US" dirty="0" smtClean="0">
                <a:solidFill>
                  <a:srgbClr val="002060"/>
                </a:solidFill>
              </a:rPr>
              <a:t>WOF</a:t>
            </a:r>
            <a:r>
              <a:rPr lang="en-US" baseline="-25000" dirty="0" smtClean="0">
                <a:solidFill>
                  <a:srgbClr val="002060"/>
                </a:solidFill>
              </a:rPr>
              <a:t>4</a:t>
            </a:r>
            <a:r>
              <a:rPr lang="en-US" dirty="0" smtClean="0">
                <a:solidFill>
                  <a:srgbClr val="002060"/>
                </a:solidFill>
              </a:rPr>
              <a:t> on the other side forms a tetramer with </a:t>
            </a:r>
            <a:r>
              <a:rPr lang="en-US" dirty="0" err="1" smtClean="0">
                <a:solidFill>
                  <a:srgbClr val="002060"/>
                </a:solidFill>
              </a:rPr>
              <a:t>oxo</a:t>
            </a:r>
            <a:r>
              <a:rPr lang="en-US" dirty="0" smtClean="0">
                <a:solidFill>
                  <a:srgbClr val="002060"/>
                </a:solidFill>
              </a:rPr>
              <a:t> bridges (&lt;(Mo-O-Mo)= 172.5</a:t>
            </a:r>
            <a:r>
              <a:rPr lang="en-US" baseline="30000" dirty="0" smtClean="0">
                <a:solidFill>
                  <a:srgbClr val="002060"/>
                </a:solidFill>
              </a:rPr>
              <a:t>o</a:t>
            </a:r>
            <a:r>
              <a:rPr lang="en-US" dirty="0" smtClean="0">
                <a:solidFill>
                  <a:srgbClr val="002060"/>
                </a:solidFill>
              </a:rPr>
              <a:t>)</a:t>
            </a:r>
            <a:endParaRPr lang="en-US" dirty="0">
              <a:solidFill>
                <a:srgbClr val="002060"/>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IV</a:t>
            </a:r>
            <a:endParaRPr lang="en-US" dirty="0"/>
          </a:p>
        </p:txBody>
      </p:sp>
      <p:grpSp>
        <p:nvGrpSpPr>
          <p:cNvPr id="7" name="Group 6"/>
          <p:cNvGrpSpPr>
            <a:grpSpLocks noChangeAspect="1"/>
          </p:cNvGrpSpPr>
          <p:nvPr/>
        </p:nvGrpSpPr>
        <p:grpSpPr>
          <a:xfrm>
            <a:off x="6858002" y="1219200"/>
            <a:ext cx="859531" cy="1816224"/>
            <a:chOff x="6987117" y="1524000"/>
            <a:chExt cx="1074414" cy="2247803"/>
          </a:xfrm>
        </p:grpSpPr>
        <p:pic>
          <p:nvPicPr>
            <p:cNvPr id="19458" name="Picture 108"/>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42131" t="27751" r="42131" b="27751"/>
            <a:stretch>
              <a:fillRect/>
            </a:stretch>
          </p:blipFill>
          <p:spPr bwMode="auto">
            <a:xfrm>
              <a:off x="6987117" y="1524000"/>
              <a:ext cx="89858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87117" y="3352800"/>
              <a:ext cx="1074414" cy="419003"/>
            </a:xfrm>
            <a:prstGeom prst="rect">
              <a:avLst/>
            </a:prstGeom>
            <a:noFill/>
          </p:spPr>
          <p:txBody>
            <a:bodyPr wrap="none" rtlCol="0">
              <a:spAutoFit/>
            </a:bodyPr>
            <a:lstStyle/>
            <a:p>
              <a:r>
                <a:rPr lang="en-US" sz="1600" b="1" dirty="0">
                  <a:solidFill>
                    <a:schemeClr val="bg1"/>
                  </a:solidFill>
                </a:rPr>
                <a:t>(BiF</a:t>
              </a:r>
              <a:r>
                <a:rPr lang="en-US" sz="1600" b="1" baseline="-25000" dirty="0">
                  <a:solidFill>
                    <a:schemeClr val="bg1"/>
                  </a:solidFill>
                </a:rPr>
                <a:t>5</a:t>
              </a:r>
              <a:r>
                <a:rPr lang="en-US" sz="1600" b="1" dirty="0">
                  <a:solidFill>
                    <a:schemeClr val="bg1"/>
                  </a:solidFill>
                </a:rPr>
                <a:t>)</a:t>
              </a:r>
              <a:r>
                <a:rPr lang="en-US" sz="1600" b="1" baseline="-25000" dirty="0">
                  <a:solidFill>
                    <a:schemeClr val="bg1"/>
                  </a:solidFill>
                </a:rPr>
                <a:t>∞</a:t>
              </a:r>
              <a:r>
                <a:rPr lang="en-US" sz="1600" b="1" dirty="0">
                  <a:solidFill>
                    <a:schemeClr val="bg1"/>
                  </a:solidFill>
                </a:rPr>
                <a:t> </a:t>
              </a:r>
              <a:endParaRPr lang="en-US" sz="1600" dirty="0">
                <a:solidFill>
                  <a:schemeClr val="bg1"/>
                </a:solidFill>
              </a:endParaRPr>
            </a:p>
          </p:txBody>
        </p:sp>
      </p:grpSp>
      <p:grpSp>
        <p:nvGrpSpPr>
          <p:cNvPr id="8" name="Group 7"/>
          <p:cNvGrpSpPr>
            <a:grpSpLocks/>
          </p:cNvGrpSpPr>
          <p:nvPr/>
        </p:nvGrpSpPr>
        <p:grpSpPr>
          <a:xfrm>
            <a:off x="7924802" y="1219200"/>
            <a:ext cx="928248" cy="1801594"/>
            <a:chOff x="7924800" y="1524000"/>
            <a:chExt cx="1160310" cy="2251992"/>
          </a:xfrm>
        </p:grpSpPr>
        <p:pic>
          <p:nvPicPr>
            <p:cNvPr id="19459" name="Picture 109"/>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33240" t="10318" r="33240" b="10318"/>
            <a:stretch>
              <a:fillRect/>
            </a:stretch>
          </p:blipFill>
          <p:spPr bwMode="auto">
            <a:xfrm>
              <a:off x="7924800" y="1524000"/>
              <a:ext cx="106017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58598" y="3352800"/>
              <a:ext cx="1126512" cy="423192"/>
            </a:xfrm>
            <a:prstGeom prst="rect">
              <a:avLst/>
            </a:prstGeom>
            <a:noFill/>
          </p:spPr>
          <p:txBody>
            <a:bodyPr wrap="none" rtlCol="0">
              <a:spAutoFit/>
            </a:bodyPr>
            <a:lstStyle/>
            <a:p>
              <a:r>
                <a:rPr lang="en-US" sz="1600" b="1" dirty="0">
                  <a:solidFill>
                    <a:schemeClr val="bg1"/>
                  </a:solidFill>
                </a:rPr>
                <a:t>CaCrF</a:t>
              </a:r>
              <a:r>
                <a:rPr lang="en-US" sz="1600" b="1" baseline="-25000" dirty="0">
                  <a:solidFill>
                    <a:schemeClr val="bg1"/>
                  </a:solidFill>
                </a:rPr>
                <a:t>5 </a:t>
              </a:r>
              <a:endParaRPr lang="en-US" sz="1600" dirty="0">
                <a:solidFill>
                  <a:schemeClr val="bg1"/>
                </a:solidFill>
              </a:endParaRPr>
            </a:p>
          </p:txBody>
        </p:sp>
      </p:grpSp>
      <p:grpSp>
        <p:nvGrpSpPr>
          <p:cNvPr id="9" name="Group 8"/>
          <p:cNvGrpSpPr>
            <a:grpSpLocks noChangeAspect="1"/>
          </p:cNvGrpSpPr>
          <p:nvPr/>
        </p:nvGrpSpPr>
        <p:grpSpPr>
          <a:xfrm>
            <a:off x="6705600" y="3276600"/>
            <a:ext cx="989776" cy="1757588"/>
            <a:chOff x="7436054" y="3800475"/>
            <a:chExt cx="1237220" cy="2196985"/>
          </a:xfrm>
        </p:grpSpPr>
        <p:pic>
          <p:nvPicPr>
            <p:cNvPr id="19460" name="Picture 110"/>
            <p:cNvPicPr>
              <a:picLocks noChangeAspect="1" noChangeArrowheads="1"/>
            </p:cNvPicPr>
            <p:nvPr/>
          </p:nvPicPr>
          <p:blipFill>
            <a:blip r:embed="rId4" cstate="print">
              <a:lum bright="-20000" contrast="40000"/>
              <a:extLst>
                <a:ext uri="{28A0092B-C50C-407E-A947-70E740481C1C}">
                  <a14:useLocalDpi xmlns:a14="http://schemas.microsoft.com/office/drawing/2010/main" val="0"/>
                </a:ext>
              </a:extLst>
            </a:blip>
            <a:srcRect l="35361" t="26724" r="39874" b="22612"/>
            <a:stretch>
              <a:fillRect/>
            </a:stretch>
          </p:blipFill>
          <p:spPr bwMode="auto">
            <a:xfrm>
              <a:off x="7436054" y="3800475"/>
              <a:ext cx="120015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36933" y="5574267"/>
              <a:ext cx="1036341" cy="423193"/>
            </a:xfrm>
            <a:prstGeom prst="rect">
              <a:avLst/>
            </a:prstGeom>
            <a:noFill/>
          </p:spPr>
          <p:txBody>
            <a:bodyPr wrap="none" rtlCol="0">
              <a:spAutoFit/>
            </a:bodyPr>
            <a:lstStyle/>
            <a:p>
              <a:r>
                <a:rPr lang="en-US" sz="1600" b="1" dirty="0">
                  <a:solidFill>
                    <a:schemeClr val="bg1"/>
                  </a:solidFill>
                </a:rPr>
                <a:t>(VF</a:t>
              </a:r>
              <a:r>
                <a:rPr lang="en-US" sz="1600" b="1" baseline="-25000" dirty="0">
                  <a:solidFill>
                    <a:schemeClr val="bg1"/>
                  </a:solidFill>
                </a:rPr>
                <a:t>5</a:t>
              </a:r>
              <a:r>
                <a:rPr lang="en-US" sz="1600" b="1" dirty="0">
                  <a:solidFill>
                    <a:schemeClr val="bg1"/>
                  </a:solidFill>
                </a:rPr>
                <a:t>)</a:t>
              </a:r>
              <a:r>
                <a:rPr lang="en-US" sz="1600" b="1" baseline="-25000" dirty="0">
                  <a:solidFill>
                    <a:schemeClr val="bg1"/>
                  </a:solidFill>
                </a:rPr>
                <a:t> ∞ </a:t>
              </a:r>
              <a:endParaRPr lang="en-US" sz="1600" dirty="0">
                <a:solidFill>
                  <a:schemeClr val="bg1"/>
                </a:solidFill>
              </a:endParaRPr>
            </a:p>
          </p:txBody>
        </p:sp>
      </p:grpSp>
      <p:grpSp>
        <p:nvGrpSpPr>
          <p:cNvPr id="18" name="Group 17"/>
          <p:cNvGrpSpPr>
            <a:grpSpLocks noChangeAspect="1"/>
          </p:cNvGrpSpPr>
          <p:nvPr/>
        </p:nvGrpSpPr>
        <p:grpSpPr>
          <a:xfrm>
            <a:off x="7916879" y="3276598"/>
            <a:ext cx="1227119" cy="1749969"/>
            <a:chOff x="7950679" y="3810000"/>
            <a:chExt cx="1533900" cy="2187462"/>
          </a:xfrm>
        </p:grpSpPr>
        <p:pic>
          <p:nvPicPr>
            <p:cNvPr id="1638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651" t="14664" r="41370" b="6782"/>
            <a:stretch/>
          </p:blipFill>
          <p:spPr bwMode="auto">
            <a:xfrm>
              <a:off x="8009907" y="3810000"/>
              <a:ext cx="962078" cy="178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950679" y="5574269"/>
              <a:ext cx="1533900" cy="423193"/>
            </a:xfrm>
            <a:prstGeom prst="rect">
              <a:avLst/>
            </a:prstGeom>
            <a:noFill/>
          </p:spPr>
          <p:txBody>
            <a:bodyPr wrap="square" rtlCol="0">
              <a:spAutoFit/>
            </a:bodyPr>
            <a:lstStyle/>
            <a:p>
              <a:r>
                <a:rPr lang="en-US" sz="1600" b="1" dirty="0" smtClean="0">
                  <a:solidFill>
                    <a:schemeClr val="bg1"/>
                  </a:solidFill>
                </a:rPr>
                <a:t>(MoOF</a:t>
              </a:r>
              <a:r>
                <a:rPr lang="en-US" sz="1600" b="1" baseline="-25000" dirty="0" smtClean="0">
                  <a:solidFill>
                    <a:schemeClr val="bg1"/>
                  </a:solidFill>
                </a:rPr>
                <a:t>4</a:t>
              </a:r>
              <a:r>
                <a:rPr lang="en-US" sz="1600" b="1" dirty="0" smtClean="0">
                  <a:solidFill>
                    <a:schemeClr val="bg1"/>
                  </a:solidFill>
                </a:rPr>
                <a:t>)</a:t>
              </a:r>
              <a:r>
                <a:rPr lang="en-US" sz="1600" b="1" baseline="-25000" dirty="0" smtClean="0">
                  <a:solidFill>
                    <a:schemeClr val="bg1"/>
                  </a:solidFill>
                </a:rPr>
                <a:t>∞</a:t>
              </a:r>
              <a:endParaRPr lang="en-US" sz="1600" b="1" baseline="-25000" dirty="0">
                <a:solidFill>
                  <a:schemeClr val="bg1"/>
                </a:solidFill>
              </a:endParaRPr>
            </a:p>
          </p:txBody>
        </p:sp>
      </p:grpSp>
      <p:grpSp>
        <p:nvGrpSpPr>
          <p:cNvPr id="24" name="Group 23"/>
          <p:cNvGrpSpPr>
            <a:grpSpLocks noChangeAspect="1"/>
          </p:cNvGrpSpPr>
          <p:nvPr/>
        </p:nvGrpSpPr>
        <p:grpSpPr>
          <a:xfrm>
            <a:off x="7293626" y="5152598"/>
            <a:ext cx="1164574" cy="1172002"/>
            <a:chOff x="7196943" y="5038960"/>
            <a:chExt cx="1455717" cy="1465002"/>
          </a:xfrm>
        </p:grpSpPr>
        <p:pic>
          <p:nvPicPr>
            <p:cNvPr id="1638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487" t="28247" r="38657" b="28799"/>
            <a:stretch/>
          </p:blipFill>
          <p:spPr bwMode="auto">
            <a:xfrm>
              <a:off x="7196943" y="5038960"/>
              <a:ext cx="1455717" cy="1126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7488810" y="6165408"/>
              <a:ext cx="950901" cy="338554"/>
            </a:xfrm>
            <a:prstGeom prst="rect">
              <a:avLst/>
            </a:prstGeom>
            <a:noFill/>
          </p:spPr>
          <p:txBody>
            <a:bodyPr wrap="none" rtlCol="0">
              <a:spAutoFit/>
            </a:bodyPr>
            <a:lstStyle/>
            <a:p>
              <a:r>
                <a:rPr lang="en-US" sz="1600" b="1" dirty="0" smtClean="0">
                  <a:solidFill>
                    <a:schemeClr val="bg1"/>
                  </a:solidFill>
                </a:rPr>
                <a:t>(WOF</a:t>
              </a:r>
              <a:r>
                <a:rPr lang="en-US" sz="1600" b="1" baseline="-25000" dirty="0" smtClean="0">
                  <a:solidFill>
                    <a:schemeClr val="bg1"/>
                  </a:solidFill>
                </a:rPr>
                <a:t>4</a:t>
              </a:r>
              <a:r>
                <a:rPr lang="en-US" sz="1600" b="1" dirty="0" smtClean="0">
                  <a:solidFill>
                    <a:schemeClr val="bg1"/>
                  </a:solidFill>
                </a:rPr>
                <a:t>)</a:t>
              </a:r>
              <a:r>
                <a:rPr lang="en-US" sz="1600" b="1" baseline="-25000" dirty="0" smtClean="0">
                  <a:solidFill>
                    <a:schemeClr val="bg1"/>
                  </a:solidFill>
                </a:rPr>
                <a:t>4</a:t>
              </a:r>
              <a:endParaRPr lang="en-US" sz="1600" b="1" baseline="-25000" dirty="0">
                <a:solidFill>
                  <a:schemeClr val="bg1"/>
                </a:solidFill>
              </a:endParaRPr>
            </a:p>
          </p:txBody>
        </p:sp>
      </p:grpSp>
    </p:spTree>
    <p:extLst>
      <p:ext uri="{BB962C8B-B14F-4D97-AF65-F5344CB8AC3E}">
        <p14:creationId xmlns:p14="http://schemas.microsoft.com/office/powerpoint/2010/main" val="44203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barn(inVertical)">
                                      <p:cBhvr>
                                        <p:cTn id="47" dur="500"/>
                                        <p:tgtEl>
                                          <p:spTgt spid="2">
                                            <p:txEl>
                                              <p:pRg st="5" end="5"/>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81800" cy="4800600"/>
          </a:xfrm>
        </p:spPr>
        <p:txBody>
          <a:bodyPr>
            <a:normAutofit fontScale="77500" lnSpcReduction="20000"/>
          </a:bodyPr>
          <a:lstStyle/>
          <a:p>
            <a:r>
              <a:rPr lang="en-US" b="1" dirty="0">
                <a:solidFill>
                  <a:schemeClr val="bg1"/>
                </a:solidFill>
              </a:rPr>
              <a:t>Octahedra with shared vertices </a:t>
            </a:r>
          </a:p>
          <a:p>
            <a:pPr lvl="1"/>
            <a:r>
              <a:rPr lang="en-US" dirty="0" smtClean="0">
                <a:solidFill>
                  <a:srgbClr val="002060"/>
                </a:solidFill>
              </a:rPr>
              <a:t>If </a:t>
            </a:r>
            <a:r>
              <a:rPr lang="en-US" dirty="0">
                <a:solidFill>
                  <a:srgbClr val="002060"/>
                </a:solidFill>
              </a:rPr>
              <a:t>four vertices are shared like in MF</a:t>
            </a:r>
            <a:r>
              <a:rPr lang="en-US" baseline="-25000" dirty="0">
                <a:solidFill>
                  <a:srgbClr val="002060"/>
                </a:solidFill>
              </a:rPr>
              <a:t>4</a:t>
            </a:r>
            <a:r>
              <a:rPr lang="en-US" dirty="0">
                <a:solidFill>
                  <a:srgbClr val="002060"/>
                </a:solidFill>
              </a:rPr>
              <a:t> (M=</a:t>
            </a:r>
            <a:r>
              <a:rPr lang="en-US" dirty="0" err="1">
                <a:solidFill>
                  <a:srgbClr val="002060"/>
                </a:solidFill>
              </a:rPr>
              <a:t>Pb</a:t>
            </a:r>
            <a:r>
              <a:rPr lang="en-US" dirty="0">
                <a:solidFill>
                  <a:srgbClr val="002060"/>
                </a:solidFill>
              </a:rPr>
              <a:t>, </a:t>
            </a:r>
            <a:r>
              <a:rPr lang="en-US" dirty="0" err="1">
                <a:solidFill>
                  <a:srgbClr val="002060"/>
                </a:solidFill>
              </a:rPr>
              <a:t>Sn</a:t>
            </a:r>
            <a:r>
              <a:rPr lang="en-US" dirty="0">
                <a:solidFill>
                  <a:srgbClr val="002060"/>
                </a:solidFill>
              </a:rPr>
              <a:t>), a layered structure is formed in which the four M-F-M bridges are almost linear and two fluoride atoms are not shared. </a:t>
            </a:r>
            <a:endParaRPr lang="en-US" dirty="0" smtClean="0">
              <a:solidFill>
                <a:srgbClr val="002060"/>
              </a:solidFill>
            </a:endParaRPr>
          </a:p>
          <a:p>
            <a:pPr lvl="1"/>
            <a:r>
              <a:rPr lang="en-US" dirty="0" smtClean="0">
                <a:solidFill>
                  <a:srgbClr val="002060"/>
                </a:solidFill>
              </a:rPr>
              <a:t>The </a:t>
            </a:r>
            <a:r>
              <a:rPr lang="en-US" dirty="0">
                <a:solidFill>
                  <a:srgbClr val="002060"/>
                </a:solidFill>
              </a:rPr>
              <a:t>K</a:t>
            </a:r>
            <a:r>
              <a:rPr lang="en-US" baseline="-25000" dirty="0">
                <a:solidFill>
                  <a:srgbClr val="002060"/>
                </a:solidFill>
              </a:rPr>
              <a:t>2</a:t>
            </a:r>
            <a:r>
              <a:rPr lang="en-US" dirty="0">
                <a:solidFill>
                  <a:srgbClr val="002060"/>
                </a:solidFill>
              </a:rPr>
              <a:t>NiF</a:t>
            </a:r>
            <a:r>
              <a:rPr lang="en-US" baseline="-25000" dirty="0">
                <a:solidFill>
                  <a:srgbClr val="002060"/>
                </a:solidFill>
              </a:rPr>
              <a:t>4</a:t>
            </a:r>
            <a:r>
              <a:rPr lang="en-US" dirty="0">
                <a:solidFill>
                  <a:srgbClr val="002060"/>
                </a:solidFill>
              </a:rPr>
              <a:t> type, which is based on the same motif, is found in many fluorides with K</a:t>
            </a:r>
            <a:r>
              <a:rPr lang="en-US" baseline="-25000" dirty="0">
                <a:solidFill>
                  <a:srgbClr val="002060"/>
                </a:solidFill>
              </a:rPr>
              <a:t>2</a:t>
            </a:r>
            <a:r>
              <a:rPr lang="en-US" dirty="0">
                <a:solidFill>
                  <a:srgbClr val="002060"/>
                </a:solidFill>
              </a:rPr>
              <a:t>MF</a:t>
            </a:r>
            <a:r>
              <a:rPr lang="en-US" baseline="-25000" dirty="0">
                <a:solidFill>
                  <a:srgbClr val="002060"/>
                </a:solidFill>
              </a:rPr>
              <a:t>4</a:t>
            </a:r>
            <a:r>
              <a:rPr lang="en-US" dirty="0">
                <a:solidFill>
                  <a:srgbClr val="002060"/>
                </a:solidFill>
              </a:rPr>
              <a:t> (M=Mg, Zn, Co, Ni) and oxides Sr</a:t>
            </a:r>
            <a:r>
              <a:rPr lang="en-US" baseline="-25000" dirty="0">
                <a:solidFill>
                  <a:srgbClr val="002060"/>
                </a:solidFill>
              </a:rPr>
              <a:t>2</a:t>
            </a:r>
            <a:r>
              <a:rPr lang="en-US" dirty="0">
                <a:solidFill>
                  <a:srgbClr val="002060"/>
                </a:solidFill>
              </a:rPr>
              <a:t>MO</a:t>
            </a:r>
            <a:r>
              <a:rPr lang="en-US" baseline="-25000" dirty="0">
                <a:solidFill>
                  <a:srgbClr val="002060"/>
                </a:solidFill>
              </a:rPr>
              <a:t>4</a:t>
            </a:r>
            <a:r>
              <a:rPr lang="en-US" dirty="0">
                <a:solidFill>
                  <a:srgbClr val="002060"/>
                </a:solidFill>
              </a:rPr>
              <a:t> (M=</a:t>
            </a:r>
            <a:r>
              <a:rPr lang="en-US" dirty="0" err="1">
                <a:solidFill>
                  <a:srgbClr val="002060"/>
                </a:solidFill>
              </a:rPr>
              <a:t>Sn</a:t>
            </a:r>
            <a:r>
              <a:rPr lang="en-US" dirty="0">
                <a:solidFill>
                  <a:srgbClr val="002060"/>
                </a:solidFill>
              </a:rPr>
              <a:t>, Ti, Mo, </a:t>
            </a:r>
            <a:r>
              <a:rPr lang="en-US" dirty="0" err="1">
                <a:solidFill>
                  <a:srgbClr val="002060"/>
                </a:solidFill>
              </a:rPr>
              <a:t>Ru</a:t>
            </a:r>
            <a:r>
              <a:rPr lang="en-US" dirty="0">
                <a:solidFill>
                  <a:srgbClr val="002060"/>
                </a:solidFill>
              </a:rPr>
              <a:t>, Rh, </a:t>
            </a:r>
            <a:r>
              <a:rPr lang="en-US" dirty="0" err="1">
                <a:solidFill>
                  <a:srgbClr val="002060"/>
                </a:solidFill>
              </a:rPr>
              <a:t>Ir</a:t>
            </a:r>
            <a:r>
              <a:rPr lang="en-US" dirty="0">
                <a:solidFill>
                  <a:srgbClr val="002060"/>
                </a:solidFill>
              </a:rPr>
              <a:t>). The potassium and strontium ions are coordinated to the four axial fluorine or oxygen atoms. </a:t>
            </a:r>
          </a:p>
          <a:p>
            <a:pPr lvl="1"/>
            <a:r>
              <a:rPr lang="en-US" dirty="0">
                <a:solidFill>
                  <a:srgbClr val="002060"/>
                </a:solidFill>
              </a:rPr>
              <a:t>If the MX</a:t>
            </a:r>
            <a:r>
              <a:rPr lang="en-US" baseline="-25000" dirty="0">
                <a:solidFill>
                  <a:srgbClr val="002060"/>
                </a:solidFill>
              </a:rPr>
              <a:t>4</a:t>
            </a:r>
            <a:r>
              <a:rPr lang="en-US" dirty="0">
                <a:solidFill>
                  <a:srgbClr val="002060"/>
                </a:solidFill>
              </a:rPr>
              <a:t> layers are stacked on top of each other, one arrives at the ReO</a:t>
            </a:r>
            <a:r>
              <a:rPr lang="en-US" baseline="-25000" dirty="0">
                <a:solidFill>
                  <a:srgbClr val="002060"/>
                </a:solidFill>
              </a:rPr>
              <a:t>3</a:t>
            </a:r>
            <a:r>
              <a:rPr lang="en-US" dirty="0">
                <a:solidFill>
                  <a:srgbClr val="002060"/>
                </a:solidFill>
              </a:rPr>
              <a:t> </a:t>
            </a:r>
            <a:r>
              <a:rPr lang="en-US" dirty="0" smtClean="0">
                <a:solidFill>
                  <a:srgbClr val="002060"/>
                </a:solidFill>
              </a:rPr>
              <a:t>structure. </a:t>
            </a:r>
            <a:r>
              <a:rPr lang="en-US" dirty="0">
                <a:solidFill>
                  <a:srgbClr val="002060"/>
                </a:solidFill>
              </a:rPr>
              <a:t>A</a:t>
            </a:r>
            <a:r>
              <a:rPr lang="en-US" baseline="30000" dirty="0">
                <a:solidFill>
                  <a:srgbClr val="002060"/>
                </a:solidFill>
              </a:rPr>
              <a:t>I</a:t>
            </a:r>
            <a:r>
              <a:rPr lang="en-US" dirty="0">
                <a:solidFill>
                  <a:srgbClr val="002060"/>
                </a:solidFill>
              </a:rPr>
              <a:t>MF</a:t>
            </a:r>
            <a:r>
              <a:rPr lang="en-US" baseline="-25000" dirty="0">
                <a:solidFill>
                  <a:srgbClr val="002060"/>
                </a:solidFill>
              </a:rPr>
              <a:t>3</a:t>
            </a:r>
            <a:r>
              <a:rPr lang="en-US" dirty="0">
                <a:solidFill>
                  <a:srgbClr val="002060"/>
                </a:solidFill>
              </a:rPr>
              <a:t> and A</a:t>
            </a:r>
            <a:r>
              <a:rPr lang="en-US" baseline="30000" dirty="0">
                <a:solidFill>
                  <a:srgbClr val="002060"/>
                </a:solidFill>
              </a:rPr>
              <a:t>II</a:t>
            </a:r>
            <a:r>
              <a:rPr lang="en-US" dirty="0">
                <a:solidFill>
                  <a:srgbClr val="002060"/>
                </a:solidFill>
              </a:rPr>
              <a:t>MO</a:t>
            </a:r>
            <a:r>
              <a:rPr lang="en-US" baseline="-25000" dirty="0">
                <a:solidFill>
                  <a:srgbClr val="002060"/>
                </a:solidFill>
              </a:rPr>
              <a:t>3</a:t>
            </a:r>
            <a:r>
              <a:rPr lang="en-US" dirty="0">
                <a:solidFill>
                  <a:srgbClr val="002060"/>
                </a:solidFill>
              </a:rPr>
              <a:t> derive from this structure by filling the center position. The RhF</a:t>
            </a:r>
            <a:r>
              <a:rPr lang="en-US" baseline="-25000" dirty="0">
                <a:solidFill>
                  <a:srgbClr val="002060"/>
                </a:solidFill>
              </a:rPr>
              <a:t>3</a:t>
            </a:r>
            <a:r>
              <a:rPr lang="en-US" dirty="0">
                <a:solidFill>
                  <a:srgbClr val="002060"/>
                </a:solidFill>
              </a:rPr>
              <a:t> is a more efficiently packed version of the ReO</a:t>
            </a:r>
            <a:r>
              <a:rPr lang="en-US" baseline="-25000" dirty="0">
                <a:solidFill>
                  <a:srgbClr val="002060"/>
                </a:solidFill>
              </a:rPr>
              <a:t>3</a:t>
            </a:r>
            <a:r>
              <a:rPr lang="en-US" dirty="0">
                <a:solidFill>
                  <a:srgbClr val="002060"/>
                </a:solidFill>
              </a:rPr>
              <a:t> structure where the central octahedron is rotated, which causes a shrinking of the cell. The M-F-M moiety is not linear anymore like in ReO</a:t>
            </a:r>
            <a:r>
              <a:rPr lang="en-US" baseline="-25000" dirty="0">
                <a:solidFill>
                  <a:srgbClr val="002060"/>
                </a:solidFill>
              </a:rPr>
              <a:t>3</a:t>
            </a:r>
            <a:r>
              <a:rPr lang="en-US" dirty="0">
                <a:solidFill>
                  <a:srgbClr val="002060"/>
                </a:solidFill>
              </a:rPr>
              <a:t>. </a:t>
            </a:r>
            <a:endParaRPr lang="en-US" dirty="0" smtClean="0">
              <a:solidFill>
                <a:srgbClr val="002060"/>
              </a:solidFill>
            </a:endParaRPr>
          </a:p>
          <a:p>
            <a:pPr lvl="1"/>
            <a:r>
              <a:rPr lang="en-US" dirty="0" smtClean="0">
                <a:solidFill>
                  <a:srgbClr val="002060"/>
                </a:solidFill>
              </a:rPr>
              <a:t>Many </a:t>
            </a:r>
            <a:r>
              <a:rPr lang="en-US" dirty="0" err="1">
                <a:solidFill>
                  <a:srgbClr val="002060"/>
                </a:solidFill>
              </a:rPr>
              <a:t>trifluorides</a:t>
            </a:r>
            <a:r>
              <a:rPr lang="en-US" dirty="0">
                <a:solidFill>
                  <a:srgbClr val="002060"/>
                </a:solidFill>
              </a:rPr>
              <a:t> (M=</a:t>
            </a:r>
            <a:r>
              <a:rPr lang="en-US" dirty="0" err="1">
                <a:solidFill>
                  <a:srgbClr val="002060"/>
                </a:solidFill>
              </a:rPr>
              <a:t>Ga</a:t>
            </a:r>
            <a:r>
              <a:rPr lang="en-US" dirty="0">
                <a:solidFill>
                  <a:srgbClr val="002060"/>
                </a:solidFill>
              </a:rPr>
              <a:t>, Cr, V, Fe, Co) form structures in between the ReO</a:t>
            </a:r>
            <a:r>
              <a:rPr lang="en-US" baseline="-25000" dirty="0">
                <a:solidFill>
                  <a:srgbClr val="002060"/>
                </a:solidFill>
              </a:rPr>
              <a:t>3</a:t>
            </a:r>
            <a:r>
              <a:rPr lang="en-US" dirty="0">
                <a:solidFill>
                  <a:srgbClr val="002060"/>
                </a:solidFill>
              </a:rPr>
              <a:t> and the RhF</a:t>
            </a:r>
            <a:r>
              <a:rPr lang="en-US" baseline="-25000" dirty="0">
                <a:solidFill>
                  <a:srgbClr val="002060"/>
                </a:solidFill>
              </a:rPr>
              <a:t>3</a:t>
            </a:r>
            <a:r>
              <a:rPr lang="en-US" dirty="0">
                <a:solidFill>
                  <a:srgbClr val="002060"/>
                </a:solidFill>
              </a:rPr>
              <a:t> type</a:t>
            </a:r>
            <a:r>
              <a:rPr lang="en-US" dirty="0" smtClean="0">
                <a:solidFill>
                  <a:srgbClr val="002060"/>
                </a:solidFill>
              </a:rPr>
              <a:t>. </a:t>
            </a:r>
            <a:r>
              <a:rPr lang="en-US" dirty="0">
                <a:solidFill>
                  <a:srgbClr val="002060"/>
                </a:solidFill>
              </a:rPr>
              <a:t>ScF</a:t>
            </a:r>
            <a:r>
              <a:rPr lang="en-US" baseline="-25000" dirty="0">
                <a:solidFill>
                  <a:srgbClr val="002060"/>
                </a:solidFill>
              </a:rPr>
              <a:t>3</a:t>
            </a:r>
            <a:r>
              <a:rPr lang="en-US" dirty="0">
                <a:solidFill>
                  <a:srgbClr val="002060"/>
                </a:solidFill>
              </a:rPr>
              <a:t> is very close ReO</a:t>
            </a:r>
            <a:r>
              <a:rPr lang="en-US" baseline="-25000" dirty="0">
                <a:solidFill>
                  <a:srgbClr val="002060"/>
                </a:solidFill>
              </a:rPr>
              <a:t>3</a:t>
            </a:r>
            <a:r>
              <a:rPr lang="en-US" dirty="0">
                <a:solidFill>
                  <a:srgbClr val="002060"/>
                </a:solidFill>
              </a:rPr>
              <a:t> (due to the high charge), while MoF</a:t>
            </a:r>
            <a:r>
              <a:rPr lang="en-US" baseline="-25000" dirty="0">
                <a:solidFill>
                  <a:srgbClr val="002060"/>
                </a:solidFill>
              </a:rPr>
              <a:t>3</a:t>
            </a:r>
            <a:r>
              <a:rPr lang="en-US" dirty="0">
                <a:solidFill>
                  <a:srgbClr val="002060"/>
                </a:solidFill>
              </a:rPr>
              <a:t> is more like RhF</a:t>
            </a:r>
            <a:r>
              <a:rPr lang="en-US" baseline="-25000" dirty="0">
                <a:solidFill>
                  <a:srgbClr val="002060"/>
                </a:solidFill>
              </a:rPr>
              <a:t>3</a:t>
            </a:r>
            <a:r>
              <a:rPr lang="en-US" dirty="0">
                <a:solidFill>
                  <a:srgbClr val="002060"/>
                </a:solidFill>
              </a:rPr>
              <a:t>. </a:t>
            </a:r>
          </a:p>
          <a:p>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a:t>
            </a:r>
            <a:endParaRPr lang="en-US" dirty="0"/>
          </a:p>
        </p:txBody>
      </p:sp>
      <p:pic>
        <p:nvPicPr>
          <p:cNvPr id="20482" name="Picture 111"/>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20427" t="28844" r="20427" b="28844"/>
          <a:stretch>
            <a:fillRect/>
          </a:stretch>
        </p:blipFill>
        <p:spPr bwMode="auto">
          <a:xfrm>
            <a:off x="7162800" y="1676400"/>
            <a:ext cx="17208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p:cNvSpPr/>
          <p:nvPr/>
        </p:nvSpPr>
        <p:spPr>
          <a:xfrm>
            <a:off x="7848600" y="2743200"/>
            <a:ext cx="174624" cy="838200"/>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7163311" y="3733800"/>
            <a:ext cx="1774825" cy="1665287"/>
            <a:chOff x="7163311" y="1600200"/>
            <a:chExt cx="1774825" cy="1665287"/>
          </a:xfrm>
        </p:grpSpPr>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3297" t="4723" r="23297" b="4468"/>
            <a:stretch>
              <a:fillRect/>
            </a:stretch>
          </p:blipFill>
          <p:spPr bwMode="auto">
            <a:xfrm>
              <a:off x="7163311" y="1600200"/>
              <a:ext cx="177482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8458200" y="2355850"/>
              <a:ext cx="2873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O</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 Box 2"/>
            <p:cNvSpPr txBox="1">
              <a:spLocks noChangeArrowheads="1"/>
            </p:cNvSpPr>
            <p:nvPr/>
          </p:nvSpPr>
          <p:spPr bwMode="auto">
            <a:xfrm>
              <a:off x="8153400" y="2508250"/>
              <a:ext cx="4572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Re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30464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 calcmode="lin" valueType="num">
                                      <p:cBhvr>
                                        <p:cTn id="10" dur="500" fill="hold"/>
                                        <p:tgtEl>
                                          <p:spTgt spid="20482"/>
                                        </p:tgtEl>
                                        <p:attrNameLst>
                                          <p:attrName>ppt_w</p:attrName>
                                        </p:attrNameLst>
                                      </p:cBhvr>
                                      <p:tavLst>
                                        <p:tav tm="0">
                                          <p:val>
                                            <p:fltVal val="0"/>
                                          </p:val>
                                        </p:tav>
                                        <p:tav tm="100000">
                                          <p:val>
                                            <p:strVal val="#ppt_w"/>
                                          </p:val>
                                        </p:tav>
                                      </p:tavLst>
                                    </p:anim>
                                    <p:anim calcmode="lin" valueType="num">
                                      <p:cBhvr>
                                        <p:cTn id="11" dur="500" fill="hold"/>
                                        <p:tgtEl>
                                          <p:spTgt spid="20482"/>
                                        </p:tgtEl>
                                        <p:attrNameLst>
                                          <p:attrName>ppt_h</p:attrName>
                                        </p:attrNameLst>
                                      </p:cBhvr>
                                      <p:tavLst>
                                        <p:tav tm="0">
                                          <p:val>
                                            <p:fltVal val="0"/>
                                          </p:val>
                                        </p:tav>
                                        <p:tav tm="100000">
                                          <p:val>
                                            <p:strVal val="#ppt_h"/>
                                          </p:val>
                                        </p:tav>
                                      </p:tavLst>
                                    </p:anim>
                                    <p:animEffect transition="in" filter="fade">
                                      <p:cBhvr>
                                        <p:cTn id="12" dur="500"/>
                                        <p:tgtEl>
                                          <p:spTgt spid="204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par>
                                <p:cTn id="22" presetID="16" presetClass="entr" presetSubtype="21"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524000"/>
            <a:ext cx="6858001" cy="4572000"/>
          </a:xfrm>
        </p:spPr>
        <p:txBody>
          <a:bodyPr>
            <a:normAutofit fontScale="92500" lnSpcReduction="20000"/>
          </a:bodyPr>
          <a:lstStyle/>
          <a:p>
            <a:r>
              <a:rPr lang="en-US" sz="2300" b="1" dirty="0">
                <a:solidFill>
                  <a:schemeClr val="bg1"/>
                </a:solidFill>
              </a:rPr>
              <a:t>Edge sharing octahedra</a:t>
            </a:r>
          </a:p>
          <a:p>
            <a:pPr lvl="1"/>
            <a:r>
              <a:rPr lang="en-US" sz="2100" dirty="0">
                <a:solidFill>
                  <a:srgbClr val="002060"/>
                </a:solidFill>
              </a:rPr>
              <a:t>This motif is found in many </a:t>
            </a:r>
            <a:r>
              <a:rPr lang="en-US" sz="2100" dirty="0" err="1">
                <a:solidFill>
                  <a:srgbClr val="002060"/>
                </a:solidFill>
              </a:rPr>
              <a:t>pentachlorides</a:t>
            </a:r>
            <a:r>
              <a:rPr lang="en-US" sz="2100" dirty="0">
                <a:solidFill>
                  <a:srgbClr val="002060"/>
                </a:solidFill>
              </a:rPr>
              <a:t> (M=</a:t>
            </a:r>
            <a:r>
              <a:rPr lang="en-US" sz="2100" dirty="0" err="1">
                <a:solidFill>
                  <a:srgbClr val="002060"/>
                </a:solidFill>
              </a:rPr>
              <a:t>Nb</a:t>
            </a:r>
            <a:r>
              <a:rPr lang="en-US" sz="2100" dirty="0">
                <a:solidFill>
                  <a:srgbClr val="002060"/>
                </a:solidFill>
              </a:rPr>
              <a:t>, Ta, Mo, W, Re, </a:t>
            </a:r>
            <a:r>
              <a:rPr lang="en-US" sz="2100" dirty="0" err="1">
                <a:solidFill>
                  <a:srgbClr val="002060"/>
                </a:solidFill>
              </a:rPr>
              <a:t>Os</a:t>
            </a:r>
            <a:r>
              <a:rPr lang="en-US" sz="2100" dirty="0">
                <a:solidFill>
                  <a:srgbClr val="002060"/>
                </a:solidFill>
              </a:rPr>
              <a:t>, U), </a:t>
            </a:r>
            <a:r>
              <a:rPr lang="en-US" sz="2100" dirty="0" err="1">
                <a:solidFill>
                  <a:srgbClr val="002060"/>
                </a:solidFill>
              </a:rPr>
              <a:t>pentabromides</a:t>
            </a:r>
            <a:r>
              <a:rPr lang="en-US" sz="2100" dirty="0">
                <a:solidFill>
                  <a:srgbClr val="002060"/>
                </a:solidFill>
              </a:rPr>
              <a:t> (M=</a:t>
            </a:r>
            <a:r>
              <a:rPr lang="en-US" sz="2100" dirty="0" err="1">
                <a:solidFill>
                  <a:srgbClr val="002060"/>
                </a:solidFill>
              </a:rPr>
              <a:t>Nb</a:t>
            </a:r>
            <a:r>
              <a:rPr lang="en-US" sz="2100" dirty="0">
                <a:solidFill>
                  <a:srgbClr val="002060"/>
                </a:solidFill>
              </a:rPr>
              <a:t>, Ta, Mo, U), </a:t>
            </a:r>
            <a:r>
              <a:rPr lang="en-US" sz="2100" dirty="0" err="1">
                <a:solidFill>
                  <a:srgbClr val="002060"/>
                </a:solidFill>
              </a:rPr>
              <a:t>pentaiodides</a:t>
            </a:r>
            <a:r>
              <a:rPr lang="en-US" sz="2100" dirty="0">
                <a:solidFill>
                  <a:srgbClr val="002060"/>
                </a:solidFill>
              </a:rPr>
              <a:t> (M=</a:t>
            </a:r>
            <a:r>
              <a:rPr lang="en-US" sz="2100" dirty="0" err="1">
                <a:solidFill>
                  <a:srgbClr val="002060"/>
                </a:solidFill>
              </a:rPr>
              <a:t>Nb</a:t>
            </a:r>
            <a:r>
              <a:rPr lang="en-US" sz="2100" dirty="0">
                <a:solidFill>
                  <a:srgbClr val="002060"/>
                </a:solidFill>
              </a:rPr>
              <a:t>, Ta, Pa) and </a:t>
            </a:r>
            <a:r>
              <a:rPr lang="en-US" sz="2100" dirty="0" err="1">
                <a:solidFill>
                  <a:srgbClr val="002060"/>
                </a:solidFill>
              </a:rPr>
              <a:t>pentachloro</a:t>
            </a:r>
            <a:r>
              <a:rPr lang="en-US" sz="2100" dirty="0">
                <a:solidFill>
                  <a:srgbClr val="002060"/>
                </a:solidFill>
              </a:rPr>
              <a:t> anions (M</a:t>
            </a:r>
            <a:r>
              <a:rPr lang="en-US" sz="2100" baseline="-25000" dirty="0">
                <a:solidFill>
                  <a:srgbClr val="002060"/>
                </a:solidFill>
              </a:rPr>
              <a:t>2</a:t>
            </a:r>
            <a:r>
              <a:rPr lang="en-US" sz="2100" dirty="0">
                <a:solidFill>
                  <a:srgbClr val="002060"/>
                </a:solidFill>
              </a:rPr>
              <a:t>Cl</a:t>
            </a:r>
            <a:r>
              <a:rPr lang="en-US" sz="2100" baseline="-25000" dirty="0">
                <a:solidFill>
                  <a:srgbClr val="002060"/>
                </a:solidFill>
              </a:rPr>
              <a:t>10</a:t>
            </a:r>
            <a:r>
              <a:rPr lang="en-US" sz="2100" baseline="30000" dirty="0">
                <a:solidFill>
                  <a:srgbClr val="002060"/>
                </a:solidFill>
              </a:rPr>
              <a:t>2-</a:t>
            </a:r>
            <a:r>
              <a:rPr lang="en-US" sz="2100" dirty="0">
                <a:solidFill>
                  <a:srgbClr val="002060"/>
                </a:solidFill>
              </a:rPr>
              <a:t>, M=Ti, </a:t>
            </a:r>
            <a:r>
              <a:rPr lang="en-US" sz="2100" dirty="0" err="1">
                <a:solidFill>
                  <a:srgbClr val="002060"/>
                </a:solidFill>
              </a:rPr>
              <a:t>Zr</a:t>
            </a:r>
            <a:r>
              <a:rPr lang="en-US" sz="2100" dirty="0">
                <a:solidFill>
                  <a:srgbClr val="002060"/>
                </a:solidFill>
              </a:rPr>
              <a:t>, Mo) of transition metals, where dimeric (MX</a:t>
            </a:r>
            <a:r>
              <a:rPr lang="en-US" sz="2100" baseline="-25000" dirty="0">
                <a:solidFill>
                  <a:srgbClr val="002060"/>
                </a:solidFill>
              </a:rPr>
              <a:t>5</a:t>
            </a:r>
            <a:r>
              <a:rPr lang="en-US" sz="2100" dirty="0">
                <a:solidFill>
                  <a:srgbClr val="002060"/>
                </a:solidFill>
              </a:rPr>
              <a:t>)</a:t>
            </a:r>
            <a:r>
              <a:rPr lang="en-US" sz="2100" baseline="-25000" dirty="0">
                <a:solidFill>
                  <a:srgbClr val="002060"/>
                </a:solidFill>
              </a:rPr>
              <a:t>2</a:t>
            </a:r>
            <a:r>
              <a:rPr lang="en-US" sz="2100" dirty="0">
                <a:solidFill>
                  <a:srgbClr val="002060"/>
                </a:solidFill>
              </a:rPr>
              <a:t> units are found in the structure. </a:t>
            </a:r>
            <a:endParaRPr lang="en-US" sz="2100" dirty="0" smtClean="0">
              <a:solidFill>
                <a:srgbClr val="002060"/>
              </a:solidFill>
            </a:endParaRPr>
          </a:p>
          <a:p>
            <a:pPr lvl="1"/>
            <a:r>
              <a:rPr lang="en-US" sz="2100" dirty="0" smtClean="0">
                <a:solidFill>
                  <a:srgbClr val="002060"/>
                </a:solidFill>
              </a:rPr>
              <a:t>However</a:t>
            </a:r>
            <a:r>
              <a:rPr lang="en-US" sz="2100" dirty="0">
                <a:solidFill>
                  <a:srgbClr val="002060"/>
                </a:solidFill>
              </a:rPr>
              <a:t>, SbCl</a:t>
            </a:r>
            <a:r>
              <a:rPr lang="en-US" sz="2100" baseline="-25000" dirty="0">
                <a:solidFill>
                  <a:srgbClr val="002060"/>
                </a:solidFill>
              </a:rPr>
              <a:t>5</a:t>
            </a:r>
            <a:r>
              <a:rPr lang="en-US" sz="2100" dirty="0">
                <a:solidFill>
                  <a:srgbClr val="002060"/>
                </a:solidFill>
              </a:rPr>
              <a:t> (monomer, </a:t>
            </a:r>
            <a:r>
              <a:rPr lang="en-US" sz="2100" dirty="0" err="1">
                <a:solidFill>
                  <a:srgbClr val="002060"/>
                </a:solidFill>
              </a:rPr>
              <a:t>b.p</a:t>
            </a:r>
            <a:r>
              <a:rPr lang="en-US" sz="2100" dirty="0">
                <a:solidFill>
                  <a:srgbClr val="002060"/>
                </a:solidFill>
              </a:rPr>
              <a:t>.: 140 </a:t>
            </a:r>
            <a:r>
              <a:rPr lang="en-US" sz="2100" baseline="30000" dirty="0">
                <a:solidFill>
                  <a:srgbClr val="002060"/>
                </a:solidFill>
              </a:rPr>
              <a:t>o</a:t>
            </a:r>
            <a:r>
              <a:rPr lang="en-US" sz="2100" dirty="0">
                <a:solidFill>
                  <a:srgbClr val="002060"/>
                </a:solidFill>
              </a:rPr>
              <a:t>C) and PX</a:t>
            </a:r>
            <a:r>
              <a:rPr lang="en-US" sz="2100" baseline="-25000" dirty="0">
                <a:solidFill>
                  <a:srgbClr val="002060"/>
                </a:solidFill>
              </a:rPr>
              <a:t>5</a:t>
            </a:r>
            <a:r>
              <a:rPr lang="en-US" sz="2100" dirty="0">
                <a:solidFill>
                  <a:srgbClr val="002060"/>
                </a:solidFill>
              </a:rPr>
              <a:t> is ionic (</a:t>
            </a:r>
            <a:r>
              <a:rPr lang="en-US" sz="2100" dirty="0" smtClean="0">
                <a:solidFill>
                  <a:srgbClr val="002060"/>
                </a:solidFill>
              </a:rPr>
              <a:t>PX</a:t>
            </a:r>
            <a:r>
              <a:rPr lang="en-US" sz="2100" baseline="-25000" dirty="0" smtClean="0">
                <a:solidFill>
                  <a:srgbClr val="002060"/>
                </a:solidFill>
              </a:rPr>
              <a:t>4</a:t>
            </a:r>
            <a:r>
              <a:rPr lang="en-US" sz="2100" baseline="30000" dirty="0" smtClean="0">
                <a:solidFill>
                  <a:srgbClr val="002060"/>
                </a:solidFill>
              </a:rPr>
              <a:t>+</a:t>
            </a:r>
            <a:r>
              <a:rPr lang="en-US" sz="2100" dirty="0" smtClean="0">
                <a:solidFill>
                  <a:srgbClr val="002060"/>
                </a:solidFill>
              </a:rPr>
              <a:t>PX</a:t>
            </a:r>
            <a:r>
              <a:rPr lang="en-US" sz="2100" baseline="-25000" dirty="0" smtClean="0">
                <a:solidFill>
                  <a:srgbClr val="002060"/>
                </a:solidFill>
              </a:rPr>
              <a:t>6</a:t>
            </a:r>
            <a:r>
              <a:rPr lang="en-US" sz="2100" baseline="30000" dirty="0" smtClean="0">
                <a:solidFill>
                  <a:srgbClr val="002060"/>
                </a:solidFill>
              </a:rPr>
              <a:t>-</a:t>
            </a:r>
            <a:r>
              <a:rPr lang="en-US" sz="2100" dirty="0">
                <a:solidFill>
                  <a:srgbClr val="002060"/>
                </a:solidFill>
              </a:rPr>
              <a:t>, X=</a:t>
            </a:r>
            <a:r>
              <a:rPr lang="en-US" sz="2100" dirty="0" err="1">
                <a:solidFill>
                  <a:srgbClr val="002060"/>
                </a:solidFill>
              </a:rPr>
              <a:t>Cl</a:t>
            </a:r>
            <a:r>
              <a:rPr lang="en-US" sz="2100" dirty="0">
                <a:solidFill>
                  <a:srgbClr val="002060"/>
                </a:solidFill>
              </a:rPr>
              <a:t>, Br) do not follow this motif or dimerization. </a:t>
            </a:r>
            <a:endParaRPr lang="en-US" sz="2100" dirty="0" smtClean="0">
              <a:solidFill>
                <a:srgbClr val="002060"/>
              </a:solidFill>
            </a:endParaRPr>
          </a:p>
          <a:p>
            <a:pPr lvl="1"/>
            <a:r>
              <a:rPr lang="en-US" sz="2100" dirty="0" smtClean="0">
                <a:solidFill>
                  <a:srgbClr val="002060"/>
                </a:solidFill>
              </a:rPr>
              <a:t>For </a:t>
            </a:r>
            <a:r>
              <a:rPr lang="en-US" sz="2100" dirty="0">
                <a:solidFill>
                  <a:srgbClr val="002060"/>
                </a:solidFill>
              </a:rPr>
              <a:t>instance, MoCl</a:t>
            </a:r>
            <a:r>
              <a:rPr lang="en-US" sz="2100" baseline="-25000" dirty="0">
                <a:solidFill>
                  <a:srgbClr val="002060"/>
                </a:solidFill>
              </a:rPr>
              <a:t>5</a:t>
            </a:r>
            <a:r>
              <a:rPr lang="en-US" sz="2100" dirty="0">
                <a:solidFill>
                  <a:srgbClr val="002060"/>
                </a:solidFill>
              </a:rPr>
              <a:t> exhibits a magnetic momentum of </a:t>
            </a:r>
            <a:r>
              <a:rPr lang="en-US" sz="2100" dirty="0">
                <a:solidFill>
                  <a:srgbClr val="002060"/>
                </a:solidFill>
                <a:latin typeface="Symbol" pitchFamily="18" charset="2"/>
              </a:rPr>
              <a:t>m</a:t>
            </a:r>
            <a:r>
              <a:rPr lang="en-US" sz="2100" dirty="0">
                <a:solidFill>
                  <a:srgbClr val="002060"/>
                </a:solidFill>
              </a:rPr>
              <a:t>=1.64 B.M., which is indicative of two unpaired electrons. The Mo-atoms are moved away from each other (384 pm). The terminal Mo-</a:t>
            </a:r>
            <a:r>
              <a:rPr lang="en-US" sz="2100" dirty="0" err="1">
                <a:solidFill>
                  <a:srgbClr val="002060"/>
                </a:solidFill>
              </a:rPr>
              <a:t>Cl</a:t>
            </a:r>
            <a:r>
              <a:rPr lang="en-US" sz="2100" dirty="0">
                <a:solidFill>
                  <a:srgbClr val="002060"/>
                </a:solidFill>
              </a:rPr>
              <a:t> bonds are about 10% shorter than the bridging Mo-</a:t>
            </a:r>
            <a:r>
              <a:rPr lang="en-US" sz="2100" dirty="0" err="1">
                <a:solidFill>
                  <a:srgbClr val="002060"/>
                </a:solidFill>
              </a:rPr>
              <a:t>Cl</a:t>
            </a:r>
            <a:r>
              <a:rPr lang="en-US" sz="2100" dirty="0">
                <a:solidFill>
                  <a:srgbClr val="002060"/>
                </a:solidFill>
              </a:rPr>
              <a:t> bonds </a:t>
            </a:r>
            <a:r>
              <a:rPr lang="en-US" sz="2100" dirty="0" smtClean="0">
                <a:solidFill>
                  <a:srgbClr val="002060"/>
                </a:solidFill>
              </a:rPr>
              <a:t>(</a:t>
            </a:r>
            <a:r>
              <a:rPr lang="en-US" sz="2100" dirty="0">
                <a:solidFill>
                  <a:srgbClr val="002060"/>
                </a:solidFill>
              </a:rPr>
              <a:t>225 pm vs. 253 pm). </a:t>
            </a:r>
            <a:r>
              <a:rPr lang="en-US" sz="2100" dirty="0" smtClean="0">
                <a:solidFill>
                  <a:srgbClr val="002060"/>
                </a:solidFill>
              </a:rPr>
              <a:t>In </a:t>
            </a:r>
            <a:r>
              <a:rPr lang="en-US" sz="2100" dirty="0">
                <a:solidFill>
                  <a:srgbClr val="002060"/>
                </a:solidFill>
              </a:rPr>
              <a:t>addition, the axial </a:t>
            </a:r>
            <a:r>
              <a:rPr lang="en-US" sz="2100" dirty="0" err="1">
                <a:solidFill>
                  <a:srgbClr val="002060"/>
                </a:solidFill>
              </a:rPr>
              <a:t>Cl</a:t>
            </a:r>
            <a:r>
              <a:rPr lang="en-US" sz="2100" dirty="0">
                <a:solidFill>
                  <a:srgbClr val="002060"/>
                </a:solidFill>
              </a:rPr>
              <a:t>-atoms are </a:t>
            </a:r>
            <a:r>
              <a:rPr lang="en-US" sz="2100" dirty="0" smtClean="0">
                <a:solidFill>
                  <a:srgbClr val="002060"/>
                </a:solidFill>
              </a:rPr>
              <a:t>bent towards </a:t>
            </a:r>
            <a:r>
              <a:rPr lang="en-US" sz="2100" dirty="0" smtClean="0">
                <a:solidFill>
                  <a:srgbClr val="002060"/>
                </a:solidFill>
              </a:rPr>
              <a:t>the Mo</a:t>
            </a:r>
            <a:r>
              <a:rPr lang="en-US" sz="2100" baseline="-25000" dirty="0" smtClean="0">
                <a:solidFill>
                  <a:srgbClr val="002060"/>
                </a:solidFill>
              </a:rPr>
              <a:t>2</a:t>
            </a:r>
            <a:r>
              <a:rPr lang="en-US" sz="2100" dirty="0" smtClean="0">
                <a:solidFill>
                  <a:srgbClr val="002060"/>
                </a:solidFill>
              </a:rPr>
              <a:t>Cl</a:t>
            </a:r>
            <a:r>
              <a:rPr lang="en-US" sz="2100" baseline="-25000" dirty="0" smtClean="0">
                <a:solidFill>
                  <a:srgbClr val="002060"/>
                </a:solidFill>
              </a:rPr>
              <a:t>2</a:t>
            </a:r>
            <a:r>
              <a:rPr lang="en-US" sz="2100" dirty="0" smtClean="0">
                <a:solidFill>
                  <a:srgbClr val="002060"/>
                </a:solidFill>
              </a:rPr>
              <a:t>-bridge </a:t>
            </a:r>
            <a:r>
              <a:rPr lang="en-US" sz="2100" dirty="0">
                <a:solidFill>
                  <a:srgbClr val="002060"/>
                </a:solidFill>
              </a:rPr>
              <a:t>(167.2</a:t>
            </a:r>
            <a:r>
              <a:rPr lang="en-US" sz="2100" baseline="30000" dirty="0">
                <a:solidFill>
                  <a:srgbClr val="002060"/>
                </a:solidFill>
              </a:rPr>
              <a:t>o</a:t>
            </a:r>
            <a:r>
              <a:rPr lang="en-US" sz="2100" dirty="0">
                <a:solidFill>
                  <a:srgbClr val="002060"/>
                </a:solidFill>
              </a:rPr>
              <a:t>). </a:t>
            </a:r>
            <a:endParaRPr lang="en-US" sz="2100" dirty="0" smtClean="0">
              <a:solidFill>
                <a:srgbClr val="002060"/>
              </a:solidFill>
            </a:endParaRPr>
          </a:p>
          <a:p>
            <a:pPr lvl="1"/>
            <a:r>
              <a:rPr lang="en-US" sz="2100" dirty="0" smtClean="0">
                <a:solidFill>
                  <a:srgbClr val="002060"/>
                </a:solidFill>
              </a:rPr>
              <a:t>MoOCl</a:t>
            </a:r>
            <a:r>
              <a:rPr lang="en-US" sz="2100" baseline="-25000" dirty="0" smtClean="0">
                <a:solidFill>
                  <a:srgbClr val="002060"/>
                </a:solidFill>
              </a:rPr>
              <a:t>4</a:t>
            </a:r>
            <a:r>
              <a:rPr lang="en-US" sz="2100" dirty="0" smtClean="0">
                <a:solidFill>
                  <a:srgbClr val="002060"/>
                </a:solidFill>
              </a:rPr>
              <a:t> </a:t>
            </a:r>
            <a:r>
              <a:rPr lang="en-US" sz="2100" dirty="0" smtClean="0">
                <a:solidFill>
                  <a:srgbClr val="002060"/>
                </a:solidFill>
              </a:rPr>
              <a:t>also forms dimers. The </a:t>
            </a:r>
            <a:r>
              <a:rPr lang="en-US" sz="2100" dirty="0" err="1" smtClean="0">
                <a:solidFill>
                  <a:srgbClr val="002060"/>
                </a:solidFill>
              </a:rPr>
              <a:t>oxo</a:t>
            </a:r>
            <a:r>
              <a:rPr lang="en-US" sz="2100" dirty="0" smtClean="0">
                <a:solidFill>
                  <a:srgbClr val="002060"/>
                </a:solidFill>
              </a:rPr>
              <a:t> ligand is terminal, trans to the bridge. The dimer has an inversion center.   </a:t>
            </a:r>
            <a:endParaRPr lang="en-US" sz="2100" dirty="0">
              <a:solidFill>
                <a:srgbClr val="002060"/>
              </a:solidFill>
            </a:endParaRPr>
          </a:p>
          <a:p>
            <a:endParaRPr lang="en-US" dirty="0" smtClean="0">
              <a:solidFill>
                <a:srgbClr val="002060"/>
              </a:solidFill>
            </a:endParaRPr>
          </a:p>
          <a:p>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a:t>
            </a:r>
            <a:endParaRPr lang="en-US" dirty="0"/>
          </a:p>
        </p:txBody>
      </p:sp>
      <p:pic>
        <p:nvPicPr>
          <p:cNvPr id="21506" name="Picture 112"/>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l="36865" t="37003" r="36865" b="37003"/>
          <a:stretch>
            <a:fillRect/>
          </a:stretch>
        </p:blipFill>
        <p:spPr bwMode="auto">
          <a:xfrm>
            <a:off x="7123680" y="3921061"/>
            <a:ext cx="1737360" cy="126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550" t="19217" r="36774" b="33425"/>
          <a:stretch/>
        </p:blipFill>
        <p:spPr bwMode="auto">
          <a:xfrm>
            <a:off x="7101840" y="5275932"/>
            <a:ext cx="1737360" cy="1201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528" t="17675" r="36092" b="11397"/>
          <a:stretch/>
        </p:blipFill>
        <p:spPr bwMode="auto">
          <a:xfrm>
            <a:off x="7123680" y="1981200"/>
            <a:ext cx="1737360" cy="181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9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500" fill="hold"/>
                                        <p:tgtEl>
                                          <p:spTgt spid="1028"/>
                                        </p:tgtEl>
                                        <p:attrNameLst>
                                          <p:attrName>ppt_w</p:attrName>
                                        </p:attrNameLst>
                                      </p:cBhvr>
                                      <p:tavLst>
                                        <p:tav tm="0">
                                          <p:val>
                                            <p:fltVal val="0"/>
                                          </p:val>
                                        </p:tav>
                                        <p:tav tm="100000">
                                          <p:val>
                                            <p:strVal val="#ppt_w"/>
                                          </p:val>
                                        </p:tav>
                                      </p:tavLst>
                                    </p:anim>
                                    <p:anim calcmode="lin" valueType="num">
                                      <p:cBhvr>
                                        <p:cTn id="16" dur="500" fill="hold"/>
                                        <p:tgtEl>
                                          <p:spTgt spid="1028"/>
                                        </p:tgtEl>
                                        <p:attrNameLst>
                                          <p:attrName>ppt_h</p:attrName>
                                        </p:attrNameLst>
                                      </p:cBhvr>
                                      <p:tavLst>
                                        <p:tav tm="0">
                                          <p:val>
                                            <p:fltVal val="0"/>
                                          </p:val>
                                        </p:tav>
                                        <p:tav tm="100000">
                                          <p:val>
                                            <p:strVal val="#ppt_h"/>
                                          </p:val>
                                        </p:tav>
                                      </p:tavLst>
                                    </p:anim>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21506"/>
                                        </p:tgtEl>
                                        <p:attrNameLst>
                                          <p:attrName>style.visibility</p:attrName>
                                        </p:attrNameLst>
                                      </p:cBhvr>
                                      <p:to>
                                        <p:strVal val="visible"/>
                                      </p:to>
                                    </p:set>
                                    <p:anim calcmode="lin" valueType="num">
                                      <p:cBhvr>
                                        <p:cTn id="25" dur="500" fill="hold"/>
                                        <p:tgtEl>
                                          <p:spTgt spid="21506"/>
                                        </p:tgtEl>
                                        <p:attrNameLst>
                                          <p:attrName>ppt_w</p:attrName>
                                        </p:attrNameLst>
                                      </p:cBhvr>
                                      <p:tavLst>
                                        <p:tav tm="0">
                                          <p:val>
                                            <p:fltVal val="0"/>
                                          </p:val>
                                        </p:tav>
                                        <p:tav tm="100000">
                                          <p:val>
                                            <p:strVal val="#ppt_w"/>
                                          </p:val>
                                        </p:tav>
                                      </p:tavLst>
                                    </p:anim>
                                    <p:anim calcmode="lin" valueType="num">
                                      <p:cBhvr>
                                        <p:cTn id="26" dur="500" fill="hold"/>
                                        <p:tgtEl>
                                          <p:spTgt spid="21506"/>
                                        </p:tgtEl>
                                        <p:attrNameLst>
                                          <p:attrName>ppt_h</p:attrName>
                                        </p:attrNameLst>
                                      </p:cBhvr>
                                      <p:tavLst>
                                        <p:tav tm="0">
                                          <p:val>
                                            <p:fltVal val="0"/>
                                          </p:val>
                                        </p:tav>
                                        <p:tav tm="100000">
                                          <p:val>
                                            <p:strVal val="#ppt_h"/>
                                          </p:val>
                                        </p:tav>
                                      </p:tavLst>
                                    </p:anim>
                                    <p:animEffect transition="in" filter="fade">
                                      <p:cBhvr>
                                        <p:cTn id="27" dur="500"/>
                                        <p:tgtEl>
                                          <p:spTgt spid="2150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500" fill="hold"/>
                                        <p:tgtEl>
                                          <p:spTgt spid="1026"/>
                                        </p:tgtEl>
                                        <p:attrNameLst>
                                          <p:attrName>ppt_w</p:attrName>
                                        </p:attrNameLst>
                                      </p:cBhvr>
                                      <p:tavLst>
                                        <p:tav tm="0">
                                          <p:val>
                                            <p:fltVal val="0"/>
                                          </p:val>
                                        </p:tav>
                                        <p:tav tm="100000">
                                          <p:val>
                                            <p:strVal val="#ppt_w"/>
                                          </p:val>
                                        </p:tav>
                                      </p:tavLst>
                                    </p:anim>
                                    <p:anim calcmode="lin" valueType="num">
                                      <p:cBhvr>
                                        <p:cTn id="36" dur="500" fill="hold"/>
                                        <p:tgtEl>
                                          <p:spTgt spid="1026"/>
                                        </p:tgtEl>
                                        <p:attrNameLst>
                                          <p:attrName>ppt_h</p:attrName>
                                        </p:attrNameLst>
                                      </p:cBhvr>
                                      <p:tavLst>
                                        <p:tav tm="0">
                                          <p:val>
                                            <p:fltVal val="0"/>
                                          </p:val>
                                        </p:tav>
                                        <p:tav tm="100000">
                                          <p:val>
                                            <p:strVal val="#ppt_h"/>
                                          </p:val>
                                        </p:tav>
                                      </p:tavLst>
                                    </p:anim>
                                    <p:animEffect transition="in" filter="fade">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3999"/>
            <a:ext cx="6400800" cy="5105401"/>
          </a:xfrm>
        </p:spPr>
        <p:txBody>
          <a:bodyPr>
            <a:normAutofit fontScale="62500" lnSpcReduction="20000"/>
          </a:bodyPr>
          <a:lstStyle/>
          <a:p>
            <a:r>
              <a:rPr lang="en-US" sz="2800" b="1" dirty="0">
                <a:solidFill>
                  <a:schemeClr val="bg1"/>
                </a:solidFill>
              </a:rPr>
              <a:t>Edge sharing octahedra</a:t>
            </a:r>
          </a:p>
          <a:p>
            <a:pPr lvl="1"/>
            <a:r>
              <a:rPr lang="en-US" sz="2900" dirty="0">
                <a:solidFill>
                  <a:srgbClr val="002060"/>
                </a:solidFill>
              </a:rPr>
              <a:t>Among </a:t>
            </a:r>
            <a:r>
              <a:rPr lang="en-US" sz="2900" dirty="0" err="1">
                <a:solidFill>
                  <a:srgbClr val="002060"/>
                </a:solidFill>
              </a:rPr>
              <a:t>tetrahalides</a:t>
            </a:r>
            <a:r>
              <a:rPr lang="en-US" sz="2900" dirty="0">
                <a:solidFill>
                  <a:srgbClr val="002060"/>
                </a:solidFill>
              </a:rPr>
              <a:t> (X=</a:t>
            </a:r>
            <a:r>
              <a:rPr lang="en-US" sz="2900" dirty="0" err="1">
                <a:solidFill>
                  <a:srgbClr val="002060"/>
                </a:solidFill>
              </a:rPr>
              <a:t>Cl</a:t>
            </a:r>
            <a:r>
              <a:rPr lang="en-US" sz="2900" dirty="0">
                <a:solidFill>
                  <a:srgbClr val="002060"/>
                </a:solidFill>
              </a:rPr>
              <a:t>, Br, I), the edge sharing via two edges is commonly observed. In NbCl</a:t>
            </a:r>
            <a:r>
              <a:rPr lang="en-US" sz="2900" baseline="-25000" dirty="0">
                <a:solidFill>
                  <a:srgbClr val="002060"/>
                </a:solidFill>
              </a:rPr>
              <a:t>4</a:t>
            </a:r>
            <a:r>
              <a:rPr lang="en-US" sz="2900" dirty="0">
                <a:solidFill>
                  <a:srgbClr val="002060"/>
                </a:solidFill>
              </a:rPr>
              <a:t>, </a:t>
            </a:r>
            <a:r>
              <a:rPr lang="en-US" sz="2900" i="1" dirty="0">
                <a:solidFill>
                  <a:srgbClr val="002060"/>
                </a:solidFill>
                <a:latin typeface="Symbol" pitchFamily="18" charset="2"/>
              </a:rPr>
              <a:t>a</a:t>
            </a:r>
            <a:r>
              <a:rPr lang="en-US" sz="2900" dirty="0">
                <a:solidFill>
                  <a:srgbClr val="002060"/>
                </a:solidFill>
              </a:rPr>
              <a:t>-NbI</a:t>
            </a:r>
            <a:r>
              <a:rPr lang="en-US" sz="2900" baseline="-25000" dirty="0">
                <a:solidFill>
                  <a:srgbClr val="002060"/>
                </a:solidFill>
              </a:rPr>
              <a:t>4</a:t>
            </a:r>
            <a:r>
              <a:rPr lang="en-US" sz="2900" dirty="0">
                <a:solidFill>
                  <a:srgbClr val="002060"/>
                </a:solidFill>
              </a:rPr>
              <a:t>, </a:t>
            </a:r>
            <a:r>
              <a:rPr lang="en-US" sz="2900" dirty="0" smtClean="0">
                <a:solidFill>
                  <a:srgbClr val="002060"/>
                </a:solidFill>
              </a:rPr>
              <a:t/>
            </a:r>
            <a:br>
              <a:rPr lang="en-US" sz="2900" dirty="0" smtClean="0">
                <a:solidFill>
                  <a:srgbClr val="002060"/>
                </a:solidFill>
              </a:rPr>
            </a:br>
            <a:r>
              <a:rPr lang="en-US" sz="2900" i="1" dirty="0" smtClean="0">
                <a:solidFill>
                  <a:srgbClr val="002060"/>
                </a:solidFill>
                <a:latin typeface="Symbol" pitchFamily="18" charset="2"/>
              </a:rPr>
              <a:t>a</a:t>
            </a:r>
            <a:r>
              <a:rPr lang="en-US" sz="2900" dirty="0" smtClean="0">
                <a:solidFill>
                  <a:srgbClr val="002060"/>
                </a:solidFill>
              </a:rPr>
              <a:t>-MoCl</a:t>
            </a:r>
            <a:r>
              <a:rPr lang="en-US" sz="2900" baseline="-25000" dirty="0" smtClean="0">
                <a:solidFill>
                  <a:srgbClr val="002060"/>
                </a:solidFill>
              </a:rPr>
              <a:t>4 </a:t>
            </a:r>
            <a:r>
              <a:rPr lang="en-US" sz="2900" dirty="0">
                <a:solidFill>
                  <a:srgbClr val="002060"/>
                </a:solidFill>
              </a:rPr>
              <a:t>and WCl</a:t>
            </a:r>
            <a:r>
              <a:rPr lang="en-US" sz="2900" baseline="-25000" dirty="0">
                <a:solidFill>
                  <a:srgbClr val="002060"/>
                </a:solidFill>
              </a:rPr>
              <a:t>4</a:t>
            </a:r>
            <a:r>
              <a:rPr lang="en-US" sz="2900" dirty="0">
                <a:solidFill>
                  <a:srgbClr val="002060"/>
                </a:solidFill>
              </a:rPr>
              <a:t>, the trans edges are shared, which leads to a linear chain. The metals form a M-M bond in these compounds, which results in alternating M-M distances  </a:t>
            </a:r>
            <a:r>
              <a:rPr lang="en-US" sz="2900" dirty="0" smtClean="0">
                <a:solidFill>
                  <a:srgbClr val="002060"/>
                </a:solidFill>
              </a:rPr>
              <a:t>i.e</a:t>
            </a:r>
            <a:r>
              <a:rPr lang="en-US" sz="2900" dirty="0">
                <a:solidFill>
                  <a:srgbClr val="002060"/>
                </a:solidFill>
              </a:rPr>
              <a:t>., </a:t>
            </a:r>
            <a:r>
              <a:rPr lang="en-US" sz="2900" dirty="0" err="1">
                <a:solidFill>
                  <a:srgbClr val="002060"/>
                </a:solidFill>
              </a:rPr>
              <a:t>Nb-Nb</a:t>
            </a:r>
            <a:r>
              <a:rPr lang="en-US" sz="2900" dirty="0">
                <a:solidFill>
                  <a:srgbClr val="002060"/>
                </a:solidFill>
              </a:rPr>
              <a:t> distances of d=303 and 379 pm are found in NbCl</a:t>
            </a:r>
            <a:r>
              <a:rPr lang="en-US" sz="2900" baseline="-25000" dirty="0">
                <a:solidFill>
                  <a:srgbClr val="002060"/>
                </a:solidFill>
              </a:rPr>
              <a:t>4</a:t>
            </a:r>
            <a:r>
              <a:rPr lang="en-US" sz="2900" dirty="0">
                <a:solidFill>
                  <a:srgbClr val="002060"/>
                </a:solidFill>
              </a:rPr>
              <a:t>, while the shorter distance </a:t>
            </a:r>
            <a:r>
              <a:rPr lang="en-US" sz="2900" dirty="0" smtClean="0">
                <a:solidFill>
                  <a:srgbClr val="002060"/>
                </a:solidFill>
              </a:rPr>
              <a:t>in </a:t>
            </a:r>
            <a:r>
              <a:rPr lang="en-US" sz="2900" dirty="0" smtClean="0">
                <a:solidFill>
                  <a:srgbClr val="002060"/>
                </a:solidFill>
                <a:latin typeface="Symbol" pitchFamily="18" charset="2"/>
              </a:rPr>
              <a:t>a</a:t>
            </a:r>
            <a:r>
              <a:rPr lang="en-US" sz="2900" dirty="0" smtClean="0">
                <a:solidFill>
                  <a:srgbClr val="002060"/>
                </a:solidFill>
              </a:rPr>
              <a:t>-NbI</a:t>
            </a:r>
            <a:r>
              <a:rPr lang="en-US" sz="2900" baseline="-25000" dirty="0" smtClean="0">
                <a:solidFill>
                  <a:srgbClr val="002060"/>
                </a:solidFill>
              </a:rPr>
              <a:t>4</a:t>
            </a:r>
            <a:r>
              <a:rPr lang="en-US" sz="2900" dirty="0" smtClean="0">
                <a:solidFill>
                  <a:srgbClr val="002060"/>
                </a:solidFill>
              </a:rPr>
              <a:t> </a:t>
            </a:r>
            <a:r>
              <a:rPr lang="en-US" sz="2900" dirty="0">
                <a:solidFill>
                  <a:srgbClr val="002060"/>
                </a:solidFill>
              </a:rPr>
              <a:t>is d=331 pm. In NbCl</a:t>
            </a:r>
            <a:r>
              <a:rPr lang="en-US" sz="2900" baseline="-25000" dirty="0">
                <a:solidFill>
                  <a:srgbClr val="002060"/>
                </a:solidFill>
              </a:rPr>
              <a:t>4</a:t>
            </a:r>
            <a:r>
              <a:rPr lang="en-US" sz="2900" dirty="0">
                <a:solidFill>
                  <a:srgbClr val="002060"/>
                </a:solidFill>
              </a:rPr>
              <a:t>, the axial chlorine atoms are bent towards the longer bridge.</a:t>
            </a:r>
          </a:p>
          <a:p>
            <a:pPr lvl="1"/>
            <a:r>
              <a:rPr lang="en-US" sz="2900" dirty="0">
                <a:solidFill>
                  <a:srgbClr val="002060"/>
                </a:solidFill>
              </a:rPr>
              <a:t>ZrCl</a:t>
            </a:r>
            <a:r>
              <a:rPr lang="en-US" sz="2900" baseline="-25000" dirty="0">
                <a:solidFill>
                  <a:srgbClr val="002060"/>
                </a:solidFill>
              </a:rPr>
              <a:t>4</a:t>
            </a:r>
            <a:r>
              <a:rPr lang="en-US" sz="2900" dirty="0">
                <a:solidFill>
                  <a:srgbClr val="002060"/>
                </a:solidFill>
              </a:rPr>
              <a:t>, PtCl</a:t>
            </a:r>
            <a:r>
              <a:rPr lang="en-US" sz="2900" baseline="-25000" dirty="0">
                <a:solidFill>
                  <a:srgbClr val="002060"/>
                </a:solidFill>
              </a:rPr>
              <a:t>4</a:t>
            </a:r>
            <a:r>
              <a:rPr lang="en-US" sz="2900" dirty="0">
                <a:solidFill>
                  <a:srgbClr val="002060"/>
                </a:solidFill>
              </a:rPr>
              <a:t>, PtI</a:t>
            </a:r>
            <a:r>
              <a:rPr lang="en-US" sz="2900" baseline="-25000" dirty="0">
                <a:solidFill>
                  <a:srgbClr val="002060"/>
                </a:solidFill>
              </a:rPr>
              <a:t>4</a:t>
            </a:r>
            <a:r>
              <a:rPr lang="en-US" sz="2900" dirty="0">
                <a:solidFill>
                  <a:srgbClr val="002060"/>
                </a:solidFill>
              </a:rPr>
              <a:t> and UI</a:t>
            </a:r>
            <a:r>
              <a:rPr lang="en-US" sz="2900" baseline="-25000" dirty="0">
                <a:solidFill>
                  <a:srgbClr val="002060"/>
                </a:solidFill>
              </a:rPr>
              <a:t>4</a:t>
            </a:r>
            <a:r>
              <a:rPr lang="en-US" sz="2900" dirty="0">
                <a:solidFill>
                  <a:srgbClr val="002060"/>
                </a:solidFill>
              </a:rPr>
              <a:t>, the octahedra are connected via cis-edges, which lead to zigzag chains. </a:t>
            </a:r>
            <a:endParaRPr lang="en-US" sz="2900" dirty="0" smtClean="0">
              <a:solidFill>
                <a:srgbClr val="002060"/>
              </a:solidFill>
            </a:endParaRPr>
          </a:p>
          <a:p>
            <a:pPr lvl="1"/>
            <a:r>
              <a:rPr lang="en-US" sz="2900" dirty="0" smtClean="0">
                <a:solidFill>
                  <a:srgbClr val="002060"/>
                </a:solidFill>
              </a:rPr>
              <a:t>MoOCl</a:t>
            </a:r>
            <a:r>
              <a:rPr lang="en-US" sz="2900" baseline="-25000" dirty="0" smtClean="0">
                <a:solidFill>
                  <a:srgbClr val="002060"/>
                </a:solidFill>
              </a:rPr>
              <a:t>3</a:t>
            </a:r>
            <a:r>
              <a:rPr lang="en-US" sz="2900" dirty="0" smtClean="0">
                <a:solidFill>
                  <a:srgbClr val="002060"/>
                </a:solidFill>
              </a:rPr>
              <a:t> </a:t>
            </a:r>
            <a:r>
              <a:rPr lang="en-US" sz="2900" dirty="0">
                <a:solidFill>
                  <a:srgbClr val="002060"/>
                </a:solidFill>
              </a:rPr>
              <a:t>also forms </a:t>
            </a:r>
            <a:r>
              <a:rPr lang="en-US" sz="2900" dirty="0" smtClean="0">
                <a:solidFill>
                  <a:srgbClr val="002060"/>
                </a:solidFill>
              </a:rPr>
              <a:t>chains that are connected via cis edges. The </a:t>
            </a:r>
            <a:r>
              <a:rPr lang="en-US" sz="2900" dirty="0" err="1">
                <a:solidFill>
                  <a:srgbClr val="002060"/>
                </a:solidFill>
              </a:rPr>
              <a:t>oxo</a:t>
            </a:r>
            <a:r>
              <a:rPr lang="en-US" sz="2900" dirty="0">
                <a:solidFill>
                  <a:srgbClr val="002060"/>
                </a:solidFill>
              </a:rPr>
              <a:t> ligand is terminal, trans to the bridge. The </a:t>
            </a:r>
            <a:r>
              <a:rPr lang="en-US" sz="2900" dirty="0" smtClean="0">
                <a:solidFill>
                  <a:srgbClr val="002060"/>
                </a:solidFill>
              </a:rPr>
              <a:t>structure can be regarded as a linear extension of the MoOCl</a:t>
            </a:r>
            <a:r>
              <a:rPr lang="en-US" sz="2900" baseline="-25000" dirty="0" smtClean="0">
                <a:solidFill>
                  <a:srgbClr val="002060"/>
                </a:solidFill>
              </a:rPr>
              <a:t>4</a:t>
            </a:r>
            <a:r>
              <a:rPr lang="en-US" sz="2900" dirty="0" smtClean="0">
                <a:solidFill>
                  <a:srgbClr val="002060"/>
                </a:solidFill>
              </a:rPr>
              <a:t> structure.</a:t>
            </a:r>
            <a:endParaRPr lang="en-US" sz="2900" dirty="0">
              <a:solidFill>
                <a:srgbClr val="002060"/>
              </a:solidFill>
            </a:endParaRPr>
          </a:p>
          <a:p>
            <a:pPr lvl="1"/>
            <a:r>
              <a:rPr lang="en-US" sz="2900" dirty="0" smtClean="0">
                <a:solidFill>
                  <a:srgbClr val="002060"/>
                </a:solidFill>
              </a:rPr>
              <a:t>An </a:t>
            </a:r>
            <a:r>
              <a:rPr lang="en-US" sz="2900" dirty="0">
                <a:solidFill>
                  <a:srgbClr val="002060"/>
                </a:solidFill>
              </a:rPr>
              <a:t>extreme form of this sharing is the formation of a cyclic </a:t>
            </a:r>
            <a:r>
              <a:rPr lang="en-US" sz="2900" dirty="0" err="1">
                <a:solidFill>
                  <a:srgbClr val="002060"/>
                </a:solidFill>
              </a:rPr>
              <a:t>hexamer</a:t>
            </a:r>
            <a:r>
              <a:rPr lang="en-US" sz="2900" dirty="0">
                <a:solidFill>
                  <a:srgbClr val="002060"/>
                </a:solidFill>
              </a:rPr>
              <a:t> in </a:t>
            </a:r>
            <a:r>
              <a:rPr lang="en-US" sz="2900" i="1" dirty="0">
                <a:solidFill>
                  <a:srgbClr val="002060"/>
                </a:solidFill>
                <a:latin typeface="Symbol" pitchFamily="18" charset="2"/>
              </a:rPr>
              <a:t>b</a:t>
            </a:r>
            <a:r>
              <a:rPr lang="en-US" sz="2900" dirty="0">
                <a:solidFill>
                  <a:srgbClr val="002060"/>
                </a:solidFill>
              </a:rPr>
              <a:t>-MoCl</a:t>
            </a:r>
            <a:r>
              <a:rPr lang="en-US" sz="2900" baseline="-25000" dirty="0">
                <a:solidFill>
                  <a:srgbClr val="002060"/>
                </a:solidFill>
              </a:rPr>
              <a:t>4 </a:t>
            </a:r>
            <a:r>
              <a:rPr lang="en-US" sz="2900" dirty="0">
                <a:solidFill>
                  <a:srgbClr val="002060"/>
                </a:solidFill>
              </a:rPr>
              <a:t>(shown</a:t>
            </a:r>
            <a:r>
              <a:rPr lang="en-US" sz="2900" baseline="-25000" dirty="0">
                <a:solidFill>
                  <a:srgbClr val="002060"/>
                </a:solidFill>
              </a:rPr>
              <a:t> </a:t>
            </a:r>
            <a:r>
              <a:rPr lang="en-US" sz="2900" dirty="0">
                <a:solidFill>
                  <a:srgbClr val="002060"/>
                </a:solidFill>
              </a:rPr>
              <a:t>below on the left). </a:t>
            </a:r>
            <a:r>
              <a:rPr lang="en-US" sz="2900" dirty="0" smtClean="0">
                <a:solidFill>
                  <a:srgbClr val="002060"/>
                </a:solidFill>
              </a:rPr>
              <a:t>In </a:t>
            </a:r>
            <a:r>
              <a:rPr lang="en-US" sz="2900" i="1" dirty="0" smtClean="0">
                <a:solidFill>
                  <a:srgbClr val="002060"/>
                </a:solidFill>
                <a:latin typeface="Symbol" pitchFamily="18" charset="2"/>
              </a:rPr>
              <a:t>b</a:t>
            </a:r>
            <a:r>
              <a:rPr lang="en-US" sz="2900" dirty="0" smtClean="0">
                <a:solidFill>
                  <a:srgbClr val="002060"/>
                </a:solidFill>
              </a:rPr>
              <a:t>-ReCl</a:t>
            </a:r>
            <a:r>
              <a:rPr lang="en-US" sz="2900" baseline="-25000" dirty="0" smtClean="0">
                <a:solidFill>
                  <a:srgbClr val="002060"/>
                </a:solidFill>
              </a:rPr>
              <a:t>4</a:t>
            </a:r>
            <a:r>
              <a:rPr lang="en-US" sz="2900" dirty="0">
                <a:solidFill>
                  <a:srgbClr val="002060"/>
                </a:solidFill>
              </a:rPr>
              <a:t>, face-sharing octahedra with strong Re-Re bonds (d=273pm) are connected via corners to form a regular chain.  </a:t>
            </a: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VII</a:t>
            </a:r>
            <a:endParaRPr lang="en-US" dirty="0"/>
          </a:p>
        </p:txBody>
      </p:sp>
      <p:pic>
        <p:nvPicPr>
          <p:cNvPr id="22530" name="Picture 113"/>
          <p:cNvPicPr>
            <a:picLocks noChangeAspect="1" noChangeArrowheads="1"/>
          </p:cNvPicPr>
          <p:nvPr/>
        </p:nvPicPr>
        <p:blipFill rotWithShape="1">
          <a:blip r:embed="rId2" cstate="print">
            <a:lum bright="-20000" contrast="40000"/>
            <a:extLst>
              <a:ext uri="{28A0092B-C50C-407E-A947-70E740481C1C}">
                <a14:useLocalDpi xmlns:a14="http://schemas.microsoft.com/office/drawing/2010/main" val="0"/>
              </a:ext>
            </a:extLst>
          </a:blip>
          <a:srcRect l="22084" t="33919" r="21692" b="33919"/>
          <a:stretch/>
        </p:blipFill>
        <p:spPr bwMode="auto">
          <a:xfrm>
            <a:off x="6852355" y="1828800"/>
            <a:ext cx="200942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14"/>
          <p:cNvPicPr>
            <a:picLocks noChangeAspect="1" noChangeArrowheads="1"/>
          </p:cNvPicPr>
          <p:nvPr/>
        </p:nvPicPr>
        <p:blipFill rotWithShape="1">
          <a:blip r:embed="rId3">
            <a:lum bright="-20000" contrast="40000"/>
            <a:extLst>
              <a:ext uri="{28A0092B-C50C-407E-A947-70E740481C1C}">
                <a14:useLocalDpi xmlns:a14="http://schemas.microsoft.com/office/drawing/2010/main" val="0"/>
              </a:ext>
            </a:extLst>
          </a:blip>
          <a:srcRect l="35695" t="17599" r="34826" b="17599"/>
          <a:stretch/>
        </p:blipFill>
        <p:spPr bwMode="auto">
          <a:xfrm>
            <a:off x="6852355" y="2819400"/>
            <a:ext cx="112271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356" t="3357" r="39147"/>
          <a:stretch/>
        </p:blipFill>
        <p:spPr bwMode="auto">
          <a:xfrm>
            <a:off x="8001000" y="2819400"/>
            <a:ext cx="90845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7975" t="32433" r="36874" b="13379"/>
          <a:stretch/>
        </p:blipFill>
        <p:spPr bwMode="auto">
          <a:xfrm>
            <a:off x="6971274" y="4724400"/>
            <a:ext cx="1771584" cy="1709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8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 calcmode="lin" valueType="num">
                                      <p:cBhvr>
                                        <p:cTn id="10" dur="500" fill="hold"/>
                                        <p:tgtEl>
                                          <p:spTgt spid="22530"/>
                                        </p:tgtEl>
                                        <p:attrNameLst>
                                          <p:attrName>ppt_w</p:attrName>
                                        </p:attrNameLst>
                                      </p:cBhvr>
                                      <p:tavLst>
                                        <p:tav tm="0">
                                          <p:val>
                                            <p:fltVal val="0"/>
                                          </p:val>
                                        </p:tav>
                                        <p:tav tm="100000">
                                          <p:val>
                                            <p:strVal val="#ppt_w"/>
                                          </p:val>
                                        </p:tav>
                                      </p:tavLst>
                                    </p:anim>
                                    <p:anim calcmode="lin" valueType="num">
                                      <p:cBhvr>
                                        <p:cTn id="11" dur="500" fill="hold"/>
                                        <p:tgtEl>
                                          <p:spTgt spid="22530"/>
                                        </p:tgtEl>
                                        <p:attrNameLst>
                                          <p:attrName>ppt_h</p:attrName>
                                        </p:attrNameLst>
                                      </p:cBhvr>
                                      <p:tavLst>
                                        <p:tav tm="0">
                                          <p:val>
                                            <p:fltVal val="0"/>
                                          </p:val>
                                        </p:tav>
                                        <p:tav tm="100000">
                                          <p:val>
                                            <p:strVal val="#ppt_h"/>
                                          </p:val>
                                        </p:tav>
                                      </p:tavLst>
                                    </p:anim>
                                    <p:animEffect transition="in" filter="fade">
                                      <p:cBhvr>
                                        <p:cTn id="12" dur="500"/>
                                        <p:tgtEl>
                                          <p:spTgt spid="225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2531"/>
                                        </p:tgtEl>
                                        <p:attrNameLst>
                                          <p:attrName>style.visibility</p:attrName>
                                        </p:attrNameLst>
                                      </p:cBhvr>
                                      <p:to>
                                        <p:strVal val="visible"/>
                                      </p:to>
                                    </p:set>
                                    <p:anim calcmode="lin" valueType="num">
                                      <p:cBhvr>
                                        <p:cTn id="20" dur="500" fill="hold"/>
                                        <p:tgtEl>
                                          <p:spTgt spid="22531"/>
                                        </p:tgtEl>
                                        <p:attrNameLst>
                                          <p:attrName>ppt_w</p:attrName>
                                        </p:attrNameLst>
                                      </p:cBhvr>
                                      <p:tavLst>
                                        <p:tav tm="0">
                                          <p:val>
                                            <p:fltVal val="0"/>
                                          </p:val>
                                        </p:tav>
                                        <p:tav tm="100000">
                                          <p:val>
                                            <p:strVal val="#ppt_w"/>
                                          </p:val>
                                        </p:tav>
                                      </p:tavLst>
                                    </p:anim>
                                    <p:anim calcmode="lin" valueType="num">
                                      <p:cBhvr>
                                        <p:cTn id="21" dur="500" fill="hold"/>
                                        <p:tgtEl>
                                          <p:spTgt spid="22531"/>
                                        </p:tgtEl>
                                        <p:attrNameLst>
                                          <p:attrName>ppt_h</p:attrName>
                                        </p:attrNameLst>
                                      </p:cBhvr>
                                      <p:tavLst>
                                        <p:tav tm="0">
                                          <p:val>
                                            <p:fltVal val="0"/>
                                          </p:val>
                                        </p:tav>
                                        <p:tav tm="100000">
                                          <p:val>
                                            <p:strVal val="#ppt_h"/>
                                          </p:val>
                                        </p:tav>
                                      </p:tavLst>
                                    </p:anim>
                                    <p:animEffect transition="in" filter="fade">
                                      <p:cBhvr>
                                        <p:cTn id="22" dur="500"/>
                                        <p:tgtEl>
                                          <p:spTgt spid="225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050"/>
                                        </p:tgtEl>
                                        <p:attrNameLst>
                                          <p:attrName>style.visibility</p:attrName>
                                        </p:attrNameLst>
                                      </p:cBhvr>
                                      <p:to>
                                        <p:strVal val="visible"/>
                                      </p:to>
                                    </p:set>
                                    <p:anim calcmode="lin" valueType="num">
                                      <p:cBhvr>
                                        <p:cTn id="30" dur="500" fill="hold"/>
                                        <p:tgtEl>
                                          <p:spTgt spid="2050"/>
                                        </p:tgtEl>
                                        <p:attrNameLst>
                                          <p:attrName>ppt_w</p:attrName>
                                        </p:attrNameLst>
                                      </p:cBhvr>
                                      <p:tavLst>
                                        <p:tav tm="0">
                                          <p:val>
                                            <p:fltVal val="0"/>
                                          </p:val>
                                        </p:tav>
                                        <p:tav tm="100000">
                                          <p:val>
                                            <p:strVal val="#ppt_w"/>
                                          </p:val>
                                        </p:tav>
                                      </p:tavLst>
                                    </p:anim>
                                    <p:anim calcmode="lin" valueType="num">
                                      <p:cBhvr>
                                        <p:cTn id="31" dur="500" fill="hold"/>
                                        <p:tgtEl>
                                          <p:spTgt spid="2050"/>
                                        </p:tgtEl>
                                        <p:attrNameLst>
                                          <p:attrName>ppt_h</p:attrName>
                                        </p:attrNameLst>
                                      </p:cBhvr>
                                      <p:tavLst>
                                        <p:tav tm="0">
                                          <p:val>
                                            <p:fltVal val="0"/>
                                          </p:val>
                                        </p:tav>
                                        <p:tav tm="100000">
                                          <p:val>
                                            <p:strVal val="#ppt_h"/>
                                          </p:val>
                                        </p:tav>
                                      </p:tavLst>
                                    </p:anim>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fill="hold"/>
                                        <p:tgtEl>
                                          <p:spTgt spid="2051"/>
                                        </p:tgtEl>
                                        <p:attrNameLst>
                                          <p:attrName>ppt_w</p:attrName>
                                        </p:attrNameLst>
                                      </p:cBhvr>
                                      <p:tavLst>
                                        <p:tav tm="0">
                                          <p:val>
                                            <p:fltVal val="0"/>
                                          </p:val>
                                        </p:tav>
                                        <p:tav tm="100000">
                                          <p:val>
                                            <p:strVal val="#ppt_w"/>
                                          </p:val>
                                        </p:tav>
                                      </p:tavLst>
                                    </p:anim>
                                    <p:anim calcmode="lin" valueType="num">
                                      <p:cBhvr>
                                        <p:cTn id="41" dur="500" fill="hold"/>
                                        <p:tgtEl>
                                          <p:spTgt spid="2051"/>
                                        </p:tgtEl>
                                        <p:attrNameLst>
                                          <p:attrName>ppt_h</p:attrName>
                                        </p:attrNameLst>
                                      </p:cBhvr>
                                      <p:tavLst>
                                        <p:tav tm="0">
                                          <p:val>
                                            <p:fltVal val="0"/>
                                          </p:val>
                                        </p:tav>
                                        <p:tav tm="100000">
                                          <p:val>
                                            <p:strVal val="#ppt_h"/>
                                          </p:val>
                                        </p:tav>
                                      </p:tavLst>
                                    </p:anim>
                                    <p:animEffect transition="in" filter="fade">
                                      <p:cBhvr>
                                        <p:cTn id="4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572000"/>
          </a:xfrm>
        </p:spPr>
        <p:txBody>
          <a:bodyPr/>
          <a:lstStyle/>
          <a:p>
            <a:r>
              <a:rPr lang="en-US" sz="2400" b="1" dirty="0">
                <a:solidFill>
                  <a:schemeClr val="bg1"/>
                </a:solidFill>
              </a:rPr>
              <a:t>Edge sharing octahedra</a:t>
            </a:r>
          </a:p>
          <a:p>
            <a:pPr lvl="1"/>
            <a:r>
              <a:rPr lang="en-US" dirty="0" smtClean="0">
                <a:solidFill>
                  <a:srgbClr val="002060"/>
                </a:solidFill>
              </a:rPr>
              <a:t>The </a:t>
            </a:r>
            <a:r>
              <a:rPr lang="en-US" dirty="0">
                <a:solidFill>
                  <a:srgbClr val="002060"/>
                </a:solidFill>
              </a:rPr>
              <a:t>BiI</a:t>
            </a:r>
            <a:r>
              <a:rPr lang="en-US" baseline="-25000" dirty="0">
                <a:solidFill>
                  <a:srgbClr val="002060"/>
                </a:solidFill>
              </a:rPr>
              <a:t>3</a:t>
            </a:r>
            <a:r>
              <a:rPr lang="en-US" dirty="0">
                <a:solidFill>
                  <a:srgbClr val="002060"/>
                </a:solidFill>
              </a:rPr>
              <a:t> type (hexagonal closed-packed</a:t>
            </a:r>
            <a:r>
              <a:rPr lang="en-US" dirty="0" smtClean="0">
                <a:solidFill>
                  <a:srgbClr val="002060"/>
                </a:solidFill>
              </a:rPr>
              <a:t>,) </a:t>
            </a:r>
            <a:r>
              <a:rPr lang="en-US" dirty="0">
                <a:solidFill>
                  <a:srgbClr val="002060"/>
                </a:solidFill>
              </a:rPr>
              <a:t>and the AlCl</a:t>
            </a:r>
            <a:r>
              <a:rPr lang="en-US" baseline="-25000" dirty="0">
                <a:solidFill>
                  <a:srgbClr val="002060"/>
                </a:solidFill>
              </a:rPr>
              <a:t>3</a:t>
            </a:r>
            <a:r>
              <a:rPr lang="en-US" dirty="0">
                <a:solidFill>
                  <a:srgbClr val="002060"/>
                </a:solidFill>
              </a:rPr>
              <a:t> type (cubic closed-packed) can be regarded as a three-dimensional version of edge sharing. </a:t>
            </a:r>
          </a:p>
          <a:p>
            <a:pPr lvl="1"/>
            <a:r>
              <a:rPr lang="en-US" dirty="0" smtClean="0">
                <a:solidFill>
                  <a:srgbClr val="002060"/>
                </a:solidFill>
              </a:rPr>
              <a:t>Both of the structures are layer structures, which explains the volatility of AlCl</a:t>
            </a:r>
            <a:r>
              <a:rPr lang="en-US" baseline="-25000" dirty="0" smtClean="0">
                <a:solidFill>
                  <a:srgbClr val="002060"/>
                </a:solidFill>
              </a:rPr>
              <a:t>3</a:t>
            </a:r>
            <a:r>
              <a:rPr lang="en-US" dirty="0" smtClean="0"/>
              <a:t>.</a:t>
            </a:r>
          </a:p>
          <a:p>
            <a:pPr lvl="1"/>
            <a:r>
              <a:rPr lang="en-US" dirty="0">
                <a:solidFill>
                  <a:srgbClr val="002060"/>
                </a:solidFill>
              </a:rPr>
              <a:t>DyCl</a:t>
            </a:r>
            <a:r>
              <a:rPr lang="en-US" baseline="-25000" dirty="0">
                <a:solidFill>
                  <a:srgbClr val="002060"/>
                </a:solidFill>
              </a:rPr>
              <a:t>3</a:t>
            </a:r>
            <a:r>
              <a:rPr lang="en-US" dirty="0">
                <a:solidFill>
                  <a:srgbClr val="002060"/>
                </a:solidFill>
              </a:rPr>
              <a:t>, ErCl</a:t>
            </a:r>
            <a:r>
              <a:rPr lang="en-US" baseline="-25000" dirty="0">
                <a:solidFill>
                  <a:srgbClr val="002060"/>
                </a:solidFill>
              </a:rPr>
              <a:t>3</a:t>
            </a:r>
            <a:r>
              <a:rPr lang="en-US" dirty="0">
                <a:solidFill>
                  <a:srgbClr val="002060"/>
                </a:solidFill>
              </a:rPr>
              <a:t>, HoCl</a:t>
            </a:r>
            <a:r>
              <a:rPr lang="en-US" baseline="-25000" dirty="0">
                <a:solidFill>
                  <a:srgbClr val="002060"/>
                </a:solidFill>
              </a:rPr>
              <a:t>3</a:t>
            </a:r>
            <a:r>
              <a:rPr lang="en-US" dirty="0">
                <a:solidFill>
                  <a:srgbClr val="002060"/>
                </a:solidFill>
              </a:rPr>
              <a:t>, InCl</a:t>
            </a:r>
            <a:r>
              <a:rPr lang="en-US" baseline="-25000" dirty="0">
                <a:solidFill>
                  <a:srgbClr val="002060"/>
                </a:solidFill>
              </a:rPr>
              <a:t>3</a:t>
            </a:r>
            <a:r>
              <a:rPr lang="en-US" dirty="0">
                <a:solidFill>
                  <a:srgbClr val="002060"/>
                </a:solidFill>
              </a:rPr>
              <a:t>, LuCl</a:t>
            </a:r>
            <a:r>
              <a:rPr lang="en-US" baseline="-25000" dirty="0">
                <a:solidFill>
                  <a:srgbClr val="002060"/>
                </a:solidFill>
              </a:rPr>
              <a:t>3</a:t>
            </a:r>
            <a:r>
              <a:rPr lang="en-US" dirty="0">
                <a:solidFill>
                  <a:srgbClr val="002060"/>
                </a:solidFill>
              </a:rPr>
              <a:t>, TlCl</a:t>
            </a:r>
            <a:r>
              <a:rPr lang="en-US" baseline="-25000" dirty="0">
                <a:solidFill>
                  <a:srgbClr val="002060"/>
                </a:solidFill>
              </a:rPr>
              <a:t>3</a:t>
            </a:r>
            <a:r>
              <a:rPr lang="en-US" dirty="0">
                <a:solidFill>
                  <a:srgbClr val="002060"/>
                </a:solidFill>
              </a:rPr>
              <a:t>, TmCl</a:t>
            </a:r>
            <a:r>
              <a:rPr lang="en-US" baseline="-25000" dirty="0">
                <a:solidFill>
                  <a:srgbClr val="002060"/>
                </a:solidFill>
              </a:rPr>
              <a:t>3</a:t>
            </a:r>
            <a:r>
              <a:rPr lang="en-US" dirty="0">
                <a:solidFill>
                  <a:srgbClr val="002060"/>
                </a:solidFill>
              </a:rPr>
              <a:t>, </a:t>
            </a:r>
            <a:r>
              <a:rPr lang="en-US" dirty="0" smtClean="0">
                <a:solidFill>
                  <a:srgbClr val="002060"/>
                </a:solidFill>
              </a:rPr>
              <a:t>YbCl</a:t>
            </a:r>
            <a:r>
              <a:rPr lang="en-US" baseline="-25000" dirty="0" smtClean="0">
                <a:solidFill>
                  <a:srgbClr val="002060"/>
                </a:solidFill>
              </a:rPr>
              <a:t>3 </a:t>
            </a:r>
            <a:r>
              <a:rPr lang="en-US" dirty="0" smtClean="0">
                <a:solidFill>
                  <a:srgbClr val="002060"/>
                </a:solidFill>
              </a:rPr>
              <a:t>also crystallize in the AlCl</a:t>
            </a:r>
            <a:r>
              <a:rPr lang="en-US" baseline="-25000" dirty="0" smtClean="0">
                <a:solidFill>
                  <a:srgbClr val="002060"/>
                </a:solidFill>
              </a:rPr>
              <a:t>3 </a:t>
            </a:r>
            <a:r>
              <a:rPr lang="en-US" dirty="0" smtClean="0">
                <a:solidFill>
                  <a:srgbClr val="002060"/>
                </a:solidFill>
              </a:rPr>
              <a:t>structure.</a:t>
            </a:r>
            <a:endParaRPr lang="en-US" dirty="0">
              <a:solidFill>
                <a:srgbClr val="002060"/>
              </a:solidFill>
            </a:endParaRPr>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VIII</a:t>
            </a:r>
            <a:endParaRPr lang="en-US" dirty="0"/>
          </a:p>
        </p:txBody>
      </p:sp>
      <p:pic>
        <p:nvPicPr>
          <p:cNvPr id="23554" name="Picture 123"/>
          <p:cNvPicPr>
            <a:picLocks noChangeAspect="1" noChangeArrowheads="1"/>
          </p:cNvPicPr>
          <p:nvPr/>
        </p:nvPicPr>
        <p:blipFill rotWithShape="1">
          <a:blip r:embed="rId2">
            <a:lum contrast="40000"/>
            <a:extLst>
              <a:ext uri="{28A0092B-C50C-407E-A947-70E740481C1C}">
                <a14:useLocalDpi xmlns:a14="http://schemas.microsoft.com/office/drawing/2010/main" val="0"/>
              </a:ext>
            </a:extLst>
          </a:blip>
          <a:srcRect l="39407" t="41113" r="39188" b="41113"/>
          <a:stretch/>
        </p:blipFill>
        <p:spPr bwMode="auto">
          <a:xfrm>
            <a:off x="6606823" y="1777287"/>
            <a:ext cx="2341373" cy="142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http://cst-www.nrl.navy.mil/lattice/struk.picts/d0_15.s.png"/>
          <p:cNvPicPr>
            <a:picLocks noChangeAspect="1" noChangeArrowheads="1"/>
          </p:cNvPicPr>
          <p:nvPr/>
        </p:nvPicPr>
        <p:blipFill rotWithShape="1">
          <a:blip r:embed="rId3">
            <a:extLst>
              <a:ext uri="{28A0092B-C50C-407E-A947-70E740481C1C}">
                <a14:useLocalDpi xmlns:a14="http://schemas.microsoft.com/office/drawing/2010/main" val="0"/>
              </a:ext>
            </a:extLst>
          </a:blip>
          <a:srcRect l="48690" b="50000"/>
          <a:stretch/>
        </p:blipFill>
        <p:spPr bwMode="auto">
          <a:xfrm>
            <a:off x="6629401" y="3505200"/>
            <a:ext cx="2244004"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9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barn(inVertical)">
                                      <p:cBhvr>
                                        <p:cTn id="10" dur="5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3558"/>
                                        </p:tgtEl>
                                        <p:attrNameLst>
                                          <p:attrName>style.visibility</p:attrName>
                                        </p:attrNameLst>
                                      </p:cBhvr>
                                      <p:to>
                                        <p:strVal val="visible"/>
                                      </p:to>
                                    </p:set>
                                    <p:anim calcmode="lin" valueType="num">
                                      <p:cBhvr>
                                        <p:cTn id="18" dur="500" fill="hold"/>
                                        <p:tgtEl>
                                          <p:spTgt spid="23558"/>
                                        </p:tgtEl>
                                        <p:attrNameLst>
                                          <p:attrName>ppt_w</p:attrName>
                                        </p:attrNameLst>
                                      </p:cBhvr>
                                      <p:tavLst>
                                        <p:tav tm="0">
                                          <p:val>
                                            <p:fltVal val="0"/>
                                          </p:val>
                                        </p:tav>
                                        <p:tav tm="100000">
                                          <p:val>
                                            <p:strVal val="#ppt_w"/>
                                          </p:val>
                                        </p:tav>
                                      </p:tavLst>
                                    </p:anim>
                                    <p:anim calcmode="lin" valueType="num">
                                      <p:cBhvr>
                                        <p:cTn id="19" dur="500" fill="hold"/>
                                        <p:tgtEl>
                                          <p:spTgt spid="23558"/>
                                        </p:tgtEl>
                                        <p:attrNameLst>
                                          <p:attrName>ppt_h</p:attrName>
                                        </p:attrNameLst>
                                      </p:cBhvr>
                                      <p:tavLst>
                                        <p:tav tm="0">
                                          <p:val>
                                            <p:fltVal val="0"/>
                                          </p:val>
                                        </p:tav>
                                        <p:tav tm="100000">
                                          <p:val>
                                            <p:strVal val="#ppt_h"/>
                                          </p:val>
                                        </p:tav>
                                      </p:tavLst>
                                    </p:anim>
                                    <p:animEffect transition="in" filter="fade">
                                      <p:cBhvr>
                                        <p:cTn id="20" dur="500"/>
                                        <p:tgtEl>
                                          <p:spTgt spid="2355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barn(inVertical)">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324600" cy="4572000"/>
          </a:xfrm>
        </p:spPr>
        <p:txBody>
          <a:bodyPr>
            <a:normAutofit fontScale="85000" lnSpcReduction="20000"/>
          </a:bodyPr>
          <a:lstStyle/>
          <a:p>
            <a:r>
              <a:rPr lang="en-US" b="1" dirty="0">
                <a:solidFill>
                  <a:schemeClr val="bg1"/>
                </a:solidFill>
              </a:rPr>
              <a:t>Face sharing</a:t>
            </a:r>
          </a:p>
          <a:p>
            <a:pPr lvl="1"/>
            <a:r>
              <a:rPr lang="en-US" dirty="0">
                <a:solidFill>
                  <a:srgbClr val="002060"/>
                </a:solidFill>
              </a:rPr>
              <a:t>This structural motif is often found in species of M</a:t>
            </a:r>
            <a:r>
              <a:rPr lang="en-US" baseline="-25000" dirty="0">
                <a:solidFill>
                  <a:srgbClr val="002060"/>
                </a:solidFill>
              </a:rPr>
              <a:t>2</a:t>
            </a:r>
            <a:r>
              <a:rPr lang="en-US" dirty="0">
                <a:solidFill>
                  <a:srgbClr val="002060"/>
                </a:solidFill>
              </a:rPr>
              <a:t>X</a:t>
            </a:r>
            <a:r>
              <a:rPr lang="en-US" baseline="-25000" dirty="0">
                <a:solidFill>
                  <a:srgbClr val="002060"/>
                </a:solidFill>
              </a:rPr>
              <a:t>9</a:t>
            </a:r>
            <a:r>
              <a:rPr lang="en-US" dirty="0">
                <a:solidFill>
                  <a:srgbClr val="002060"/>
                </a:solidFill>
              </a:rPr>
              <a:t> composition i.e., Fe</a:t>
            </a:r>
            <a:r>
              <a:rPr lang="en-US" baseline="-25000" dirty="0">
                <a:solidFill>
                  <a:srgbClr val="002060"/>
                </a:solidFill>
              </a:rPr>
              <a:t>2</a:t>
            </a:r>
            <a:r>
              <a:rPr lang="en-US" dirty="0">
                <a:solidFill>
                  <a:srgbClr val="002060"/>
                </a:solidFill>
              </a:rPr>
              <a:t>(CO)</a:t>
            </a:r>
            <a:r>
              <a:rPr lang="en-US" baseline="-25000" dirty="0">
                <a:solidFill>
                  <a:srgbClr val="002060"/>
                </a:solidFill>
              </a:rPr>
              <a:t>9</a:t>
            </a:r>
            <a:r>
              <a:rPr lang="en-US" dirty="0">
                <a:solidFill>
                  <a:srgbClr val="002060"/>
                </a:solidFill>
              </a:rPr>
              <a:t> and M</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M=Cr, Mo, M). </a:t>
            </a:r>
            <a:endParaRPr lang="en-US" dirty="0" smtClean="0">
              <a:solidFill>
                <a:srgbClr val="002060"/>
              </a:solidFill>
            </a:endParaRPr>
          </a:p>
          <a:p>
            <a:pPr lvl="1"/>
            <a:r>
              <a:rPr lang="en-US" dirty="0" smtClean="0">
                <a:solidFill>
                  <a:srgbClr val="002060"/>
                </a:solidFill>
              </a:rPr>
              <a:t>In </a:t>
            </a:r>
            <a:r>
              <a:rPr lang="en-US" dirty="0">
                <a:solidFill>
                  <a:srgbClr val="002060"/>
                </a:solidFill>
              </a:rPr>
              <a:t>W</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a strong W-W triple bond is found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d=241 pm). The M-M bond in Mo</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(d=267 pm), Cr</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 </a:t>
            </a:r>
            <a:r>
              <a:rPr lang="en-US" dirty="0">
                <a:solidFill>
                  <a:srgbClr val="002060"/>
                </a:solidFill>
              </a:rPr>
              <a:t>(d=312</a:t>
            </a:r>
            <a:r>
              <a:rPr lang="en-US" baseline="30000" dirty="0">
                <a:solidFill>
                  <a:srgbClr val="002060"/>
                </a:solidFill>
              </a:rPr>
              <a:t> </a:t>
            </a:r>
            <a:r>
              <a:rPr lang="en-US" dirty="0">
                <a:solidFill>
                  <a:srgbClr val="002060"/>
                </a:solidFill>
              </a:rPr>
              <a:t>pm) and V</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a:t>
            </a:r>
            <a:r>
              <a:rPr lang="en-US" dirty="0">
                <a:solidFill>
                  <a:srgbClr val="002060"/>
                </a:solidFill>
              </a:rPr>
              <a:t> (d=328 pm) and Ti</a:t>
            </a:r>
            <a:r>
              <a:rPr lang="en-US" baseline="-25000" dirty="0">
                <a:solidFill>
                  <a:srgbClr val="002060"/>
                </a:solidFill>
              </a:rPr>
              <a:t>2</a:t>
            </a:r>
            <a:r>
              <a:rPr lang="en-US" dirty="0">
                <a:solidFill>
                  <a:srgbClr val="002060"/>
                </a:solidFill>
              </a:rPr>
              <a:t>Cl</a:t>
            </a:r>
            <a:r>
              <a:rPr lang="en-US" baseline="-25000" dirty="0">
                <a:solidFill>
                  <a:srgbClr val="002060"/>
                </a:solidFill>
              </a:rPr>
              <a:t>9</a:t>
            </a:r>
            <a:r>
              <a:rPr lang="en-US" baseline="30000" dirty="0">
                <a:solidFill>
                  <a:srgbClr val="002060"/>
                </a:solidFill>
              </a:rPr>
              <a:t>3- </a:t>
            </a:r>
            <a:r>
              <a:rPr lang="en-US" dirty="0">
                <a:solidFill>
                  <a:srgbClr val="002060"/>
                </a:solidFill>
              </a:rPr>
              <a:t>(d=322 pm) are significant longer because of weak or no M-M interactions. </a:t>
            </a:r>
            <a:endParaRPr lang="en-US" dirty="0" smtClean="0">
              <a:solidFill>
                <a:srgbClr val="002060"/>
              </a:solidFill>
            </a:endParaRPr>
          </a:p>
          <a:p>
            <a:pPr lvl="1"/>
            <a:r>
              <a:rPr lang="en-US" dirty="0">
                <a:solidFill>
                  <a:srgbClr val="002060"/>
                </a:solidFill>
              </a:rPr>
              <a:t>In ZrI</a:t>
            </a:r>
            <a:r>
              <a:rPr lang="en-US" baseline="-25000" dirty="0">
                <a:solidFill>
                  <a:srgbClr val="002060"/>
                </a:solidFill>
              </a:rPr>
              <a:t>3</a:t>
            </a:r>
            <a:r>
              <a:rPr lang="en-US" dirty="0">
                <a:solidFill>
                  <a:srgbClr val="002060"/>
                </a:solidFill>
              </a:rPr>
              <a:t>, MoBr</a:t>
            </a:r>
            <a:r>
              <a:rPr lang="en-US" baseline="-25000" dirty="0">
                <a:solidFill>
                  <a:srgbClr val="002060"/>
                </a:solidFill>
              </a:rPr>
              <a:t>3</a:t>
            </a:r>
            <a:r>
              <a:rPr lang="en-US" dirty="0">
                <a:solidFill>
                  <a:srgbClr val="002060"/>
                </a:solidFill>
              </a:rPr>
              <a:t> and RuBr</a:t>
            </a:r>
            <a:r>
              <a:rPr lang="en-US" baseline="-25000" dirty="0">
                <a:solidFill>
                  <a:srgbClr val="002060"/>
                </a:solidFill>
              </a:rPr>
              <a:t>3</a:t>
            </a:r>
            <a:r>
              <a:rPr lang="en-US" dirty="0">
                <a:solidFill>
                  <a:srgbClr val="002060"/>
                </a:solidFill>
              </a:rPr>
              <a:t>, a chain of face-sharing octahedra are found. In many cases, face sharing allows the metal atoms to form M-M bonds of various degrees. This results in alternating </a:t>
            </a:r>
            <a:r>
              <a:rPr lang="en-US" dirty="0" err="1">
                <a:solidFill>
                  <a:srgbClr val="002060"/>
                </a:solidFill>
              </a:rPr>
              <a:t>Zr-Zr</a:t>
            </a:r>
            <a:r>
              <a:rPr lang="en-US" dirty="0">
                <a:solidFill>
                  <a:srgbClr val="002060"/>
                </a:solidFill>
              </a:rPr>
              <a:t> distances in the chain structure of ZrI</a:t>
            </a:r>
            <a:r>
              <a:rPr lang="en-US" baseline="-25000" dirty="0">
                <a:solidFill>
                  <a:srgbClr val="002060"/>
                </a:solidFill>
              </a:rPr>
              <a:t>3</a:t>
            </a:r>
            <a:r>
              <a:rPr lang="en-US" dirty="0">
                <a:solidFill>
                  <a:srgbClr val="002060"/>
                </a:solidFill>
              </a:rPr>
              <a:t> due to </a:t>
            </a:r>
            <a:r>
              <a:rPr lang="en-US" dirty="0" err="1">
                <a:solidFill>
                  <a:srgbClr val="002060"/>
                </a:solidFill>
              </a:rPr>
              <a:t>Zr-Zr</a:t>
            </a:r>
            <a:r>
              <a:rPr lang="en-US" dirty="0">
                <a:solidFill>
                  <a:srgbClr val="002060"/>
                </a:solidFill>
              </a:rPr>
              <a:t> pair formation. </a:t>
            </a:r>
            <a:endParaRPr lang="en-US" dirty="0" smtClean="0">
              <a:solidFill>
                <a:srgbClr val="002060"/>
              </a:solidFill>
            </a:endParaRPr>
          </a:p>
          <a:p>
            <a:pPr lvl="1"/>
            <a:r>
              <a:rPr lang="en-US" dirty="0" smtClean="0">
                <a:solidFill>
                  <a:srgbClr val="002060"/>
                </a:solidFill>
              </a:rPr>
              <a:t>Anionic </a:t>
            </a:r>
            <a:r>
              <a:rPr lang="en-US" dirty="0">
                <a:solidFill>
                  <a:srgbClr val="002060"/>
                </a:solidFill>
              </a:rPr>
              <a:t>chains are also observed in compounds like Cs[NiCl</a:t>
            </a:r>
            <a:r>
              <a:rPr lang="en-US" baseline="-25000" dirty="0">
                <a:solidFill>
                  <a:srgbClr val="002060"/>
                </a:solidFill>
              </a:rPr>
              <a:t>3</a:t>
            </a:r>
            <a:r>
              <a:rPr lang="en-US" dirty="0">
                <a:solidFill>
                  <a:srgbClr val="002060"/>
                </a:solidFill>
              </a:rPr>
              <a:t>] and Ba[NiO</a:t>
            </a:r>
            <a:r>
              <a:rPr lang="en-US" baseline="-25000" dirty="0">
                <a:solidFill>
                  <a:srgbClr val="002060"/>
                </a:solidFill>
              </a:rPr>
              <a:t>3</a:t>
            </a:r>
            <a:r>
              <a:rPr lang="en-US" dirty="0">
                <a:solidFill>
                  <a:srgbClr val="002060"/>
                </a:solidFill>
              </a:rPr>
              <a:t>]. </a:t>
            </a: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IX</a:t>
            </a:r>
            <a:endParaRPr lang="en-US" dirty="0"/>
          </a:p>
        </p:txBody>
      </p:sp>
      <p:grpSp>
        <p:nvGrpSpPr>
          <p:cNvPr id="6" name="Group 5"/>
          <p:cNvGrpSpPr/>
          <p:nvPr/>
        </p:nvGrpSpPr>
        <p:grpSpPr>
          <a:xfrm>
            <a:off x="6870435" y="2732087"/>
            <a:ext cx="1917700" cy="1077913"/>
            <a:chOff x="6858000" y="1981200"/>
            <a:chExt cx="1917700" cy="1077913"/>
          </a:xfrm>
        </p:grpSpPr>
        <p:pic>
          <p:nvPicPr>
            <p:cNvPr id="24578" name="Picture 115"/>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31599" t="35974" r="31599" b="35974"/>
            <a:stretch>
              <a:fillRect/>
            </a:stretch>
          </p:blipFill>
          <p:spPr bwMode="auto">
            <a:xfrm>
              <a:off x="6858000" y="1981200"/>
              <a:ext cx="1917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391400" y="2520156"/>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M</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6858000" y="2727081"/>
              <a:ext cx="34448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11309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fontScale="77500" lnSpcReduction="20000"/>
          </a:bodyPr>
          <a:lstStyle/>
          <a:p>
            <a:r>
              <a:rPr lang="en-US" b="1" dirty="0" smtClean="0">
                <a:solidFill>
                  <a:schemeClr val="bg1"/>
                </a:solidFill>
              </a:rPr>
              <a:t>Two-dimensional picture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In the figure 1, the red </a:t>
            </a:r>
            <a:r>
              <a:rPr lang="en-US" dirty="0">
                <a:solidFill>
                  <a:schemeClr val="bg1"/>
                </a:solidFill>
              </a:rPr>
              <a:t>atom has contact with four next neighbors, while in </a:t>
            </a:r>
            <a:r>
              <a:rPr lang="en-US" dirty="0" smtClean="0">
                <a:solidFill>
                  <a:schemeClr val="bg1"/>
                </a:solidFill>
              </a:rPr>
              <a:t>the figure 2 each </a:t>
            </a:r>
            <a:r>
              <a:rPr lang="en-US" dirty="0">
                <a:solidFill>
                  <a:schemeClr val="bg1"/>
                </a:solidFill>
              </a:rPr>
              <a:t>atom touches six next neighbors. </a:t>
            </a:r>
            <a:endParaRPr lang="en-US" dirty="0" smtClean="0">
              <a:solidFill>
                <a:schemeClr val="bg1"/>
              </a:solidFill>
            </a:endParaRPr>
          </a:p>
          <a:p>
            <a:r>
              <a:rPr lang="en-US" dirty="0" smtClean="0">
                <a:solidFill>
                  <a:schemeClr val="bg1"/>
                </a:solidFill>
              </a:rPr>
              <a:t>The </a:t>
            </a:r>
            <a:r>
              <a:rPr lang="en-US" dirty="0">
                <a:solidFill>
                  <a:schemeClr val="bg1"/>
                </a:solidFill>
              </a:rPr>
              <a:t>box </a:t>
            </a:r>
            <a:r>
              <a:rPr lang="en-US" dirty="0" smtClean="0">
                <a:solidFill>
                  <a:schemeClr val="bg1"/>
                </a:solidFill>
              </a:rPr>
              <a:t>in figure 1 contains </a:t>
            </a:r>
            <a:r>
              <a:rPr lang="en-US" dirty="0">
                <a:solidFill>
                  <a:schemeClr val="bg1"/>
                </a:solidFill>
              </a:rPr>
              <a:t>25 atoms and still has a lot of free space in between </a:t>
            </a:r>
            <a:r>
              <a:rPr lang="en-US" dirty="0" smtClean="0">
                <a:solidFill>
                  <a:schemeClr val="bg1"/>
                </a:solidFill>
              </a:rPr>
              <a:t>them. The box in figure 2 </a:t>
            </a:r>
            <a:r>
              <a:rPr lang="en-US" dirty="0">
                <a:solidFill>
                  <a:schemeClr val="bg1"/>
                </a:solidFill>
              </a:rPr>
              <a:t>has only 23 full atoms in the same area, but in addition fits eight atoms at least half way into the cell, which adds </a:t>
            </a:r>
            <a:r>
              <a:rPr lang="en-US" dirty="0" smtClean="0">
                <a:solidFill>
                  <a:schemeClr val="bg1"/>
                </a:solidFill>
              </a:rPr>
              <a:t/>
            </a:r>
            <a:br>
              <a:rPr lang="en-US" dirty="0" smtClean="0">
                <a:solidFill>
                  <a:schemeClr val="bg1"/>
                </a:solidFill>
              </a:rPr>
            </a:br>
            <a:r>
              <a:rPr lang="en-US" dirty="0" smtClean="0">
                <a:solidFill>
                  <a:schemeClr val="bg1"/>
                </a:solidFill>
              </a:rPr>
              <a:t>up </a:t>
            </a:r>
            <a:r>
              <a:rPr lang="en-US" dirty="0">
                <a:solidFill>
                  <a:schemeClr val="bg1"/>
                </a:solidFill>
              </a:rPr>
              <a:t>to an overall atom count of ~27 atoms. </a:t>
            </a:r>
            <a:endParaRPr lang="en-US" dirty="0" smtClean="0">
              <a:solidFill>
                <a:schemeClr val="bg1"/>
              </a:solidFill>
            </a:endParaRPr>
          </a:p>
          <a:p>
            <a:r>
              <a:rPr lang="en-US" dirty="0" smtClean="0">
                <a:solidFill>
                  <a:schemeClr val="bg1"/>
                </a:solidFill>
              </a:rPr>
              <a:t>While the arrangement in figure 2 appears to be less organized, the packing on the right accommodates </a:t>
            </a:r>
            <a:r>
              <a:rPr lang="en-US" dirty="0">
                <a:solidFill>
                  <a:schemeClr val="bg1"/>
                </a:solidFill>
              </a:rPr>
              <a:t>almost 10% </a:t>
            </a:r>
            <a:r>
              <a:rPr lang="en-US" dirty="0" smtClean="0">
                <a:solidFill>
                  <a:schemeClr val="bg1"/>
                </a:solidFill>
              </a:rPr>
              <a:t>more atoms (84.8% vs. 78.5%) because </a:t>
            </a:r>
            <a:r>
              <a:rPr lang="en-US" dirty="0">
                <a:solidFill>
                  <a:schemeClr val="bg1"/>
                </a:solidFill>
              </a:rPr>
              <a:t>it leaves less space between the individual atoms resulting in a stronger interaction between atoms. </a:t>
            </a:r>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smtClean="0">
                <a:solidFill>
                  <a:srgbClr val="002060"/>
                </a:solidFill>
              </a:rPr>
              <a:t> I</a:t>
            </a:r>
            <a:endParaRPr lang="en-US" dirty="0"/>
          </a:p>
        </p:txBody>
      </p:sp>
      <p:pic>
        <p:nvPicPr>
          <p:cNvPr id="1104" name="Picture 80"/>
          <p:cNvPicPr>
            <a:picLocks noChangeAspect="1" noChangeArrowheads="1"/>
          </p:cNvPicPr>
          <p:nvPr/>
        </p:nvPicPr>
        <p:blipFill rotWithShape="1">
          <a:blip r:embed="rId2">
            <a:extLst>
              <a:ext uri="{28A0092B-C50C-407E-A947-70E740481C1C}">
                <a14:useLocalDpi xmlns:a14="http://schemas.microsoft.com/office/drawing/2010/main" val="0"/>
              </a:ext>
            </a:extLst>
          </a:blip>
          <a:srcRect l="28354" t="32954" r="26759" b="39638"/>
          <a:stretch/>
        </p:blipFill>
        <p:spPr bwMode="auto">
          <a:xfrm>
            <a:off x="2037644" y="1828800"/>
            <a:ext cx="5257800" cy="180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4" name="TextBox 1073"/>
          <p:cNvSpPr txBox="1"/>
          <p:nvPr/>
        </p:nvSpPr>
        <p:spPr>
          <a:xfrm>
            <a:off x="3879149" y="2057400"/>
            <a:ext cx="824200" cy="307777"/>
          </a:xfrm>
          <a:prstGeom prst="rect">
            <a:avLst/>
          </a:prstGeom>
          <a:noFill/>
        </p:spPr>
        <p:txBody>
          <a:bodyPr wrap="none" rtlCol="0">
            <a:spAutoFit/>
          </a:bodyPr>
          <a:lstStyle/>
          <a:p>
            <a:r>
              <a:rPr lang="en-US" sz="1400" b="1" dirty="0" smtClean="0">
                <a:solidFill>
                  <a:schemeClr val="bg1"/>
                </a:solidFill>
              </a:rPr>
              <a:t>Figure 1</a:t>
            </a:r>
            <a:endParaRPr lang="en-US" sz="1400" b="1" dirty="0">
              <a:solidFill>
                <a:schemeClr val="bg1"/>
              </a:solidFill>
            </a:endParaRPr>
          </a:p>
        </p:txBody>
      </p:sp>
      <p:sp>
        <p:nvSpPr>
          <p:cNvPr id="84" name="TextBox 83"/>
          <p:cNvSpPr txBox="1"/>
          <p:nvPr/>
        </p:nvSpPr>
        <p:spPr>
          <a:xfrm>
            <a:off x="4495800" y="3280755"/>
            <a:ext cx="824200" cy="307777"/>
          </a:xfrm>
          <a:prstGeom prst="rect">
            <a:avLst/>
          </a:prstGeom>
          <a:noFill/>
        </p:spPr>
        <p:txBody>
          <a:bodyPr wrap="none" rtlCol="0">
            <a:spAutoFit/>
          </a:bodyPr>
          <a:lstStyle/>
          <a:p>
            <a:r>
              <a:rPr lang="en-US" sz="1400" b="1" dirty="0" smtClean="0">
                <a:solidFill>
                  <a:schemeClr val="bg1"/>
                </a:solidFill>
              </a:rPr>
              <a:t>Figure 2</a:t>
            </a:r>
            <a:endParaRPr lang="en-US" sz="1400" b="1" dirty="0">
              <a:solidFill>
                <a:schemeClr val="bg1"/>
              </a:solidFill>
            </a:endParaRPr>
          </a:p>
        </p:txBody>
      </p:sp>
    </p:spTree>
    <p:extLst>
      <p:ext uri="{BB962C8B-B14F-4D97-AF65-F5344CB8AC3E}">
        <p14:creationId xmlns:p14="http://schemas.microsoft.com/office/powerpoint/2010/main" val="29674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04"/>
                                        </p:tgtEl>
                                        <p:attrNameLst>
                                          <p:attrName>style.visibility</p:attrName>
                                        </p:attrNameLst>
                                      </p:cBhvr>
                                      <p:to>
                                        <p:strVal val="visible"/>
                                      </p:to>
                                    </p:set>
                                    <p:anim calcmode="lin" valueType="num">
                                      <p:cBhvr>
                                        <p:cTn id="7" dur="500" fill="hold"/>
                                        <p:tgtEl>
                                          <p:spTgt spid="1104"/>
                                        </p:tgtEl>
                                        <p:attrNameLst>
                                          <p:attrName>ppt_w</p:attrName>
                                        </p:attrNameLst>
                                      </p:cBhvr>
                                      <p:tavLst>
                                        <p:tav tm="0">
                                          <p:val>
                                            <p:fltVal val="0"/>
                                          </p:val>
                                        </p:tav>
                                        <p:tav tm="100000">
                                          <p:val>
                                            <p:strVal val="#ppt_w"/>
                                          </p:val>
                                        </p:tav>
                                      </p:tavLst>
                                    </p:anim>
                                    <p:anim calcmode="lin" valueType="num">
                                      <p:cBhvr>
                                        <p:cTn id="8" dur="500" fill="hold"/>
                                        <p:tgtEl>
                                          <p:spTgt spid="1104"/>
                                        </p:tgtEl>
                                        <p:attrNameLst>
                                          <p:attrName>ppt_h</p:attrName>
                                        </p:attrNameLst>
                                      </p:cBhvr>
                                      <p:tavLst>
                                        <p:tav tm="0">
                                          <p:val>
                                            <p:fltVal val="0"/>
                                          </p:val>
                                        </p:tav>
                                        <p:tav tm="100000">
                                          <p:val>
                                            <p:strVal val="#ppt_h"/>
                                          </p:val>
                                        </p:tav>
                                      </p:tavLst>
                                    </p:anim>
                                    <p:animEffect transition="in" filter="fade">
                                      <p:cBhvr>
                                        <p:cTn id="9" dur="500"/>
                                        <p:tgtEl>
                                          <p:spTgt spid="110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74"/>
                                        </p:tgtEl>
                                        <p:attrNameLst>
                                          <p:attrName>style.visibility</p:attrName>
                                        </p:attrNameLst>
                                      </p:cBhvr>
                                      <p:to>
                                        <p:strVal val="visible"/>
                                      </p:to>
                                    </p:set>
                                    <p:anim calcmode="lin" valueType="num">
                                      <p:cBhvr>
                                        <p:cTn id="12" dur="500" fill="hold"/>
                                        <p:tgtEl>
                                          <p:spTgt spid="1074"/>
                                        </p:tgtEl>
                                        <p:attrNameLst>
                                          <p:attrName>ppt_w</p:attrName>
                                        </p:attrNameLst>
                                      </p:cBhvr>
                                      <p:tavLst>
                                        <p:tav tm="0">
                                          <p:val>
                                            <p:fltVal val="0"/>
                                          </p:val>
                                        </p:tav>
                                        <p:tav tm="100000">
                                          <p:val>
                                            <p:strVal val="#ppt_w"/>
                                          </p:val>
                                        </p:tav>
                                      </p:tavLst>
                                    </p:anim>
                                    <p:anim calcmode="lin" valueType="num">
                                      <p:cBhvr>
                                        <p:cTn id="13" dur="500" fill="hold"/>
                                        <p:tgtEl>
                                          <p:spTgt spid="1074"/>
                                        </p:tgtEl>
                                        <p:attrNameLst>
                                          <p:attrName>ppt_h</p:attrName>
                                        </p:attrNameLst>
                                      </p:cBhvr>
                                      <p:tavLst>
                                        <p:tav tm="0">
                                          <p:val>
                                            <p:fltVal val="0"/>
                                          </p:val>
                                        </p:tav>
                                        <p:tav tm="100000">
                                          <p:val>
                                            <p:strVal val="#ppt_h"/>
                                          </p:val>
                                        </p:tav>
                                      </p:tavLst>
                                    </p:anim>
                                    <p:animEffect transition="in" filter="fade">
                                      <p:cBhvr>
                                        <p:cTn id="14" dur="500"/>
                                        <p:tgtEl>
                                          <p:spTgt spid="107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 calcmode="lin" valueType="num">
                                      <p:cBhvr>
                                        <p:cTn id="17" dur="500" fill="hold"/>
                                        <p:tgtEl>
                                          <p:spTgt spid="84"/>
                                        </p:tgtEl>
                                        <p:attrNameLst>
                                          <p:attrName>ppt_w</p:attrName>
                                        </p:attrNameLst>
                                      </p:cBhvr>
                                      <p:tavLst>
                                        <p:tav tm="0">
                                          <p:val>
                                            <p:fltVal val="0"/>
                                          </p:val>
                                        </p:tav>
                                        <p:tav tm="100000">
                                          <p:val>
                                            <p:strVal val="#ppt_w"/>
                                          </p:val>
                                        </p:tav>
                                      </p:tavLst>
                                    </p:anim>
                                    <p:anim calcmode="lin" valueType="num">
                                      <p:cBhvr>
                                        <p:cTn id="18" dur="500" fill="hold"/>
                                        <p:tgtEl>
                                          <p:spTgt spid="84"/>
                                        </p:tgtEl>
                                        <p:attrNameLst>
                                          <p:attrName>ppt_h</p:attrName>
                                        </p:attrNameLst>
                                      </p:cBhvr>
                                      <p:tavLst>
                                        <p:tav tm="0">
                                          <p:val>
                                            <p:fltVal val="0"/>
                                          </p:val>
                                        </p:tav>
                                        <p:tav tm="100000">
                                          <p:val>
                                            <p:strVal val="#ppt_h"/>
                                          </p:val>
                                        </p:tav>
                                      </p:tavLst>
                                    </p:anim>
                                    <p:animEffect transition="in" filter="fade">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inVertical)">
                                      <p:cBhvr>
                                        <p:cTn id="24" dur="500"/>
                                        <p:tgtEl>
                                          <p:spTgt spid="2">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barn(inVertical)">
                                      <p:cBhvr>
                                        <p:cTn id="29" dur="500"/>
                                        <p:tgtEl>
                                          <p:spTgt spid="2">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4" grpId="0"/>
      <p:bldP spid="8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5051792"/>
          </a:xfrm>
        </p:spPr>
        <p:txBody>
          <a:bodyPr>
            <a:normAutofit fontScale="85000" lnSpcReduction="10000"/>
          </a:bodyPr>
          <a:lstStyle/>
          <a:p>
            <a:r>
              <a:rPr lang="en-US" b="1" dirty="0">
                <a:solidFill>
                  <a:schemeClr val="bg1"/>
                </a:solidFill>
              </a:rPr>
              <a:t>Octahedra with Shared Vertices and </a:t>
            </a:r>
            <a:r>
              <a:rPr lang="en-US" b="1" dirty="0" smtClean="0">
                <a:solidFill>
                  <a:schemeClr val="bg1"/>
                </a:solidFill>
              </a:rPr>
              <a:t>Edges</a:t>
            </a:r>
          </a:p>
          <a:p>
            <a:pPr lvl="1"/>
            <a:r>
              <a:rPr lang="en-US" dirty="0">
                <a:solidFill>
                  <a:srgbClr val="002060"/>
                </a:solidFill>
              </a:rPr>
              <a:t>This type of linkage is also very common. For instance, NbOCl</a:t>
            </a:r>
            <a:r>
              <a:rPr lang="en-US" baseline="-25000" dirty="0">
                <a:solidFill>
                  <a:srgbClr val="002060"/>
                </a:solidFill>
              </a:rPr>
              <a:t>3</a:t>
            </a:r>
            <a:r>
              <a:rPr lang="en-US" dirty="0">
                <a:solidFill>
                  <a:srgbClr val="002060"/>
                </a:solidFill>
              </a:rPr>
              <a:t> consists of a bioctahedra, in which the chlorine atoms are located in the equatorial position and the oxygen atoms are in axial position. This way, the oxygen atoms serve as linkage within the chain.  </a:t>
            </a:r>
          </a:p>
          <a:p>
            <a:pPr lvl="1"/>
            <a:r>
              <a:rPr lang="en-US" dirty="0">
                <a:solidFill>
                  <a:srgbClr val="002060"/>
                </a:solidFill>
              </a:rPr>
              <a:t>In WOCl</a:t>
            </a:r>
            <a:r>
              <a:rPr lang="en-US" baseline="-25000" dirty="0">
                <a:solidFill>
                  <a:srgbClr val="002060"/>
                </a:solidFill>
              </a:rPr>
              <a:t>4</a:t>
            </a:r>
            <a:r>
              <a:rPr lang="en-US" dirty="0">
                <a:solidFill>
                  <a:srgbClr val="002060"/>
                </a:solidFill>
              </a:rPr>
              <a:t>, the oxygen atom occupies the vertex of a square pyramid and serves as linkage between the WOCl</a:t>
            </a:r>
            <a:r>
              <a:rPr lang="en-US" baseline="-25000" dirty="0">
                <a:solidFill>
                  <a:srgbClr val="002060"/>
                </a:solidFill>
              </a:rPr>
              <a:t>4</a:t>
            </a:r>
            <a:r>
              <a:rPr lang="en-US" dirty="0">
                <a:solidFill>
                  <a:srgbClr val="002060"/>
                </a:solidFill>
              </a:rPr>
              <a:t> units leading to a linear chain, which can also be seen in its fiber-like structure</a:t>
            </a:r>
            <a:r>
              <a:rPr lang="en-US" dirty="0" smtClean="0">
                <a:solidFill>
                  <a:srgbClr val="002060"/>
                </a:solidFill>
              </a:rPr>
              <a:t>.</a:t>
            </a:r>
          </a:p>
          <a:p>
            <a:pPr lvl="1"/>
            <a:r>
              <a:rPr lang="en-US" dirty="0">
                <a:solidFill>
                  <a:srgbClr val="002060"/>
                </a:solidFill>
              </a:rPr>
              <a:t>In ReNCl</a:t>
            </a:r>
            <a:r>
              <a:rPr lang="en-US" baseline="-25000" dirty="0">
                <a:solidFill>
                  <a:srgbClr val="002060"/>
                </a:solidFill>
              </a:rPr>
              <a:t>4 </a:t>
            </a:r>
            <a:r>
              <a:rPr lang="en-US" dirty="0">
                <a:solidFill>
                  <a:srgbClr val="002060"/>
                </a:solidFill>
              </a:rPr>
              <a:t>(red needles), the square pyramids are stacked as well; the length of Re-N triple bond and the contact with the neighboring molecule are much more different here because of the strong trans effect of the triple bond (d(</a:t>
            </a:r>
            <a:r>
              <a:rPr lang="en-US" dirty="0" err="1">
                <a:solidFill>
                  <a:srgbClr val="002060"/>
                </a:solidFill>
              </a:rPr>
              <a:t>Re≡N</a:t>
            </a:r>
            <a:r>
              <a:rPr lang="en-US" dirty="0">
                <a:solidFill>
                  <a:srgbClr val="002060"/>
                </a:solidFill>
              </a:rPr>
              <a:t>)=163.2 pm, d(Re…N)=242 pm).</a:t>
            </a:r>
          </a:p>
          <a:p>
            <a:pPr lvl="1"/>
            <a:endParaRPr lang="en-US" dirty="0">
              <a:solidFill>
                <a:srgbClr val="002060"/>
              </a:solidFill>
            </a:endParaRPr>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X</a:t>
            </a:r>
            <a:endParaRPr lang="en-US" dirty="0"/>
          </a:p>
        </p:txBody>
      </p:sp>
      <p:grpSp>
        <p:nvGrpSpPr>
          <p:cNvPr id="7" name="Group 6"/>
          <p:cNvGrpSpPr/>
          <p:nvPr/>
        </p:nvGrpSpPr>
        <p:grpSpPr>
          <a:xfrm>
            <a:off x="7239000" y="1722437"/>
            <a:ext cx="1603022" cy="1706563"/>
            <a:chOff x="7315200" y="1447800"/>
            <a:chExt cx="1603022" cy="1706563"/>
          </a:xfrm>
        </p:grpSpPr>
        <p:pic>
          <p:nvPicPr>
            <p:cNvPr id="25602" name="Picture 116"/>
            <p:cNvPicPr>
              <a:picLocks noChangeAspect="1" noChangeArrowheads="1"/>
            </p:cNvPicPr>
            <p:nvPr/>
          </p:nvPicPr>
          <p:blipFill rotWithShape="1">
            <a:blip r:embed="rId2" cstate="print">
              <a:lum bright="-20000" contrast="40000"/>
              <a:extLst>
                <a:ext uri="{28A0092B-C50C-407E-A947-70E740481C1C}">
                  <a14:useLocalDpi xmlns:a14="http://schemas.microsoft.com/office/drawing/2010/main" val="0"/>
                </a:ext>
              </a:extLst>
            </a:blip>
            <a:srcRect l="30511" t="21585" r="30182" b="21585"/>
            <a:stretch/>
          </p:blipFill>
          <p:spPr bwMode="auto">
            <a:xfrm>
              <a:off x="7315200" y="1447800"/>
              <a:ext cx="1603022"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808912" y="1470555"/>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bg1"/>
                  </a:solidFill>
                  <a:effectLst/>
                  <a:latin typeface="Times New Roman" pitchFamily="18" charset="0"/>
                  <a:cs typeface="Arial" pitchFamily="34" charset="0"/>
                </a:rPr>
                <a:t>O</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7677150" y="1962964"/>
              <a:ext cx="4762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Nb</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Text Box 2"/>
            <p:cNvSpPr txBox="1">
              <a:spLocks noChangeArrowheads="1"/>
            </p:cNvSpPr>
            <p:nvPr/>
          </p:nvSpPr>
          <p:spPr bwMode="auto">
            <a:xfrm>
              <a:off x="7344304" y="1849614"/>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err="1"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11" name="Group 10"/>
          <p:cNvGrpSpPr/>
          <p:nvPr/>
        </p:nvGrpSpPr>
        <p:grpSpPr>
          <a:xfrm>
            <a:off x="6631985" y="3633013"/>
            <a:ext cx="1397971" cy="2081987"/>
            <a:chOff x="7441229" y="3761601"/>
            <a:chExt cx="1397971" cy="2081987"/>
          </a:xfrm>
        </p:grpSpPr>
        <p:pic>
          <p:nvPicPr>
            <p:cNvPr id="25606" name="Picture 124"/>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29999" t="7382" r="29999" b="10335"/>
            <a:stretch>
              <a:fillRect/>
            </a:stretch>
          </p:blipFill>
          <p:spPr bwMode="auto">
            <a:xfrm>
              <a:off x="7441229" y="3810000"/>
              <a:ext cx="1350963"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8113712" y="3761601"/>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O</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9" name="Text Box 2"/>
            <p:cNvSpPr txBox="1">
              <a:spLocks noChangeArrowheads="1"/>
            </p:cNvSpPr>
            <p:nvPr/>
          </p:nvSpPr>
          <p:spPr bwMode="auto">
            <a:xfrm>
              <a:off x="7848600" y="3964163"/>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W</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sp>
          <p:nvSpPr>
            <p:cNvPr id="10" name="Text Box 2"/>
            <p:cNvSpPr txBox="1">
              <a:spLocks noChangeArrowheads="1"/>
            </p:cNvSpPr>
            <p:nvPr/>
          </p:nvSpPr>
          <p:spPr bwMode="auto">
            <a:xfrm>
              <a:off x="8494712" y="4114800"/>
              <a:ext cx="3444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smtClean="0">
                  <a:ln>
                    <a:noFill/>
                  </a:ln>
                  <a:solidFill>
                    <a:schemeClr val="bg1"/>
                  </a:solidFill>
                  <a:effectLst/>
                  <a:latin typeface="Times New Roman" pitchFamily="18" charset="0"/>
                  <a:cs typeface="Arial" pitchFamily="34" charset="0"/>
                </a:rPr>
                <a:t>Cl</a:t>
              </a:r>
              <a:endParaRPr kumimoji="0" lang="en-US" sz="2000" b="1" i="0" u="none" strike="noStrike" cap="none" normalizeH="0" baseline="0" smtClean="0">
                <a:ln>
                  <a:noFill/>
                </a:ln>
                <a:solidFill>
                  <a:schemeClr val="bg1"/>
                </a:solidFill>
                <a:effectLst/>
                <a:latin typeface="Arial" pitchFamily="34" charset="0"/>
                <a:cs typeface="Arial" pitchFamily="34" charset="0"/>
              </a:endParaRPr>
            </a:p>
          </p:txBody>
        </p:sp>
      </p:grpSp>
      <p:grpSp>
        <p:nvGrpSpPr>
          <p:cNvPr id="15" name="Group 14"/>
          <p:cNvGrpSpPr/>
          <p:nvPr/>
        </p:nvGrpSpPr>
        <p:grpSpPr>
          <a:xfrm>
            <a:off x="8033583" y="3690103"/>
            <a:ext cx="1034217" cy="2101097"/>
            <a:chOff x="8033583" y="2851903"/>
            <a:chExt cx="1034217" cy="2101097"/>
          </a:xfrm>
        </p:grpSpPr>
        <p:pic>
          <p:nvPicPr>
            <p:cNvPr id="1331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l="38634" r="38060" b="7993"/>
            <a:stretch>
              <a:fillRect/>
            </a:stretch>
          </p:blipFill>
          <p:spPr bwMode="auto">
            <a:xfrm>
              <a:off x="8033583" y="2851903"/>
              <a:ext cx="933827"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8305800" y="4191000"/>
              <a:ext cx="762000" cy="762000"/>
              <a:chOff x="8305800" y="4191000"/>
              <a:chExt cx="762000" cy="762000"/>
            </a:xfrm>
          </p:grpSpPr>
          <p:sp>
            <p:nvSpPr>
              <p:cNvPr id="12" name="TextBox 11"/>
              <p:cNvSpPr txBox="1"/>
              <p:nvPr/>
            </p:nvSpPr>
            <p:spPr>
              <a:xfrm>
                <a:off x="8559366" y="4191000"/>
                <a:ext cx="295274" cy="276999"/>
              </a:xfrm>
              <a:prstGeom prst="rect">
                <a:avLst/>
              </a:prstGeom>
              <a:noFill/>
            </p:spPr>
            <p:txBody>
              <a:bodyPr wrap="none" rtlCol="0">
                <a:spAutoFit/>
              </a:bodyPr>
              <a:lstStyle/>
              <a:p>
                <a:r>
                  <a:rPr lang="en-US" sz="1200" b="1" dirty="0" smtClean="0">
                    <a:solidFill>
                      <a:schemeClr val="bg1"/>
                    </a:solidFill>
                  </a:rPr>
                  <a:t>N</a:t>
                </a:r>
                <a:endParaRPr lang="en-US" sz="1200" b="1" dirty="0">
                  <a:solidFill>
                    <a:schemeClr val="bg1"/>
                  </a:solidFill>
                </a:endParaRPr>
              </a:p>
            </p:txBody>
          </p:sp>
          <p:sp>
            <p:nvSpPr>
              <p:cNvPr id="17" name="TextBox 16"/>
              <p:cNvSpPr txBox="1"/>
              <p:nvPr/>
            </p:nvSpPr>
            <p:spPr>
              <a:xfrm>
                <a:off x="8305800" y="4599801"/>
                <a:ext cx="364202" cy="276999"/>
              </a:xfrm>
              <a:prstGeom prst="rect">
                <a:avLst/>
              </a:prstGeom>
              <a:noFill/>
            </p:spPr>
            <p:txBody>
              <a:bodyPr wrap="none" rtlCol="0">
                <a:spAutoFit/>
              </a:bodyPr>
              <a:lstStyle/>
              <a:p>
                <a:r>
                  <a:rPr lang="en-US" sz="1200" b="1" dirty="0" smtClean="0">
                    <a:solidFill>
                      <a:schemeClr val="bg1"/>
                    </a:solidFill>
                  </a:rPr>
                  <a:t>Re</a:t>
                </a:r>
                <a:endParaRPr lang="en-US" sz="1200" b="1" dirty="0">
                  <a:solidFill>
                    <a:schemeClr val="bg1"/>
                  </a:solidFill>
                </a:endParaRPr>
              </a:p>
            </p:txBody>
          </p:sp>
          <p:sp>
            <p:nvSpPr>
              <p:cNvPr id="18" name="TextBox 17"/>
              <p:cNvSpPr txBox="1"/>
              <p:nvPr/>
            </p:nvSpPr>
            <p:spPr>
              <a:xfrm>
                <a:off x="8729246" y="4676001"/>
                <a:ext cx="338554" cy="276999"/>
              </a:xfrm>
              <a:prstGeom prst="rect">
                <a:avLst/>
              </a:prstGeom>
              <a:noFill/>
            </p:spPr>
            <p:txBody>
              <a:bodyPr wrap="none" rtlCol="0">
                <a:spAutoFit/>
              </a:bodyPr>
              <a:lstStyle/>
              <a:p>
                <a:r>
                  <a:rPr lang="en-US" sz="1200" b="1" dirty="0" err="1" smtClean="0">
                    <a:solidFill>
                      <a:schemeClr val="bg1"/>
                    </a:solidFill>
                  </a:rPr>
                  <a:t>Cl</a:t>
                </a:r>
                <a:endParaRPr lang="en-US" sz="1200" b="1" dirty="0">
                  <a:solidFill>
                    <a:schemeClr val="bg1"/>
                  </a:solidFill>
                </a:endParaRPr>
              </a:p>
            </p:txBody>
          </p:sp>
        </p:grpSp>
      </p:grpSp>
    </p:spTree>
    <p:extLst>
      <p:ext uri="{BB962C8B-B14F-4D97-AF65-F5344CB8AC3E}">
        <p14:creationId xmlns:p14="http://schemas.microsoft.com/office/powerpoint/2010/main" val="18110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324600" cy="4572000"/>
          </a:xfrm>
        </p:spPr>
        <p:txBody>
          <a:bodyPr>
            <a:normAutofit fontScale="92500" lnSpcReduction="20000"/>
          </a:bodyPr>
          <a:lstStyle/>
          <a:p>
            <a:r>
              <a:rPr lang="en-US" b="1" dirty="0" smtClean="0">
                <a:solidFill>
                  <a:schemeClr val="bg1"/>
                </a:solidFill>
              </a:rPr>
              <a:t>Special cases</a:t>
            </a:r>
          </a:p>
          <a:p>
            <a:pPr lvl="1"/>
            <a:r>
              <a:rPr lang="en-US" dirty="0" smtClean="0">
                <a:solidFill>
                  <a:srgbClr val="002060"/>
                </a:solidFill>
              </a:rPr>
              <a:t>The </a:t>
            </a:r>
            <a:r>
              <a:rPr lang="en-US" dirty="0">
                <a:solidFill>
                  <a:srgbClr val="002060"/>
                </a:solidFill>
              </a:rPr>
              <a:t>lack of “ligand atoms” generally leads to </a:t>
            </a:r>
            <a:r>
              <a:rPr lang="en-US" dirty="0" smtClean="0">
                <a:solidFill>
                  <a:srgbClr val="002060"/>
                </a:solidFill>
              </a:rPr>
              <a:t/>
            </a:r>
            <a:br>
              <a:rPr lang="en-US" dirty="0" smtClean="0">
                <a:solidFill>
                  <a:srgbClr val="002060"/>
                </a:solidFill>
              </a:rPr>
            </a:br>
            <a:r>
              <a:rPr lang="en-US" dirty="0" smtClean="0">
                <a:solidFill>
                  <a:srgbClr val="002060"/>
                </a:solidFill>
              </a:rPr>
              <a:t>an </a:t>
            </a:r>
            <a:r>
              <a:rPr lang="en-US" dirty="0">
                <a:solidFill>
                  <a:srgbClr val="002060"/>
                </a:solidFill>
              </a:rPr>
              <a:t>increase networking. For instance, the structure of Na</a:t>
            </a:r>
            <a:r>
              <a:rPr lang="en-US" baseline="-25000" dirty="0">
                <a:solidFill>
                  <a:srgbClr val="002060"/>
                </a:solidFill>
              </a:rPr>
              <a:t>3</a:t>
            </a:r>
            <a:r>
              <a:rPr lang="en-US" dirty="0">
                <a:solidFill>
                  <a:srgbClr val="002060"/>
                </a:solidFill>
              </a:rPr>
              <a:t>AlF</a:t>
            </a:r>
            <a:r>
              <a:rPr lang="en-US" baseline="-25000" dirty="0">
                <a:solidFill>
                  <a:srgbClr val="002060"/>
                </a:solidFill>
              </a:rPr>
              <a:t>6</a:t>
            </a:r>
            <a:r>
              <a:rPr lang="en-US" dirty="0">
                <a:solidFill>
                  <a:srgbClr val="002060"/>
                </a:solidFill>
              </a:rPr>
              <a:t> (=</a:t>
            </a:r>
            <a:r>
              <a:rPr lang="en-US" dirty="0" err="1">
                <a:solidFill>
                  <a:srgbClr val="002060"/>
                </a:solidFill>
              </a:rPr>
              <a:t>Cryolite</a:t>
            </a:r>
            <a:r>
              <a:rPr lang="en-US" dirty="0">
                <a:solidFill>
                  <a:srgbClr val="002060"/>
                </a:solidFill>
              </a:rPr>
              <a:t>) exhibits isolated octahedra of AlF</a:t>
            </a:r>
            <a:r>
              <a:rPr lang="en-US" baseline="-25000" dirty="0">
                <a:solidFill>
                  <a:srgbClr val="002060"/>
                </a:solidFill>
              </a:rPr>
              <a:t>6</a:t>
            </a:r>
            <a:r>
              <a:rPr lang="en-US" dirty="0">
                <a:solidFill>
                  <a:srgbClr val="002060"/>
                </a:solidFill>
              </a:rPr>
              <a:t>. </a:t>
            </a:r>
            <a:endParaRPr lang="en-US" dirty="0" smtClean="0">
              <a:solidFill>
                <a:srgbClr val="002060"/>
              </a:solidFill>
            </a:endParaRPr>
          </a:p>
          <a:p>
            <a:pPr lvl="1"/>
            <a:r>
              <a:rPr lang="en-US" dirty="0">
                <a:solidFill>
                  <a:srgbClr val="002060"/>
                </a:solidFill>
              </a:rPr>
              <a:t>If one fluoride is removed (leading to AlF</a:t>
            </a:r>
            <a:r>
              <a:rPr lang="en-US" baseline="-25000" dirty="0">
                <a:solidFill>
                  <a:srgbClr val="002060"/>
                </a:solidFill>
              </a:rPr>
              <a:t>5</a:t>
            </a:r>
            <a:r>
              <a:rPr lang="en-US" baseline="30000" dirty="0">
                <a:solidFill>
                  <a:srgbClr val="002060"/>
                </a:solidFill>
              </a:rPr>
              <a:t>2-</a:t>
            </a:r>
            <a:r>
              <a:rPr lang="en-US" dirty="0">
                <a:solidFill>
                  <a:srgbClr val="002060"/>
                </a:solidFill>
              </a:rPr>
              <a:t>), the structure still contains AlF</a:t>
            </a:r>
            <a:r>
              <a:rPr lang="en-US" baseline="-25000" dirty="0">
                <a:solidFill>
                  <a:srgbClr val="002060"/>
                </a:solidFill>
              </a:rPr>
              <a:t>6</a:t>
            </a:r>
            <a:r>
              <a:rPr lang="en-US" dirty="0">
                <a:solidFill>
                  <a:srgbClr val="002060"/>
                </a:solidFill>
              </a:rPr>
              <a:t> </a:t>
            </a:r>
            <a:r>
              <a:rPr lang="en-US" dirty="0" smtClean="0">
                <a:solidFill>
                  <a:srgbClr val="002060"/>
                </a:solidFill>
              </a:rPr>
              <a:t>octahedra, </a:t>
            </a:r>
            <a:r>
              <a:rPr lang="en-US" dirty="0">
                <a:solidFill>
                  <a:srgbClr val="002060"/>
                </a:solidFill>
              </a:rPr>
              <a:t>which are now linked via fluoride in trans positions (like in BiF</a:t>
            </a:r>
            <a:r>
              <a:rPr lang="en-US" baseline="-25000" dirty="0">
                <a:solidFill>
                  <a:srgbClr val="002060"/>
                </a:solidFill>
              </a:rPr>
              <a:t>5</a:t>
            </a:r>
            <a:r>
              <a:rPr lang="en-US" dirty="0" smtClean="0">
                <a:solidFill>
                  <a:srgbClr val="002060"/>
                </a:solidFill>
              </a:rPr>
              <a:t>).</a:t>
            </a:r>
          </a:p>
          <a:p>
            <a:pPr lvl="1"/>
            <a:r>
              <a:rPr lang="en-US" dirty="0" smtClean="0">
                <a:solidFill>
                  <a:srgbClr val="002060"/>
                </a:solidFill>
              </a:rPr>
              <a:t>In </a:t>
            </a:r>
            <a:r>
              <a:rPr lang="en-US" dirty="0" err="1">
                <a:solidFill>
                  <a:srgbClr val="002060"/>
                </a:solidFill>
              </a:rPr>
              <a:t>Tl</a:t>
            </a:r>
            <a:r>
              <a:rPr lang="en-US" dirty="0">
                <a:solidFill>
                  <a:srgbClr val="002060"/>
                </a:solidFill>
              </a:rPr>
              <a:t>(AlF</a:t>
            </a:r>
            <a:r>
              <a:rPr lang="en-US" baseline="-25000" dirty="0">
                <a:solidFill>
                  <a:srgbClr val="002060"/>
                </a:solidFill>
              </a:rPr>
              <a:t>4</a:t>
            </a:r>
            <a:r>
              <a:rPr lang="en-US" dirty="0">
                <a:solidFill>
                  <a:srgbClr val="002060"/>
                </a:solidFill>
              </a:rPr>
              <a:t>), the Al-atoms share four </a:t>
            </a:r>
            <a:r>
              <a:rPr lang="en-US" dirty="0" smtClean="0">
                <a:solidFill>
                  <a:srgbClr val="002060"/>
                </a:solidFill>
              </a:rPr>
              <a:t>fluoride </a:t>
            </a:r>
            <a:r>
              <a:rPr lang="en-US" dirty="0">
                <a:solidFill>
                  <a:srgbClr val="002060"/>
                </a:solidFill>
              </a:rPr>
              <a:t>ions with neighboring aluminum atoms, forming a layer structure. </a:t>
            </a:r>
            <a:endParaRPr lang="en-US" dirty="0" smtClean="0">
              <a:solidFill>
                <a:srgbClr val="002060"/>
              </a:solidFill>
            </a:endParaRPr>
          </a:p>
          <a:p>
            <a:pPr lvl="1"/>
            <a:r>
              <a:rPr lang="en-US" dirty="0" smtClean="0">
                <a:solidFill>
                  <a:srgbClr val="002060"/>
                </a:solidFill>
              </a:rPr>
              <a:t>The </a:t>
            </a:r>
            <a:r>
              <a:rPr lang="en-US" dirty="0">
                <a:solidFill>
                  <a:srgbClr val="002060"/>
                </a:solidFill>
              </a:rPr>
              <a:t>degree of association increases even further for AlF</a:t>
            </a:r>
            <a:r>
              <a:rPr lang="en-US" baseline="-25000" dirty="0">
                <a:solidFill>
                  <a:srgbClr val="002060"/>
                </a:solidFill>
              </a:rPr>
              <a:t>3</a:t>
            </a:r>
            <a:r>
              <a:rPr lang="en-US" dirty="0">
                <a:solidFill>
                  <a:srgbClr val="002060"/>
                </a:solidFill>
              </a:rPr>
              <a:t>, which exhibits the ReO</a:t>
            </a:r>
            <a:r>
              <a:rPr lang="en-US" baseline="-25000" dirty="0">
                <a:solidFill>
                  <a:srgbClr val="002060"/>
                </a:solidFill>
              </a:rPr>
              <a:t>3</a:t>
            </a:r>
            <a:r>
              <a:rPr lang="en-US" dirty="0">
                <a:solidFill>
                  <a:srgbClr val="002060"/>
                </a:solidFill>
              </a:rPr>
              <a:t> motif with distorted </a:t>
            </a:r>
            <a:r>
              <a:rPr lang="en-US" dirty="0" smtClean="0">
                <a:solidFill>
                  <a:srgbClr val="002060"/>
                </a:solidFill>
              </a:rPr>
              <a:t>AlF</a:t>
            </a:r>
            <a:r>
              <a:rPr lang="en-US" baseline="-25000" dirty="0" smtClean="0">
                <a:solidFill>
                  <a:srgbClr val="002060"/>
                </a:solidFill>
              </a:rPr>
              <a:t>6 </a:t>
            </a:r>
            <a:r>
              <a:rPr lang="en-US" dirty="0">
                <a:solidFill>
                  <a:srgbClr val="002060"/>
                </a:solidFill>
              </a:rPr>
              <a:t>octahedra.</a:t>
            </a:r>
          </a:p>
          <a:p>
            <a:pPr lvl="1"/>
            <a:endParaRPr lang="en-US" dirty="0"/>
          </a:p>
          <a:p>
            <a:pPr lvl="1"/>
            <a:endParaRPr lang="en-US" dirty="0"/>
          </a:p>
        </p:txBody>
      </p:sp>
      <p:sp>
        <p:nvSpPr>
          <p:cNvPr id="3" name="Title 2"/>
          <p:cNvSpPr>
            <a:spLocks noGrp="1"/>
          </p:cNvSpPr>
          <p:nvPr>
            <p:ph type="title"/>
          </p:nvPr>
        </p:nvSpPr>
        <p:spPr/>
        <p:txBody>
          <a:bodyPr/>
          <a:lstStyle/>
          <a:p>
            <a:pPr algn="ctr"/>
            <a:r>
              <a:rPr lang="en-US" dirty="0" err="1" smtClean="0">
                <a:solidFill>
                  <a:srgbClr val="002060"/>
                </a:solidFill>
              </a:rPr>
              <a:t>Polyhedra</a:t>
            </a:r>
            <a:r>
              <a:rPr lang="en-US" dirty="0" smtClean="0">
                <a:solidFill>
                  <a:srgbClr val="002060"/>
                </a:solidFill>
              </a:rPr>
              <a:t> XI</a:t>
            </a:r>
            <a:endParaRPr lang="en-US" dirty="0"/>
          </a:p>
        </p:txBody>
      </p:sp>
      <p:pic>
        <p:nvPicPr>
          <p:cNvPr id="26627" name="Picture 118"/>
          <p:cNvPicPr>
            <a:picLocks noChangeAspect="1" noChangeArrowheads="1"/>
          </p:cNvPicPr>
          <p:nvPr/>
        </p:nvPicPr>
        <p:blipFill>
          <a:blip r:embed="rId2" cstate="print">
            <a:lum bright="-20000" contrast="40000"/>
            <a:extLst>
              <a:ext uri="{28A0092B-C50C-407E-A947-70E740481C1C}">
                <a14:useLocalDpi xmlns:a14="http://schemas.microsoft.com/office/drawing/2010/main" val="0"/>
              </a:ext>
            </a:extLst>
          </a:blip>
          <a:srcRect l="41364" t="22612" r="40318" b="22612"/>
          <a:stretch>
            <a:fillRect/>
          </a:stretch>
        </p:blipFill>
        <p:spPr bwMode="auto">
          <a:xfrm>
            <a:off x="8153400" y="1447800"/>
            <a:ext cx="792261"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119"/>
          <p:cNvPicPr>
            <a:picLocks noChangeAspect="1" noChangeArrowheads="1"/>
          </p:cNvPicPr>
          <p:nvPr/>
        </p:nvPicPr>
        <p:blipFill>
          <a:blip r:embed="rId3" cstate="print">
            <a:lum bright="-20000" contrast="40000"/>
            <a:extLst>
              <a:ext uri="{28A0092B-C50C-407E-A947-70E740481C1C}">
                <a14:useLocalDpi xmlns:a14="http://schemas.microsoft.com/office/drawing/2010/main" val="0"/>
              </a:ext>
            </a:extLst>
          </a:blip>
          <a:srcRect l="20668" t="16869" r="24535" b="16869"/>
          <a:stretch>
            <a:fillRect/>
          </a:stretch>
        </p:blipFill>
        <p:spPr bwMode="auto">
          <a:xfrm>
            <a:off x="7010400" y="3200400"/>
            <a:ext cx="1828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7575" y="4800600"/>
            <a:ext cx="1495425" cy="1457325"/>
          </a:xfrm>
          <a:prstGeom prst="rect">
            <a:avLst/>
          </a:prstGeom>
          <a:solidFill>
            <a:schemeClr val="tx1"/>
          </a:solidFill>
        </p:spPr>
      </p:pic>
      <p:pic>
        <p:nvPicPr>
          <p:cNvPr id="1433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l="33670" r="32338"/>
          <a:stretch>
            <a:fillRect/>
          </a:stretch>
        </p:blipFill>
        <p:spPr bwMode="auto">
          <a:xfrm>
            <a:off x="6629400" y="1431290"/>
            <a:ext cx="14811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5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 calcmode="lin" valueType="num">
                                      <p:cBhvr>
                                        <p:cTn id="10" dur="500" fill="hold"/>
                                        <p:tgtEl>
                                          <p:spTgt spid="14338"/>
                                        </p:tgtEl>
                                        <p:attrNameLst>
                                          <p:attrName>ppt_w</p:attrName>
                                        </p:attrNameLst>
                                      </p:cBhvr>
                                      <p:tavLst>
                                        <p:tav tm="0">
                                          <p:val>
                                            <p:fltVal val="0"/>
                                          </p:val>
                                        </p:tav>
                                        <p:tav tm="100000">
                                          <p:val>
                                            <p:strVal val="#ppt_w"/>
                                          </p:val>
                                        </p:tav>
                                      </p:tavLst>
                                    </p:anim>
                                    <p:anim calcmode="lin" valueType="num">
                                      <p:cBhvr>
                                        <p:cTn id="11" dur="500" fill="hold"/>
                                        <p:tgtEl>
                                          <p:spTgt spid="14338"/>
                                        </p:tgtEl>
                                        <p:attrNameLst>
                                          <p:attrName>ppt_h</p:attrName>
                                        </p:attrNameLst>
                                      </p:cBhvr>
                                      <p:tavLst>
                                        <p:tav tm="0">
                                          <p:val>
                                            <p:fltVal val="0"/>
                                          </p:val>
                                        </p:tav>
                                        <p:tav tm="100000">
                                          <p:val>
                                            <p:strVal val="#ppt_h"/>
                                          </p:val>
                                        </p:tav>
                                      </p:tavLst>
                                    </p:anim>
                                    <p:animEffect transition="in" filter="fade">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6627"/>
                                        </p:tgtEl>
                                        <p:attrNameLst>
                                          <p:attrName>style.visibility</p:attrName>
                                        </p:attrNameLst>
                                      </p:cBhvr>
                                      <p:to>
                                        <p:strVal val="visible"/>
                                      </p:to>
                                    </p:set>
                                    <p:anim calcmode="lin" valueType="num">
                                      <p:cBhvr>
                                        <p:cTn id="20" dur="500" fill="hold"/>
                                        <p:tgtEl>
                                          <p:spTgt spid="26627"/>
                                        </p:tgtEl>
                                        <p:attrNameLst>
                                          <p:attrName>ppt_w</p:attrName>
                                        </p:attrNameLst>
                                      </p:cBhvr>
                                      <p:tavLst>
                                        <p:tav tm="0">
                                          <p:val>
                                            <p:fltVal val="0"/>
                                          </p:val>
                                        </p:tav>
                                        <p:tav tm="100000">
                                          <p:val>
                                            <p:strVal val="#ppt_w"/>
                                          </p:val>
                                        </p:tav>
                                      </p:tavLst>
                                    </p:anim>
                                    <p:anim calcmode="lin" valueType="num">
                                      <p:cBhvr>
                                        <p:cTn id="21" dur="500" fill="hold"/>
                                        <p:tgtEl>
                                          <p:spTgt spid="26627"/>
                                        </p:tgtEl>
                                        <p:attrNameLst>
                                          <p:attrName>ppt_h</p:attrName>
                                        </p:attrNameLst>
                                      </p:cBhvr>
                                      <p:tavLst>
                                        <p:tav tm="0">
                                          <p:val>
                                            <p:fltVal val="0"/>
                                          </p:val>
                                        </p:tav>
                                        <p:tav tm="100000">
                                          <p:val>
                                            <p:strVal val="#ppt_h"/>
                                          </p:val>
                                        </p:tav>
                                      </p:tavLst>
                                    </p:anim>
                                    <p:animEffect transition="in" filter="fade">
                                      <p:cBhvr>
                                        <p:cTn id="22" dur="500"/>
                                        <p:tgtEl>
                                          <p:spTgt spid="266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26628"/>
                                        </p:tgtEl>
                                        <p:attrNameLst>
                                          <p:attrName>style.visibility</p:attrName>
                                        </p:attrNameLst>
                                      </p:cBhvr>
                                      <p:to>
                                        <p:strVal val="visible"/>
                                      </p:to>
                                    </p:set>
                                    <p:anim calcmode="lin" valueType="num">
                                      <p:cBhvr>
                                        <p:cTn id="30" dur="500" fill="hold"/>
                                        <p:tgtEl>
                                          <p:spTgt spid="26628"/>
                                        </p:tgtEl>
                                        <p:attrNameLst>
                                          <p:attrName>ppt_w</p:attrName>
                                        </p:attrNameLst>
                                      </p:cBhvr>
                                      <p:tavLst>
                                        <p:tav tm="0">
                                          <p:val>
                                            <p:fltVal val="0"/>
                                          </p:val>
                                        </p:tav>
                                        <p:tav tm="100000">
                                          <p:val>
                                            <p:strVal val="#ppt_w"/>
                                          </p:val>
                                        </p:tav>
                                      </p:tavLst>
                                    </p:anim>
                                    <p:anim calcmode="lin" valueType="num">
                                      <p:cBhvr>
                                        <p:cTn id="31" dur="500" fill="hold"/>
                                        <p:tgtEl>
                                          <p:spTgt spid="26628"/>
                                        </p:tgtEl>
                                        <p:attrNameLst>
                                          <p:attrName>ppt_h</p:attrName>
                                        </p:attrNameLst>
                                      </p:cBhvr>
                                      <p:tavLst>
                                        <p:tav tm="0">
                                          <p:val>
                                            <p:fltVal val="0"/>
                                          </p:val>
                                        </p:tav>
                                        <p:tav tm="100000">
                                          <p:val>
                                            <p:strVal val="#ppt_h"/>
                                          </p:val>
                                        </p:tav>
                                      </p:tavLst>
                                    </p:anim>
                                    <p:animEffect transition="in" filter="fade">
                                      <p:cBhvr>
                                        <p:cTn id="32" dur="500"/>
                                        <p:tgtEl>
                                          <p:spTgt spid="266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6629"/>
                                        </p:tgtEl>
                                        <p:attrNameLst>
                                          <p:attrName>style.visibility</p:attrName>
                                        </p:attrNameLst>
                                      </p:cBhvr>
                                      <p:to>
                                        <p:strVal val="visible"/>
                                      </p:to>
                                    </p:set>
                                    <p:animEffect transition="in" filter="barn(inVertical)">
                                      <p:cBhvr>
                                        <p:cTn id="40"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953000"/>
          </a:xfrm>
        </p:spPr>
        <p:txBody>
          <a:bodyPr>
            <a:normAutofit fontScale="85000" lnSpcReduction="10000"/>
          </a:bodyPr>
          <a:lstStyle/>
          <a:p>
            <a:r>
              <a:rPr lang="en-US" b="1" dirty="0">
                <a:solidFill>
                  <a:schemeClr val="bg1"/>
                </a:solidFill>
              </a:rPr>
              <a:t>Metal hydrides</a:t>
            </a:r>
          </a:p>
          <a:p>
            <a:pPr lvl="1"/>
            <a:r>
              <a:rPr lang="en-US" dirty="0">
                <a:solidFill>
                  <a:srgbClr val="002060"/>
                </a:solidFill>
              </a:rPr>
              <a:t>Metal hydrides can be understood as interstitial compounds, in which hydrogen atoms fill in the octahedral or/and tetrahedral holes of a metal. </a:t>
            </a:r>
            <a:endParaRPr lang="en-US" dirty="0" smtClean="0">
              <a:solidFill>
                <a:srgbClr val="002060"/>
              </a:solidFill>
            </a:endParaRPr>
          </a:p>
          <a:p>
            <a:pPr lvl="1"/>
            <a:r>
              <a:rPr lang="en-US" dirty="0" smtClean="0">
                <a:solidFill>
                  <a:srgbClr val="002060"/>
                </a:solidFill>
              </a:rPr>
              <a:t>Many </a:t>
            </a:r>
            <a:r>
              <a:rPr lang="en-US" dirty="0">
                <a:solidFill>
                  <a:srgbClr val="002060"/>
                </a:solidFill>
              </a:rPr>
              <a:t>of these hydrides are non-stoichiometric and possess varying amounts of hydrogen atoms in the lattice. </a:t>
            </a:r>
            <a:endParaRPr lang="en-US" dirty="0" smtClean="0">
              <a:solidFill>
                <a:srgbClr val="002060"/>
              </a:solidFill>
            </a:endParaRPr>
          </a:p>
          <a:p>
            <a:pPr lvl="2"/>
            <a:r>
              <a:rPr lang="en-US" dirty="0" smtClean="0">
                <a:solidFill>
                  <a:srgbClr val="660066"/>
                </a:solidFill>
              </a:rPr>
              <a:t>A </a:t>
            </a:r>
            <a:r>
              <a:rPr lang="en-US" dirty="0">
                <a:solidFill>
                  <a:srgbClr val="660066"/>
                </a:solidFill>
              </a:rPr>
              <a:t>very important metal in this context is palladium, which can absorb up to 900 times its volume in hydrogen. </a:t>
            </a:r>
            <a:endParaRPr lang="en-US" dirty="0" smtClean="0">
              <a:solidFill>
                <a:srgbClr val="660066"/>
              </a:solidFill>
            </a:endParaRPr>
          </a:p>
          <a:p>
            <a:pPr lvl="2"/>
            <a:r>
              <a:rPr lang="en-US" dirty="0" smtClean="0">
                <a:solidFill>
                  <a:srgbClr val="660066"/>
                </a:solidFill>
              </a:rPr>
              <a:t>Alkali </a:t>
            </a:r>
            <a:r>
              <a:rPr lang="en-US" dirty="0">
                <a:solidFill>
                  <a:srgbClr val="660066"/>
                </a:solidFill>
              </a:rPr>
              <a:t>metal hydrides </a:t>
            </a:r>
            <a:r>
              <a:rPr lang="en-US" dirty="0" smtClean="0">
                <a:solidFill>
                  <a:srgbClr val="660066"/>
                </a:solidFill>
              </a:rPr>
              <a:t>(i.e., </a:t>
            </a:r>
            <a:r>
              <a:rPr lang="en-US" dirty="0" err="1" smtClean="0">
                <a:solidFill>
                  <a:srgbClr val="660066"/>
                </a:solidFill>
              </a:rPr>
              <a:t>NaH</a:t>
            </a:r>
            <a:r>
              <a:rPr lang="en-US" dirty="0" smtClean="0">
                <a:solidFill>
                  <a:srgbClr val="660066"/>
                </a:solidFill>
              </a:rPr>
              <a:t>) possess </a:t>
            </a:r>
            <a:r>
              <a:rPr lang="en-US" dirty="0" err="1">
                <a:solidFill>
                  <a:srgbClr val="660066"/>
                </a:solidFill>
              </a:rPr>
              <a:t>NaCl</a:t>
            </a:r>
            <a:r>
              <a:rPr lang="en-US" dirty="0">
                <a:solidFill>
                  <a:srgbClr val="660066"/>
                </a:solidFill>
              </a:rPr>
              <a:t> structure </a:t>
            </a:r>
            <a:r>
              <a:rPr lang="en-US" dirty="0" smtClean="0">
                <a:solidFill>
                  <a:srgbClr val="660066"/>
                </a:solidFill>
              </a:rPr>
              <a:t/>
            </a:r>
            <a:br>
              <a:rPr lang="en-US" dirty="0" smtClean="0">
                <a:solidFill>
                  <a:srgbClr val="660066"/>
                </a:solidFill>
              </a:rPr>
            </a:br>
            <a:r>
              <a:rPr lang="en-US" dirty="0" smtClean="0">
                <a:solidFill>
                  <a:srgbClr val="660066"/>
                </a:solidFill>
              </a:rPr>
              <a:t>in </a:t>
            </a:r>
            <a:r>
              <a:rPr lang="en-US" dirty="0">
                <a:solidFill>
                  <a:srgbClr val="660066"/>
                </a:solidFill>
              </a:rPr>
              <a:t>which the hydrogen atoms occupy all of the octahedral holes. </a:t>
            </a:r>
            <a:endParaRPr lang="en-US" dirty="0" smtClean="0">
              <a:solidFill>
                <a:srgbClr val="660066"/>
              </a:solidFill>
            </a:endParaRPr>
          </a:p>
          <a:p>
            <a:pPr lvl="2"/>
            <a:r>
              <a:rPr lang="en-US" dirty="0" smtClean="0">
                <a:solidFill>
                  <a:srgbClr val="660066"/>
                </a:solidFill>
              </a:rPr>
              <a:t>MH</a:t>
            </a:r>
            <a:r>
              <a:rPr lang="en-US" baseline="-25000" dirty="0" smtClean="0">
                <a:solidFill>
                  <a:srgbClr val="660066"/>
                </a:solidFill>
              </a:rPr>
              <a:t>2</a:t>
            </a:r>
            <a:r>
              <a:rPr lang="en-US" dirty="0" smtClean="0">
                <a:solidFill>
                  <a:srgbClr val="660066"/>
                </a:solidFill>
              </a:rPr>
              <a:t> </a:t>
            </a:r>
            <a:r>
              <a:rPr lang="en-US" dirty="0">
                <a:solidFill>
                  <a:srgbClr val="660066"/>
                </a:solidFill>
              </a:rPr>
              <a:t>have a cubic closed packed metal structure in which all of the tetrahedral holes are occupied (CaF</a:t>
            </a:r>
            <a:r>
              <a:rPr lang="en-US" baseline="-25000" dirty="0">
                <a:solidFill>
                  <a:srgbClr val="660066"/>
                </a:solidFill>
              </a:rPr>
              <a:t>2 </a:t>
            </a:r>
            <a:r>
              <a:rPr lang="en-US" dirty="0" smtClean="0">
                <a:solidFill>
                  <a:srgbClr val="660066"/>
                </a:solidFill>
              </a:rPr>
              <a:t>motif, </a:t>
            </a:r>
            <a:r>
              <a:rPr lang="en-US" dirty="0" smtClean="0">
                <a:solidFill>
                  <a:srgbClr val="660066"/>
                </a:solidFill>
              </a:rPr>
              <a:t/>
            </a:r>
            <a:br>
              <a:rPr lang="en-US" dirty="0" smtClean="0">
                <a:solidFill>
                  <a:srgbClr val="660066"/>
                </a:solidFill>
              </a:rPr>
            </a:br>
            <a:r>
              <a:rPr lang="en-US" dirty="0" smtClean="0">
                <a:solidFill>
                  <a:srgbClr val="660066"/>
                </a:solidFill>
              </a:rPr>
              <a:t>i.e</a:t>
            </a:r>
            <a:r>
              <a:rPr lang="en-US" dirty="0" smtClean="0">
                <a:solidFill>
                  <a:srgbClr val="660066"/>
                </a:solidFill>
              </a:rPr>
              <a:t>., MgH</a:t>
            </a:r>
            <a:r>
              <a:rPr lang="en-US" baseline="-25000" dirty="0" smtClean="0">
                <a:solidFill>
                  <a:srgbClr val="660066"/>
                </a:solidFill>
              </a:rPr>
              <a:t>2</a:t>
            </a:r>
            <a:r>
              <a:rPr lang="en-US" dirty="0" smtClean="0">
                <a:solidFill>
                  <a:srgbClr val="660066"/>
                </a:solidFill>
              </a:rPr>
              <a:t>). </a:t>
            </a:r>
          </a:p>
          <a:p>
            <a:pPr lvl="2"/>
            <a:r>
              <a:rPr lang="en-US" dirty="0" smtClean="0">
                <a:solidFill>
                  <a:srgbClr val="660066"/>
                </a:solidFill>
              </a:rPr>
              <a:t>If </a:t>
            </a:r>
            <a:r>
              <a:rPr lang="en-US" dirty="0">
                <a:solidFill>
                  <a:srgbClr val="660066"/>
                </a:solidFill>
              </a:rPr>
              <a:t>additional hydrogen atoms are included (up to MH</a:t>
            </a:r>
            <a:r>
              <a:rPr lang="en-US" baseline="-25000" dirty="0">
                <a:solidFill>
                  <a:srgbClr val="660066"/>
                </a:solidFill>
              </a:rPr>
              <a:t>3</a:t>
            </a:r>
            <a:r>
              <a:rPr lang="en-US" dirty="0">
                <a:solidFill>
                  <a:srgbClr val="660066"/>
                </a:solidFill>
              </a:rPr>
              <a:t>), the octahedral holes are filled as well by </a:t>
            </a:r>
            <a:r>
              <a:rPr lang="en-US" dirty="0" smtClean="0">
                <a:solidFill>
                  <a:srgbClr val="660066"/>
                </a:solidFill>
              </a:rPr>
              <a:t>H-atoms</a:t>
            </a:r>
            <a:r>
              <a:rPr lang="en-US" dirty="0">
                <a:solidFill>
                  <a:srgbClr val="660066"/>
                </a:solidFill>
              </a:rPr>
              <a:t> </a:t>
            </a:r>
            <a:r>
              <a:rPr lang="en-US" dirty="0" smtClean="0">
                <a:solidFill>
                  <a:srgbClr val="660066"/>
                </a:solidFill>
              </a:rPr>
              <a:t>(i.e., YH</a:t>
            </a:r>
            <a:r>
              <a:rPr lang="en-US" baseline="-25000" dirty="0" smtClean="0">
                <a:solidFill>
                  <a:srgbClr val="660066"/>
                </a:solidFill>
              </a:rPr>
              <a:t>3</a:t>
            </a:r>
            <a:r>
              <a:rPr lang="en-US" dirty="0" smtClean="0">
                <a:solidFill>
                  <a:srgbClr val="660066"/>
                </a:solidFill>
              </a:rPr>
              <a:t>)</a:t>
            </a:r>
            <a:endParaRPr lang="en-US" dirty="0">
              <a:solidFill>
                <a:srgbClr val="660066"/>
              </a:solidFill>
            </a:endParaRPr>
          </a:p>
          <a:p>
            <a:endParaRPr lang="en-US" dirty="0"/>
          </a:p>
        </p:txBody>
      </p:sp>
      <p:sp>
        <p:nvSpPr>
          <p:cNvPr id="3" name="Title 2"/>
          <p:cNvSpPr>
            <a:spLocks noGrp="1"/>
          </p:cNvSpPr>
          <p:nvPr>
            <p:ph type="title"/>
          </p:nvPr>
        </p:nvSpPr>
        <p:spPr/>
        <p:txBody>
          <a:bodyPr/>
          <a:lstStyle/>
          <a:p>
            <a:pPr algn="ctr"/>
            <a:r>
              <a:rPr lang="en-US" dirty="0" err="1">
                <a:solidFill>
                  <a:srgbClr val="002060"/>
                </a:solidFill>
              </a:rPr>
              <a:t>Polyhedra</a:t>
            </a:r>
            <a:r>
              <a:rPr lang="en-US" dirty="0">
                <a:solidFill>
                  <a:srgbClr val="002060"/>
                </a:solidFill>
              </a:rPr>
              <a:t> </a:t>
            </a:r>
            <a:r>
              <a:rPr lang="en-US" dirty="0" smtClean="0">
                <a:solidFill>
                  <a:srgbClr val="002060"/>
                </a:solidFill>
              </a:rPr>
              <a:t>XII</a:t>
            </a:r>
            <a:endParaRPr lang="en-US" dirty="0"/>
          </a:p>
        </p:txBody>
      </p:sp>
      <p:pic>
        <p:nvPicPr>
          <p:cNvPr id="15362" name="Picture 1"/>
          <p:cNvPicPr>
            <a:picLocks noChangeAspect="1" noChangeArrowheads="1"/>
          </p:cNvPicPr>
          <p:nvPr/>
        </p:nvPicPr>
        <p:blipFill>
          <a:blip r:embed="rId2">
            <a:extLst>
              <a:ext uri="{28A0092B-C50C-407E-A947-70E740481C1C}">
                <a14:useLocalDpi xmlns:a14="http://schemas.microsoft.com/office/drawing/2010/main" val="0"/>
              </a:ext>
            </a:extLst>
          </a:blip>
          <a:srcRect l="38420" t="25294" r="38701" b="25960"/>
          <a:stretch>
            <a:fillRect/>
          </a:stretch>
        </p:blipFill>
        <p:spPr bwMode="auto">
          <a:xfrm>
            <a:off x="7079049" y="1524000"/>
            <a:ext cx="1828800" cy="156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035" t="20318" r="35008" b="18446"/>
          <a:stretch/>
        </p:blipFill>
        <p:spPr bwMode="auto">
          <a:xfrm>
            <a:off x="7114675" y="3200400"/>
            <a:ext cx="1828800" cy="1569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142" t="17234" r="32237" b="16904"/>
          <a:stretch/>
        </p:blipFill>
        <p:spPr bwMode="auto">
          <a:xfrm>
            <a:off x="7114675" y="4876800"/>
            <a:ext cx="1828800" cy="155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13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par>
                                <p:cTn id="23" presetID="53" presetClass="entr" presetSubtype="16" fill="hold" nodeType="withEffect">
                                  <p:stCondLst>
                                    <p:cond delay="0"/>
                                  </p:stCondLst>
                                  <p:childTnLst>
                                    <p:set>
                                      <p:cBhvr>
                                        <p:cTn id="24" dur="1" fill="hold">
                                          <p:stCondLst>
                                            <p:cond delay="0"/>
                                          </p:stCondLst>
                                        </p:cTn>
                                        <p:tgtEl>
                                          <p:spTgt spid="15362"/>
                                        </p:tgtEl>
                                        <p:attrNameLst>
                                          <p:attrName>style.visibility</p:attrName>
                                        </p:attrNameLst>
                                      </p:cBhvr>
                                      <p:to>
                                        <p:strVal val="visible"/>
                                      </p:to>
                                    </p:set>
                                    <p:anim calcmode="lin" valueType="num">
                                      <p:cBhvr>
                                        <p:cTn id="25" dur="500" fill="hold"/>
                                        <p:tgtEl>
                                          <p:spTgt spid="15362"/>
                                        </p:tgtEl>
                                        <p:attrNameLst>
                                          <p:attrName>ppt_w</p:attrName>
                                        </p:attrNameLst>
                                      </p:cBhvr>
                                      <p:tavLst>
                                        <p:tav tm="0">
                                          <p:val>
                                            <p:fltVal val="0"/>
                                          </p:val>
                                        </p:tav>
                                        <p:tav tm="100000">
                                          <p:val>
                                            <p:strVal val="#ppt_w"/>
                                          </p:val>
                                        </p:tav>
                                      </p:tavLst>
                                    </p:anim>
                                    <p:anim calcmode="lin" valueType="num">
                                      <p:cBhvr>
                                        <p:cTn id="26" dur="500" fill="hold"/>
                                        <p:tgtEl>
                                          <p:spTgt spid="15362"/>
                                        </p:tgtEl>
                                        <p:attrNameLst>
                                          <p:attrName>ppt_h</p:attrName>
                                        </p:attrNameLst>
                                      </p:cBhvr>
                                      <p:tavLst>
                                        <p:tav tm="0">
                                          <p:val>
                                            <p:fltVal val="0"/>
                                          </p:val>
                                        </p:tav>
                                        <p:tav tm="100000">
                                          <p:val>
                                            <p:strVal val="#ppt_h"/>
                                          </p:val>
                                        </p:tav>
                                      </p:tavLst>
                                    </p:anim>
                                    <p:animEffect transition="in" filter="fade">
                                      <p:cBhvr>
                                        <p:cTn id="27" dur="500"/>
                                        <p:tgtEl>
                                          <p:spTgt spid="1536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15363"/>
                                        </p:tgtEl>
                                        <p:attrNameLst>
                                          <p:attrName>style.visibility</p:attrName>
                                        </p:attrNameLst>
                                      </p:cBhvr>
                                      <p:to>
                                        <p:strVal val="visible"/>
                                      </p:to>
                                    </p:set>
                                    <p:anim calcmode="lin" valueType="num">
                                      <p:cBhvr>
                                        <p:cTn id="35" dur="500" fill="hold"/>
                                        <p:tgtEl>
                                          <p:spTgt spid="15363"/>
                                        </p:tgtEl>
                                        <p:attrNameLst>
                                          <p:attrName>ppt_w</p:attrName>
                                        </p:attrNameLst>
                                      </p:cBhvr>
                                      <p:tavLst>
                                        <p:tav tm="0">
                                          <p:val>
                                            <p:fltVal val="0"/>
                                          </p:val>
                                        </p:tav>
                                        <p:tav tm="100000">
                                          <p:val>
                                            <p:strVal val="#ppt_w"/>
                                          </p:val>
                                        </p:tav>
                                      </p:tavLst>
                                    </p:anim>
                                    <p:anim calcmode="lin" valueType="num">
                                      <p:cBhvr>
                                        <p:cTn id="36" dur="500" fill="hold"/>
                                        <p:tgtEl>
                                          <p:spTgt spid="15363"/>
                                        </p:tgtEl>
                                        <p:attrNameLst>
                                          <p:attrName>ppt_h</p:attrName>
                                        </p:attrNameLst>
                                      </p:cBhvr>
                                      <p:tavLst>
                                        <p:tav tm="0">
                                          <p:val>
                                            <p:fltVal val="0"/>
                                          </p:val>
                                        </p:tav>
                                        <p:tav tm="100000">
                                          <p:val>
                                            <p:strVal val="#ppt_h"/>
                                          </p:val>
                                        </p:tav>
                                      </p:tavLst>
                                    </p:anim>
                                    <p:animEffect transition="in" filter="fade">
                                      <p:cBhvr>
                                        <p:cTn id="37" dur="500"/>
                                        <p:tgtEl>
                                          <p:spTgt spid="1536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 calcmode="lin" valueType="num">
                                      <p:cBhvr>
                                        <p:cTn id="45" dur="500" fill="hold"/>
                                        <p:tgtEl>
                                          <p:spTgt spid="3074"/>
                                        </p:tgtEl>
                                        <p:attrNameLst>
                                          <p:attrName>ppt_w</p:attrName>
                                        </p:attrNameLst>
                                      </p:cBhvr>
                                      <p:tavLst>
                                        <p:tav tm="0">
                                          <p:val>
                                            <p:fltVal val="0"/>
                                          </p:val>
                                        </p:tav>
                                        <p:tav tm="100000">
                                          <p:val>
                                            <p:strVal val="#ppt_w"/>
                                          </p:val>
                                        </p:tav>
                                      </p:tavLst>
                                    </p:anim>
                                    <p:anim calcmode="lin" valueType="num">
                                      <p:cBhvr>
                                        <p:cTn id="46" dur="500" fill="hold"/>
                                        <p:tgtEl>
                                          <p:spTgt spid="3074"/>
                                        </p:tgtEl>
                                        <p:attrNameLst>
                                          <p:attrName>ppt_h</p:attrName>
                                        </p:attrNameLst>
                                      </p:cBhvr>
                                      <p:tavLst>
                                        <p:tav tm="0">
                                          <p:val>
                                            <p:fltVal val="0"/>
                                          </p:val>
                                        </p:tav>
                                        <p:tav tm="100000">
                                          <p:val>
                                            <p:strVal val="#ppt_h"/>
                                          </p:val>
                                        </p:tav>
                                      </p:tavLst>
                                    </p:anim>
                                    <p:animEffect transition="in" filter="fade">
                                      <p:cBhvr>
                                        <p:cTn id="4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876800"/>
          </a:xfrm>
        </p:spPr>
        <p:txBody>
          <a:bodyPr>
            <a:normAutofit fontScale="70000" lnSpcReduction="20000"/>
          </a:bodyPr>
          <a:lstStyle/>
          <a:p>
            <a:r>
              <a:rPr lang="en-US" b="1" dirty="0" smtClean="0">
                <a:solidFill>
                  <a:schemeClr val="bg1"/>
                </a:solidFill>
              </a:rPr>
              <a:t>Carbides </a:t>
            </a:r>
            <a:r>
              <a:rPr lang="en-US" b="1" dirty="0">
                <a:solidFill>
                  <a:schemeClr val="bg1"/>
                </a:solidFill>
              </a:rPr>
              <a:t>and Nitrides </a:t>
            </a:r>
          </a:p>
          <a:p>
            <a:pPr lvl="1"/>
            <a:r>
              <a:rPr lang="en-US" sz="2600" dirty="0">
                <a:solidFill>
                  <a:srgbClr val="002060"/>
                </a:solidFill>
              </a:rPr>
              <a:t>The carbides and nitrides of group 4, group 5, </a:t>
            </a:r>
            <a:r>
              <a:rPr lang="en-US" sz="2600" dirty="0" err="1">
                <a:solidFill>
                  <a:srgbClr val="002060"/>
                </a:solidFill>
              </a:rPr>
              <a:t>Th</a:t>
            </a:r>
            <a:r>
              <a:rPr lang="en-US" sz="2600" dirty="0">
                <a:solidFill>
                  <a:srgbClr val="002060"/>
                </a:solidFill>
              </a:rPr>
              <a:t> and U can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be </a:t>
            </a:r>
            <a:r>
              <a:rPr lang="en-US" sz="2600" dirty="0">
                <a:solidFill>
                  <a:srgbClr val="002060"/>
                </a:solidFill>
              </a:rPr>
              <a:t>understood as interstitial compounds as well. In MC or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MN</a:t>
            </a:r>
            <a:r>
              <a:rPr lang="en-US" sz="2600" dirty="0">
                <a:solidFill>
                  <a:srgbClr val="002060"/>
                </a:solidFill>
              </a:rPr>
              <a:t>, the metal forms a cubic closed-packed structure, in which the carbon or nitrogen atoms occupy all octahedral holes. These compounds exhibit very high melting points (i.e., </a:t>
            </a:r>
            <a:r>
              <a:rPr lang="en-US" sz="2600" dirty="0" err="1">
                <a:solidFill>
                  <a:srgbClr val="002060"/>
                </a:solidFill>
              </a:rPr>
              <a:t>HfC</a:t>
            </a:r>
            <a:r>
              <a:rPr lang="en-US" sz="2600" dirty="0">
                <a:solidFill>
                  <a:srgbClr val="002060"/>
                </a:solidFill>
              </a:rPr>
              <a:t> 3890 </a:t>
            </a:r>
            <a:r>
              <a:rPr lang="en-US" sz="2600" baseline="30000" dirty="0">
                <a:solidFill>
                  <a:srgbClr val="002060"/>
                </a:solidFill>
              </a:rPr>
              <a:t>o</a:t>
            </a:r>
            <a:r>
              <a:rPr lang="en-US" sz="2600" dirty="0">
                <a:solidFill>
                  <a:srgbClr val="002060"/>
                </a:solidFill>
              </a:rPr>
              <a:t>C, </a:t>
            </a:r>
            <a:r>
              <a:rPr lang="en-US" sz="2600" dirty="0" err="1">
                <a:solidFill>
                  <a:srgbClr val="002060"/>
                </a:solidFill>
              </a:rPr>
              <a:t>HfN</a:t>
            </a:r>
            <a:r>
              <a:rPr lang="en-US" sz="2600" dirty="0">
                <a:solidFill>
                  <a:srgbClr val="002060"/>
                </a:solidFill>
              </a:rPr>
              <a:t> 3300 </a:t>
            </a:r>
            <a:r>
              <a:rPr lang="en-US" sz="2600" baseline="30000" dirty="0">
                <a:solidFill>
                  <a:srgbClr val="002060"/>
                </a:solidFill>
              </a:rPr>
              <a:t>o</a:t>
            </a:r>
            <a:r>
              <a:rPr lang="en-US" sz="2600" dirty="0">
                <a:solidFill>
                  <a:srgbClr val="002060"/>
                </a:solidFill>
              </a:rPr>
              <a:t>C</a:t>
            </a:r>
            <a:r>
              <a:rPr lang="en-US" sz="2600" dirty="0" smtClean="0">
                <a:solidFill>
                  <a:srgbClr val="002060"/>
                </a:solidFill>
              </a:rPr>
              <a:t>).</a:t>
            </a:r>
          </a:p>
          <a:p>
            <a:pPr lvl="1"/>
            <a:r>
              <a:rPr lang="en-US" sz="2600" dirty="0" smtClean="0">
                <a:solidFill>
                  <a:srgbClr val="002060"/>
                </a:solidFill>
              </a:rPr>
              <a:t>In </a:t>
            </a:r>
            <a:r>
              <a:rPr lang="en-US" sz="2600" dirty="0">
                <a:solidFill>
                  <a:srgbClr val="002060"/>
                </a:solidFill>
              </a:rPr>
              <a:t>M</a:t>
            </a:r>
            <a:r>
              <a:rPr lang="en-US" sz="2600" baseline="-25000" dirty="0">
                <a:solidFill>
                  <a:srgbClr val="002060"/>
                </a:solidFill>
              </a:rPr>
              <a:t>2</a:t>
            </a:r>
            <a:r>
              <a:rPr lang="en-US" sz="2600" dirty="0">
                <a:solidFill>
                  <a:srgbClr val="002060"/>
                </a:solidFill>
              </a:rPr>
              <a:t>C or M</a:t>
            </a:r>
            <a:r>
              <a:rPr lang="en-US" sz="2600" baseline="-25000" dirty="0">
                <a:solidFill>
                  <a:srgbClr val="002060"/>
                </a:solidFill>
              </a:rPr>
              <a:t>2</a:t>
            </a:r>
            <a:r>
              <a:rPr lang="en-US" sz="2600" dirty="0">
                <a:solidFill>
                  <a:srgbClr val="002060"/>
                </a:solidFill>
              </a:rPr>
              <a:t>N, the metals form a hexagonal closed-packed structure, in which these atoms occupy half of the octahedral holes. </a:t>
            </a:r>
          </a:p>
          <a:p>
            <a:pPr lvl="1"/>
            <a:r>
              <a:rPr lang="en-US" sz="2600" dirty="0">
                <a:solidFill>
                  <a:srgbClr val="002060"/>
                </a:solidFill>
              </a:rPr>
              <a:t>The carbides and nitrides of molybdenum and tungsten crystallize in </a:t>
            </a:r>
            <a:r>
              <a:rPr lang="en-US" sz="2600" i="1" dirty="0">
                <a:solidFill>
                  <a:srgbClr val="002060"/>
                </a:solidFill>
              </a:rPr>
              <a:t>WC-type</a:t>
            </a:r>
            <a:r>
              <a:rPr lang="en-US" sz="2600" dirty="0">
                <a:solidFill>
                  <a:srgbClr val="002060"/>
                </a:solidFill>
              </a:rPr>
              <a:t>. The metal exhibits a trigonal prismatic packing. The carbon atom occupies the center of this prism. Most of these carbides are chemically quite inert, very hard </a:t>
            </a:r>
            <a:r>
              <a:rPr lang="en-US" sz="2600" dirty="0" smtClean="0">
                <a:solidFill>
                  <a:srgbClr val="002060"/>
                </a:solidFill>
              </a:rPr>
              <a:t/>
            </a:r>
            <a:br>
              <a:rPr lang="en-US" sz="2600" dirty="0" smtClean="0">
                <a:solidFill>
                  <a:srgbClr val="002060"/>
                </a:solidFill>
              </a:rPr>
            </a:br>
            <a:r>
              <a:rPr lang="en-US" sz="2600" dirty="0" smtClean="0">
                <a:solidFill>
                  <a:srgbClr val="002060"/>
                </a:solidFill>
              </a:rPr>
              <a:t>(</a:t>
            </a:r>
            <a:r>
              <a:rPr lang="en-US" sz="2600" dirty="0">
                <a:solidFill>
                  <a:srgbClr val="002060"/>
                </a:solidFill>
              </a:rPr>
              <a:t>8-10 on </a:t>
            </a:r>
            <a:r>
              <a:rPr lang="en-US" sz="2600" dirty="0" err="1">
                <a:solidFill>
                  <a:srgbClr val="002060"/>
                </a:solidFill>
              </a:rPr>
              <a:t>Mohs</a:t>
            </a:r>
            <a:r>
              <a:rPr lang="en-US" sz="2600" dirty="0">
                <a:solidFill>
                  <a:srgbClr val="002060"/>
                </a:solidFill>
              </a:rPr>
              <a:t> Scale), have metallic properties and </a:t>
            </a:r>
            <a:r>
              <a:rPr lang="en-US" sz="2600" dirty="0" smtClean="0">
                <a:solidFill>
                  <a:srgbClr val="002060"/>
                </a:solidFill>
              </a:rPr>
              <a:t>are refractory</a:t>
            </a:r>
            <a:r>
              <a:rPr lang="en-US" sz="2600" dirty="0">
                <a:solidFill>
                  <a:srgbClr val="002060"/>
                </a:solidFill>
              </a:rPr>
              <a:t>.</a:t>
            </a:r>
          </a:p>
          <a:p>
            <a:pPr lvl="1"/>
            <a:r>
              <a:rPr lang="en-US" sz="2600" dirty="0">
                <a:solidFill>
                  <a:srgbClr val="002060"/>
                </a:solidFill>
              </a:rPr>
              <a:t>For transition metals that have a smaller radius (r&lt;130 pm), a distortion of the structure is observed resulting in stronger C-C interactions. Some of these compounds contain C</a:t>
            </a:r>
            <a:r>
              <a:rPr lang="en-US" sz="2600" baseline="-25000" dirty="0">
                <a:solidFill>
                  <a:srgbClr val="002060"/>
                </a:solidFill>
              </a:rPr>
              <a:t>2</a:t>
            </a:r>
            <a:r>
              <a:rPr lang="en-US" sz="2600" baseline="30000" dirty="0">
                <a:solidFill>
                  <a:srgbClr val="002060"/>
                </a:solidFill>
              </a:rPr>
              <a:t>2-</a:t>
            </a:r>
            <a:r>
              <a:rPr lang="en-US" sz="2600" dirty="0">
                <a:solidFill>
                  <a:srgbClr val="002060"/>
                </a:solidFill>
              </a:rPr>
              <a:t> or C</a:t>
            </a:r>
            <a:r>
              <a:rPr lang="en-US" sz="2600" baseline="-25000" dirty="0">
                <a:solidFill>
                  <a:srgbClr val="002060"/>
                </a:solidFill>
              </a:rPr>
              <a:t>3</a:t>
            </a:r>
            <a:r>
              <a:rPr lang="en-US" sz="2600" baseline="30000" dirty="0">
                <a:solidFill>
                  <a:srgbClr val="002060"/>
                </a:solidFill>
              </a:rPr>
              <a:t>4-</a:t>
            </a:r>
            <a:r>
              <a:rPr lang="en-US" sz="2600" dirty="0">
                <a:solidFill>
                  <a:srgbClr val="002060"/>
                </a:solidFill>
              </a:rPr>
              <a:t> anions that afford acetylene or higher hydrocarbons upon hydrolysis with dilute acids i.e., Al</a:t>
            </a:r>
            <a:r>
              <a:rPr lang="en-US" sz="2600" baseline="-25000" dirty="0">
                <a:solidFill>
                  <a:srgbClr val="002060"/>
                </a:solidFill>
              </a:rPr>
              <a:t>4</a:t>
            </a:r>
            <a:r>
              <a:rPr lang="en-US" sz="2600" dirty="0">
                <a:solidFill>
                  <a:srgbClr val="002060"/>
                </a:solidFill>
              </a:rPr>
              <a:t>C</a:t>
            </a:r>
            <a:r>
              <a:rPr lang="en-US" sz="2600" baseline="-25000" dirty="0">
                <a:solidFill>
                  <a:srgbClr val="002060"/>
                </a:solidFill>
              </a:rPr>
              <a:t>3</a:t>
            </a:r>
            <a:r>
              <a:rPr lang="en-US" sz="2600" dirty="0">
                <a:solidFill>
                  <a:srgbClr val="002060"/>
                </a:solidFill>
              </a:rPr>
              <a:t>, CaC</a:t>
            </a:r>
            <a:r>
              <a:rPr lang="en-US" sz="2600" baseline="-25000" dirty="0">
                <a:solidFill>
                  <a:srgbClr val="002060"/>
                </a:solidFill>
              </a:rPr>
              <a:t>2</a:t>
            </a:r>
            <a:r>
              <a:rPr lang="en-US" sz="2600" dirty="0">
                <a:solidFill>
                  <a:srgbClr val="002060"/>
                </a:solidFill>
              </a:rPr>
              <a:t>. </a:t>
            </a:r>
          </a:p>
          <a:p>
            <a:endParaRPr lang="en-US" dirty="0"/>
          </a:p>
        </p:txBody>
      </p:sp>
      <p:sp>
        <p:nvSpPr>
          <p:cNvPr id="3" name="Title 2"/>
          <p:cNvSpPr>
            <a:spLocks noGrp="1"/>
          </p:cNvSpPr>
          <p:nvPr>
            <p:ph type="title"/>
          </p:nvPr>
        </p:nvSpPr>
        <p:spPr/>
        <p:txBody>
          <a:bodyPr/>
          <a:lstStyle/>
          <a:p>
            <a:pPr algn="ctr"/>
            <a:r>
              <a:rPr lang="en-US" dirty="0" err="1">
                <a:solidFill>
                  <a:srgbClr val="002060"/>
                </a:solidFill>
              </a:rPr>
              <a:t>Polyhedra</a:t>
            </a:r>
            <a:r>
              <a:rPr lang="en-US" dirty="0">
                <a:solidFill>
                  <a:srgbClr val="002060"/>
                </a:solidFill>
              </a:rPr>
              <a:t> </a:t>
            </a:r>
            <a:r>
              <a:rPr lang="en-US" dirty="0" smtClean="0">
                <a:solidFill>
                  <a:srgbClr val="002060"/>
                </a:solidFill>
              </a:rPr>
              <a:t>XIII</a:t>
            </a:r>
            <a:endParaRPr lang="en-US" dirty="0"/>
          </a:p>
        </p:txBody>
      </p:sp>
      <p:sp>
        <p:nvSpPr>
          <p:cNvPr id="4" name="TextBox 3"/>
          <p:cNvSpPr txBox="1"/>
          <p:nvPr/>
        </p:nvSpPr>
        <p:spPr>
          <a:xfrm>
            <a:off x="6938554" y="1531526"/>
            <a:ext cx="565219" cy="369332"/>
          </a:xfrm>
          <a:prstGeom prst="rect">
            <a:avLst/>
          </a:prstGeom>
          <a:noFill/>
        </p:spPr>
        <p:txBody>
          <a:bodyPr wrap="none" rtlCol="0">
            <a:spAutoFit/>
          </a:bodyPr>
          <a:lstStyle/>
          <a:p>
            <a:r>
              <a:rPr lang="en-US" b="1" dirty="0" err="1" smtClean="0">
                <a:solidFill>
                  <a:schemeClr val="bg1"/>
                </a:solidFill>
              </a:rPr>
              <a:t>TiN</a:t>
            </a:r>
            <a:endParaRPr lang="en-US" b="1" dirty="0">
              <a:solidFill>
                <a:schemeClr val="bg1"/>
              </a:solidFill>
            </a:endParaRPr>
          </a:p>
        </p:txBody>
      </p:sp>
      <p:grpSp>
        <p:nvGrpSpPr>
          <p:cNvPr id="6" name="Group 5"/>
          <p:cNvGrpSpPr/>
          <p:nvPr/>
        </p:nvGrpSpPr>
        <p:grpSpPr>
          <a:xfrm>
            <a:off x="6930468" y="3580234"/>
            <a:ext cx="1984932" cy="1677566"/>
            <a:chOff x="6930468" y="3352800"/>
            <a:chExt cx="1984932" cy="1677566"/>
          </a:xfrm>
        </p:grpSpPr>
        <p:pic>
          <p:nvPicPr>
            <p:cNvPr id="276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684" t="17331" r="33310" b="17725"/>
            <a:stretch/>
          </p:blipFill>
          <p:spPr bwMode="auto">
            <a:xfrm>
              <a:off x="7006669" y="3657600"/>
              <a:ext cx="1908731" cy="13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930468" y="3352800"/>
              <a:ext cx="582211" cy="369332"/>
            </a:xfrm>
            <a:prstGeom prst="rect">
              <a:avLst/>
            </a:prstGeom>
            <a:noFill/>
          </p:spPr>
          <p:txBody>
            <a:bodyPr wrap="none" rtlCol="0">
              <a:spAutoFit/>
            </a:bodyPr>
            <a:lstStyle/>
            <a:p>
              <a:r>
                <a:rPr lang="en-US" b="1" dirty="0" smtClean="0">
                  <a:solidFill>
                    <a:schemeClr val="bg1"/>
                  </a:solidFill>
                </a:rPr>
                <a:t>WC</a:t>
              </a:r>
              <a:endParaRPr lang="en-US" b="1" dirty="0">
                <a:solidFill>
                  <a:schemeClr val="bg1"/>
                </a:solidFill>
              </a:endParaRPr>
            </a:p>
          </p:txBody>
        </p:sp>
      </p:gr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083" t="11837" r="30266" b="10736"/>
          <a:stretch/>
        </p:blipFill>
        <p:spPr bwMode="auto">
          <a:xfrm>
            <a:off x="7057590" y="1900858"/>
            <a:ext cx="183010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9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500" fill="hold"/>
                                        <p:tgtEl>
                                          <p:spTgt spid="4098"/>
                                        </p:tgtEl>
                                        <p:attrNameLst>
                                          <p:attrName>ppt_w</p:attrName>
                                        </p:attrNameLst>
                                      </p:cBhvr>
                                      <p:tavLst>
                                        <p:tav tm="0">
                                          <p:val>
                                            <p:fltVal val="0"/>
                                          </p:val>
                                        </p:tav>
                                        <p:tav tm="100000">
                                          <p:val>
                                            <p:strVal val="#ppt_w"/>
                                          </p:val>
                                        </p:tav>
                                      </p:tavLst>
                                    </p:anim>
                                    <p:anim calcmode="lin" valueType="num">
                                      <p:cBhvr>
                                        <p:cTn id="11" dur="500" fill="hold"/>
                                        <p:tgtEl>
                                          <p:spTgt spid="4098"/>
                                        </p:tgtEl>
                                        <p:attrNameLst>
                                          <p:attrName>ppt_h</p:attrName>
                                        </p:attrNameLst>
                                      </p:cBhvr>
                                      <p:tavLst>
                                        <p:tav tm="0">
                                          <p:val>
                                            <p:fltVal val="0"/>
                                          </p:val>
                                        </p:tav>
                                        <p:tav tm="100000">
                                          <p:val>
                                            <p:strVal val="#ppt_h"/>
                                          </p:val>
                                        </p:tav>
                                      </p:tavLst>
                                    </p:anim>
                                    <p:animEffect transition="in" filter="fade">
                                      <p:cBhvr>
                                        <p:cTn id="12" dur="500"/>
                                        <p:tgtEl>
                                          <p:spTgt spid="4098"/>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553200" cy="5181600"/>
          </a:xfrm>
        </p:spPr>
        <p:txBody>
          <a:bodyPr>
            <a:normAutofit fontScale="25000" lnSpcReduction="20000"/>
          </a:bodyPr>
          <a:lstStyle/>
          <a:p>
            <a:r>
              <a:rPr lang="en-US" sz="7200" b="1" dirty="0" smtClean="0">
                <a:solidFill>
                  <a:schemeClr val="bg1"/>
                </a:solidFill>
              </a:rPr>
              <a:t>Three-dimensional picture</a:t>
            </a:r>
          </a:p>
          <a:p>
            <a:r>
              <a:rPr lang="en-US" sz="6800" dirty="0" smtClean="0">
                <a:solidFill>
                  <a:srgbClr val="002060"/>
                </a:solidFill>
              </a:rPr>
              <a:t>Assuming </a:t>
            </a:r>
            <a:r>
              <a:rPr lang="en-US" sz="6800" dirty="0">
                <a:solidFill>
                  <a:srgbClr val="002060"/>
                </a:solidFill>
              </a:rPr>
              <a:t>that the first layer has the arrangement of atoms like in the figure 2, the second layer is placed on top of the holes as indicated in figure 2, where the dark </a:t>
            </a:r>
            <a:r>
              <a:rPr lang="en-US" sz="6800" dirty="0" smtClean="0">
                <a:solidFill>
                  <a:srgbClr val="002060"/>
                </a:solidFill>
              </a:rPr>
              <a:t>blue atom </a:t>
            </a:r>
            <a:r>
              <a:rPr lang="en-US" sz="6800" dirty="0">
                <a:solidFill>
                  <a:srgbClr val="002060"/>
                </a:solidFill>
              </a:rPr>
              <a:t>is surrounded by six neighbors (dashed line circles), which are placed in the indentations of the first layer. </a:t>
            </a:r>
            <a:endParaRPr lang="en-US" sz="6800" dirty="0" smtClean="0">
              <a:solidFill>
                <a:srgbClr val="002060"/>
              </a:solidFill>
            </a:endParaRPr>
          </a:p>
          <a:p>
            <a:r>
              <a:rPr lang="en-US" sz="6800" dirty="0" smtClean="0">
                <a:solidFill>
                  <a:srgbClr val="002060"/>
                </a:solidFill>
              </a:rPr>
              <a:t>The </a:t>
            </a:r>
            <a:r>
              <a:rPr lang="en-US" sz="6800" dirty="0">
                <a:solidFill>
                  <a:srgbClr val="002060"/>
                </a:solidFill>
              </a:rPr>
              <a:t>third layer can either be eclipsed with the first layer of atoms leading </a:t>
            </a:r>
            <a:r>
              <a:rPr lang="en-US" sz="6800" dirty="0" smtClean="0">
                <a:solidFill>
                  <a:srgbClr val="002060"/>
                </a:solidFill>
              </a:rPr>
              <a:t>to </a:t>
            </a:r>
            <a:r>
              <a:rPr lang="en-US" sz="6800" dirty="0">
                <a:solidFill>
                  <a:srgbClr val="002060"/>
                </a:solidFill>
              </a:rPr>
              <a:t>a packing </a:t>
            </a:r>
            <a:r>
              <a:rPr lang="en-US" sz="6800" i="1" dirty="0">
                <a:solidFill>
                  <a:srgbClr val="002060"/>
                </a:solidFill>
              </a:rPr>
              <a:t>ABA</a:t>
            </a:r>
            <a:r>
              <a:rPr lang="en-US" sz="6800" dirty="0">
                <a:solidFill>
                  <a:srgbClr val="002060"/>
                </a:solidFill>
              </a:rPr>
              <a:t>, also called hexagonal </a:t>
            </a:r>
            <a:r>
              <a:rPr lang="en-US" sz="6800" dirty="0" smtClean="0">
                <a:solidFill>
                  <a:srgbClr val="002060"/>
                </a:solidFill>
              </a:rPr>
              <a:t>closed-packed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a:t>
            </a:r>
            <a:r>
              <a:rPr lang="en-US" sz="6800" dirty="0" err="1">
                <a:solidFill>
                  <a:srgbClr val="002060"/>
                </a:solidFill>
              </a:rPr>
              <a:t>hcp</a:t>
            </a:r>
            <a:r>
              <a:rPr lang="en-US" sz="6800" dirty="0">
                <a:solidFill>
                  <a:srgbClr val="002060"/>
                </a:solidFill>
              </a:rPr>
              <a:t>, </a:t>
            </a:r>
            <a:r>
              <a:rPr lang="en-US" sz="6800" i="1" dirty="0">
                <a:solidFill>
                  <a:srgbClr val="002060"/>
                </a:solidFill>
              </a:rPr>
              <a:t>Mg-type</a:t>
            </a:r>
            <a:r>
              <a:rPr lang="en-US" sz="6800" dirty="0">
                <a:solidFill>
                  <a:srgbClr val="002060"/>
                </a:solidFill>
              </a:rPr>
              <a:t>), </a:t>
            </a:r>
            <a:r>
              <a:rPr lang="en-US" sz="6800" dirty="0" smtClean="0">
                <a:solidFill>
                  <a:srgbClr val="002060"/>
                </a:solidFill>
              </a:rPr>
              <a:t>or staggered, </a:t>
            </a:r>
            <a:r>
              <a:rPr lang="en-US" sz="6800" dirty="0">
                <a:solidFill>
                  <a:srgbClr val="002060"/>
                </a:solidFill>
              </a:rPr>
              <a:t>which respect to the first two layers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and </a:t>
            </a:r>
            <a:r>
              <a:rPr lang="en-US" sz="6800" dirty="0">
                <a:solidFill>
                  <a:srgbClr val="002060"/>
                </a:solidFill>
              </a:rPr>
              <a:t>therefore results </a:t>
            </a:r>
            <a:r>
              <a:rPr lang="en-US" sz="6800" dirty="0" smtClean="0">
                <a:solidFill>
                  <a:srgbClr val="002060"/>
                </a:solidFill>
              </a:rPr>
              <a:t>in </a:t>
            </a:r>
            <a:r>
              <a:rPr lang="en-US" sz="6800" dirty="0">
                <a:solidFill>
                  <a:srgbClr val="002060"/>
                </a:solidFill>
              </a:rPr>
              <a:t>a </a:t>
            </a:r>
            <a:r>
              <a:rPr lang="en-US" sz="6800" i="1" dirty="0">
                <a:solidFill>
                  <a:srgbClr val="002060"/>
                </a:solidFill>
              </a:rPr>
              <a:t>ABC</a:t>
            </a:r>
            <a:r>
              <a:rPr lang="en-US" sz="6800" dirty="0">
                <a:solidFill>
                  <a:srgbClr val="002060"/>
                </a:solidFill>
              </a:rPr>
              <a:t> packing, which is also referred to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cubic </a:t>
            </a:r>
            <a:r>
              <a:rPr lang="en-US" sz="6800" dirty="0">
                <a:solidFill>
                  <a:srgbClr val="002060"/>
                </a:solidFill>
              </a:rPr>
              <a:t>closed-packed </a:t>
            </a:r>
            <a:r>
              <a:rPr lang="en-US" sz="6800" dirty="0" smtClean="0">
                <a:solidFill>
                  <a:srgbClr val="002060"/>
                </a:solidFill>
              </a:rPr>
              <a:t>(</a:t>
            </a:r>
            <a:r>
              <a:rPr lang="en-US" sz="6800" dirty="0" err="1">
                <a:solidFill>
                  <a:srgbClr val="002060"/>
                </a:solidFill>
              </a:rPr>
              <a:t>ccp</a:t>
            </a:r>
            <a:r>
              <a:rPr lang="en-US" sz="6800" dirty="0">
                <a:solidFill>
                  <a:srgbClr val="002060"/>
                </a:solidFill>
              </a:rPr>
              <a:t>, </a:t>
            </a:r>
            <a:r>
              <a:rPr lang="en-US" sz="6800" i="1" dirty="0">
                <a:solidFill>
                  <a:srgbClr val="002060"/>
                </a:solidFill>
              </a:rPr>
              <a:t>Cu-type</a:t>
            </a:r>
            <a:r>
              <a:rPr lang="en-US" sz="6800" dirty="0">
                <a:solidFill>
                  <a:srgbClr val="002060"/>
                </a:solidFill>
              </a:rPr>
              <a:t>). </a:t>
            </a:r>
            <a:endParaRPr lang="en-US" sz="6800" dirty="0" smtClean="0">
              <a:solidFill>
                <a:srgbClr val="002060"/>
              </a:solidFill>
            </a:endParaRPr>
          </a:p>
          <a:p>
            <a:r>
              <a:rPr lang="en-US" sz="6800" dirty="0" smtClean="0">
                <a:solidFill>
                  <a:srgbClr val="002060"/>
                </a:solidFill>
              </a:rPr>
              <a:t>Among </a:t>
            </a:r>
            <a:r>
              <a:rPr lang="en-US" sz="6800" dirty="0">
                <a:solidFill>
                  <a:srgbClr val="002060"/>
                </a:solidFill>
              </a:rPr>
              <a:t>metals, the hexagonal closed-packed structure is found in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Be</a:t>
            </a:r>
            <a:r>
              <a:rPr lang="en-US" sz="6800" dirty="0">
                <a:solidFill>
                  <a:srgbClr val="002060"/>
                </a:solidFill>
              </a:rPr>
              <a:t>, Sc, Y, La, Ti, Zr, Hf, Co and many </a:t>
            </a:r>
            <a:r>
              <a:rPr lang="en-US" sz="6800" dirty="0" err="1">
                <a:solidFill>
                  <a:srgbClr val="002060"/>
                </a:solidFill>
              </a:rPr>
              <a:t>lanthanoids</a:t>
            </a:r>
            <a:r>
              <a:rPr lang="en-US" sz="6800" dirty="0">
                <a:solidFill>
                  <a:srgbClr val="002060"/>
                </a:solidFill>
              </a:rPr>
              <a:t>. The cubic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closed-packed </a:t>
            </a:r>
            <a:r>
              <a:rPr lang="en-US" sz="6800" dirty="0">
                <a:solidFill>
                  <a:srgbClr val="002060"/>
                </a:solidFill>
              </a:rPr>
              <a:t>motif is common in metals like Ni, </a:t>
            </a:r>
            <a:r>
              <a:rPr lang="en-US" sz="6800" dirty="0" err="1">
                <a:solidFill>
                  <a:srgbClr val="002060"/>
                </a:solidFill>
              </a:rPr>
              <a:t>Pd</a:t>
            </a:r>
            <a:r>
              <a:rPr lang="en-US" sz="6800" dirty="0">
                <a:solidFill>
                  <a:srgbClr val="002060"/>
                </a:solidFill>
              </a:rPr>
              <a:t>, </a:t>
            </a:r>
            <a:r>
              <a:rPr lang="en-US" sz="6800" dirty="0" err="1">
                <a:solidFill>
                  <a:srgbClr val="002060"/>
                </a:solidFill>
              </a:rPr>
              <a:t>Pt</a:t>
            </a:r>
            <a:r>
              <a:rPr lang="en-US" sz="6800" dirty="0">
                <a:solidFill>
                  <a:srgbClr val="002060"/>
                </a:solidFill>
              </a:rPr>
              <a:t>, Cu, Ag,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Au </a:t>
            </a:r>
            <a:r>
              <a:rPr lang="en-US" sz="6800" dirty="0">
                <a:solidFill>
                  <a:srgbClr val="002060"/>
                </a:solidFill>
              </a:rPr>
              <a:t>Al, </a:t>
            </a:r>
            <a:r>
              <a:rPr lang="en-US" sz="6800" dirty="0" err="1">
                <a:solidFill>
                  <a:srgbClr val="002060"/>
                </a:solidFill>
              </a:rPr>
              <a:t>Ca</a:t>
            </a:r>
            <a:r>
              <a:rPr lang="en-US" sz="6800" dirty="0">
                <a:solidFill>
                  <a:srgbClr val="002060"/>
                </a:solidFill>
              </a:rPr>
              <a:t> and Sr. </a:t>
            </a:r>
            <a:endParaRPr lang="en-US" sz="6800" dirty="0" smtClean="0">
              <a:solidFill>
                <a:srgbClr val="002060"/>
              </a:solidFill>
            </a:endParaRPr>
          </a:p>
          <a:p>
            <a:r>
              <a:rPr lang="en-US" sz="6800" dirty="0">
                <a:solidFill>
                  <a:srgbClr val="002060"/>
                </a:solidFill>
              </a:rPr>
              <a:t>Alkali metals and metals like V, </a:t>
            </a:r>
            <a:r>
              <a:rPr lang="en-US" sz="6800" dirty="0" err="1">
                <a:solidFill>
                  <a:srgbClr val="002060"/>
                </a:solidFill>
              </a:rPr>
              <a:t>Nb</a:t>
            </a:r>
            <a:r>
              <a:rPr lang="en-US" sz="6800" dirty="0">
                <a:solidFill>
                  <a:srgbClr val="002060"/>
                </a:solidFill>
              </a:rPr>
              <a:t>, Ta, Cr, Mo, W and Fe prefer </a:t>
            </a:r>
            <a:r>
              <a:rPr lang="en-US" sz="6800" dirty="0" smtClean="0">
                <a:solidFill>
                  <a:srgbClr val="002060"/>
                </a:solidFill>
              </a:rPr>
              <a:t/>
            </a:r>
            <a:br>
              <a:rPr lang="en-US" sz="6800" dirty="0" smtClean="0">
                <a:solidFill>
                  <a:srgbClr val="002060"/>
                </a:solidFill>
              </a:rPr>
            </a:br>
            <a:r>
              <a:rPr lang="en-US" sz="6800" dirty="0" smtClean="0">
                <a:solidFill>
                  <a:srgbClr val="002060"/>
                </a:solidFill>
              </a:rPr>
              <a:t>the </a:t>
            </a:r>
            <a:r>
              <a:rPr lang="en-US" sz="6800" dirty="0">
                <a:solidFill>
                  <a:srgbClr val="002060"/>
                </a:solidFill>
              </a:rPr>
              <a:t>body-centered cubic structure (bcc, </a:t>
            </a:r>
            <a:r>
              <a:rPr lang="en-US" sz="6800" i="1" dirty="0">
                <a:solidFill>
                  <a:srgbClr val="002060"/>
                </a:solidFill>
              </a:rPr>
              <a:t>W-type</a:t>
            </a:r>
            <a:r>
              <a:rPr lang="en-US" sz="6800" dirty="0">
                <a:solidFill>
                  <a:srgbClr val="002060"/>
                </a:solidFill>
              </a:rPr>
              <a:t>), which is a three-dimensional equivalent to the structure shown </a:t>
            </a:r>
            <a:r>
              <a:rPr lang="en-US" sz="6800" dirty="0" smtClean="0">
                <a:solidFill>
                  <a:srgbClr val="002060"/>
                </a:solidFill>
              </a:rPr>
              <a:t>in </a:t>
            </a:r>
            <a:r>
              <a:rPr lang="en-US" sz="6800" i="1" dirty="0">
                <a:solidFill>
                  <a:srgbClr val="002060"/>
                </a:solidFill>
              </a:rPr>
              <a:t>figure 1</a:t>
            </a:r>
            <a:r>
              <a:rPr lang="en-US" sz="6800" dirty="0">
                <a:solidFill>
                  <a:srgbClr val="002060"/>
                </a:solidFill>
              </a:rPr>
              <a:t>. Here the atoms of the second layer are placed eclipsed with the one of the first layer and one atom is placed in the center of these eight atoms. This packing is not particularly efficient compared to the other structures (68% for bcc </a:t>
            </a:r>
            <a:r>
              <a:rPr lang="en-US" sz="6800" dirty="0" err="1">
                <a:solidFill>
                  <a:srgbClr val="002060"/>
                </a:solidFill>
              </a:rPr>
              <a:t>vc</a:t>
            </a:r>
            <a:r>
              <a:rPr lang="en-US" sz="6800" dirty="0">
                <a:solidFill>
                  <a:srgbClr val="002060"/>
                </a:solidFill>
              </a:rPr>
              <a:t>. 74% for </a:t>
            </a:r>
            <a:r>
              <a:rPr lang="en-US" sz="6800" dirty="0" err="1">
                <a:solidFill>
                  <a:srgbClr val="002060"/>
                </a:solidFill>
              </a:rPr>
              <a:t>ccp</a:t>
            </a:r>
            <a:r>
              <a:rPr lang="en-US" sz="6800" dirty="0">
                <a:solidFill>
                  <a:srgbClr val="002060"/>
                </a:solidFill>
              </a:rPr>
              <a:t> and </a:t>
            </a:r>
            <a:r>
              <a:rPr lang="en-US" sz="6800" dirty="0" err="1">
                <a:solidFill>
                  <a:srgbClr val="002060"/>
                </a:solidFill>
              </a:rPr>
              <a:t>hcp</a:t>
            </a:r>
            <a:r>
              <a:rPr lang="en-US" sz="6800" dirty="0">
                <a:solidFill>
                  <a:srgbClr val="002060"/>
                </a:solidFill>
              </a:rPr>
              <a:t>). </a:t>
            </a:r>
            <a:r>
              <a:rPr lang="en-US" sz="4000" dirty="0">
                <a:solidFill>
                  <a:srgbClr val="002060"/>
                </a:solidFill>
              </a:rPr>
              <a:t> </a:t>
            </a:r>
            <a:endParaRPr lang="en-US" dirty="0"/>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a:solidFill>
                  <a:srgbClr val="002060"/>
                </a:solidFill>
              </a:rPr>
              <a:t> </a:t>
            </a:r>
            <a:r>
              <a:rPr lang="en-US" dirty="0" smtClean="0">
                <a:solidFill>
                  <a:srgbClr val="002060"/>
                </a:solidFill>
              </a:rPr>
              <a:t>II</a:t>
            </a:r>
            <a:endParaRPr lang="en-US" dirty="0"/>
          </a:p>
        </p:txBody>
      </p:sp>
      <p:grpSp>
        <p:nvGrpSpPr>
          <p:cNvPr id="10" name="Group 9"/>
          <p:cNvGrpSpPr/>
          <p:nvPr/>
        </p:nvGrpSpPr>
        <p:grpSpPr>
          <a:xfrm>
            <a:off x="7391400" y="5026223"/>
            <a:ext cx="1323975" cy="1487289"/>
            <a:chOff x="7391400" y="5026223"/>
            <a:chExt cx="1323975" cy="1487289"/>
          </a:xfrm>
        </p:grpSpPr>
        <p:pic>
          <p:nvPicPr>
            <p:cNvPr id="2052" name="Picture 122"/>
            <p:cNvPicPr>
              <a:picLocks noChangeAspect="1" noChangeArrowheads="1"/>
            </p:cNvPicPr>
            <p:nvPr/>
          </p:nvPicPr>
          <p:blipFill>
            <a:blip r:embed="rId2">
              <a:lum contrast="40000"/>
              <a:extLst>
                <a:ext uri="{28A0092B-C50C-407E-A947-70E740481C1C}">
                  <a14:useLocalDpi xmlns:a14="http://schemas.microsoft.com/office/drawing/2010/main" val="0"/>
                </a:ext>
              </a:extLst>
            </a:blip>
            <a:srcRect l="27084" t="20557" r="27084" b="20557"/>
            <a:stretch>
              <a:fillRect/>
            </a:stretch>
          </p:blipFill>
          <p:spPr bwMode="auto">
            <a:xfrm>
              <a:off x="7391400" y="5257800"/>
              <a:ext cx="1323975"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91400" y="5026223"/>
              <a:ext cx="685800" cy="307777"/>
            </a:xfrm>
            <a:prstGeom prst="rect">
              <a:avLst/>
            </a:prstGeom>
            <a:noFill/>
          </p:spPr>
          <p:txBody>
            <a:bodyPr wrap="square" rtlCol="0">
              <a:spAutoFit/>
            </a:bodyPr>
            <a:lstStyle/>
            <a:p>
              <a:r>
                <a:rPr lang="en-US" sz="1400" b="1" dirty="0" smtClean="0">
                  <a:solidFill>
                    <a:schemeClr val="bg1"/>
                  </a:solidFill>
                </a:rPr>
                <a:t>BCC</a:t>
              </a:r>
              <a:endParaRPr lang="en-US" sz="1400" dirty="0">
                <a:solidFill>
                  <a:schemeClr val="bg1"/>
                </a:solidFill>
              </a:endParaRPr>
            </a:p>
          </p:txBody>
        </p:sp>
      </p:grpSp>
      <p:grpSp>
        <p:nvGrpSpPr>
          <p:cNvPr id="6" name="Group 5"/>
          <p:cNvGrpSpPr/>
          <p:nvPr/>
        </p:nvGrpSpPr>
        <p:grpSpPr>
          <a:xfrm>
            <a:off x="6963822" y="1444823"/>
            <a:ext cx="1951578" cy="1608095"/>
            <a:chOff x="6963822" y="1444823"/>
            <a:chExt cx="1951578" cy="1608095"/>
          </a:xfrm>
        </p:grpSpPr>
        <p:pic>
          <p:nvPicPr>
            <p:cNvPr id="2050" name="Picture 120"/>
            <p:cNvPicPr>
              <a:picLocks noChangeAspect="1" noChangeArrowheads="1"/>
            </p:cNvPicPr>
            <p:nvPr/>
          </p:nvPicPr>
          <p:blipFill rotWithShape="1">
            <a:blip r:embed="rId3" cstate="print">
              <a:lum contrast="40000"/>
              <a:extLst>
                <a:ext uri="{28A0092B-C50C-407E-A947-70E740481C1C}">
                  <a14:useLocalDpi xmlns:a14="http://schemas.microsoft.com/office/drawing/2010/main" val="0"/>
                </a:ext>
              </a:extLst>
            </a:blip>
            <a:srcRect l="10199" t="15417" r="19561" b="15417"/>
            <a:stretch/>
          </p:blipFill>
          <p:spPr bwMode="auto">
            <a:xfrm>
              <a:off x="7010400" y="1676402"/>
              <a:ext cx="1905000" cy="137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39000" y="1444823"/>
              <a:ext cx="685800" cy="307777"/>
            </a:xfrm>
            <a:prstGeom prst="rect">
              <a:avLst/>
            </a:prstGeom>
            <a:noFill/>
          </p:spPr>
          <p:txBody>
            <a:bodyPr wrap="square" rtlCol="0">
              <a:spAutoFit/>
            </a:bodyPr>
            <a:lstStyle/>
            <a:p>
              <a:r>
                <a:rPr lang="en-US" sz="1400" b="1" dirty="0">
                  <a:solidFill>
                    <a:schemeClr val="bg1"/>
                  </a:solidFill>
                </a:rPr>
                <a:t>HCP</a:t>
              </a:r>
              <a:endParaRPr lang="en-US" sz="1400" dirty="0">
                <a:solidFill>
                  <a:schemeClr val="bg1"/>
                </a:solidFill>
              </a:endParaRPr>
            </a:p>
          </p:txBody>
        </p:sp>
        <p:sp>
          <p:nvSpPr>
            <p:cNvPr id="5" name="TextBox 4"/>
            <p:cNvSpPr txBox="1"/>
            <p:nvPr/>
          </p:nvSpPr>
          <p:spPr>
            <a:xfrm>
              <a:off x="6963822" y="1679377"/>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1" name="TextBox 10"/>
            <p:cNvSpPr txBox="1"/>
            <p:nvPr/>
          </p:nvSpPr>
          <p:spPr>
            <a:xfrm>
              <a:off x="6963822" y="2740223"/>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4" name="TextBox 13"/>
            <p:cNvSpPr txBox="1"/>
            <p:nvPr/>
          </p:nvSpPr>
          <p:spPr>
            <a:xfrm>
              <a:off x="6963822" y="2206823"/>
              <a:ext cx="503778" cy="307777"/>
            </a:xfrm>
            <a:prstGeom prst="rect">
              <a:avLst/>
            </a:prstGeom>
            <a:noFill/>
          </p:spPr>
          <p:txBody>
            <a:bodyPr wrap="square" rtlCol="0">
              <a:spAutoFit/>
            </a:bodyPr>
            <a:lstStyle/>
            <a:p>
              <a:r>
                <a:rPr lang="en-US" sz="1400" b="1" dirty="0" smtClean="0">
                  <a:solidFill>
                    <a:srgbClr val="C00000"/>
                  </a:solidFill>
                </a:rPr>
                <a:t>B</a:t>
              </a:r>
              <a:endParaRPr lang="en-US" sz="1400" b="1" dirty="0">
                <a:solidFill>
                  <a:srgbClr val="C00000"/>
                </a:solidFill>
              </a:endParaRPr>
            </a:p>
          </p:txBody>
        </p:sp>
      </p:grpSp>
      <p:grpSp>
        <p:nvGrpSpPr>
          <p:cNvPr id="7" name="Group 6"/>
          <p:cNvGrpSpPr/>
          <p:nvPr/>
        </p:nvGrpSpPr>
        <p:grpSpPr>
          <a:xfrm>
            <a:off x="6963822" y="3048000"/>
            <a:ext cx="1834809" cy="2003425"/>
            <a:chOff x="6963822" y="3048000"/>
            <a:chExt cx="1834809" cy="2003425"/>
          </a:xfrm>
        </p:grpSpPr>
        <p:pic>
          <p:nvPicPr>
            <p:cNvPr id="2051" name="Picture 121"/>
            <p:cNvPicPr>
              <a:picLocks noChangeAspect="1" noChangeArrowheads="1"/>
            </p:cNvPicPr>
            <p:nvPr/>
          </p:nvPicPr>
          <p:blipFill rotWithShape="1">
            <a:blip r:embed="rId4" cstate="print">
              <a:lum contrast="40000"/>
              <a:extLst>
                <a:ext uri="{28A0092B-C50C-407E-A947-70E740481C1C}">
                  <a14:useLocalDpi xmlns:a14="http://schemas.microsoft.com/office/drawing/2010/main" val="0"/>
                </a:ext>
              </a:extLst>
            </a:blip>
            <a:srcRect l="6906" t="4111" r="30094" b="10278"/>
            <a:stretch/>
          </p:blipFill>
          <p:spPr bwMode="auto">
            <a:xfrm>
              <a:off x="7010400" y="3276600"/>
              <a:ext cx="1788231"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239000" y="3048000"/>
              <a:ext cx="685800" cy="307777"/>
            </a:xfrm>
            <a:prstGeom prst="rect">
              <a:avLst/>
            </a:prstGeom>
            <a:noFill/>
          </p:spPr>
          <p:txBody>
            <a:bodyPr wrap="square" rtlCol="0">
              <a:spAutoFit/>
            </a:bodyPr>
            <a:lstStyle/>
            <a:p>
              <a:r>
                <a:rPr lang="en-US" sz="1400" b="1" dirty="0" smtClean="0">
                  <a:solidFill>
                    <a:schemeClr val="bg1"/>
                  </a:solidFill>
                </a:rPr>
                <a:t>CCP</a:t>
              </a:r>
              <a:endParaRPr lang="en-US" sz="1400" dirty="0">
                <a:solidFill>
                  <a:schemeClr val="bg1"/>
                </a:solidFill>
              </a:endParaRPr>
            </a:p>
          </p:txBody>
        </p:sp>
        <p:sp>
          <p:nvSpPr>
            <p:cNvPr id="12" name="TextBox 11"/>
            <p:cNvSpPr txBox="1"/>
            <p:nvPr/>
          </p:nvSpPr>
          <p:spPr>
            <a:xfrm>
              <a:off x="6963822" y="3276600"/>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3" name="TextBox 12"/>
            <p:cNvSpPr txBox="1"/>
            <p:nvPr/>
          </p:nvSpPr>
          <p:spPr>
            <a:xfrm>
              <a:off x="6963822" y="4718446"/>
              <a:ext cx="503778" cy="307777"/>
            </a:xfrm>
            <a:prstGeom prst="rect">
              <a:avLst/>
            </a:prstGeom>
            <a:noFill/>
          </p:spPr>
          <p:txBody>
            <a:bodyPr wrap="square" rtlCol="0">
              <a:spAutoFit/>
            </a:bodyPr>
            <a:lstStyle/>
            <a:p>
              <a:r>
                <a:rPr lang="en-US" sz="1400" b="1" dirty="0" smtClean="0">
                  <a:solidFill>
                    <a:srgbClr val="C00000"/>
                  </a:solidFill>
                </a:rPr>
                <a:t>A</a:t>
              </a:r>
              <a:endParaRPr lang="en-US" sz="1400" b="1" dirty="0">
                <a:solidFill>
                  <a:srgbClr val="C00000"/>
                </a:solidFill>
              </a:endParaRPr>
            </a:p>
          </p:txBody>
        </p:sp>
        <p:sp>
          <p:nvSpPr>
            <p:cNvPr id="15" name="TextBox 14"/>
            <p:cNvSpPr txBox="1"/>
            <p:nvPr/>
          </p:nvSpPr>
          <p:spPr>
            <a:xfrm>
              <a:off x="6963822" y="3733800"/>
              <a:ext cx="503778" cy="307777"/>
            </a:xfrm>
            <a:prstGeom prst="rect">
              <a:avLst/>
            </a:prstGeom>
            <a:noFill/>
          </p:spPr>
          <p:txBody>
            <a:bodyPr wrap="square" rtlCol="0">
              <a:spAutoFit/>
            </a:bodyPr>
            <a:lstStyle/>
            <a:p>
              <a:r>
                <a:rPr lang="en-US" sz="1400" b="1" dirty="0" smtClean="0">
                  <a:solidFill>
                    <a:srgbClr val="C00000"/>
                  </a:solidFill>
                </a:rPr>
                <a:t>B</a:t>
              </a:r>
              <a:endParaRPr lang="en-US" sz="1400" b="1" dirty="0">
                <a:solidFill>
                  <a:srgbClr val="C00000"/>
                </a:solidFill>
              </a:endParaRPr>
            </a:p>
          </p:txBody>
        </p:sp>
        <p:sp>
          <p:nvSpPr>
            <p:cNvPr id="16" name="TextBox 15"/>
            <p:cNvSpPr txBox="1"/>
            <p:nvPr/>
          </p:nvSpPr>
          <p:spPr>
            <a:xfrm>
              <a:off x="6963822" y="4264223"/>
              <a:ext cx="503778" cy="307777"/>
            </a:xfrm>
            <a:prstGeom prst="rect">
              <a:avLst/>
            </a:prstGeom>
            <a:noFill/>
          </p:spPr>
          <p:txBody>
            <a:bodyPr wrap="square" rtlCol="0">
              <a:spAutoFit/>
            </a:bodyPr>
            <a:lstStyle/>
            <a:p>
              <a:r>
                <a:rPr lang="en-US" sz="1400" b="1" dirty="0" smtClean="0">
                  <a:solidFill>
                    <a:srgbClr val="C00000"/>
                  </a:solidFill>
                </a:rPr>
                <a:t>C</a:t>
              </a:r>
              <a:endParaRPr lang="en-US" sz="1400" b="1" dirty="0">
                <a:solidFill>
                  <a:srgbClr val="C00000"/>
                </a:solidFill>
              </a:endParaRPr>
            </a:p>
          </p:txBody>
        </p:sp>
      </p:grpSp>
    </p:spTree>
    <p:extLst>
      <p:ext uri="{BB962C8B-B14F-4D97-AF65-F5344CB8AC3E}">
        <p14:creationId xmlns:p14="http://schemas.microsoft.com/office/powerpoint/2010/main" val="38034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172200" cy="4953000"/>
          </a:xfrm>
        </p:spPr>
        <p:txBody>
          <a:bodyPr>
            <a:normAutofit fontScale="62500" lnSpcReduction="20000"/>
          </a:bodyPr>
          <a:lstStyle/>
          <a:p>
            <a:r>
              <a:rPr lang="en-US" sz="2900" dirty="0">
                <a:solidFill>
                  <a:schemeClr val="bg1"/>
                </a:solidFill>
              </a:rPr>
              <a:t>D</a:t>
            </a:r>
            <a:r>
              <a:rPr lang="en-US" sz="2900" dirty="0" smtClean="0">
                <a:solidFill>
                  <a:schemeClr val="bg1"/>
                </a:solidFill>
              </a:rPr>
              <a:t>espite </a:t>
            </a:r>
            <a:r>
              <a:rPr lang="en-US" sz="2900" dirty="0">
                <a:solidFill>
                  <a:schemeClr val="bg1"/>
                </a:solidFill>
              </a:rPr>
              <a:t>the </a:t>
            </a:r>
            <a:r>
              <a:rPr lang="en-US" sz="2900" dirty="0" err="1">
                <a:solidFill>
                  <a:schemeClr val="bg1"/>
                </a:solidFill>
              </a:rPr>
              <a:t>hcp</a:t>
            </a:r>
            <a:r>
              <a:rPr lang="en-US" sz="2900" dirty="0">
                <a:solidFill>
                  <a:schemeClr val="bg1"/>
                </a:solidFill>
              </a:rPr>
              <a:t> and </a:t>
            </a:r>
            <a:r>
              <a:rPr lang="en-US" sz="2900" dirty="0" err="1">
                <a:solidFill>
                  <a:schemeClr val="bg1"/>
                </a:solidFill>
              </a:rPr>
              <a:t>ccp</a:t>
            </a:r>
            <a:r>
              <a:rPr lang="en-US" sz="2900" dirty="0">
                <a:solidFill>
                  <a:schemeClr val="bg1"/>
                </a:solidFill>
              </a:rPr>
              <a:t> structures being the closest-packed structures, they still exhibit gaps in the structure that are referred to as octahedral holes (because there are six nearest sphere neighbors) and tetrahedral holes (because there are four nearest sphere neighbors). </a:t>
            </a:r>
            <a:endParaRPr lang="en-US" sz="2900" dirty="0" smtClean="0">
              <a:solidFill>
                <a:schemeClr val="bg1"/>
              </a:solidFill>
            </a:endParaRPr>
          </a:p>
          <a:p>
            <a:r>
              <a:rPr lang="en-US" sz="2900" dirty="0" smtClean="0">
                <a:solidFill>
                  <a:schemeClr val="bg1"/>
                </a:solidFill>
              </a:rPr>
              <a:t>The lower limits of the radii </a:t>
            </a:r>
            <a:r>
              <a:rPr lang="en-US" sz="2900" dirty="0">
                <a:solidFill>
                  <a:schemeClr val="bg1"/>
                </a:solidFill>
              </a:rPr>
              <a:t>of these holes are </a:t>
            </a:r>
            <a:r>
              <a:rPr lang="en-US" sz="2900" dirty="0" smtClean="0">
                <a:solidFill>
                  <a:schemeClr val="bg1"/>
                </a:solidFill>
              </a:rPr>
              <a:t>r=0.225a for </a:t>
            </a:r>
            <a:r>
              <a:rPr lang="en-US" sz="2900" dirty="0">
                <a:solidFill>
                  <a:schemeClr val="bg1"/>
                </a:solidFill>
              </a:rPr>
              <a:t>tetrahedral </a:t>
            </a:r>
            <a:r>
              <a:rPr lang="en-US" sz="2900" dirty="0" smtClean="0">
                <a:solidFill>
                  <a:schemeClr val="bg1"/>
                </a:solidFill>
              </a:rPr>
              <a:t>holes (or sites) </a:t>
            </a:r>
            <a:r>
              <a:rPr lang="en-US" sz="2900" dirty="0">
                <a:solidFill>
                  <a:schemeClr val="bg1"/>
                </a:solidFill>
              </a:rPr>
              <a:t>and r=0.414a for the tetrahedral holes (a=atomic radius of the metal). </a:t>
            </a:r>
            <a:endParaRPr lang="en-US" sz="2900" dirty="0" smtClean="0">
              <a:solidFill>
                <a:schemeClr val="bg1"/>
              </a:solidFill>
            </a:endParaRPr>
          </a:p>
          <a:p>
            <a:r>
              <a:rPr lang="en-US" sz="2900" dirty="0" smtClean="0">
                <a:solidFill>
                  <a:schemeClr val="bg1"/>
                </a:solidFill>
              </a:rPr>
              <a:t>Smaller </a:t>
            </a:r>
            <a:r>
              <a:rPr lang="en-US" sz="2900" dirty="0">
                <a:solidFill>
                  <a:schemeClr val="bg1"/>
                </a:solidFill>
              </a:rPr>
              <a:t>atoms can be placed in the tetrahedral holes while larger atoms are preferentially going to be placed in the octahedral holes. </a:t>
            </a:r>
            <a:endParaRPr lang="en-US" sz="2900" dirty="0" smtClean="0">
              <a:solidFill>
                <a:schemeClr val="bg1"/>
              </a:solidFill>
            </a:endParaRPr>
          </a:p>
          <a:p>
            <a:r>
              <a:rPr lang="en-US" sz="2900" dirty="0" smtClean="0">
                <a:solidFill>
                  <a:schemeClr val="bg1"/>
                </a:solidFill>
              </a:rPr>
              <a:t>The </a:t>
            </a:r>
            <a:r>
              <a:rPr lang="en-US" sz="2900" dirty="0">
                <a:solidFill>
                  <a:schemeClr val="bg1"/>
                </a:solidFill>
              </a:rPr>
              <a:t>size of these holes in </a:t>
            </a:r>
            <a:r>
              <a:rPr lang="en-US" sz="2900" dirty="0" smtClean="0">
                <a:solidFill>
                  <a:schemeClr val="bg1"/>
                </a:solidFill>
              </a:rPr>
              <a:t>a bcc </a:t>
            </a:r>
            <a:r>
              <a:rPr lang="en-US" sz="2900" dirty="0">
                <a:solidFill>
                  <a:schemeClr val="bg1"/>
                </a:solidFill>
              </a:rPr>
              <a:t>structure is r=0.732a, which allows much larger atoms to be placed inside this structure</a:t>
            </a:r>
            <a:r>
              <a:rPr lang="en-US" sz="2900" dirty="0" smtClean="0">
                <a:solidFill>
                  <a:schemeClr val="bg1"/>
                </a:solidFill>
              </a:rPr>
              <a:t>.</a:t>
            </a:r>
          </a:p>
          <a:p>
            <a:pPr marL="274320" lvl="1">
              <a:spcBef>
                <a:spcPts val="600"/>
              </a:spcBef>
              <a:buClr>
                <a:schemeClr val="accent2"/>
              </a:buClr>
            </a:pPr>
            <a:r>
              <a:rPr lang="en-US" sz="2900" dirty="0">
                <a:solidFill>
                  <a:schemeClr val="bg1"/>
                </a:solidFill>
              </a:rPr>
              <a:t>Many “simple solids” can be described as derivatives of basic structures of metals (or anions), in which the anion (or metal ion) has been placed in interstitial sites (“holes”). </a:t>
            </a:r>
            <a:endParaRPr lang="en-US" sz="2900" dirty="0" smtClean="0">
              <a:solidFill>
                <a:schemeClr val="bg1"/>
              </a:solidFill>
            </a:endParaRPr>
          </a:p>
          <a:p>
            <a:pPr marL="274320" lvl="1">
              <a:spcBef>
                <a:spcPts val="600"/>
              </a:spcBef>
              <a:buClr>
                <a:schemeClr val="accent2"/>
              </a:buClr>
            </a:pPr>
            <a:r>
              <a:rPr lang="en-US" sz="2900" dirty="0" smtClean="0">
                <a:solidFill>
                  <a:schemeClr val="bg1"/>
                </a:solidFill>
              </a:rPr>
              <a:t>Many </a:t>
            </a:r>
            <a:r>
              <a:rPr lang="en-US" sz="2900" dirty="0">
                <a:solidFill>
                  <a:schemeClr val="bg1"/>
                </a:solidFill>
              </a:rPr>
              <a:t>basic structures can be derived from closest-packed or body-centered cells. One way to look at these structures is that the new structure incorporates atoms into interstitial sites in the lattice. </a:t>
            </a:r>
          </a:p>
          <a:p>
            <a:endParaRPr lang="en-US" sz="2900"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Metal structures </a:t>
            </a:r>
            <a:r>
              <a:rPr lang="en-US" dirty="0">
                <a:solidFill>
                  <a:srgbClr val="002060"/>
                </a:solidFill>
              </a:rPr>
              <a:t> </a:t>
            </a:r>
            <a:r>
              <a:rPr lang="en-US" dirty="0" smtClean="0">
                <a:solidFill>
                  <a:srgbClr val="002060"/>
                </a:solidFill>
              </a:rPr>
              <a:t>III</a:t>
            </a:r>
            <a:endParaRPr lang="en-US" dirty="0"/>
          </a:p>
        </p:txBody>
      </p:sp>
      <p:pic>
        <p:nvPicPr>
          <p:cNvPr id="3074" name="Picture 2" descr="http://t1.gstatic.com/images?q=tbn:ANd9GcQso0sm6TbIGYpT29BVzIBS6pSJi3sStBd5sscLKAKFjiggEnk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562099"/>
            <a:ext cx="2190750" cy="20955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library.tedankara.k12.tr/chemistry/vol2/unit%20cells%20and%20intersitial%20sites/z121.jpg"/>
          <p:cNvPicPr>
            <a:picLocks noChangeAspect="1" noChangeArrowheads="1"/>
          </p:cNvPicPr>
          <p:nvPr/>
        </p:nvPicPr>
        <p:blipFill rotWithShape="1">
          <a:blip r:embed="rId3">
            <a:extLst>
              <a:ext uri="{28A0092B-C50C-407E-A947-70E740481C1C}">
                <a14:useLocalDpi xmlns:a14="http://schemas.microsoft.com/office/drawing/2010/main" val="0"/>
              </a:ext>
            </a:extLst>
          </a:blip>
          <a:srcRect t="28054" b="4860"/>
          <a:stretch/>
        </p:blipFill>
        <p:spPr bwMode="auto">
          <a:xfrm>
            <a:off x="6648450" y="3733799"/>
            <a:ext cx="2190750" cy="2185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4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500" fill="hold"/>
                                        <p:tgtEl>
                                          <p:spTgt spid="3074"/>
                                        </p:tgtEl>
                                        <p:attrNameLst>
                                          <p:attrName>ppt_w</p:attrName>
                                        </p:attrNameLst>
                                      </p:cBhvr>
                                      <p:tavLst>
                                        <p:tav tm="0">
                                          <p:val>
                                            <p:fltVal val="0"/>
                                          </p:val>
                                        </p:tav>
                                        <p:tav tm="100000">
                                          <p:val>
                                            <p:strVal val="#ppt_w"/>
                                          </p:val>
                                        </p:tav>
                                      </p:tavLst>
                                    </p:anim>
                                    <p:anim calcmode="lin" valueType="num">
                                      <p:cBhvr>
                                        <p:cTn id="11" dur="500" fill="hold"/>
                                        <p:tgtEl>
                                          <p:spTgt spid="3074"/>
                                        </p:tgtEl>
                                        <p:attrNameLst>
                                          <p:attrName>ppt_h</p:attrName>
                                        </p:attrNameLst>
                                      </p:cBhvr>
                                      <p:tavLst>
                                        <p:tav tm="0">
                                          <p:val>
                                            <p:fltVal val="0"/>
                                          </p:val>
                                        </p:tav>
                                        <p:tav tm="100000">
                                          <p:val>
                                            <p:strVal val="#ppt_h"/>
                                          </p:val>
                                        </p:tav>
                                      </p:tavLst>
                                    </p:anim>
                                    <p:animEffect transition="in" filter="fade">
                                      <p:cBhvr>
                                        <p:cTn id="12" dur="500"/>
                                        <p:tgtEl>
                                          <p:spTgt spid="3074"/>
                                        </p:tgtEl>
                                      </p:cBhvr>
                                    </p:animEffect>
                                  </p:childTnLst>
                                </p:cTn>
                              </p:par>
                              <p:par>
                                <p:cTn id="13" presetID="53"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500" fill="hold"/>
                                        <p:tgtEl>
                                          <p:spTgt spid="2050"/>
                                        </p:tgtEl>
                                        <p:attrNameLst>
                                          <p:attrName>ppt_w</p:attrName>
                                        </p:attrNameLst>
                                      </p:cBhvr>
                                      <p:tavLst>
                                        <p:tav tm="0">
                                          <p:val>
                                            <p:fltVal val="0"/>
                                          </p:val>
                                        </p:tav>
                                        <p:tav tm="100000">
                                          <p:val>
                                            <p:strVal val="#ppt_w"/>
                                          </p:val>
                                        </p:tav>
                                      </p:tavLst>
                                    </p:anim>
                                    <p:anim calcmode="lin" valueType="num">
                                      <p:cBhvr>
                                        <p:cTn id="16" dur="500" fill="hold"/>
                                        <p:tgtEl>
                                          <p:spTgt spid="2050"/>
                                        </p:tgtEl>
                                        <p:attrNameLst>
                                          <p:attrName>ppt_h</p:attrName>
                                        </p:attrNameLst>
                                      </p:cBhvr>
                                      <p:tavLst>
                                        <p:tav tm="0">
                                          <p:val>
                                            <p:fltVal val="0"/>
                                          </p:val>
                                        </p:tav>
                                        <p:tav tm="100000">
                                          <p:val>
                                            <p:strVal val="#ppt_h"/>
                                          </p:val>
                                        </p:tav>
                                      </p:tavLst>
                                    </p:anim>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705600" cy="4572000"/>
          </a:xfrm>
        </p:spPr>
        <p:txBody>
          <a:bodyPr>
            <a:normAutofit fontScale="92500"/>
          </a:bodyPr>
          <a:lstStyle/>
          <a:p>
            <a:r>
              <a:rPr lang="en-US" sz="2200" b="1" i="1" dirty="0" err="1" smtClean="0">
                <a:solidFill>
                  <a:schemeClr val="bg1"/>
                </a:solidFill>
              </a:rPr>
              <a:t>NaCl</a:t>
            </a:r>
            <a:r>
              <a:rPr lang="en-US" sz="2200" b="1" i="1" dirty="0" smtClean="0">
                <a:solidFill>
                  <a:schemeClr val="bg1"/>
                </a:solidFill>
              </a:rPr>
              <a:t> </a:t>
            </a:r>
            <a:r>
              <a:rPr lang="en-US" sz="2200" b="1" i="1" dirty="0">
                <a:solidFill>
                  <a:schemeClr val="bg1"/>
                </a:solidFill>
              </a:rPr>
              <a:t>Structure (Rock </a:t>
            </a:r>
            <a:r>
              <a:rPr lang="en-US" sz="2200" b="1" i="1" dirty="0" smtClean="0">
                <a:solidFill>
                  <a:schemeClr val="bg1"/>
                </a:solidFill>
              </a:rPr>
              <a:t>salt, Halite, r=0.695)</a:t>
            </a:r>
          </a:p>
          <a:p>
            <a:pPr lvl="1"/>
            <a:r>
              <a:rPr lang="en-US" sz="2200" dirty="0" smtClean="0">
                <a:solidFill>
                  <a:srgbClr val="002060"/>
                </a:solidFill>
              </a:rPr>
              <a:t>If all of the </a:t>
            </a:r>
            <a:r>
              <a:rPr lang="en-US" sz="2200" dirty="0">
                <a:solidFill>
                  <a:srgbClr val="002060"/>
                </a:solidFill>
              </a:rPr>
              <a:t>octahedral holes in the </a:t>
            </a:r>
            <a:r>
              <a:rPr lang="en-US" sz="2200" dirty="0" err="1">
                <a:solidFill>
                  <a:srgbClr val="002060"/>
                </a:solidFill>
              </a:rPr>
              <a:t>ccp</a:t>
            </a:r>
            <a:r>
              <a:rPr lang="en-US" sz="2200" dirty="0">
                <a:solidFill>
                  <a:srgbClr val="002060"/>
                </a:solidFill>
              </a:rPr>
              <a:t> structure of chlorine atoms were filled with sodium atoms, one would arrive at the </a:t>
            </a:r>
            <a:r>
              <a:rPr lang="en-US" sz="2200" dirty="0" err="1" smtClean="0">
                <a:solidFill>
                  <a:srgbClr val="002060"/>
                </a:solidFill>
              </a:rPr>
              <a:t>NaCl</a:t>
            </a:r>
            <a:r>
              <a:rPr lang="en-US" sz="2200" dirty="0" smtClean="0">
                <a:solidFill>
                  <a:srgbClr val="002060"/>
                </a:solidFill>
              </a:rPr>
              <a:t>-structure. </a:t>
            </a:r>
          </a:p>
          <a:p>
            <a:pPr lvl="1"/>
            <a:r>
              <a:rPr lang="en-US" sz="2200" dirty="0" smtClean="0">
                <a:solidFill>
                  <a:srgbClr val="002060"/>
                </a:solidFill>
              </a:rPr>
              <a:t>There </a:t>
            </a:r>
            <a:r>
              <a:rPr lang="en-US" sz="2200" dirty="0">
                <a:solidFill>
                  <a:srgbClr val="002060"/>
                </a:solidFill>
              </a:rPr>
              <a:t>are a total of four formula units of </a:t>
            </a:r>
            <a:r>
              <a:rPr lang="en-US" sz="2200" dirty="0" err="1">
                <a:solidFill>
                  <a:srgbClr val="002060"/>
                </a:solidFill>
              </a:rPr>
              <a:t>NaCl</a:t>
            </a:r>
            <a:r>
              <a:rPr lang="en-US" sz="2200" dirty="0">
                <a:solidFill>
                  <a:srgbClr val="002060"/>
                </a:solidFill>
              </a:rPr>
              <a:t> per unit cell (Na: 12 edges (12/4) + 1 center (1/1), </a:t>
            </a:r>
            <a:r>
              <a:rPr lang="en-US" sz="2200" dirty="0" err="1">
                <a:solidFill>
                  <a:srgbClr val="002060"/>
                </a:solidFill>
              </a:rPr>
              <a:t>Cl</a:t>
            </a:r>
            <a:r>
              <a:rPr lang="en-US" sz="2200" dirty="0">
                <a:solidFill>
                  <a:srgbClr val="002060"/>
                </a:solidFill>
              </a:rPr>
              <a:t>: 8 corners (8/8) + </a:t>
            </a:r>
            <a:r>
              <a:rPr lang="en-US" sz="2200" dirty="0" smtClean="0">
                <a:solidFill>
                  <a:srgbClr val="002060"/>
                </a:solidFill>
              </a:rPr>
              <a:t>6 </a:t>
            </a:r>
            <a:r>
              <a:rPr lang="en-US" sz="2200" dirty="0">
                <a:solidFill>
                  <a:srgbClr val="002060"/>
                </a:solidFill>
              </a:rPr>
              <a:t>faces (6/2</a:t>
            </a:r>
            <a:r>
              <a:rPr lang="en-US" sz="2200" dirty="0" smtClean="0">
                <a:solidFill>
                  <a:srgbClr val="002060"/>
                </a:solidFill>
              </a:rPr>
              <a:t>)) </a:t>
            </a:r>
            <a:r>
              <a:rPr lang="en-US" sz="2200" dirty="0">
                <a:solidFill>
                  <a:srgbClr val="002060"/>
                </a:solidFill>
              </a:rPr>
              <a:t>(</a:t>
            </a:r>
            <a:r>
              <a:rPr lang="en-US" sz="2200" i="1" dirty="0">
                <a:solidFill>
                  <a:srgbClr val="FF0000"/>
                </a:solidFill>
              </a:rPr>
              <a:t>Note that an atom that are located on a face only counts ½ toward this cell, while an atom on an edge counts ¼ towards this cell and an atom at a corner only ⅛ towards a given cell.</a:t>
            </a:r>
            <a:r>
              <a:rPr lang="en-US" sz="2200" i="1" dirty="0">
                <a:solidFill>
                  <a:srgbClr val="002060"/>
                </a:solidFill>
              </a:rPr>
              <a:t>)</a:t>
            </a:r>
            <a:r>
              <a:rPr lang="en-US" sz="2200" dirty="0">
                <a:solidFill>
                  <a:srgbClr val="002060"/>
                </a:solidFill>
              </a:rPr>
              <a:t> </a:t>
            </a:r>
            <a:endParaRPr lang="en-US" sz="2200" dirty="0" smtClean="0">
              <a:solidFill>
                <a:srgbClr val="002060"/>
              </a:solidFill>
            </a:endParaRPr>
          </a:p>
          <a:p>
            <a:pPr lvl="1"/>
            <a:r>
              <a:rPr lang="en-US" sz="2200" dirty="0" smtClean="0">
                <a:solidFill>
                  <a:srgbClr val="002060"/>
                </a:solidFill>
              </a:rPr>
              <a:t>A </a:t>
            </a:r>
            <a:r>
              <a:rPr lang="en-US" sz="2200" dirty="0">
                <a:solidFill>
                  <a:srgbClr val="002060"/>
                </a:solidFill>
              </a:rPr>
              <a:t>different way to look at the </a:t>
            </a:r>
            <a:r>
              <a:rPr lang="en-US" sz="2200" dirty="0" err="1">
                <a:solidFill>
                  <a:srgbClr val="002060"/>
                </a:solidFill>
              </a:rPr>
              <a:t>NaCl</a:t>
            </a:r>
            <a:r>
              <a:rPr lang="en-US" sz="2200" dirty="0">
                <a:solidFill>
                  <a:srgbClr val="002060"/>
                </a:solidFill>
              </a:rPr>
              <a:t> structure is that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a </a:t>
            </a:r>
            <a:r>
              <a:rPr lang="en-US" sz="2200" dirty="0">
                <a:solidFill>
                  <a:srgbClr val="002060"/>
                </a:solidFill>
              </a:rPr>
              <a:t>face-centered cubic lattice of chlorine atoms is </a:t>
            </a:r>
            <a:r>
              <a:rPr lang="en-US" sz="2200" dirty="0" smtClean="0">
                <a:solidFill>
                  <a:srgbClr val="002060"/>
                </a:solidFill>
              </a:rPr>
              <a:t/>
            </a:r>
            <a:br>
              <a:rPr lang="en-US" sz="2200" dirty="0" smtClean="0">
                <a:solidFill>
                  <a:srgbClr val="002060"/>
                </a:solidFill>
              </a:rPr>
            </a:br>
            <a:r>
              <a:rPr lang="en-US" sz="2200" dirty="0" smtClean="0">
                <a:solidFill>
                  <a:srgbClr val="002060"/>
                </a:solidFill>
              </a:rPr>
              <a:t>inter-penetrated </a:t>
            </a:r>
            <a:r>
              <a:rPr lang="en-US" sz="2200" dirty="0">
                <a:solidFill>
                  <a:srgbClr val="002060"/>
                </a:solidFill>
              </a:rPr>
              <a:t>by a face-centered cubic lattice of sodium atoms offset by a vector of (½, 0, 0).</a:t>
            </a:r>
          </a:p>
          <a:p>
            <a:pPr lvl="1"/>
            <a:endParaRPr lang="en-US" dirty="0">
              <a:solidFill>
                <a:srgbClr val="002060"/>
              </a:solidFill>
            </a:endParaRPr>
          </a:p>
        </p:txBody>
      </p:sp>
      <p:sp>
        <p:nvSpPr>
          <p:cNvPr id="3" name="Title 2"/>
          <p:cNvSpPr>
            <a:spLocks noGrp="1"/>
          </p:cNvSpPr>
          <p:nvPr>
            <p:ph type="title"/>
          </p:nvPr>
        </p:nvSpPr>
        <p:spPr/>
        <p:txBody>
          <a:bodyPr>
            <a:normAutofit/>
          </a:bodyPr>
          <a:lstStyle/>
          <a:p>
            <a:pPr lvl="0" algn="ctr"/>
            <a:r>
              <a:rPr lang="en-US" dirty="0">
                <a:solidFill>
                  <a:srgbClr val="002060"/>
                </a:solidFill>
                <a:effectLst/>
              </a:rPr>
              <a:t>AB </a:t>
            </a:r>
            <a:r>
              <a:rPr lang="en-US" dirty="0" smtClean="0">
                <a:solidFill>
                  <a:srgbClr val="002060"/>
                </a:solidFill>
                <a:effectLst/>
              </a:rPr>
              <a:t>Structures I</a:t>
            </a:r>
            <a:endParaRPr lang="en-US" dirty="0">
              <a:solidFill>
                <a:srgbClr val="002060"/>
              </a:solidFill>
            </a:endParaRPr>
          </a:p>
        </p:txBody>
      </p:sp>
      <p:pic>
        <p:nvPicPr>
          <p:cNvPr id="1026" name="Picture 88" descr="nacl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2008" y="3352800"/>
            <a:ext cx="163011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4.bp.blogspot.com/-GZ9_w2DnlNE/TbXS9bkZ9lI/AAAAAAAAA2w/6gvBlP1inUg/s1600/halite.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276646" y="4953000"/>
            <a:ext cx="1554817" cy="14630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t2.gstatic.com/images?q=tbn:ANd9GcT3x7g8qpUGH4sAtjkWAZp1KDShDR5FFs-UX-uceMrY1CDSPvCyX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752600"/>
            <a:ext cx="169142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 calcmode="lin" valueType="num">
                                      <p:cBhvr>
                                        <p:cTn id="10" dur="500" fill="hold"/>
                                        <p:tgtEl>
                                          <p:spTgt spid="6146"/>
                                        </p:tgtEl>
                                        <p:attrNameLst>
                                          <p:attrName>ppt_w</p:attrName>
                                        </p:attrNameLst>
                                      </p:cBhvr>
                                      <p:tavLst>
                                        <p:tav tm="0">
                                          <p:val>
                                            <p:fltVal val="0"/>
                                          </p:val>
                                        </p:tav>
                                        <p:tav tm="100000">
                                          <p:val>
                                            <p:strVal val="#ppt_w"/>
                                          </p:val>
                                        </p:tav>
                                      </p:tavLst>
                                    </p:anim>
                                    <p:anim calcmode="lin" valueType="num">
                                      <p:cBhvr>
                                        <p:cTn id="11" dur="500" fill="hold"/>
                                        <p:tgtEl>
                                          <p:spTgt spid="6146"/>
                                        </p:tgtEl>
                                        <p:attrNameLst>
                                          <p:attrName>ppt_h</p:attrName>
                                        </p:attrNameLst>
                                      </p:cBhvr>
                                      <p:tavLst>
                                        <p:tav tm="0">
                                          <p:val>
                                            <p:fltVal val="0"/>
                                          </p:val>
                                        </p:tav>
                                        <p:tav tm="100000">
                                          <p:val>
                                            <p:strVal val="#ppt_h"/>
                                          </p:val>
                                        </p:tav>
                                      </p:tavLst>
                                    </p:anim>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animEffect transition="in" filter="fade">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248400" cy="4953000"/>
          </a:xfrm>
        </p:spPr>
        <p:txBody>
          <a:bodyPr>
            <a:normAutofit fontScale="85000" lnSpcReduction="20000"/>
          </a:bodyPr>
          <a:lstStyle/>
          <a:p>
            <a:r>
              <a:rPr lang="en-US" b="1" dirty="0" err="1" smtClean="0">
                <a:solidFill>
                  <a:schemeClr val="bg1"/>
                </a:solidFill>
              </a:rPr>
              <a:t>NaCl</a:t>
            </a:r>
            <a:r>
              <a:rPr lang="en-US" b="1" dirty="0" smtClean="0">
                <a:solidFill>
                  <a:schemeClr val="bg1"/>
                </a:solidFill>
              </a:rPr>
              <a:t> Structure variations</a:t>
            </a:r>
          </a:p>
          <a:p>
            <a:pPr lvl="1"/>
            <a:r>
              <a:rPr lang="en-US" dirty="0">
                <a:solidFill>
                  <a:srgbClr val="002060"/>
                </a:solidFill>
              </a:rPr>
              <a:t>The structures of </a:t>
            </a:r>
            <a:r>
              <a:rPr lang="en-US" i="1" dirty="0">
                <a:solidFill>
                  <a:srgbClr val="002060"/>
                </a:solidFill>
              </a:rPr>
              <a:t>Pyrite</a:t>
            </a:r>
            <a:r>
              <a:rPr lang="en-US" dirty="0">
                <a:solidFill>
                  <a:srgbClr val="002060"/>
                </a:solidFill>
              </a:rPr>
              <a:t> (FeS</a:t>
            </a:r>
            <a:r>
              <a:rPr lang="en-US" baseline="-25000" dirty="0">
                <a:solidFill>
                  <a:srgbClr val="002060"/>
                </a:solidFill>
              </a:rPr>
              <a:t>2</a:t>
            </a:r>
            <a:r>
              <a:rPr lang="en-US" dirty="0">
                <a:solidFill>
                  <a:srgbClr val="002060"/>
                </a:solidFill>
              </a:rPr>
              <a:t>= Fe</a:t>
            </a:r>
            <a:r>
              <a:rPr lang="en-US" baseline="30000" dirty="0">
                <a:solidFill>
                  <a:srgbClr val="002060"/>
                </a:solidFill>
              </a:rPr>
              <a:t>2+</a:t>
            </a:r>
            <a:r>
              <a:rPr lang="en-US" dirty="0">
                <a:solidFill>
                  <a:srgbClr val="002060"/>
                </a:solidFill>
              </a:rPr>
              <a:t> and S</a:t>
            </a:r>
            <a:r>
              <a:rPr lang="en-US" baseline="-25000" dirty="0">
                <a:solidFill>
                  <a:srgbClr val="002060"/>
                </a:solidFill>
              </a:rPr>
              <a:t>2</a:t>
            </a:r>
            <a:r>
              <a:rPr lang="en-US" baseline="30000" dirty="0">
                <a:solidFill>
                  <a:srgbClr val="002060"/>
                </a:solidFill>
              </a:rPr>
              <a:t>2-</a:t>
            </a:r>
            <a:r>
              <a:rPr lang="en-US" dirty="0">
                <a:solidFill>
                  <a:srgbClr val="002060"/>
                </a:solidFill>
              </a:rPr>
              <a:t>) and SrO</a:t>
            </a:r>
            <a:r>
              <a:rPr lang="en-US" baseline="-25000" dirty="0">
                <a:solidFill>
                  <a:srgbClr val="002060"/>
                </a:solidFill>
              </a:rPr>
              <a:t>2</a:t>
            </a:r>
            <a:r>
              <a:rPr lang="en-US" dirty="0">
                <a:solidFill>
                  <a:srgbClr val="002060"/>
                </a:solidFill>
              </a:rPr>
              <a:t> (=Sr</a:t>
            </a:r>
            <a:r>
              <a:rPr lang="en-US" baseline="30000" dirty="0">
                <a:solidFill>
                  <a:srgbClr val="002060"/>
                </a:solidFill>
              </a:rPr>
              <a:t>2+</a:t>
            </a:r>
            <a:r>
              <a:rPr lang="en-US" dirty="0">
                <a:solidFill>
                  <a:srgbClr val="002060"/>
                </a:solidFill>
              </a:rPr>
              <a:t> and O</a:t>
            </a:r>
            <a:r>
              <a:rPr lang="en-US" baseline="-25000" dirty="0">
                <a:solidFill>
                  <a:srgbClr val="002060"/>
                </a:solidFill>
              </a:rPr>
              <a:t>2</a:t>
            </a:r>
            <a:r>
              <a:rPr lang="en-US" baseline="30000" dirty="0">
                <a:solidFill>
                  <a:srgbClr val="002060"/>
                </a:solidFill>
              </a:rPr>
              <a:t>2-</a:t>
            </a:r>
            <a:r>
              <a:rPr lang="en-US" dirty="0">
                <a:solidFill>
                  <a:srgbClr val="002060"/>
                </a:solidFill>
              </a:rPr>
              <a:t>) are variations of the </a:t>
            </a:r>
            <a:r>
              <a:rPr lang="en-US" dirty="0" err="1">
                <a:solidFill>
                  <a:srgbClr val="002060"/>
                </a:solidFill>
              </a:rPr>
              <a:t>NaCl</a:t>
            </a:r>
            <a:r>
              <a:rPr lang="en-US" dirty="0">
                <a:solidFill>
                  <a:srgbClr val="002060"/>
                </a:solidFill>
              </a:rPr>
              <a:t> structure in which the anion consists of a diatomic specie. </a:t>
            </a:r>
            <a:r>
              <a:rPr lang="en-US" dirty="0" smtClean="0">
                <a:solidFill>
                  <a:srgbClr val="002060"/>
                </a:solidFill>
              </a:rPr>
              <a:t>They </a:t>
            </a:r>
            <a:r>
              <a:rPr lang="en-US" dirty="0">
                <a:solidFill>
                  <a:srgbClr val="002060"/>
                </a:solidFill>
              </a:rPr>
              <a:t>vary from each other in the way the anion is arranged along the </a:t>
            </a:r>
            <a:r>
              <a:rPr lang="en-US" i="1" dirty="0">
                <a:solidFill>
                  <a:srgbClr val="002060"/>
                </a:solidFill>
              </a:rPr>
              <a:t>z</a:t>
            </a:r>
            <a:r>
              <a:rPr lang="en-US" dirty="0">
                <a:solidFill>
                  <a:srgbClr val="002060"/>
                </a:solidFill>
              </a:rPr>
              <a:t>-axis</a:t>
            </a:r>
            <a:r>
              <a:rPr lang="en-US" dirty="0" smtClean="0">
                <a:solidFill>
                  <a:srgbClr val="002060"/>
                </a:solidFill>
              </a:rPr>
              <a:t>.</a:t>
            </a:r>
          </a:p>
          <a:p>
            <a:pPr lvl="1"/>
            <a:r>
              <a:rPr lang="en-US" dirty="0" smtClean="0">
                <a:solidFill>
                  <a:srgbClr val="002060"/>
                </a:solidFill>
              </a:rPr>
              <a:t>Compounds </a:t>
            </a:r>
            <a:r>
              <a:rPr lang="en-US" dirty="0">
                <a:solidFill>
                  <a:srgbClr val="002060"/>
                </a:solidFill>
              </a:rPr>
              <a:t>like NaN</a:t>
            </a:r>
            <a:r>
              <a:rPr lang="en-US" baseline="-25000" dirty="0">
                <a:solidFill>
                  <a:srgbClr val="002060"/>
                </a:solidFill>
              </a:rPr>
              <a:t>3</a:t>
            </a:r>
            <a:r>
              <a:rPr lang="en-US" dirty="0">
                <a:solidFill>
                  <a:srgbClr val="002060"/>
                </a:solidFill>
              </a:rPr>
              <a:t>, CaCO</a:t>
            </a:r>
            <a:r>
              <a:rPr lang="en-US" baseline="-25000" dirty="0">
                <a:solidFill>
                  <a:srgbClr val="002060"/>
                </a:solidFill>
              </a:rPr>
              <a:t>3</a:t>
            </a:r>
            <a:r>
              <a:rPr lang="en-US" dirty="0">
                <a:solidFill>
                  <a:srgbClr val="002060"/>
                </a:solidFill>
              </a:rPr>
              <a:t> and </a:t>
            </a:r>
            <a:r>
              <a:rPr lang="en-US" dirty="0" err="1">
                <a:solidFill>
                  <a:srgbClr val="002060"/>
                </a:solidFill>
              </a:rPr>
              <a:t>CsCN</a:t>
            </a:r>
            <a:r>
              <a:rPr lang="en-US" dirty="0">
                <a:solidFill>
                  <a:srgbClr val="002060"/>
                </a:solidFill>
              </a:rPr>
              <a:t> are also variations of the </a:t>
            </a:r>
            <a:r>
              <a:rPr lang="en-US" dirty="0" err="1" smtClean="0">
                <a:solidFill>
                  <a:srgbClr val="002060"/>
                </a:solidFill>
              </a:rPr>
              <a:t>NaCl</a:t>
            </a:r>
            <a:r>
              <a:rPr lang="en-US" dirty="0" smtClean="0">
                <a:solidFill>
                  <a:srgbClr val="002060"/>
                </a:solidFill>
              </a:rPr>
              <a:t>-type containing a polyatomic anion</a:t>
            </a:r>
          </a:p>
          <a:p>
            <a:pPr lvl="1"/>
            <a:r>
              <a:rPr lang="en-US" dirty="0" err="1" smtClean="0">
                <a:solidFill>
                  <a:srgbClr val="002060"/>
                </a:solidFill>
              </a:rPr>
              <a:t>NbO</a:t>
            </a:r>
            <a:r>
              <a:rPr lang="en-US" dirty="0" smtClean="0">
                <a:solidFill>
                  <a:srgbClr val="002060"/>
                </a:solidFill>
              </a:rPr>
              <a:t>, which is a superconductor at 1.38 K, also crystallizes in the </a:t>
            </a:r>
            <a:r>
              <a:rPr lang="en-US" dirty="0" err="1" smtClean="0">
                <a:solidFill>
                  <a:srgbClr val="002060"/>
                </a:solidFill>
              </a:rPr>
              <a:t>NaCl</a:t>
            </a:r>
            <a:r>
              <a:rPr lang="en-US" dirty="0" smtClean="0">
                <a:solidFill>
                  <a:srgbClr val="002060"/>
                </a:solidFill>
              </a:rPr>
              <a:t>-type, but there are atoms missing in both sub-lattices. As a result, the niobium atom and the oxygen atom possess a square planar coordination instead of an octahedral environment. </a:t>
            </a:r>
          </a:p>
          <a:p>
            <a:pPr lvl="1"/>
            <a:r>
              <a:rPr lang="en-US" dirty="0" smtClean="0">
                <a:solidFill>
                  <a:srgbClr val="002060"/>
                </a:solidFill>
              </a:rPr>
              <a:t>Most </a:t>
            </a:r>
            <a:r>
              <a:rPr lang="en-US" dirty="0">
                <a:solidFill>
                  <a:srgbClr val="002060"/>
                </a:solidFill>
              </a:rPr>
              <a:t>alkali halides (except </a:t>
            </a:r>
            <a:r>
              <a:rPr lang="en-US" dirty="0" err="1">
                <a:solidFill>
                  <a:srgbClr val="002060"/>
                </a:solidFill>
              </a:rPr>
              <a:t>CsX</a:t>
            </a:r>
            <a:r>
              <a:rPr lang="en-US" dirty="0">
                <a:solidFill>
                  <a:srgbClr val="002060"/>
                </a:solidFill>
              </a:rPr>
              <a:t>), most oxides and </a:t>
            </a:r>
            <a:r>
              <a:rPr lang="en-US" dirty="0" err="1">
                <a:solidFill>
                  <a:srgbClr val="002060"/>
                </a:solidFill>
              </a:rPr>
              <a:t>chalcogenides</a:t>
            </a:r>
            <a:r>
              <a:rPr lang="en-US" dirty="0">
                <a:solidFill>
                  <a:srgbClr val="002060"/>
                </a:solidFill>
              </a:rPr>
              <a:t> of alkaline earth metals and many nitrides, carbides and hydrides (i.e., </a:t>
            </a:r>
            <a:r>
              <a:rPr lang="en-US" dirty="0" err="1">
                <a:solidFill>
                  <a:srgbClr val="002060"/>
                </a:solidFill>
              </a:rPr>
              <a:t>ZrN</a:t>
            </a:r>
            <a:r>
              <a:rPr lang="en-US" dirty="0">
                <a:solidFill>
                  <a:srgbClr val="002060"/>
                </a:solidFill>
              </a:rPr>
              <a:t>, </a:t>
            </a:r>
            <a:r>
              <a:rPr lang="en-US" dirty="0" err="1" smtClean="0">
                <a:solidFill>
                  <a:srgbClr val="002060"/>
                </a:solidFill>
              </a:rPr>
              <a:t>TiN</a:t>
            </a:r>
            <a:r>
              <a:rPr lang="en-US" dirty="0" smtClean="0">
                <a:solidFill>
                  <a:srgbClr val="002060"/>
                </a:solidFill>
              </a:rPr>
              <a:t>, </a:t>
            </a:r>
            <a:r>
              <a:rPr lang="en-US" dirty="0" err="1" smtClean="0">
                <a:solidFill>
                  <a:srgbClr val="002060"/>
                </a:solidFill>
              </a:rPr>
              <a:t>TiC</a:t>
            </a:r>
            <a:r>
              <a:rPr lang="en-US" dirty="0">
                <a:solidFill>
                  <a:srgbClr val="002060"/>
                </a:solidFill>
              </a:rPr>
              <a:t>, </a:t>
            </a:r>
            <a:r>
              <a:rPr lang="en-US" dirty="0" err="1">
                <a:solidFill>
                  <a:srgbClr val="002060"/>
                </a:solidFill>
              </a:rPr>
              <a:t>NaH</a:t>
            </a:r>
            <a:r>
              <a:rPr lang="en-US" dirty="0">
                <a:solidFill>
                  <a:srgbClr val="002060"/>
                </a:solidFill>
              </a:rPr>
              <a:t>) assume this structure </a:t>
            </a:r>
            <a:r>
              <a:rPr lang="en-US" dirty="0" smtClean="0">
                <a:solidFill>
                  <a:srgbClr val="002060"/>
                </a:solidFill>
              </a:rPr>
              <a:t>type. </a:t>
            </a:r>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II</a:t>
            </a:r>
            <a:endParaRPr lang="en-US" dirty="0"/>
          </a:p>
        </p:txBody>
      </p:sp>
      <p:pic>
        <p:nvPicPr>
          <p:cNvPr id="2050" name="Picture 89" descr="Complexi"/>
          <p:cNvPicPr>
            <a:picLocks noChangeAspect="1" noChangeArrowheads="1"/>
          </p:cNvPicPr>
          <p:nvPr/>
        </p:nvPicPr>
        <p:blipFill>
          <a:blip r:embed="rId2">
            <a:extLst>
              <a:ext uri="{28A0092B-C50C-407E-A947-70E740481C1C}">
                <a14:useLocalDpi xmlns:a14="http://schemas.microsoft.com/office/drawing/2010/main" val="0"/>
              </a:ext>
            </a:extLst>
          </a:blip>
          <a:srcRect r="32689"/>
          <a:stretch>
            <a:fillRect/>
          </a:stretch>
        </p:blipFill>
        <p:spPr bwMode="auto">
          <a:xfrm>
            <a:off x="6754019" y="1524000"/>
            <a:ext cx="2161381" cy="1600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il_fi" descr="Description: http://www.healingcrystals.com/images/pyrite_cubes_extra.jpg"/>
          <p:cNvPicPr>
            <a:picLocks noChangeAspect="1" noChangeArrowheads="1"/>
          </p:cNvPicPr>
          <p:nvPr/>
        </p:nvPicPr>
        <p:blipFill>
          <a:blip r:embed="rId3" cstate="print">
            <a:extLst>
              <a:ext uri="{28A0092B-C50C-407E-A947-70E740481C1C}">
                <a14:useLocalDpi xmlns:a14="http://schemas.microsoft.com/office/drawing/2010/main" val="0"/>
              </a:ext>
            </a:extLst>
          </a:blip>
          <a:srcRect l="8418" t="4750" r="7933" b="12096"/>
          <a:stretch>
            <a:fillRect/>
          </a:stretch>
        </p:blipFill>
        <p:spPr bwMode="auto">
          <a:xfrm>
            <a:off x="7204163" y="3408008"/>
            <a:ext cx="1330237" cy="13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7239000" y="4876800"/>
            <a:ext cx="1365250" cy="1249363"/>
            <a:chOff x="7239000" y="4876800"/>
            <a:chExt cx="1365250" cy="1249363"/>
          </a:xfrm>
        </p:grpSpPr>
        <p:pic>
          <p:nvPicPr>
            <p:cNvPr id="2052" name="Picture 90"/>
            <p:cNvPicPr>
              <a:picLocks noChangeAspect="1" noChangeArrowheads="1"/>
            </p:cNvPicPr>
            <p:nvPr/>
          </p:nvPicPr>
          <p:blipFill>
            <a:blip r:embed="rId4">
              <a:lum bright="-10000" contrast="-4000"/>
              <a:extLst>
                <a:ext uri="{28A0092B-C50C-407E-A947-70E740481C1C}">
                  <a14:useLocalDpi xmlns:a14="http://schemas.microsoft.com/office/drawing/2010/main" val="0"/>
                </a:ext>
              </a:extLst>
            </a:blip>
            <a:srcRect l="22516" t="9016" r="22516" b="9016"/>
            <a:stretch>
              <a:fillRect/>
            </a:stretch>
          </p:blipFill>
          <p:spPr bwMode="auto">
            <a:xfrm>
              <a:off x="7239000" y="4876800"/>
              <a:ext cx="136525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
            <p:cNvSpPr txBox="1">
              <a:spLocks noChangeArrowheads="1"/>
            </p:cNvSpPr>
            <p:nvPr/>
          </p:nvSpPr>
          <p:spPr bwMode="auto">
            <a:xfrm>
              <a:off x="7726362" y="5205413"/>
              <a:ext cx="427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Nb</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5" name="Text Box 2"/>
            <p:cNvSpPr txBox="1">
              <a:spLocks noChangeArrowheads="1"/>
            </p:cNvSpPr>
            <p:nvPr/>
          </p:nvSpPr>
          <p:spPr bwMode="auto">
            <a:xfrm>
              <a:off x="8077200" y="4966156"/>
              <a:ext cx="42703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O</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29154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barn(inVertical)">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629400" cy="4800600"/>
          </a:xfrm>
        </p:spPr>
        <p:txBody>
          <a:bodyPr>
            <a:normAutofit fontScale="85000" lnSpcReduction="20000"/>
          </a:bodyPr>
          <a:lstStyle/>
          <a:p>
            <a:r>
              <a:rPr lang="en-US" b="1" dirty="0" err="1" smtClean="0">
                <a:solidFill>
                  <a:schemeClr val="bg1"/>
                </a:solidFill>
              </a:rPr>
              <a:t>ZnS</a:t>
            </a:r>
            <a:r>
              <a:rPr lang="en-US" b="1" dirty="0" smtClean="0">
                <a:solidFill>
                  <a:schemeClr val="bg1"/>
                </a:solidFill>
              </a:rPr>
              <a:t> </a:t>
            </a:r>
            <a:r>
              <a:rPr lang="en-US" b="1" dirty="0">
                <a:solidFill>
                  <a:schemeClr val="bg1"/>
                </a:solidFill>
              </a:rPr>
              <a:t>Structure (</a:t>
            </a:r>
            <a:r>
              <a:rPr lang="en-US" b="1" dirty="0" err="1" smtClean="0">
                <a:solidFill>
                  <a:schemeClr val="bg1"/>
                </a:solidFill>
              </a:rPr>
              <a:t>Sphalerite</a:t>
            </a:r>
            <a:r>
              <a:rPr lang="en-US" b="1" dirty="0" smtClean="0">
                <a:solidFill>
                  <a:schemeClr val="bg1"/>
                </a:solidFill>
              </a:rPr>
              <a:t>, r=0.518)</a:t>
            </a:r>
          </a:p>
          <a:p>
            <a:pPr lvl="1"/>
            <a:r>
              <a:rPr lang="en-US" dirty="0">
                <a:solidFill>
                  <a:srgbClr val="002060"/>
                </a:solidFill>
              </a:rPr>
              <a:t>If half of the tetrahedral holes in the </a:t>
            </a:r>
            <a:r>
              <a:rPr lang="en-US" dirty="0" err="1">
                <a:solidFill>
                  <a:srgbClr val="002060"/>
                </a:solidFill>
              </a:rPr>
              <a:t>ccp</a:t>
            </a:r>
            <a:r>
              <a:rPr lang="en-US" dirty="0">
                <a:solidFill>
                  <a:srgbClr val="002060"/>
                </a:solidFill>
              </a:rPr>
              <a:t> structure of sulfide ions were filled with zinc ions, one would obtain the </a:t>
            </a:r>
            <a:r>
              <a:rPr lang="en-US" dirty="0" err="1">
                <a:solidFill>
                  <a:srgbClr val="002060"/>
                </a:solidFill>
              </a:rPr>
              <a:t>ZnS</a:t>
            </a:r>
            <a:r>
              <a:rPr lang="en-US" dirty="0">
                <a:solidFill>
                  <a:srgbClr val="002060"/>
                </a:solidFill>
              </a:rPr>
              <a:t> structure. Both, zinc and sulfur have tetrahedral coordination. There are four formula units of </a:t>
            </a:r>
            <a:r>
              <a:rPr lang="en-US" dirty="0" err="1">
                <a:solidFill>
                  <a:srgbClr val="002060"/>
                </a:solidFill>
              </a:rPr>
              <a:t>ZnS</a:t>
            </a:r>
            <a:r>
              <a:rPr lang="en-US" dirty="0">
                <a:solidFill>
                  <a:srgbClr val="002060"/>
                </a:solidFill>
              </a:rPr>
              <a:t> per unit cell (S: 8 corners (8/8) + 6 faces (6/2), Zn: 4 tetrahedral holes (4/1</a:t>
            </a:r>
            <a:r>
              <a:rPr lang="en-US" dirty="0" smtClean="0">
                <a:solidFill>
                  <a:srgbClr val="002060"/>
                </a:solidFill>
              </a:rPr>
              <a:t>)).</a:t>
            </a:r>
          </a:p>
          <a:p>
            <a:pPr lvl="1"/>
            <a:r>
              <a:rPr lang="en-US" dirty="0">
                <a:solidFill>
                  <a:srgbClr val="002060"/>
                </a:solidFill>
              </a:rPr>
              <a:t>This structure type is formed from many polarizing cations (i.e., Cu</a:t>
            </a:r>
            <a:r>
              <a:rPr lang="en-US" baseline="30000" dirty="0">
                <a:solidFill>
                  <a:srgbClr val="002060"/>
                </a:solidFill>
              </a:rPr>
              <a:t>+</a:t>
            </a:r>
            <a:r>
              <a:rPr lang="en-US" dirty="0">
                <a:solidFill>
                  <a:srgbClr val="002060"/>
                </a:solidFill>
              </a:rPr>
              <a:t>, Ag</a:t>
            </a:r>
            <a:r>
              <a:rPr lang="en-US" baseline="30000" dirty="0">
                <a:solidFill>
                  <a:srgbClr val="002060"/>
                </a:solidFill>
              </a:rPr>
              <a:t>+</a:t>
            </a:r>
            <a:r>
              <a:rPr lang="en-US" dirty="0">
                <a:solidFill>
                  <a:srgbClr val="002060"/>
                </a:solidFill>
              </a:rPr>
              <a:t>, Cd</a:t>
            </a:r>
            <a:r>
              <a:rPr lang="en-US" baseline="30000" dirty="0">
                <a:solidFill>
                  <a:srgbClr val="002060"/>
                </a:solidFill>
              </a:rPr>
              <a:t>2+</a:t>
            </a:r>
            <a:r>
              <a:rPr lang="en-US" dirty="0">
                <a:solidFill>
                  <a:srgbClr val="002060"/>
                </a:solidFill>
              </a:rPr>
              <a:t>, Al</a:t>
            </a:r>
            <a:r>
              <a:rPr lang="en-US" baseline="30000" dirty="0">
                <a:solidFill>
                  <a:srgbClr val="002060"/>
                </a:solidFill>
              </a:rPr>
              <a:t>3+</a:t>
            </a:r>
            <a:r>
              <a:rPr lang="en-US" dirty="0">
                <a:solidFill>
                  <a:srgbClr val="002060"/>
                </a:solidFill>
              </a:rPr>
              <a:t>,</a:t>
            </a:r>
            <a:r>
              <a:rPr lang="en-US" baseline="30000" dirty="0">
                <a:solidFill>
                  <a:srgbClr val="002060"/>
                </a:solidFill>
              </a:rPr>
              <a:t> </a:t>
            </a:r>
            <a:r>
              <a:rPr lang="en-US" dirty="0">
                <a:solidFill>
                  <a:srgbClr val="002060"/>
                </a:solidFill>
              </a:rPr>
              <a:t>Ga</a:t>
            </a:r>
            <a:r>
              <a:rPr lang="en-US" baseline="30000" dirty="0">
                <a:solidFill>
                  <a:srgbClr val="002060"/>
                </a:solidFill>
              </a:rPr>
              <a:t>3+</a:t>
            </a:r>
            <a:r>
              <a:rPr lang="en-US" dirty="0">
                <a:solidFill>
                  <a:srgbClr val="002060"/>
                </a:solidFill>
              </a:rPr>
              <a:t>, In</a:t>
            </a:r>
            <a:r>
              <a:rPr lang="en-US" baseline="30000" dirty="0">
                <a:solidFill>
                  <a:srgbClr val="002060"/>
                </a:solidFill>
              </a:rPr>
              <a:t>3+</a:t>
            </a:r>
            <a:r>
              <a:rPr lang="en-US" dirty="0">
                <a:solidFill>
                  <a:srgbClr val="002060"/>
                </a:solidFill>
              </a:rPr>
              <a:t>) and polarizable Anions (i.e., I</a:t>
            </a:r>
            <a:r>
              <a:rPr lang="en-US" baseline="30000" dirty="0">
                <a:solidFill>
                  <a:srgbClr val="002060"/>
                </a:solidFill>
              </a:rPr>
              <a:t>-</a:t>
            </a:r>
            <a:r>
              <a:rPr lang="en-US" dirty="0">
                <a:solidFill>
                  <a:srgbClr val="002060"/>
                </a:solidFill>
              </a:rPr>
              <a:t>, S</a:t>
            </a:r>
            <a:r>
              <a:rPr lang="en-US" baseline="30000" dirty="0">
                <a:solidFill>
                  <a:srgbClr val="002060"/>
                </a:solidFill>
              </a:rPr>
              <a:t>2-</a:t>
            </a:r>
            <a:r>
              <a:rPr lang="en-US" dirty="0">
                <a:solidFill>
                  <a:srgbClr val="002060"/>
                </a:solidFill>
              </a:rPr>
              <a:t>, P</a:t>
            </a:r>
            <a:r>
              <a:rPr lang="en-US" baseline="30000" dirty="0">
                <a:solidFill>
                  <a:srgbClr val="002060"/>
                </a:solidFill>
              </a:rPr>
              <a:t>3-</a:t>
            </a:r>
            <a:r>
              <a:rPr lang="en-US" dirty="0">
                <a:solidFill>
                  <a:srgbClr val="002060"/>
                </a:solidFill>
              </a:rPr>
              <a:t>, As</a:t>
            </a:r>
            <a:r>
              <a:rPr lang="en-US" baseline="30000" dirty="0">
                <a:solidFill>
                  <a:srgbClr val="002060"/>
                </a:solidFill>
              </a:rPr>
              <a:t>3-</a:t>
            </a:r>
            <a:r>
              <a:rPr lang="en-US" dirty="0">
                <a:solidFill>
                  <a:srgbClr val="002060"/>
                </a:solidFill>
              </a:rPr>
              <a:t>, Sb</a:t>
            </a:r>
            <a:r>
              <a:rPr lang="en-US" baseline="30000" dirty="0">
                <a:solidFill>
                  <a:srgbClr val="002060"/>
                </a:solidFill>
              </a:rPr>
              <a:t>3-</a:t>
            </a:r>
            <a:r>
              <a:rPr lang="en-US" dirty="0">
                <a:solidFill>
                  <a:srgbClr val="002060"/>
                </a:solidFill>
              </a:rPr>
              <a:t>) leading to Cu(</a:t>
            </a:r>
            <a:r>
              <a:rPr lang="en-US" dirty="0" err="1">
                <a:solidFill>
                  <a:srgbClr val="002060"/>
                </a:solidFill>
              </a:rPr>
              <a:t>Cl,Br,I</a:t>
            </a:r>
            <a:r>
              <a:rPr lang="en-US" dirty="0">
                <a:solidFill>
                  <a:srgbClr val="002060"/>
                </a:solidFill>
              </a:rPr>
              <a:t>), </a:t>
            </a:r>
            <a:r>
              <a:rPr lang="en-US" dirty="0" err="1">
                <a:solidFill>
                  <a:srgbClr val="002060"/>
                </a:solidFill>
              </a:rPr>
              <a:t>AgI</a:t>
            </a:r>
            <a:r>
              <a:rPr lang="en-US" dirty="0">
                <a:solidFill>
                  <a:srgbClr val="002060"/>
                </a:solidFill>
              </a:rPr>
              <a:t>, Zn(</a:t>
            </a:r>
            <a:r>
              <a:rPr lang="en-US" dirty="0" err="1">
                <a:solidFill>
                  <a:srgbClr val="002060"/>
                </a:solidFill>
              </a:rPr>
              <a:t>S,Se,Te</a:t>
            </a:r>
            <a:r>
              <a:rPr lang="en-US" dirty="0">
                <a:solidFill>
                  <a:srgbClr val="002060"/>
                </a:solidFill>
              </a:rPr>
              <a:t>), </a:t>
            </a:r>
            <a:r>
              <a:rPr lang="en-US" dirty="0" err="1">
                <a:solidFill>
                  <a:srgbClr val="002060"/>
                </a:solidFill>
              </a:rPr>
              <a:t>Ga</a:t>
            </a:r>
            <a:r>
              <a:rPr lang="en-US" dirty="0">
                <a:solidFill>
                  <a:srgbClr val="002060"/>
                </a:solidFill>
              </a:rPr>
              <a:t>(P,As), Hg(</a:t>
            </a:r>
            <a:r>
              <a:rPr lang="en-US" dirty="0" err="1">
                <a:solidFill>
                  <a:srgbClr val="002060"/>
                </a:solidFill>
              </a:rPr>
              <a:t>S,Se,Te</a:t>
            </a:r>
            <a:r>
              <a:rPr lang="en-US" dirty="0">
                <a:solidFill>
                  <a:srgbClr val="002060"/>
                </a:solidFill>
              </a:rPr>
              <a:t>), etc. </a:t>
            </a:r>
            <a:endParaRPr lang="en-US" dirty="0" smtClean="0">
              <a:solidFill>
                <a:srgbClr val="002060"/>
              </a:solidFill>
            </a:endParaRPr>
          </a:p>
          <a:p>
            <a:pPr lvl="1"/>
            <a:r>
              <a:rPr lang="en-US" dirty="0" smtClean="0">
                <a:solidFill>
                  <a:srgbClr val="002060"/>
                </a:solidFill>
              </a:rPr>
              <a:t>The </a:t>
            </a:r>
            <a:r>
              <a:rPr lang="en-US" dirty="0">
                <a:solidFill>
                  <a:srgbClr val="002060"/>
                </a:solidFill>
              </a:rPr>
              <a:t>structure of </a:t>
            </a:r>
            <a:r>
              <a:rPr lang="en-US" dirty="0" err="1">
                <a:solidFill>
                  <a:srgbClr val="002060"/>
                </a:solidFill>
              </a:rPr>
              <a:t>GaAs</a:t>
            </a:r>
            <a:r>
              <a:rPr lang="en-US" dirty="0">
                <a:solidFill>
                  <a:srgbClr val="002060"/>
                </a:solidFill>
              </a:rPr>
              <a:t> is </a:t>
            </a:r>
            <a:r>
              <a:rPr lang="en-US" dirty="0" smtClean="0">
                <a:solidFill>
                  <a:srgbClr val="002060"/>
                </a:solidFill>
              </a:rPr>
              <a:t>identical with the </a:t>
            </a:r>
            <a:r>
              <a:rPr lang="en-US" dirty="0" err="1" smtClean="0">
                <a:solidFill>
                  <a:srgbClr val="002060"/>
                </a:solidFill>
              </a:rPr>
              <a:t>ZnS</a:t>
            </a:r>
            <a:r>
              <a:rPr lang="en-US" dirty="0" smtClean="0">
                <a:solidFill>
                  <a:srgbClr val="002060"/>
                </a:solidFill>
              </a:rPr>
              <a:t> structure. </a:t>
            </a:r>
          </a:p>
          <a:p>
            <a:pPr lvl="1"/>
            <a:r>
              <a:rPr lang="en-US" dirty="0" smtClean="0">
                <a:solidFill>
                  <a:srgbClr val="002060"/>
                </a:solidFill>
              </a:rPr>
              <a:t>Nearly </a:t>
            </a:r>
            <a:r>
              <a:rPr lang="en-US" dirty="0">
                <a:solidFill>
                  <a:srgbClr val="002060"/>
                </a:solidFill>
              </a:rPr>
              <a:t>all MEX</a:t>
            </a:r>
            <a:r>
              <a:rPr lang="en-US" baseline="-25000" dirty="0">
                <a:solidFill>
                  <a:srgbClr val="002060"/>
                </a:solidFill>
              </a:rPr>
              <a:t>2 </a:t>
            </a:r>
            <a:r>
              <a:rPr lang="en-US" dirty="0">
                <a:solidFill>
                  <a:srgbClr val="002060"/>
                </a:solidFill>
              </a:rPr>
              <a:t>compounds (M=Cu</a:t>
            </a:r>
            <a:r>
              <a:rPr lang="en-US" baseline="30000" dirty="0">
                <a:solidFill>
                  <a:srgbClr val="002060"/>
                </a:solidFill>
              </a:rPr>
              <a:t>+</a:t>
            </a:r>
            <a:r>
              <a:rPr lang="en-US" dirty="0">
                <a:solidFill>
                  <a:srgbClr val="002060"/>
                </a:solidFill>
              </a:rPr>
              <a:t>, Ag</a:t>
            </a:r>
            <a:r>
              <a:rPr lang="en-US" baseline="30000" dirty="0">
                <a:solidFill>
                  <a:srgbClr val="002060"/>
                </a:solidFill>
              </a:rPr>
              <a:t>+</a:t>
            </a:r>
            <a:r>
              <a:rPr lang="en-US" dirty="0">
                <a:solidFill>
                  <a:srgbClr val="002060"/>
                </a:solidFill>
              </a:rPr>
              <a:t>, E=Al</a:t>
            </a:r>
            <a:r>
              <a:rPr lang="en-US" baseline="30000" dirty="0">
                <a:solidFill>
                  <a:srgbClr val="002060"/>
                </a:solidFill>
              </a:rPr>
              <a:t>3+</a:t>
            </a:r>
            <a:r>
              <a:rPr lang="en-US" dirty="0">
                <a:solidFill>
                  <a:srgbClr val="002060"/>
                </a:solidFill>
              </a:rPr>
              <a:t>, Ga</a:t>
            </a:r>
            <a:r>
              <a:rPr lang="en-US" baseline="30000" dirty="0">
                <a:solidFill>
                  <a:srgbClr val="002060"/>
                </a:solidFill>
              </a:rPr>
              <a:t>3+</a:t>
            </a:r>
            <a:r>
              <a:rPr lang="en-US" dirty="0">
                <a:solidFill>
                  <a:srgbClr val="002060"/>
                </a:solidFill>
              </a:rPr>
              <a:t>, In</a:t>
            </a:r>
            <a:r>
              <a:rPr lang="en-US" baseline="30000" dirty="0">
                <a:solidFill>
                  <a:srgbClr val="002060"/>
                </a:solidFill>
              </a:rPr>
              <a:t>3+</a:t>
            </a:r>
            <a:r>
              <a:rPr lang="en-US" dirty="0">
                <a:solidFill>
                  <a:srgbClr val="002060"/>
                </a:solidFill>
              </a:rPr>
              <a:t>; X=S</a:t>
            </a:r>
            <a:r>
              <a:rPr lang="en-US" baseline="30000" dirty="0">
                <a:solidFill>
                  <a:srgbClr val="002060"/>
                </a:solidFill>
              </a:rPr>
              <a:t>2-</a:t>
            </a:r>
            <a:r>
              <a:rPr lang="en-US" dirty="0">
                <a:solidFill>
                  <a:srgbClr val="002060"/>
                </a:solidFill>
              </a:rPr>
              <a:t>, Se</a:t>
            </a:r>
            <a:r>
              <a:rPr lang="en-US" baseline="30000" dirty="0">
                <a:solidFill>
                  <a:srgbClr val="002060"/>
                </a:solidFill>
              </a:rPr>
              <a:t>2-,</a:t>
            </a:r>
            <a:r>
              <a:rPr lang="en-US" dirty="0">
                <a:solidFill>
                  <a:srgbClr val="002060"/>
                </a:solidFill>
              </a:rPr>
              <a:t> Te</a:t>
            </a:r>
            <a:r>
              <a:rPr lang="en-US" baseline="30000" dirty="0">
                <a:solidFill>
                  <a:srgbClr val="002060"/>
                </a:solidFill>
              </a:rPr>
              <a:t>2-</a:t>
            </a:r>
            <a:r>
              <a:rPr lang="en-US" dirty="0">
                <a:solidFill>
                  <a:srgbClr val="002060"/>
                </a:solidFill>
              </a:rPr>
              <a:t>; i.e., AgInS</a:t>
            </a:r>
            <a:r>
              <a:rPr lang="en-US" baseline="-25000" dirty="0">
                <a:solidFill>
                  <a:srgbClr val="002060"/>
                </a:solidFill>
              </a:rPr>
              <a:t>2</a:t>
            </a:r>
            <a:r>
              <a:rPr lang="en-US" dirty="0">
                <a:solidFill>
                  <a:srgbClr val="002060"/>
                </a:solidFill>
              </a:rPr>
              <a:t>) adopt the chalcopyrite structure (CuFeS</a:t>
            </a:r>
            <a:r>
              <a:rPr lang="en-US" baseline="-25000" dirty="0">
                <a:solidFill>
                  <a:srgbClr val="002060"/>
                </a:solidFill>
              </a:rPr>
              <a:t>2</a:t>
            </a:r>
            <a:r>
              <a:rPr lang="en-US" dirty="0">
                <a:solidFill>
                  <a:srgbClr val="002060"/>
                </a:solidFill>
              </a:rPr>
              <a:t>), which is a </a:t>
            </a:r>
            <a:r>
              <a:rPr lang="en-US" dirty="0" err="1">
                <a:solidFill>
                  <a:srgbClr val="002060"/>
                </a:solidFill>
              </a:rPr>
              <a:t>superlattice</a:t>
            </a:r>
            <a:r>
              <a:rPr lang="en-US" dirty="0">
                <a:solidFill>
                  <a:srgbClr val="002060"/>
                </a:solidFill>
              </a:rPr>
              <a:t> of the zinc blende structure, at room temperature.</a:t>
            </a:r>
          </a:p>
          <a:p>
            <a:pPr lvl="1"/>
            <a:endParaRPr lang="en-US" dirty="0">
              <a:solidFill>
                <a:srgbClr val="002060"/>
              </a:solidFill>
            </a:endParaRPr>
          </a:p>
          <a:p>
            <a:pPr lvl="1"/>
            <a:endParaRPr lang="en-US" dirty="0">
              <a:solidFill>
                <a:schemeClr val="bg1"/>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III</a:t>
            </a:r>
            <a:endParaRPr lang="en-US" dirty="0"/>
          </a:p>
        </p:txBody>
      </p:sp>
      <p:pic>
        <p:nvPicPr>
          <p:cNvPr id="3074" name="Picture 91" descr="zns"/>
          <p:cNvPicPr>
            <a:picLocks noChangeAspect="1" noChangeArrowheads="1"/>
          </p:cNvPicPr>
          <p:nvPr/>
        </p:nvPicPr>
        <p:blipFill>
          <a:blip r:embed="rId2" cstate="print">
            <a:lum contrast="40000"/>
            <a:extLst>
              <a:ext uri="{28A0092B-C50C-407E-A947-70E740481C1C}">
                <a14:useLocalDpi xmlns:a14="http://schemas.microsoft.com/office/drawing/2010/main" val="0"/>
              </a:ext>
            </a:extLst>
          </a:blip>
          <a:srcRect/>
          <a:stretch>
            <a:fillRect/>
          </a:stretch>
        </p:blipFill>
        <p:spPr bwMode="auto">
          <a:xfrm>
            <a:off x="7315200" y="1600200"/>
            <a:ext cx="15208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7239000" y="3200400"/>
            <a:ext cx="1613958" cy="1280160"/>
            <a:chOff x="7239000" y="3200400"/>
            <a:chExt cx="1613958" cy="1280160"/>
          </a:xfrm>
        </p:grpSpPr>
        <p:pic>
          <p:nvPicPr>
            <p:cNvPr id="3077" name="Picture 92"/>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l="17276" t="18463" r="17276" b="18463"/>
            <a:stretch>
              <a:fillRect/>
            </a:stretch>
          </p:blipFill>
          <p:spPr bwMode="auto">
            <a:xfrm>
              <a:off x="7315200" y="3200400"/>
              <a:ext cx="153775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467600" y="3462010"/>
              <a:ext cx="354584" cy="276999"/>
            </a:xfrm>
            <a:prstGeom prst="rect">
              <a:avLst/>
            </a:prstGeom>
            <a:noFill/>
          </p:spPr>
          <p:txBody>
            <a:bodyPr wrap="none" rtlCol="0">
              <a:spAutoFit/>
            </a:bodyPr>
            <a:lstStyle/>
            <a:p>
              <a:r>
                <a:rPr lang="en-US" sz="1200" b="1" dirty="0" smtClean="0">
                  <a:solidFill>
                    <a:schemeClr val="bg1"/>
                  </a:solidFill>
                </a:rPr>
                <a:t>As</a:t>
              </a:r>
              <a:endParaRPr lang="en-US" sz="1200" b="1" dirty="0">
                <a:solidFill>
                  <a:schemeClr val="bg1"/>
                </a:solidFill>
              </a:endParaRPr>
            </a:p>
          </p:txBody>
        </p:sp>
        <p:sp>
          <p:nvSpPr>
            <p:cNvPr id="12" name="TextBox 11"/>
            <p:cNvSpPr txBox="1"/>
            <p:nvPr/>
          </p:nvSpPr>
          <p:spPr>
            <a:xfrm>
              <a:off x="7239000" y="3685401"/>
              <a:ext cx="381836" cy="276999"/>
            </a:xfrm>
            <a:prstGeom prst="rect">
              <a:avLst/>
            </a:prstGeom>
            <a:noFill/>
          </p:spPr>
          <p:txBody>
            <a:bodyPr wrap="none" rtlCol="0">
              <a:spAutoFit/>
            </a:bodyPr>
            <a:lstStyle/>
            <a:p>
              <a:r>
                <a:rPr lang="en-US" sz="1200" b="1" dirty="0" err="1" smtClean="0">
                  <a:solidFill>
                    <a:schemeClr val="bg1"/>
                  </a:solidFill>
                </a:rPr>
                <a:t>Ga</a:t>
              </a:r>
              <a:endParaRPr lang="en-US" sz="1200" b="1" dirty="0">
                <a:solidFill>
                  <a:schemeClr val="bg1"/>
                </a:solidFill>
              </a:endParaRPr>
            </a:p>
          </p:txBody>
        </p:sp>
      </p:grpSp>
      <p:grpSp>
        <p:nvGrpSpPr>
          <p:cNvPr id="14" name="Group 13"/>
          <p:cNvGrpSpPr/>
          <p:nvPr/>
        </p:nvGrpSpPr>
        <p:grpSpPr>
          <a:xfrm>
            <a:off x="6911070" y="4648200"/>
            <a:ext cx="1084263" cy="1737360"/>
            <a:chOff x="7625644" y="4648200"/>
            <a:chExt cx="1084263" cy="1676400"/>
          </a:xfrm>
        </p:grpSpPr>
        <p:pic>
          <p:nvPicPr>
            <p:cNvPr id="3078" name="Picture 6" descr="Figure 10 (graphics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5644" y="4648200"/>
              <a:ext cx="1084263"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p:cNvSpPr txBox="1">
              <a:spLocks noChangeArrowheads="1"/>
            </p:cNvSpPr>
            <p:nvPr/>
          </p:nvSpPr>
          <p:spPr bwMode="auto">
            <a:xfrm>
              <a:off x="7661837" y="5867400"/>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Fe</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1" name="Text Box 2"/>
            <p:cNvSpPr txBox="1">
              <a:spLocks noChangeArrowheads="1"/>
            </p:cNvSpPr>
            <p:nvPr/>
          </p:nvSpPr>
          <p:spPr bwMode="auto">
            <a:xfrm>
              <a:off x="8001000" y="5804356"/>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Cu</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sp>
          <p:nvSpPr>
            <p:cNvPr id="13" name="Text Box 2"/>
            <p:cNvSpPr txBox="1">
              <a:spLocks noChangeArrowheads="1"/>
            </p:cNvSpPr>
            <p:nvPr/>
          </p:nvSpPr>
          <p:spPr bwMode="auto">
            <a:xfrm>
              <a:off x="8084079" y="6109156"/>
              <a:ext cx="38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1" i="0" u="none" strike="noStrike" cap="none" normalizeH="0" baseline="0" smtClean="0">
                  <a:ln>
                    <a:noFill/>
                  </a:ln>
                  <a:solidFill>
                    <a:schemeClr val="bg1"/>
                  </a:solidFill>
                  <a:effectLst/>
                  <a:latin typeface="Times New Roman" pitchFamily="18" charset="0"/>
                  <a:cs typeface="Arial" pitchFamily="34" charset="0"/>
                </a:rPr>
                <a:t>S</a:t>
              </a:r>
              <a:endParaRPr kumimoji="0" lang="en-US" sz="1800" b="0" i="0" u="none" strike="noStrike" cap="none" normalizeH="0" baseline="0" smtClean="0">
                <a:ln>
                  <a:noFill/>
                </a:ln>
                <a:solidFill>
                  <a:schemeClr val="bg1"/>
                </a:solidFill>
                <a:effectLst/>
                <a:latin typeface="Arial" pitchFamily="34" charset="0"/>
                <a:cs typeface="Arial" pitchFamily="34" charset="0"/>
              </a:endParaRPr>
            </a:p>
          </p:txBody>
        </p:sp>
      </p:grpSp>
      <p:pic>
        <p:nvPicPr>
          <p:cNvPr id="3084" name="Picture 12" descr="http://t2.gstatic.com/images?q=tbn:ANd9GcSmXcfMNfB9A_gX8qZXbyJkDd-niwkFs2y9KoiQK6FVSvc6CKvscg"/>
          <p:cNvPicPr>
            <a:picLocks noChangeAspect="1" noChangeArrowheads="1"/>
          </p:cNvPicPr>
          <p:nvPr/>
        </p:nvPicPr>
        <p:blipFill rotWithShape="1">
          <a:blip r:embed="rId5">
            <a:extLst>
              <a:ext uri="{28A0092B-C50C-407E-A947-70E740481C1C}">
                <a14:useLocalDpi xmlns:a14="http://schemas.microsoft.com/office/drawing/2010/main" val="0"/>
              </a:ext>
            </a:extLst>
          </a:blip>
          <a:srcRect l="14794" r="10481"/>
          <a:stretch/>
        </p:blipFill>
        <p:spPr bwMode="auto">
          <a:xfrm>
            <a:off x="8001000" y="4635955"/>
            <a:ext cx="90597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35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53" presetClass="entr" presetSubtype="16" fill="hold" nodeType="withEffect">
                                  <p:stCondLst>
                                    <p:cond delay="0"/>
                                  </p:stCondLst>
                                  <p:childTnLst>
                                    <p:set>
                                      <p:cBhvr>
                                        <p:cTn id="34" dur="1" fill="hold">
                                          <p:stCondLst>
                                            <p:cond delay="0"/>
                                          </p:stCondLst>
                                        </p:cTn>
                                        <p:tgtEl>
                                          <p:spTgt spid="3084"/>
                                        </p:tgtEl>
                                        <p:attrNameLst>
                                          <p:attrName>style.visibility</p:attrName>
                                        </p:attrNameLst>
                                      </p:cBhvr>
                                      <p:to>
                                        <p:strVal val="visible"/>
                                      </p:to>
                                    </p:set>
                                    <p:anim calcmode="lin" valueType="num">
                                      <p:cBhvr>
                                        <p:cTn id="35" dur="500" fill="hold"/>
                                        <p:tgtEl>
                                          <p:spTgt spid="3084"/>
                                        </p:tgtEl>
                                        <p:attrNameLst>
                                          <p:attrName>ppt_w</p:attrName>
                                        </p:attrNameLst>
                                      </p:cBhvr>
                                      <p:tavLst>
                                        <p:tav tm="0">
                                          <p:val>
                                            <p:fltVal val="0"/>
                                          </p:val>
                                        </p:tav>
                                        <p:tav tm="100000">
                                          <p:val>
                                            <p:strVal val="#ppt_w"/>
                                          </p:val>
                                        </p:tav>
                                      </p:tavLst>
                                    </p:anim>
                                    <p:anim calcmode="lin" valueType="num">
                                      <p:cBhvr>
                                        <p:cTn id="36" dur="500" fill="hold"/>
                                        <p:tgtEl>
                                          <p:spTgt spid="3084"/>
                                        </p:tgtEl>
                                        <p:attrNameLst>
                                          <p:attrName>ppt_h</p:attrName>
                                        </p:attrNameLst>
                                      </p:cBhvr>
                                      <p:tavLst>
                                        <p:tav tm="0">
                                          <p:val>
                                            <p:fltVal val="0"/>
                                          </p:val>
                                        </p:tav>
                                        <p:tav tm="100000">
                                          <p:val>
                                            <p:strVal val="#ppt_h"/>
                                          </p:val>
                                        </p:tav>
                                      </p:tavLst>
                                    </p:anim>
                                    <p:animEffect transition="in" filter="fade">
                                      <p:cBhvr>
                                        <p:cTn id="37"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00420" cy="4953000"/>
          </a:xfrm>
        </p:spPr>
        <p:txBody>
          <a:bodyPr>
            <a:normAutofit fontScale="77500" lnSpcReduction="20000"/>
          </a:bodyPr>
          <a:lstStyle/>
          <a:p>
            <a:r>
              <a:rPr lang="en-US" b="1" dirty="0" err="1">
                <a:solidFill>
                  <a:schemeClr val="bg1"/>
                </a:solidFill>
              </a:rPr>
              <a:t>NiAs</a:t>
            </a:r>
            <a:r>
              <a:rPr lang="en-US" b="1" dirty="0">
                <a:solidFill>
                  <a:schemeClr val="bg1"/>
                </a:solidFill>
              </a:rPr>
              <a:t> Structure (Nickel </a:t>
            </a:r>
            <a:r>
              <a:rPr lang="en-US" b="1" dirty="0" smtClean="0">
                <a:solidFill>
                  <a:schemeClr val="bg1"/>
                </a:solidFill>
              </a:rPr>
              <a:t>Arsenide, r=0.532)</a:t>
            </a:r>
            <a:endParaRPr lang="en-US" b="1" dirty="0">
              <a:solidFill>
                <a:schemeClr val="bg1"/>
              </a:solidFill>
            </a:endParaRPr>
          </a:p>
          <a:p>
            <a:pPr lvl="1"/>
            <a:r>
              <a:rPr lang="en-US" dirty="0" smtClean="0">
                <a:solidFill>
                  <a:srgbClr val="002060"/>
                </a:solidFill>
              </a:rPr>
              <a:t>In </a:t>
            </a:r>
            <a:r>
              <a:rPr lang="en-US" dirty="0">
                <a:solidFill>
                  <a:srgbClr val="002060"/>
                </a:solidFill>
              </a:rPr>
              <a:t>this structure, the arsenide ions form an </a:t>
            </a:r>
            <a:r>
              <a:rPr lang="en-US" dirty="0" err="1" smtClean="0">
                <a:solidFill>
                  <a:srgbClr val="002060"/>
                </a:solidFill>
              </a:rPr>
              <a:t>hcp</a:t>
            </a:r>
            <a:r>
              <a:rPr lang="en-US" dirty="0" smtClean="0">
                <a:solidFill>
                  <a:srgbClr val="002060"/>
                </a:solidFill>
              </a:rPr>
              <a:t> </a:t>
            </a:r>
            <a:br>
              <a:rPr lang="en-US" dirty="0" smtClean="0">
                <a:solidFill>
                  <a:srgbClr val="002060"/>
                </a:solidFill>
              </a:rPr>
            </a:br>
            <a:r>
              <a:rPr lang="en-US" dirty="0" smtClean="0">
                <a:solidFill>
                  <a:srgbClr val="002060"/>
                </a:solidFill>
              </a:rPr>
              <a:t>structure</a:t>
            </a:r>
            <a:r>
              <a:rPr lang="en-US" dirty="0">
                <a:solidFill>
                  <a:srgbClr val="002060"/>
                </a:solidFill>
              </a:rPr>
              <a:t>, </a:t>
            </a:r>
            <a:r>
              <a:rPr lang="en-US" dirty="0" smtClean="0">
                <a:solidFill>
                  <a:srgbClr val="002060"/>
                </a:solidFill>
              </a:rPr>
              <a:t>in </a:t>
            </a:r>
            <a:r>
              <a:rPr lang="en-US" dirty="0">
                <a:solidFill>
                  <a:srgbClr val="002060"/>
                </a:solidFill>
              </a:rPr>
              <a:t>which the Ni-ions are occupying all</a:t>
            </a:r>
            <a:br>
              <a:rPr lang="en-US" dirty="0">
                <a:solidFill>
                  <a:srgbClr val="002060"/>
                </a:solidFill>
              </a:rPr>
            </a:br>
            <a:r>
              <a:rPr lang="en-US" dirty="0">
                <a:solidFill>
                  <a:srgbClr val="002060"/>
                </a:solidFill>
              </a:rPr>
              <a:t>octahedral holes. </a:t>
            </a:r>
            <a:r>
              <a:rPr lang="en-US" dirty="0" smtClean="0">
                <a:solidFill>
                  <a:srgbClr val="002060"/>
                </a:solidFill>
              </a:rPr>
              <a:t>The </a:t>
            </a:r>
            <a:r>
              <a:rPr lang="en-US" dirty="0">
                <a:solidFill>
                  <a:srgbClr val="002060"/>
                </a:solidFill>
              </a:rPr>
              <a:t>nickel ions have an octahedral</a:t>
            </a:r>
            <a:br>
              <a:rPr lang="en-US" dirty="0">
                <a:solidFill>
                  <a:srgbClr val="002060"/>
                </a:solidFill>
              </a:rPr>
            </a:br>
            <a:r>
              <a:rPr lang="en-US" dirty="0">
                <a:solidFill>
                  <a:srgbClr val="002060"/>
                </a:solidFill>
              </a:rPr>
              <a:t>coordination and the </a:t>
            </a:r>
            <a:r>
              <a:rPr lang="en-US" dirty="0" smtClean="0">
                <a:solidFill>
                  <a:srgbClr val="002060"/>
                </a:solidFill>
              </a:rPr>
              <a:t>arsenide </a:t>
            </a:r>
            <a:r>
              <a:rPr lang="en-US" dirty="0">
                <a:solidFill>
                  <a:srgbClr val="002060"/>
                </a:solidFill>
              </a:rPr>
              <a:t>ions a trigonal </a:t>
            </a:r>
            <a:br>
              <a:rPr lang="en-US" dirty="0">
                <a:solidFill>
                  <a:srgbClr val="002060"/>
                </a:solidFill>
              </a:rPr>
            </a:br>
            <a:r>
              <a:rPr lang="en-US" dirty="0">
                <a:solidFill>
                  <a:srgbClr val="002060"/>
                </a:solidFill>
              </a:rPr>
              <a:t>prismatic environment. </a:t>
            </a:r>
            <a:endParaRPr lang="en-US" dirty="0" smtClean="0">
              <a:solidFill>
                <a:srgbClr val="002060"/>
              </a:solidFill>
            </a:endParaRPr>
          </a:p>
          <a:p>
            <a:pPr lvl="1"/>
            <a:r>
              <a:rPr lang="en-US" dirty="0" smtClean="0">
                <a:solidFill>
                  <a:srgbClr val="002060"/>
                </a:solidFill>
              </a:rPr>
              <a:t>There </a:t>
            </a:r>
            <a:r>
              <a:rPr lang="en-US" dirty="0">
                <a:solidFill>
                  <a:srgbClr val="002060"/>
                </a:solidFill>
              </a:rPr>
              <a:t>are two formula units of </a:t>
            </a:r>
            <a:r>
              <a:rPr lang="en-US" dirty="0" err="1">
                <a:solidFill>
                  <a:srgbClr val="002060"/>
                </a:solidFill>
              </a:rPr>
              <a:t>NiAs</a:t>
            </a:r>
            <a:r>
              <a:rPr lang="en-US" dirty="0">
                <a:solidFill>
                  <a:srgbClr val="002060"/>
                </a:solidFill>
              </a:rPr>
              <a:t> per unit cell </a:t>
            </a:r>
            <a:r>
              <a:rPr lang="en-US" dirty="0" smtClean="0">
                <a:solidFill>
                  <a:srgbClr val="002060"/>
                </a:solidFill>
              </a:rPr>
              <a:t> </a:t>
            </a:r>
            <a:r>
              <a:rPr lang="en-US" dirty="0">
                <a:solidFill>
                  <a:srgbClr val="002060"/>
                </a:solidFill>
              </a:rPr>
              <a:t>(Ni: 8 corners (8/8) </a:t>
            </a:r>
            <a:r>
              <a:rPr lang="en-US" dirty="0" smtClean="0">
                <a:solidFill>
                  <a:srgbClr val="002060"/>
                </a:solidFill>
              </a:rPr>
              <a:t/>
            </a:r>
            <a:br>
              <a:rPr lang="en-US" dirty="0" smtClean="0">
                <a:solidFill>
                  <a:srgbClr val="002060"/>
                </a:solidFill>
              </a:rPr>
            </a:br>
            <a:r>
              <a:rPr lang="en-US" dirty="0" smtClean="0">
                <a:solidFill>
                  <a:srgbClr val="002060"/>
                </a:solidFill>
              </a:rPr>
              <a:t>+ </a:t>
            </a:r>
            <a:r>
              <a:rPr lang="en-US" dirty="0">
                <a:solidFill>
                  <a:srgbClr val="002060"/>
                </a:solidFill>
              </a:rPr>
              <a:t>4 edges (4/4), As: 2 atoms in the interior or unit </a:t>
            </a:r>
            <a:r>
              <a:rPr lang="en-US" dirty="0" smtClean="0">
                <a:solidFill>
                  <a:srgbClr val="002060"/>
                </a:solidFill>
              </a:rPr>
              <a:t>cell). </a:t>
            </a:r>
          </a:p>
          <a:p>
            <a:pPr lvl="1"/>
            <a:r>
              <a:rPr lang="en-US" dirty="0">
                <a:solidFill>
                  <a:srgbClr val="002060"/>
                </a:solidFill>
              </a:rPr>
              <a:t>This structure is found among transition metals with </a:t>
            </a:r>
            <a:r>
              <a:rPr lang="en-US" dirty="0" err="1">
                <a:solidFill>
                  <a:srgbClr val="002060"/>
                </a:solidFill>
              </a:rPr>
              <a:t>chalcogens</a:t>
            </a:r>
            <a:r>
              <a:rPr lang="en-US" dirty="0">
                <a:solidFill>
                  <a:srgbClr val="002060"/>
                </a:solidFill>
              </a:rPr>
              <a:t>, </a:t>
            </a:r>
            <a:r>
              <a:rPr lang="en-US" dirty="0" err="1">
                <a:solidFill>
                  <a:srgbClr val="002060"/>
                </a:solidFill>
              </a:rPr>
              <a:t>arsenides</a:t>
            </a:r>
            <a:r>
              <a:rPr lang="en-US" dirty="0">
                <a:solidFill>
                  <a:srgbClr val="002060"/>
                </a:solidFill>
              </a:rPr>
              <a:t>, </a:t>
            </a:r>
            <a:r>
              <a:rPr lang="en-US" dirty="0" err="1" smtClean="0">
                <a:solidFill>
                  <a:srgbClr val="002060"/>
                </a:solidFill>
              </a:rPr>
              <a:t>antimonides</a:t>
            </a:r>
            <a:r>
              <a:rPr lang="en-US" dirty="0" smtClean="0">
                <a:solidFill>
                  <a:srgbClr val="002060"/>
                </a:solidFill>
              </a:rPr>
              <a:t> </a:t>
            </a:r>
            <a:r>
              <a:rPr lang="en-US" dirty="0">
                <a:solidFill>
                  <a:srgbClr val="002060"/>
                </a:solidFill>
              </a:rPr>
              <a:t>and </a:t>
            </a:r>
            <a:r>
              <a:rPr lang="en-US" dirty="0" err="1" smtClean="0">
                <a:solidFill>
                  <a:srgbClr val="002060"/>
                </a:solidFill>
              </a:rPr>
              <a:t>bismuthides</a:t>
            </a:r>
            <a:r>
              <a:rPr lang="en-US" dirty="0" smtClean="0">
                <a:solidFill>
                  <a:srgbClr val="002060"/>
                </a:solidFill>
              </a:rPr>
              <a:t> </a:t>
            </a:r>
            <a:r>
              <a:rPr lang="en-US" dirty="0">
                <a:solidFill>
                  <a:srgbClr val="002060"/>
                </a:solidFill>
              </a:rPr>
              <a:t>i.e., Ti(</a:t>
            </a:r>
            <a:r>
              <a:rPr lang="en-US" dirty="0" err="1">
                <a:solidFill>
                  <a:srgbClr val="002060"/>
                </a:solidFill>
              </a:rPr>
              <a:t>S,Se,Te</a:t>
            </a:r>
            <a:r>
              <a:rPr lang="en-US" dirty="0">
                <a:solidFill>
                  <a:srgbClr val="002060"/>
                </a:solidFill>
              </a:rPr>
              <a:t>), </a:t>
            </a:r>
            <a:r>
              <a:rPr lang="en-US" dirty="0" smtClean="0">
                <a:solidFill>
                  <a:srgbClr val="002060"/>
                </a:solidFill>
              </a:rPr>
              <a:t>Cr(</a:t>
            </a:r>
            <a:r>
              <a:rPr lang="en-US" dirty="0" err="1" smtClean="0">
                <a:solidFill>
                  <a:srgbClr val="002060"/>
                </a:solidFill>
              </a:rPr>
              <a:t>S,Se,Te,Sb</a:t>
            </a:r>
            <a:r>
              <a:rPr lang="en-US" dirty="0">
                <a:solidFill>
                  <a:srgbClr val="002060"/>
                </a:solidFill>
              </a:rPr>
              <a:t>), Ni(</a:t>
            </a:r>
            <a:r>
              <a:rPr lang="en-US" dirty="0" err="1">
                <a:solidFill>
                  <a:srgbClr val="002060"/>
                </a:solidFill>
              </a:rPr>
              <a:t>S,Se,Te,Sb,Sn</a:t>
            </a:r>
            <a:r>
              <a:rPr lang="en-US" dirty="0">
                <a:solidFill>
                  <a:srgbClr val="002060"/>
                </a:solidFill>
              </a:rPr>
              <a:t>), </a:t>
            </a:r>
            <a:r>
              <a:rPr lang="en-US" dirty="0" smtClean="0">
                <a:solidFill>
                  <a:srgbClr val="002060"/>
                </a:solidFill>
              </a:rPr>
              <a:t>etc</a:t>
            </a:r>
            <a:r>
              <a:rPr lang="en-US" dirty="0">
                <a:solidFill>
                  <a:srgbClr val="002060"/>
                </a:solidFill>
              </a:rPr>
              <a:t>.</a:t>
            </a:r>
          </a:p>
          <a:p>
            <a:pPr lvl="1"/>
            <a:r>
              <a:rPr lang="en-US" dirty="0" err="1">
                <a:solidFill>
                  <a:srgbClr val="002060"/>
                </a:solidFill>
              </a:rPr>
              <a:t>FeS</a:t>
            </a:r>
            <a:r>
              <a:rPr lang="en-US" dirty="0">
                <a:solidFill>
                  <a:srgbClr val="002060"/>
                </a:solidFill>
              </a:rPr>
              <a:t> (</a:t>
            </a:r>
            <a:r>
              <a:rPr lang="en-US" dirty="0" err="1">
                <a:solidFill>
                  <a:srgbClr val="002060"/>
                </a:solidFill>
              </a:rPr>
              <a:t>Troilite</a:t>
            </a:r>
            <a:r>
              <a:rPr lang="en-US" dirty="0" smtClean="0">
                <a:solidFill>
                  <a:srgbClr val="002060"/>
                </a:solidFill>
              </a:rPr>
              <a:t>) </a:t>
            </a:r>
          </a:p>
          <a:p>
            <a:pPr lvl="2"/>
            <a:r>
              <a:rPr lang="en-US" dirty="0" smtClean="0">
                <a:solidFill>
                  <a:srgbClr val="660066"/>
                </a:solidFill>
              </a:rPr>
              <a:t>It is hexagonal (with distortions), </a:t>
            </a:r>
            <a:r>
              <a:rPr lang="en-US" dirty="0">
                <a:solidFill>
                  <a:srgbClr val="660066"/>
                </a:solidFill>
              </a:rPr>
              <a:t>with alternating layers of Fe</a:t>
            </a:r>
            <a:r>
              <a:rPr lang="en-US" baseline="30000" dirty="0">
                <a:solidFill>
                  <a:srgbClr val="660066"/>
                </a:solidFill>
              </a:rPr>
              <a:t>2+</a:t>
            </a:r>
            <a:r>
              <a:rPr lang="en-US" dirty="0">
                <a:solidFill>
                  <a:srgbClr val="660066"/>
                </a:solidFill>
              </a:rPr>
              <a:t> and S</a:t>
            </a:r>
            <a:r>
              <a:rPr lang="en-US" baseline="30000" dirty="0">
                <a:solidFill>
                  <a:srgbClr val="660066"/>
                </a:solidFill>
              </a:rPr>
              <a:t>2−</a:t>
            </a:r>
            <a:r>
              <a:rPr lang="en-US" dirty="0">
                <a:solidFill>
                  <a:srgbClr val="660066"/>
                </a:solidFill>
              </a:rPr>
              <a:t> ions. </a:t>
            </a:r>
            <a:endParaRPr lang="en-US" dirty="0" smtClean="0">
              <a:solidFill>
                <a:srgbClr val="660066"/>
              </a:solidFill>
            </a:endParaRPr>
          </a:p>
          <a:p>
            <a:pPr lvl="2"/>
            <a:r>
              <a:rPr lang="en-US" dirty="0" smtClean="0">
                <a:solidFill>
                  <a:srgbClr val="660066"/>
                </a:solidFill>
              </a:rPr>
              <a:t>The </a:t>
            </a:r>
            <a:r>
              <a:rPr lang="en-US" i="1" dirty="0">
                <a:solidFill>
                  <a:srgbClr val="660066"/>
                </a:solidFill>
              </a:rPr>
              <a:t>c</a:t>
            </a:r>
            <a:r>
              <a:rPr lang="en-US" dirty="0">
                <a:solidFill>
                  <a:srgbClr val="660066"/>
                </a:solidFill>
              </a:rPr>
              <a:t>‐axis of hexagonal symmetry is the axis of very hard magnetization </a:t>
            </a:r>
            <a:r>
              <a:rPr lang="en-US" dirty="0" smtClean="0">
                <a:solidFill>
                  <a:srgbClr val="660066"/>
                </a:solidFill>
              </a:rPr>
              <a:t>and </a:t>
            </a:r>
            <a:r>
              <a:rPr lang="en-US" dirty="0">
                <a:solidFill>
                  <a:srgbClr val="660066"/>
                </a:solidFill>
              </a:rPr>
              <a:t>is perpendicular to the basal planes</a:t>
            </a:r>
            <a:r>
              <a:rPr lang="en-US" dirty="0" smtClean="0">
                <a:solidFill>
                  <a:srgbClr val="660066"/>
                </a:solidFill>
              </a:rPr>
              <a:t>. </a:t>
            </a:r>
          </a:p>
          <a:p>
            <a:pPr lvl="2"/>
            <a:r>
              <a:rPr lang="en-US" dirty="0" smtClean="0">
                <a:solidFill>
                  <a:srgbClr val="660066"/>
                </a:solidFill>
              </a:rPr>
              <a:t>The </a:t>
            </a:r>
            <a:r>
              <a:rPr lang="en-US" dirty="0">
                <a:solidFill>
                  <a:srgbClr val="660066"/>
                </a:solidFill>
              </a:rPr>
              <a:t>alternating Fe</a:t>
            </a:r>
            <a:r>
              <a:rPr lang="en-US" baseline="30000" dirty="0">
                <a:solidFill>
                  <a:srgbClr val="660066"/>
                </a:solidFill>
              </a:rPr>
              <a:t>2+</a:t>
            </a:r>
            <a:r>
              <a:rPr lang="en-US" dirty="0">
                <a:solidFill>
                  <a:srgbClr val="660066"/>
                </a:solidFill>
              </a:rPr>
              <a:t> layers define the two magnetic </a:t>
            </a:r>
            <a:r>
              <a:rPr lang="en-US" dirty="0" err="1">
                <a:solidFill>
                  <a:srgbClr val="660066"/>
                </a:solidFill>
              </a:rPr>
              <a:t>sublattices</a:t>
            </a:r>
            <a:r>
              <a:rPr lang="en-US" dirty="0">
                <a:solidFill>
                  <a:srgbClr val="660066"/>
                </a:solidFill>
              </a:rPr>
              <a:t> with oppositely directed magnetic moments. </a:t>
            </a:r>
            <a:endParaRPr lang="en-US" dirty="0" smtClean="0">
              <a:solidFill>
                <a:srgbClr val="660066"/>
              </a:solidFill>
            </a:endParaRPr>
          </a:p>
          <a:p>
            <a:pPr lvl="2"/>
            <a:r>
              <a:rPr lang="en-US" dirty="0" smtClean="0">
                <a:solidFill>
                  <a:srgbClr val="660066"/>
                </a:solidFill>
              </a:rPr>
              <a:t>In </a:t>
            </a:r>
            <a:r>
              <a:rPr lang="en-US" dirty="0">
                <a:solidFill>
                  <a:srgbClr val="660066"/>
                </a:solidFill>
              </a:rPr>
              <a:t>nonstoichiometric monoclinic </a:t>
            </a:r>
            <a:r>
              <a:rPr lang="en-US" dirty="0" err="1">
                <a:solidFill>
                  <a:srgbClr val="660066"/>
                </a:solidFill>
              </a:rPr>
              <a:t>pyrrhotite</a:t>
            </a:r>
            <a:r>
              <a:rPr lang="en-US" dirty="0">
                <a:solidFill>
                  <a:srgbClr val="660066"/>
                </a:solidFill>
              </a:rPr>
              <a:t> Fe</a:t>
            </a:r>
            <a:r>
              <a:rPr lang="en-US" baseline="-25000" dirty="0">
                <a:solidFill>
                  <a:srgbClr val="660066"/>
                </a:solidFill>
              </a:rPr>
              <a:t>7</a:t>
            </a:r>
            <a:r>
              <a:rPr lang="en-US" dirty="0">
                <a:solidFill>
                  <a:srgbClr val="660066"/>
                </a:solidFill>
              </a:rPr>
              <a:t>S</a:t>
            </a:r>
            <a:r>
              <a:rPr lang="en-US" baseline="-25000" dirty="0">
                <a:solidFill>
                  <a:srgbClr val="660066"/>
                </a:solidFill>
              </a:rPr>
              <a:t>8</a:t>
            </a:r>
            <a:r>
              <a:rPr lang="en-US" dirty="0">
                <a:solidFill>
                  <a:srgbClr val="660066"/>
                </a:solidFill>
              </a:rPr>
              <a:t>, the cation vacancies </a:t>
            </a:r>
            <a:r>
              <a:rPr lang="en-US" dirty="0" smtClean="0">
                <a:solidFill>
                  <a:srgbClr val="660066"/>
                </a:solidFill>
              </a:rPr>
              <a:t>are </a:t>
            </a:r>
            <a:r>
              <a:rPr lang="en-US" dirty="0">
                <a:solidFill>
                  <a:srgbClr val="660066"/>
                </a:solidFill>
              </a:rPr>
              <a:t>preferentially located on one of the two magnetic </a:t>
            </a:r>
            <a:r>
              <a:rPr lang="en-US" dirty="0" err="1">
                <a:solidFill>
                  <a:srgbClr val="660066"/>
                </a:solidFill>
              </a:rPr>
              <a:t>sublattices</a:t>
            </a:r>
            <a:r>
              <a:rPr lang="en-US" dirty="0">
                <a:solidFill>
                  <a:srgbClr val="660066"/>
                </a:solidFill>
              </a:rPr>
              <a:t>, giving </a:t>
            </a:r>
            <a:r>
              <a:rPr lang="en-US" dirty="0" smtClean="0">
                <a:solidFill>
                  <a:srgbClr val="660066"/>
                </a:solidFill>
              </a:rPr>
              <a:t>rise </a:t>
            </a:r>
            <a:r>
              <a:rPr lang="en-US" dirty="0">
                <a:solidFill>
                  <a:srgbClr val="660066"/>
                </a:solidFill>
              </a:rPr>
              <a:t>to ferrimagnetism.</a:t>
            </a:r>
          </a:p>
          <a:p>
            <a:pPr lvl="1"/>
            <a:endParaRPr lang="en-US" dirty="0">
              <a:solidFill>
                <a:srgbClr val="002060"/>
              </a:solidFill>
            </a:endParaRPr>
          </a:p>
        </p:txBody>
      </p:sp>
      <p:sp>
        <p:nvSpPr>
          <p:cNvPr id="3" name="Title 2"/>
          <p:cNvSpPr>
            <a:spLocks noGrp="1"/>
          </p:cNvSpPr>
          <p:nvPr>
            <p:ph type="title"/>
          </p:nvPr>
        </p:nvSpPr>
        <p:spPr/>
        <p:txBody>
          <a:bodyPr/>
          <a:lstStyle/>
          <a:p>
            <a:pPr algn="ctr"/>
            <a:r>
              <a:rPr lang="en-US" dirty="0">
                <a:solidFill>
                  <a:srgbClr val="002060"/>
                </a:solidFill>
                <a:effectLst/>
              </a:rPr>
              <a:t>AB Structures </a:t>
            </a:r>
            <a:r>
              <a:rPr lang="en-US" dirty="0" smtClean="0">
                <a:solidFill>
                  <a:srgbClr val="002060"/>
                </a:solidFill>
                <a:effectLst/>
              </a:rPr>
              <a:t>IV</a:t>
            </a:r>
            <a:endParaRPr lang="en-US" dirty="0"/>
          </a:p>
        </p:txBody>
      </p:sp>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27428" t="15230" r="26003" b="13792"/>
          <a:stretch>
            <a:fillRect/>
          </a:stretch>
        </p:blipFill>
        <p:spPr bwMode="auto">
          <a:xfrm>
            <a:off x="6477385" y="1600200"/>
            <a:ext cx="228561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6858000" y="160020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As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 Box 2"/>
          <p:cNvSpPr txBox="1">
            <a:spLocks noChangeArrowheads="1"/>
          </p:cNvSpPr>
          <p:nvPr/>
        </p:nvSpPr>
        <p:spPr bwMode="auto">
          <a:xfrm>
            <a:off x="7162800" y="1828800"/>
            <a:ext cx="381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bg1"/>
                </a:solidFill>
                <a:effectLst/>
                <a:latin typeface="Times New Roman" pitchFamily="18" charset="0"/>
                <a:cs typeface="Arial" pitchFamily="34" charset="0"/>
              </a:rPr>
              <a:t>Ni</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34541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barn(inVertical)">
                                      <p:cBhvr>
                                        <p:cTn id="4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imes New Roman"/>
        <a:ea typeface=""/>
        <a:cs typeface=""/>
      </a:majorFont>
      <a:minorFont>
        <a:latin typeface="Times New Roman"/>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1596</TotalTime>
  <Words>3146</Words>
  <Application>Microsoft Office PowerPoint</Application>
  <PresentationFormat>On-screen Show (4:3)</PresentationFormat>
  <Paragraphs>286</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Lecture 13a</vt:lpstr>
      <vt:lpstr>Introduction I</vt:lpstr>
      <vt:lpstr>Metal structures  I</vt:lpstr>
      <vt:lpstr>Metal structures  II</vt:lpstr>
      <vt:lpstr>Metal structures  III</vt:lpstr>
      <vt:lpstr>AB Structures I</vt:lpstr>
      <vt:lpstr>AB Structures II</vt:lpstr>
      <vt:lpstr>AB Structures III</vt:lpstr>
      <vt:lpstr>AB Structures IV</vt:lpstr>
      <vt:lpstr>AB Structures V</vt:lpstr>
      <vt:lpstr>AB Structures VI</vt:lpstr>
      <vt:lpstr>AB2 Structures I</vt:lpstr>
      <vt:lpstr>AB2 Structures II</vt:lpstr>
      <vt:lpstr>AB2 Structures III</vt:lpstr>
      <vt:lpstr>AB2 Structures IV</vt:lpstr>
      <vt:lpstr>AB2 Structures V</vt:lpstr>
      <vt:lpstr>AB2 Structures VI</vt:lpstr>
      <vt:lpstr>AB3 Structures I</vt:lpstr>
      <vt:lpstr>AB3 Structures II</vt:lpstr>
      <vt:lpstr>Summary CCP structures</vt:lpstr>
      <vt:lpstr>Polyhedra I</vt:lpstr>
      <vt:lpstr>Polyhedra II</vt:lpstr>
      <vt:lpstr>Polyhedra III</vt:lpstr>
      <vt:lpstr>Polyhedra IV</vt:lpstr>
      <vt:lpstr>Polyhedra V</vt:lpstr>
      <vt:lpstr>Polyhedra VI</vt:lpstr>
      <vt:lpstr>Polyhedra VII</vt:lpstr>
      <vt:lpstr>Polyhedra VIII</vt:lpstr>
      <vt:lpstr>Polyhedra IX</vt:lpstr>
      <vt:lpstr>Polyhedra X</vt:lpstr>
      <vt:lpstr>Polyhedra XI</vt:lpstr>
      <vt:lpstr>Polyhedra XII</vt:lpstr>
      <vt:lpstr>Polyhedra XIII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13a</dc:title>
  <dc:creator>bacher</dc:creator>
  <cp:lastModifiedBy>Alf Bacher</cp:lastModifiedBy>
  <cp:revision>86</cp:revision>
  <dcterms:created xsi:type="dcterms:W3CDTF">2012-02-25T00:38:43Z</dcterms:created>
  <dcterms:modified xsi:type="dcterms:W3CDTF">2013-02-17T20:48:00Z</dcterms:modified>
</cp:coreProperties>
</file>