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 id="274" r:id="rId19"/>
    <p:sldId id="275" r:id="rId20"/>
    <p:sldId id="276" r:id="rId21"/>
    <p:sldId id="277" r:id="rId22"/>
    <p:sldId id="271"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7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49AA4A7A-7DBD-4DFE-BEE2-825EFD09D906}" type="datetimeFigureOut">
              <a:rPr lang="en-US" smtClean="0"/>
              <a:t>2/26/2012</a:t>
            </a:fld>
            <a:endParaRPr lang="en-US"/>
          </a:p>
        </p:txBody>
      </p:sp>
      <p:sp>
        <p:nvSpPr>
          <p:cNvPr id="16" name="Slide Number Placeholder 15"/>
          <p:cNvSpPr>
            <a:spLocks noGrp="1"/>
          </p:cNvSpPr>
          <p:nvPr>
            <p:ph type="sldNum" sz="quarter" idx="11"/>
          </p:nvPr>
        </p:nvSpPr>
        <p:spPr/>
        <p:txBody>
          <a:bodyPr/>
          <a:lstStyle/>
          <a:p>
            <a:fld id="{16C4E176-3A73-4EC0-88E5-6D9E687BF00D}"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9AA4A7A-7DBD-4DFE-BEE2-825EFD09D906}" type="datetimeFigureOut">
              <a:rPr lang="en-US" smtClean="0"/>
              <a:t>2/26/2012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4E176-3A73-4EC0-88E5-6D9E687BF00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9AA4A7A-7DBD-4DFE-BEE2-825EFD09D906}" type="datetimeFigureOut">
              <a:rPr lang="en-US" smtClean="0"/>
              <a:t>2/26/2012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4E176-3A73-4EC0-88E5-6D9E687BF00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49AA4A7A-7DBD-4DFE-BEE2-825EFD09D906}" type="datetimeFigureOut">
              <a:rPr lang="en-US" smtClean="0"/>
              <a:t>2/26/2012</a:t>
            </a:fld>
            <a:endParaRPr lang="en-US"/>
          </a:p>
        </p:txBody>
      </p:sp>
      <p:sp>
        <p:nvSpPr>
          <p:cNvPr id="15" name="Slide Number Placeholder 14"/>
          <p:cNvSpPr>
            <a:spLocks noGrp="1"/>
          </p:cNvSpPr>
          <p:nvPr>
            <p:ph type="sldNum" sz="quarter" idx="15"/>
          </p:nvPr>
        </p:nvSpPr>
        <p:spPr/>
        <p:txBody>
          <a:bodyPr/>
          <a:lstStyle>
            <a:lvl1pPr algn="ctr">
              <a:defRPr/>
            </a:lvl1pPr>
          </a:lstStyle>
          <a:p>
            <a:fld id="{16C4E176-3A73-4EC0-88E5-6D9E687BF00D}"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9AA4A7A-7DBD-4DFE-BEE2-825EFD09D906}" type="datetimeFigureOut">
              <a:rPr lang="en-US" smtClean="0"/>
              <a:t>2/26/2012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4E176-3A73-4EC0-88E5-6D9E687BF00D}"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9AA4A7A-7DBD-4DFE-BEE2-825EFD09D906}" type="datetimeFigureOut">
              <a:rPr lang="en-US" smtClean="0"/>
              <a:t>2/26/2012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C4E176-3A73-4EC0-88E5-6D9E687BF00D}"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16C4E176-3A73-4EC0-88E5-6D9E687BF00D}"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49AA4A7A-7DBD-4DFE-BEE2-825EFD09D906}" type="datetimeFigureOut">
              <a:rPr lang="en-US" smtClean="0"/>
              <a:t>2/26/2012</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9AA4A7A-7DBD-4DFE-BEE2-825EFD09D906}" type="datetimeFigureOut">
              <a:rPr lang="en-US" smtClean="0"/>
              <a:t>2/26/2012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C4E176-3A73-4EC0-88E5-6D9E687BF00D}"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AA4A7A-7DBD-4DFE-BEE2-825EFD09D906}" type="datetimeFigureOut">
              <a:rPr lang="en-US" smtClean="0"/>
              <a:t>2/26/2012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C4E176-3A73-4EC0-88E5-6D9E687BF00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49AA4A7A-7DBD-4DFE-BEE2-825EFD09D906}" type="datetimeFigureOut">
              <a:rPr lang="en-US" smtClean="0"/>
              <a:t>2/26/2012</a:t>
            </a:fld>
            <a:endParaRPr lang="en-US"/>
          </a:p>
        </p:txBody>
      </p:sp>
      <p:sp>
        <p:nvSpPr>
          <p:cNvPr id="9" name="Slide Number Placeholder 8"/>
          <p:cNvSpPr>
            <a:spLocks noGrp="1"/>
          </p:cNvSpPr>
          <p:nvPr>
            <p:ph type="sldNum" sz="quarter" idx="15"/>
          </p:nvPr>
        </p:nvSpPr>
        <p:spPr/>
        <p:txBody>
          <a:bodyPr/>
          <a:lstStyle/>
          <a:p>
            <a:fld id="{16C4E176-3A73-4EC0-88E5-6D9E687BF00D}"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49AA4A7A-7DBD-4DFE-BEE2-825EFD09D906}" type="datetimeFigureOut">
              <a:rPr lang="en-US" smtClean="0"/>
              <a:t>2/26/2012</a:t>
            </a:fld>
            <a:endParaRPr lang="en-US"/>
          </a:p>
        </p:txBody>
      </p:sp>
      <p:sp>
        <p:nvSpPr>
          <p:cNvPr id="9" name="Slide Number Placeholder 8"/>
          <p:cNvSpPr>
            <a:spLocks noGrp="1"/>
          </p:cNvSpPr>
          <p:nvPr>
            <p:ph type="sldNum" sz="quarter" idx="11"/>
          </p:nvPr>
        </p:nvSpPr>
        <p:spPr/>
        <p:txBody>
          <a:bodyPr/>
          <a:lstStyle/>
          <a:p>
            <a:fld id="{16C4E176-3A73-4EC0-88E5-6D9E687BF00D}"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grayscl/>
          </a:blip>
          <a:srcRect/>
          <a:stretch>
            <a:fillRect/>
          </a:stretch>
        </a:blipFill>
        <a:effectLst/>
      </p:bgPr>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49AA4A7A-7DBD-4DFE-BEE2-825EFD09D906}" type="datetimeFigureOut">
              <a:rPr lang="en-US" smtClean="0"/>
              <a:t>2/26/2012</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16C4E176-3A73-4EC0-88E5-6D9E687BF00D}"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gif"/><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4.bp.blogspot.com/-GZ9_w2DnlNE/TbXS9bkZ9lI/AAAAAAAAA2w/6gvBlP1inUg/s1600/halite.jpg" TargetMode="Externa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1.jpeg"/><Relationship Id="rId5" Type="http://schemas.microsoft.com/office/2007/relationships/hdphoto" Target="../media/hdphoto1.wdp"/><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sz="3600" b="1" dirty="0">
                <a:solidFill>
                  <a:schemeClr val="tx2">
                    <a:lumMod val="10000"/>
                  </a:schemeClr>
                </a:solidFill>
              </a:rPr>
              <a:t>Solid State Structures</a:t>
            </a:r>
            <a:endParaRPr lang="en-US" sz="3600" dirty="0">
              <a:solidFill>
                <a:schemeClr val="tx2">
                  <a:lumMod val="10000"/>
                </a:schemeClr>
              </a:solidFill>
            </a:endParaRPr>
          </a:p>
        </p:txBody>
      </p:sp>
      <p:sp>
        <p:nvSpPr>
          <p:cNvPr id="2" name="Title 1"/>
          <p:cNvSpPr>
            <a:spLocks noGrp="1"/>
          </p:cNvSpPr>
          <p:nvPr>
            <p:ph type="ctrTitle"/>
          </p:nvPr>
        </p:nvSpPr>
        <p:spPr/>
        <p:txBody>
          <a:bodyPr/>
          <a:lstStyle/>
          <a:p>
            <a:r>
              <a:rPr lang="en-US" dirty="0">
                <a:solidFill>
                  <a:schemeClr val="bg1"/>
                </a:solidFill>
              </a:rPr>
              <a:t>Lecture </a:t>
            </a:r>
            <a:r>
              <a:rPr lang="en-US" dirty="0" smtClean="0">
                <a:solidFill>
                  <a:schemeClr val="bg1"/>
                </a:solidFill>
              </a:rPr>
              <a:t>13a</a:t>
            </a:r>
            <a:endParaRPr lang="en-US" dirty="0"/>
          </a:p>
        </p:txBody>
      </p:sp>
    </p:spTree>
    <p:extLst>
      <p:ext uri="{BB962C8B-B14F-4D97-AF65-F5344CB8AC3E}">
        <p14:creationId xmlns:p14="http://schemas.microsoft.com/office/powerpoint/2010/main" val="2004092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6781800" cy="4572000"/>
          </a:xfrm>
        </p:spPr>
        <p:txBody>
          <a:bodyPr>
            <a:normAutofit/>
          </a:bodyPr>
          <a:lstStyle/>
          <a:p>
            <a:r>
              <a:rPr lang="en-US" b="1" dirty="0" err="1">
                <a:solidFill>
                  <a:schemeClr val="bg1"/>
                </a:solidFill>
              </a:rPr>
              <a:t>ZnS</a:t>
            </a:r>
            <a:r>
              <a:rPr lang="en-US" b="1" dirty="0">
                <a:solidFill>
                  <a:schemeClr val="bg1"/>
                </a:solidFill>
              </a:rPr>
              <a:t> (</a:t>
            </a:r>
            <a:r>
              <a:rPr lang="en-US" b="1" dirty="0" err="1" smtClean="0">
                <a:solidFill>
                  <a:schemeClr val="bg1"/>
                </a:solidFill>
              </a:rPr>
              <a:t>Wurtzite</a:t>
            </a:r>
            <a:r>
              <a:rPr lang="en-US" b="1" dirty="0" smtClean="0">
                <a:solidFill>
                  <a:schemeClr val="bg1"/>
                </a:solidFill>
              </a:rPr>
              <a:t>, </a:t>
            </a:r>
            <a:r>
              <a:rPr lang="en-US" b="1" dirty="0">
                <a:solidFill>
                  <a:schemeClr val="bg1"/>
                </a:solidFill>
              </a:rPr>
              <a:t>r=0.518</a:t>
            </a:r>
            <a:r>
              <a:rPr lang="en-US" b="1" dirty="0" smtClean="0">
                <a:solidFill>
                  <a:schemeClr val="bg1"/>
                </a:solidFill>
              </a:rPr>
              <a:t>)</a:t>
            </a:r>
            <a:endParaRPr lang="en-US" b="1" dirty="0">
              <a:solidFill>
                <a:schemeClr val="bg1"/>
              </a:solidFill>
            </a:endParaRPr>
          </a:p>
          <a:p>
            <a:pPr lvl="1"/>
            <a:r>
              <a:rPr lang="en-US" dirty="0" smtClean="0">
                <a:solidFill>
                  <a:srgbClr val="002060"/>
                </a:solidFill>
              </a:rPr>
              <a:t>In </a:t>
            </a:r>
            <a:r>
              <a:rPr lang="en-US" dirty="0">
                <a:solidFill>
                  <a:srgbClr val="002060"/>
                </a:solidFill>
              </a:rPr>
              <a:t>this structure, the sulfide ions (large atoms) form an </a:t>
            </a:r>
            <a:r>
              <a:rPr lang="en-US" dirty="0" err="1">
                <a:solidFill>
                  <a:srgbClr val="002060"/>
                </a:solidFill>
              </a:rPr>
              <a:t>hcp</a:t>
            </a:r>
            <a:r>
              <a:rPr lang="en-US" dirty="0">
                <a:solidFill>
                  <a:srgbClr val="002060"/>
                </a:solidFill>
              </a:rPr>
              <a:t> structure in which the Zn-ions (small atoms) are occupying half of the tetrahedral holes. As a result, both ions have a tetrahedral coordination. There are two only formula units of </a:t>
            </a:r>
            <a:r>
              <a:rPr lang="en-US" dirty="0" err="1">
                <a:solidFill>
                  <a:srgbClr val="002060"/>
                </a:solidFill>
              </a:rPr>
              <a:t>ZnS</a:t>
            </a:r>
            <a:r>
              <a:rPr lang="en-US" dirty="0">
                <a:solidFill>
                  <a:srgbClr val="002060"/>
                </a:solidFill>
              </a:rPr>
              <a:t> in each unit cell. </a:t>
            </a:r>
            <a:endParaRPr lang="en-US" dirty="0" smtClean="0">
              <a:solidFill>
                <a:srgbClr val="002060"/>
              </a:solidFill>
            </a:endParaRPr>
          </a:p>
          <a:p>
            <a:pPr lvl="1"/>
            <a:r>
              <a:rPr lang="en-US" dirty="0" smtClean="0">
                <a:solidFill>
                  <a:srgbClr val="002060"/>
                </a:solidFill>
              </a:rPr>
              <a:t>Compounds </a:t>
            </a:r>
            <a:r>
              <a:rPr lang="en-US" dirty="0">
                <a:solidFill>
                  <a:srgbClr val="002060"/>
                </a:solidFill>
              </a:rPr>
              <a:t>such as </a:t>
            </a:r>
            <a:r>
              <a:rPr lang="en-US" dirty="0" err="1">
                <a:solidFill>
                  <a:srgbClr val="002060"/>
                </a:solidFill>
              </a:rPr>
              <a:t>AgI</a:t>
            </a:r>
            <a:r>
              <a:rPr lang="en-US" dirty="0">
                <a:solidFill>
                  <a:srgbClr val="002060"/>
                </a:solidFill>
              </a:rPr>
              <a:t>, </a:t>
            </a:r>
            <a:r>
              <a:rPr lang="en-US" dirty="0" err="1">
                <a:solidFill>
                  <a:srgbClr val="002060"/>
                </a:solidFill>
              </a:rPr>
              <a:t>AlN</a:t>
            </a:r>
            <a:r>
              <a:rPr lang="en-US" dirty="0">
                <a:solidFill>
                  <a:srgbClr val="002060"/>
                </a:solidFill>
              </a:rPr>
              <a:t>, </a:t>
            </a:r>
            <a:r>
              <a:rPr lang="en-US" dirty="0" err="1">
                <a:solidFill>
                  <a:srgbClr val="002060"/>
                </a:solidFill>
              </a:rPr>
              <a:t>BeO</a:t>
            </a:r>
            <a:r>
              <a:rPr lang="en-US" dirty="0">
                <a:solidFill>
                  <a:srgbClr val="002060"/>
                </a:solidFill>
              </a:rPr>
              <a:t>, </a:t>
            </a:r>
            <a:r>
              <a:rPr lang="en-US" dirty="0" err="1">
                <a:solidFill>
                  <a:srgbClr val="002060"/>
                </a:solidFill>
              </a:rPr>
              <a:t>CdS</a:t>
            </a:r>
            <a:r>
              <a:rPr lang="en-US" dirty="0">
                <a:solidFill>
                  <a:srgbClr val="002060"/>
                </a:solidFill>
              </a:rPr>
              <a:t>, </a:t>
            </a:r>
            <a:r>
              <a:rPr lang="en-US" dirty="0" err="1">
                <a:solidFill>
                  <a:srgbClr val="002060"/>
                </a:solidFill>
              </a:rPr>
              <a:t>CdSe</a:t>
            </a:r>
            <a:r>
              <a:rPr lang="en-US" dirty="0">
                <a:solidFill>
                  <a:srgbClr val="002060"/>
                </a:solidFill>
              </a:rPr>
              <a:t>, </a:t>
            </a:r>
            <a:r>
              <a:rPr lang="en-US" dirty="0" err="1">
                <a:solidFill>
                  <a:srgbClr val="002060"/>
                </a:solidFill>
              </a:rPr>
              <a:t>GaN</a:t>
            </a:r>
            <a:r>
              <a:rPr lang="en-US" dirty="0">
                <a:solidFill>
                  <a:srgbClr val="002060"/>
                </a:solidFill>
              </a:rPr>
              <a:t> and </a:t>
            </a:r>
            <a:r>
              <a:rPr lang="en-US" dirty="0" err="1">
                <a:solidFill>
                  <a:srgbClr val="002060"/>
                </a:solidFill>
              </a:rPr>
              <a:t>ZnO</a:t>
            </a:r>
            <a:r>
              <a:rPr lang="en-US" dirty="0">
                <a:solidFill>
                  <a:srgbClr val="002060"/>
                </a:solidFill>
              </a:rPr>
              <a:t> also crystallize in this type.</a:t>
            </a:r>
          </a:p>
        </p:txBody>
      </p:sp>
      <p:sp>
        <p:nvSpPr>
          <p:cNvPr id="3" name="Title 2"/>
          <p:cNvSpPr>
            <a:spLocks noGrp="1"/>
          </p:cNvSpPr>
          <p:nvPr>
            <p:ph type="title"/>
          </p:nvPr>
        </p:nvSpPr>
        <p:spPr/>
        <p:txBody>
          <a:bodyPr/>
          <a:lstStyle/>
          <a:p>
            <a:pPr algn="ctr"/>
            <a:r>
              <a:rPr lang="en-US" dirty="0">
                <a:solidFill>
                  <a:srgbClr val="002060"/>
                </a:solidFill>
                <a:effectLst/>
              </a:rPr>
              <a:t>AB Structures </a:t>
            </a:r>
            <a:r>
              <a:rPr lang="en-US" dirty="0" smtClean="0">
                <a:solidFill>
                  <a:srgbClr val="002060"/>
                </a:solidFill>
                <a:effectLst/>
              </a:rPr>
              <a:t>V</a:t>
            </a:r>
            <a:endParaRPr lang="en-US" dirty="0"/>
          </a:p>
        </p:txBody>
      </p:sp>
      <p:grpSp>
        <p:nvGrpSpPr>
          <p:cNvPr id="6" name="Group 5"/>
          <p:cNvGrpSpPr/>
          <p:nvPr/>
        </p:nvGrpSpPr>
        <p:grpSpPr>
          <a:xfrm>
            <a:off x="7230268" y="1752600"/>
            <a:ext cx="1651000" cy="1657350"/>
            <a:chOff x="7230268" y="1752600"/>
            <a:chExt cx="1651000" cy="1657350"/>
          </a:xfrm>
        </p:grpSpPr>
        <p:pic>
          <p:nvPicPr>
            <p:cNvPr id="5123" name="Picture 94"/>
            <p:cNvPicPr>
              <a:picLocks noChangeAspect="1" noChangeArrowheads="1"/>
            </p:cNvPicPr>
            <p:nvPr/>
          </p:nvPicPr>
          <p:blipFill>
            <a:blip r:embed="rId2" cstate="print">
              <a:lum bright="-20000" contrast="40000"/>
              <a:extLst>
                <a:ext uri="{28A0092B-C50C-407E-A947-70E740481C1C}">
                  <a14:useLocalDpi xmlns:a14="http://schemas.microsoft.com/office/drawing/2010/main" val="0"/>
                </a:ext>
              </a:extLst>
            </a:blip>
            <a:srcRect l="23050" t="15335" r="23050" b="12268"/>
            <a:stretch>
              <a:fillRect/>
            </a:stretch>
          </p:blipFill>
          <p:spPr bwMode="auto">
            <a:xfrm>
              <a:off x="7230268" y="1752600"/>
              <a:ext cx="16510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2"/>
            <p:cNvSpPr txBox="1">
              <a:spLocks noChangeArrowheads="1"/>
            </p:cNvSpPr>
            <p:nvPr/>
          </p:nvSpPr>
          <p:spPr bwMode="auto">
            <a:xfrm>
              <a:off x="7239000" y="1752600"/>
              <a:ext cx="3810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dirty="0" smtClean="0">
                  <a:ln>
                    <a:noFill/>
                  </a:ln>
                  <a:solidFill>
                    <a:schemeClr val="bg1"/>
                  </a:solidFill>
                  <a:effectLst/>
                  <a:latin typeface="Times New Roman" pitchFamily="18" charset="0"/>
                  <a:cs typeface="Arial" pitchFamily="34" charset="0"/>
                </a:rPr>
                <a:t>Zn</a:t>
              </a:r>
              <a:endParaRPr kumimoji="0" lang="en-US" sz="2400" b="0" i="0" u="none" strike="noStrike" cap="none" normalizeH="0" baseline="0" dirty="0" smtClean="0">
                <a:ln>
                  <a:noFill/>
                </a:ln>
                <a:solidFill>
                  <a:schemeClr val="bg1"/>
                </a:solidFill>
                <a:effectLst/>
                <a:latin typeface="Arial" pitchFamily="34" charset="0"/>
                <a:cs typeface="Arial" pitchFamily="34" charset="0"/>
              </a:endParaRPr>
            </a:p>
          </p:txBody>
        </p:sp>
        <p:sp>
          <p:nvSpPr>
            <p:cNvPr id="5" name="Text Box 2"/>
            <p:cNvSpPr txBox="1">
              <a:spLocks noChangeArrowheads="1"/>
            </p:cNvSpPr>
            <p:nvPr/>
          </p:nvSpPr>
          <p:spPr bwMode="auto">
            <a:xfrm>
              <a:off x="7539302" y="1896607"/>
              <a:ext cx="3810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dirty="0" smtClean="0">
                  <a:ln>
                    <a:noFill/>
                  </a:ln>
                  <a:solidFill>
                    <a:schemeClr val="bg1"/>
                  </a:solidFill>
                  <a:effectLst/>
                  <a:latin typeface="Times New Roman" pitchFamily="18" charset="0"/>
                  <a:cs typeface="Arial" pitchFamily="34" charset="0"/>
                </a:rPr>
                <a:t>S</a:t>
              </a:r>
              <a:endParaRPr kumimoji="0" lang="en-US" sz="2400" b="0" i="0" u="none" strike="noStrike" cap="none" normalizeH="0" baseline="0" dirty="0" smtClean="0">
                <a:ln>
                  <a:noFill/>
                </a:ln>
                <a:solidFill>
                  <a:schemeClr val="bg1"/>
                </a:solidFill>
                <a:effectLst/>
                <a:latin typeface="Arial" pitchFamily="34" charset="0"/>
                <a:cs typeface="Arial" pitchFamily="34" charset="0"/>
              </a:endParaRPr>
            </a:p>
          </p:txBody>
        </p:sp>
      </p:grpSp>
      <p:pic>
        <p:nvPicPr>
          <p:cNvPr id="5127" name="Picture 7" descr="Wurtzite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6775" y="3581400"/>
            <a:ext cx="1654493" cy="1134428"/>
          </a:xfrm>
          <a:prstGeom prst="rect">
            <a:avLst/>
          </a:prstGeom>
          <a:noFill/>
          <a:extLst>
            <a:ext uri="{909E8E84-426E-40DD-AFC4-6F175D3DCCD1}">
              <a14:hiddenFill xmlns:a14="http://schemas.microsoft.com/office/drawing/2010/main">
                <a:solidFill>
                  <a:srgbClr val="FFFFFF"/>
                </a:solidFill>
              </a14:hiddenFill>
            </a:ext>
          </a:extLst>
        </p:spPr>
      </p:pic>
      <p:pic>
        <p:nvPicPr>
          <p:cNvPr id="5129" name="Picture 9" descr="http://t2.gstatic.com/images?q=tbn:ANd9GcT6mxWpUY2dkqKIo88EMjCK2dGojZD8IN2zh65_fC8SW5gakqSrr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6628" y="4792028"/>
            <a:ext cx="1532572" cy="1532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0026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5127"/>
                                        </p:tgtEl>
                                        <p:attrNameLst>
                                          <p:attrName>style.visibility</p:attrName>
                                        </p:attrNameLst>
                                      </p:cBhvr>
                                      <p:to>
                                        <p:strVal val="visible"/>
                                      </p:to>
                                    </p:set>
                                    <p:anim calcmode="lin" valueType="num">
                                      <p:cBhvr>
                                        <p:cTn id="17" dur="500" fill="hold"/>
                                        <p:tgtEl>
                                          <p:spTgt spid="5127"/>
                                        </p:tgtEl>
                                        <p:attrNameLst>
                                          <p:attrName>ppt_w</p:attrName>
                                        </p:attrNameLst>
                                      </p:cBhvr>
                                      <p:tavLst>
                                        <p:tav tm="0">
                                          <p:val>
                                            <p:fltVal val="0"/>
                                          </p:val>
                                        </p:tav>
                                        <p:tav tm="100000">
                                          <p:val>
                                            <p:strVal val="#ppt_w"/>
                                          </p:val>
                                        </p:tav>
                                      </p:tavLst>
                                    </p:anim>
                                    <p:anim calcmode="lin" valueType="num">
                                      <p:cBhvr>
                                        <p:cTn id="18" dur="500" fill="hold"/>
                                        <p:tgtEl>
                                          <p:spTgt spid="5127"/>
                                        </p:tgtEl>
                                        <p:attrNameLst>
                                          <p:attrName>ppt_h</p:attrName>
                                        </p:attrNameLst>
                                      </p:cBhvr>
                                      <p:tavLst>
                                        <p:tav tm="0">
                                          <p:val>
                                            <p:fltVal val="0"/>
                                          </p:val>
                                        </p:tav>
                                        <p:tav tm="100000">
                                          <p:val>
                                            <p:strVal val="#ppt_h"/>
                                          </p:val>
                                        </p:tav>
                                      </p:tavLst>
                                    </p:anim>
                                    <p:animEffect transition="in" filter="fade">
                                      <p:cBhvr>
                                        <p:cTn id="19" dur="500"/>
                                        <p:tgtEl>
                                          <p:spTgt spid="512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barn(inVertical)">
                                      <p:cBhvr>
                                        <p:cTn id="24" dur="500"/>
                                        <p:tgtEl>
                                          <p:spTgt spid="2">
                                            <p:txEl>
                                              <p:pRg st="2" end="2"/>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5129"/>
                                        </p:tgtEl>
                                        <p:attrNameLst>
                                          <p:attrName>style.visibility</p:attrName>
                                        </p:attrNameLst>
                                      </p:cBhvr>
                                      <p:to>
                                        <p:strVal val="visible"/>
                                      </p:to>
                                    </p:set>
                                    <p:anim calcmode="lin" valueType="num">
                                      <p:cBhvr>
                                        <p:cTn id="27" dur="500" fill="hold"/>
                                        <p:tgtEl>
                                          <p:spTgt spid="5129"/>
                                        </p:tgtEl>
                                        <p:attrNameLst>
                                          <p:attrName>ppt_w</p:attrName>
                                        </p:attrNameLst>
                                      </p:cBhvr>
                                      <p:tavLst>
                                        <p:tav tm="0">
                                          <p:val>
                                            <p:fltVal val="0"/>
                                          </p:val>
                                        </p:tav>
                                        <p:tav tm="100000">
                                          <p:val>
                                            <p:strVal val="#ppt_w"/>
                                          </p:val>
                                        </p:tav>
                                      </p:tavLst>
                                    </p:anim>
                                    <p:anim calcmode="lin" valueType="num">
                                      <p:cBhvr>
                                        <p:cTn id="28" dur="500" fill="hold"/>
                                        <p:tgtEl>
                                          <p:spTgt spid="5129"/>
                                        </p:tgtEl>
                                        <p:attrNameLst>
                                          <p:attrName>ppt_h</p:attrName>
                                        </p:attrNameLst>
                                      </p:cBhvr>
                                      <p:tavLst>
                                        <p:tav tm="0">
                                          <p:val>
                                            <p:fltVal val="0"/>
                                          </p:val>
                                        </p:tav>
                                        <p:tav tm="100000">
                                          <p:val>
                                            <p:strVal val="#ppt_h"/>
                                          </p:val>
                                        </p:tav>
                                      </p:tavLst>
                                    </p:anim>
                                    <p:animEffect transition="in" filter="fade">
                                      <p:cBhvr>
                                        <p:cTn id="29" dur="500"/>
                                        <p:tgtEl>
                                          <p:spTgt spid="5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6629400" cy="4572000"/>
          </a:xfrm>
        </p:spPr>
        <p:txBody>
          <a:bodyPr>
            <a:normAutofit fontScale="92500" lnSpcReduction="20000"/>
          </a:bodyPr>
          <a:lstStyle/>
          <a:p>
            <a:r>
              <a:rPr lang="en-US" b="1" dirty="0" err="1" smtClean="0">
                <a:solidFill>
                  <a:schemeClr val="bg1"/>
                </a:solidFill>
              </a:rPr>
              <a:t>CsCl</a:t>
            </a:r>
            <a:r>
              <a:rPr lang="en-US" b="1" dirty="0" smtClean="0">
                <a:solidFill>
                  <a:schemeClr val="bg1"/>
                </a:solidFill>
              </a:rPr>
              <a:t> </a:t>
            </a:r>
            <a:r>
              <a:rPr lang="en-US" b="1" dirty="0" smtClean="0">
                <a:solidFill>
                  <a:schemeClr val="bg1"/>
                </a:solidFill>
              </a:rPr>
              <a:t>Structure (r=0.922)</a:t>
            </a:r>
            <a:endParaRPr lang="en-US" b="1" dirty="0" smtClean="0">
              <a:solidFill>
                <a:schemeClr val="bg1"/>
              </a:solidFill>
            </a:endParaRPr>
          </a:p>
          <a:p>
            <a:pPr lvl="1"/>
            <a:r>
              <a:rPr lang="en-US" dirty="0" smtClean="0">
                <a:solidFill>
                  <a:srgbClr val="002060"/>
                </a:solidFill>
              </a:rPr>
              <a:t>This structure is based on a body centered cubic cell. Both, the cesium and the chloride ion, have a cubic environment (=eight neighbors). Many chlorides, bromides and iodides of larger cations (i.e., Cs</a:t>
            </a:r>
            <a:r>
              <a:rPr lang="en-US" baseline="30000" dirty="0" smtClean="0">
                <a:solidFill>
                  <a:srgbClr val="002060"/>
                </a:solidFill>
              </a:rPr>
              <a:t>+</a:t>
            </a:r>
            <a:r>
              <a:rPr lang="en-US" dirty="0" smtClean="0">
                <a:solidFill>
                  <a:srgbClr val="002060"/>
                </a:solidFill>
              </a:rPr>
              <a:t>, </a:t>
            </a:r>
            <a:r>
              <a:rPr lang="en-US" dirty="0" err="1" smtClean="0">
                <a:solidFill>
                  <a:srgbClr val="002060"/>
                </a:solidFill>
              </a:rPr>
              <a:t>Tl</a:t>
            </a:r>
            <a:r>
              <a:rPr lang="en-US" baseline="30000" dirty="0" smtClean="0">
                <a:solidFill>
                  <a:srgbClr val="002060"/>
                </a:solidFill>
              </a:rPr>
              <a:t>+</a:t>
            </a:r>
            <a:r>
              <a:rPr lang="en-US" dirty="0" smtClean="0">
                <a:solidFill>
                  <a:srgbClr val="002060"/>
                </a:solidFill>
              </a:rPr>
              <a:t> and NH</a:t>
            </a:r>
            <a:r>
              <a:rPr lang="en-US" baseline="-25000" dirty="0" smtClean="0">
                <a:solidFill>
                  <a:srgbClr val="002060"/>
                </a:solidFill>
              </a:rPr>
              <a:t>4</a:t>
            </a:r>
            <a:r>
              <a:rPr lang="en-US" baseline="30000" dirty="0" smtClean="0">
                <a:solidFill>
                  <a:srgbClr val="002060"/>
                </a:solidFill>
              </a:rPr>
              <a:t>+</a:t>
            </a:r>
            <a:r>
              <a:rPr lang="en-US" dirty="0" smtClean="0">
                <a:solidFill>
                  <a:srgbClr val="002060"/>
                </a:solidFill>
              </a:rPr>
              <a:t>)</a:t>
            </a:r>
            <a:r>
              <a:rPr lang="en-US" baseline="30000" dirty="0" smtClean="0">
                <a:solidFill>
                  <a:srgbClr val="002060"/>
                </a:solidFill>
              </a:rPr>
              <a:t> </a:t>
            </a:r>
            <a:r>
              <a:rPr lang="en-US" dirty="0" smtClean="0">
                <a:solidFill>
                  <a:srgbClr val="002060"/>
                </a:solidFill>
              </a:rPr>
              <a:t>adopt this structure. There is only one formula unit of </a:t>
            </a:r>
            <a:r>
              <a:rPr lang="en-US" dirty="0" err="1" smtClean="0">
                <a:solidFill>
                  <a:srgbClr val="002060"/>
                </a:solidFill>
              </a:rPr>
              <a:t>CsCl</a:t>
            </a:r>
            <a:r>
              <a:rPr lang="en-US" dirty="0" smtClean="0">
                <a:solidFill>
                  <a:srgbClr val="002060"/>
                </a:solidFill>
              </a:rPr>
              <a:t> in each unit cell (Cs: center (1/1), </a:t>
            </a:r>
            <a:r>
              <a:rPr lang="en-US" dirty="0" err="1" smtClean="0">
                <a:solidFill>
                  <a:srgbClr val="002060"/>
                </a:solidFill>
              </a:rPr>
              <a:t>Cl</a:t>
            </a:r>
            <a:r>
              <a:rPr lang="en-US" dirty="0" smtClean="0">
                <a:solidFill>
                  <a:srgbClr val="002060"/>
                </a:solidFill>
              </a:rPr>
              <a:t>: 8 corners (8/8)).</a:t>
            </a:r>
          </a:p>
          <a:p>
            <a:pPr lvl="1"/>
            <a:r>
              <a:rPr lang="en-US" dirty="0">
                <a:solidFill>
                  <a:srgbClr val="002060"/>
                </a:solidFill>
              </a:rPr>
              <a:t>A compound like CaB</a:t>
            </a:r>
            <a:r>
              <a:rPr lang="en-US" baseline="-25000" dirty="0">
                <a:solidFill>
                  <a:srgbClr val="002060"/>
                </a:solidFill>
              </a:rPr>
              <a:t>6</a:t>
            </a:r>
            <a:r>
              <a:rPr lang="en-US" dirty="0">
                <a:solidFill>
                  <a:srgbClr val="002060"/>
                </a:solidFill>
              </a:rPr>
              <a:t> and many lanthanide borides also adopts the </a:t>
            </a:r>
            <a:r>
              <a:rPr lang="en-US" dirty="0" err="1">
                <a:solidFill>
                  <a:srgbClr val="002060"/>
                </a:solidFill>
              </a:rPr>
              <a:t>CsCl</a:t>
            </a:r>
            <a:r>
              <a:rPr lang="en-US" dirty="0">
                <a:solidFill>
                  <a:srgbClr val="002060"/>
                </a:solidFill>
              </a:rPr>
              <a:t> type. The calcium ions are arranged in a simple cubic packing, in which the B</a:t>
            </a:r>
            <a:r>
              <a:rPr lang="en-US" baseline="-25000" dirty="0">
                <a:solidFill>
                  <a:srgbClr val="002060"/>
                </a:solidFill>
              </a:rPr>
              <a:t>6</a:t>
            </a:r>
            <a:r>
              <a:rPr lang="en-US" dirty="0">
                <a:solidFill>
                  <a:srgbClr val="002060"/>
                </a:solidFill>
              </a:rPr>
              <a:t>-octahedrons occupy the vertices of a cube around the calcium atom. </a:t>
            </a:r>
            <a:endParaRPr lang="en-US" dirty="0" smtClean="0">
              <a:solidFill>
                <a:srgbClr val="002060"/>
              </a:solidFill>
            </a:endParaRPr>
          </a:p>
          <a:p>
            <a:pPr lvl="1"/>
            <a:r>
              <a:rPr lang="en-US" dirty="0" smtClean="0">
                <a:solidFill>
                  <a:srgbClr val="002060"/>
                </a:solidFill>
              </a:rPr>
              <a:t>The </a:t>
            </a:r>
            <a:r>
              <a:rPr lang="en-US" dirty="0" err="1">
                <a:solidFill>
                  <a:srgbClr val="002060"/>
                </a:solidFill>
              </a:rPr>
              <a:t>CsCl</a:t>
            </a:r>
            <a:r>
              <a:rPr lang="en-US" dirty="0">
                <a:solidFill>
                  <a:srgbClr val="002060"/>
                </a:solidFill>
              </a:rPr>
              <a:t> structure is also found in intermetallic compounds like </a:t>
            </a:r>
            <a:r>
              <a:rPr lang="en-US" dirty="0" err="1">
                <a:solidFill>
                  <a:srgbClr val="002060"/>
                </a:solidFill>
              </a:rPr>
              <a:t>LiHg</a:t>
            </a:r>
            <a:r>
              <a:rPr lang="en-US" dirty="0">
                <a:solidFill>
                  <a:srgbClr val="002060"/>
                </a:solidFill>
              </a:rPr>
              <a:t>, </a:t>
            </a:r>
            <a:r>
              <a:rPr lang="en-US" dirty="0" err="1" smtClean="0">
                <a:solidFill>
                  <a:srgbClr val="002060"/>
                </a:solidFill>
              </a:rPr>
              <a:t>CuZn</a:t>
            </a:r>
            <a:r>
              <a:rPr lang="en-US" dirty="0" smtClean="0">
                <a:solidFill>
                  <a:srgbClr val="002060"/>
                </a:solidFill>
              </a:rPr>
              <a:t> (</a:t>
            </a:r>
            <a:r>
              <a:rPr lang="en-US" dirty="0" smtClean="0">
                <a:solidFill>
                  <a:srgbClr val="002060"/>
                </a:solidFill>
                <a:latin typeface="Symbol" pitchFamily="18" charset="2"/>
              </a:rPr>
              <a:t>b</a:t>
            </a:r>
            <a:r>
              <a:rPr lang="en-US" dirty="0" smtClean="0">
                <a:solidFill>
                  <a:srgbClr val="002060"/>
                </a:solidFill>
              </a:rPr>
              <a:t>-brass), </a:t>
            </a:r>
            <a:r>
              <a:rPr lang="en-US" dirty="0" err="1">
                <a:solidFill>
                  <a:srgbClr val="002060"/>
                </a:solidFill>
              </a:rPr>
              <a:t>MgSr</a:t>
            </a:r>
            <a:r>
              <a:rPr lang="en-US" dirty="0" smtClean="0">
                <a:solidFill>
                  <a:srgbClr val="002060"/>
                </a:solidFill>
              </a:rPr>
              <a:t>,  </a:t>
            </a:r>
            <a:r>
              <a:rPr lang="en-US" dirty="0" err="1" smtClean="0">
                <a:solidFill>
                  <a:srgbClr val="002060"/>
                </a:solidFill>
              </a:rPr>
              <a:t>NiAl</a:t>
            </a:r>
            <a:r>
              <a:rPr lang="en-US" dirty="0" smtClean="0">
                <a:solidFill>
                  <a:srgbClr val="002060"/>
                </a:solidFill>
              </a:rPr>
              <a:t> (shown on the right), etc</a:t>
            </a:r>
            <a:r>
              <a:rPr lang="en-US" dirty="0">
                <a:solidFill>
                  <a:srgbClr val="002060"/>
                </a:solidFill>
              </a:rPr>
              <a:t>. </a:t>
            </a:r>
          </a:p>
          <a:p>
            <a:pPr lvl="1"/>
            <a:endParaRPr lang="en-US" dirty="0" smtClean="0">
              <a:solidFill>
                <a:srgbClr val="002060"/>
              </a:solidFill>
            </a:endParaRPr>
          </a:p>
          <a:p>
            <a:pPr lvl="1"/>
            <a:endParaRPr lang="en-US" dirty="0">
              <a:solidFill>
                <a:schemeClr val="bg1"/>
              </a:solidFill>
            </a:endParaRPr>
          </a:p>
        </p:txBody>
      </p:sp>
      <p:sp>
        <p:nvSpPr>
          <p:cNvPr id="3" name="Title 2"/>
          <p:cNvSpPr>
            <a:spLocks noGrp="1"/>
          </p:cNvSpPr>
          <p:nvPr>
            <p:ph type="title"/>
          </p:nvPr>
        </p:nvSpPr>
        <p:spPr/>
        <p:txBody>
          <a:bodyPr/>
          <a:lstStyle/>
          <a:p>
            <a:pPr algn="ctr"/>
            <a:r>
              <a:rPr lang="en-US" dirty="0">
                <a:solidFill>
                  <a:srgbClr val="002060"/>
                </a:solidFill>
                <a:effectLst/>
              </a:rPr>
              <a:t>AB Structures </a:t>
            </a:r>
            <a:r>
              <a:rPr lang="en-US" dirty="0" smtClean="0">
                <a:solidFill>
                  <a:srgbClr val="002060"/>
                </a:solidFill>
                <a:effectLst/>
              </a:rPr>
              <a:t>VI</a:t>
            </a:r>
            <a:endParaRPr lang="en-US" dirty="0"/>
          </a:p>
        </p:txBody>
      </p:sp>
      <p:grpSp>
        <p:nvGrpSpPr>
          <p:cNvPr id="6" name="Group 5"/>
          <p:cNvGrpSpPr/>
          <p:nvPr/>
        </p:nvGrpSpPr>
        <p:grpSpPr>
          <a:xfrm>
            <a:off x="6858000" y="1524000"/>
            <a:ext cx="2012950" cy="1535113"/>
            <a:chOff x="7010400" y="1524000"/>
            <a:chExt cx="2012950" cy="1535113"/>
          </a:xfrm>
        </p:grpSpPr>
        <p:pic>
          <p:nvPicPr>
            <p:cNvPr id="6147" name="Picture 95"/>
            <p:cNvPicPr>
              <a:picLocks noChangeAspect="1" noChangeArrowheads="1"/>
            </p:cNvPicPr>
            <p:nvPr/>
          </p:nvPicPr>
          <p:blipFill>
            <a:blip r:embed="rId2">
              <a:lum contrast="20000"/>
              <a:extLst>
                <a:ext uri="{28A0092B-C50C-407E-A947-70E740481C1C}">
                  <a14:useLocalDpi xmlns:a14="http://schemas.microsoft.com/office/drawing/2010/main" val="0"/>
                </a:ext>
              </a:extLst>
            </a:blip>
            <a:srcRect l="15063" t="15492" r="22453" b="19365"/>
            <a:stretch>
              <a:fillRect/>
            </a:stretch>
          </p:blipFill>
          <p:spPr bwMode="auto">
            <a:xfrm>
              <a:off x="7010400" y="1524000"/>
              <a:ext cx="2012950" cy="15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2"/>
            <p:cNvSpPr txBox="1">
              <a:spLocks noChangeArrowheads="1"/>
            </p:cNvSpPr>
            <p:nvPr/>
          </p:nvSpPr>
          <p:spPr bwMode="auto">
            <a:xfrm>
              <a:off x="7239000" y="1887379"/>
              <a:ext cx="3810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chemeClr val="bg1"/>
                  </a:solidFill>
                  <a:effectLst/>
                  <a:latin typeface="Times New Roman" pitchFamily="18" charset="0"/>
                  <a:cs typeface="Arial" pitchFamily="34" charset="0"/>
                </a:rPr>
                <a:t>Cl</a:t>
              </a:r>
              <a:endParaRPr kumimoji="0" lang="en-US" sz="2400" b="0" i="0" u="none" strike="noStrike" cap="none" normalizeH="0" baseline="0" smtClean="0">
                <a:ln>
                  <a:noFill/>
                </a:ln>
                <a:solidFill>
                  <a:schemeClr val="bg1"/>
                </a:solidFill>
                <a:effectLst/>
                <a:latin typeface="Arial" pitchFamily="34" charset="0"/>
                <a:cs typeface="Arial" pitchFamily="34" charset="0"/>
              </a:endParaRPr>
            </a:p>
          </p:txBody>
        </p:sp>
        <p:sp>
          <p:nvSpPr>
            <p:cNvPr id="5" name="Text Box 2"/>
            <p:cNvSpPr txBox="1">
              <a:spLocks noChangeArrowheads="1"/>
            </p:cNvSpPr>
            <p:nvPr/>
          </p:nvSpPr>
          <p:spPr bwMode="auto">
            <a:xfrm>
              <a:off x="7048500" y="2010489"/>
              <a:ext cx="3810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chemeClr val="bg1"/>
                  </a:solidFill>
                  <a:effectLst/>
                  <a:latin typeface="Times New Roman" pitchFamily="18" charset="0"/>
                  <a:cs typeface="Arial" pitchFamily="34" charset="0"/>
                </a:rPr>
                <a:t>Cs</a:t>
              </a:r>
              <a:endParaRPr kumimoji="0" lang="en-US" sz="2400" b="0" i="0" u="none" strike="noStrike" cap="none" normalizeH="0" baseline="0" smtClean="0">
                <a:ln>
                  <a:noFill/>
                </a:ln>
                <a:solidFill>
                  <a:schemeClr val="bg1"/>
                </a:solidFill>
                <a:effectLst/>
                <a:latin typeface="Arial" pitchFamily="34" charset="0"/>
                <a:cs typeface="Arial" pitchFamily="34" charset="0"/>
              </a:endParaRPr>
            </a:p>
          </p:txBody>
        </p:sp>
      </p:grpSp>
      <p:grpSp>
        <p:nvGrpSpPr>
          <p:cNvPr id="8" name="Group 7"/>
          <p:cNvGrpSpPr/>
          <p:nvPr/>
        </p:nvGrpSpPr>
        <p:grpSpPr>
          <a:xfrm>
            <a:off x="7329487" y="3200400"/>
            <a:ext cx="1536700" cy="1487487"/>
            <a:chOff x="7329487" y="3200400"/>
            <a:chExt cx="1536700" cy="1487487"/>
          </a:xfrm>
        </p:grpSpPr>
        <p:pic>
          <p:nvPicPr>
            <p:cNvPr id="6150" name="rg_hi" descr="ANd9GcQYtMvrpHuulpplzaF6fvQGnJ5NujC9WZVnlNt3BCrZkbeSYyaQAQ"/>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7329487" y="3200400"/>
              <a:ext cx="1536700" cy="1487487"/>
            </a:xfrm>
            <a:prstGeom prst="rect">
              <a:avLst/>
            </a:prstGeom>
            <a:solidFill>
              <a:srgbClr val="B2A1C7"/>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Text Box 2"/>
            <p:cNvSpPr txBox="1">
              <a:spLocks noChangeArrowheads="1"/>
            </p:cNvSpPr>
            <p:nvPr/>
          </p:nvSpPr>
          <p:spPr bwMode="auto">
            <a:xfrm>
              <a:off x="7924800" y="3792379"/>
              <a:ext cx="4286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chemeClr val="bg1"/>
                  </a:solidFill>
                  <a:effectLst/>
                  <a:latin typeface="Times New Roman" pitchFamily="18" charset="0"/>
                  <a:cs typeface="Arial" pitchFamily="34" charset="0"/>
                </a:rPr>
                <a:t>Ca</a:t>
              </a:r>
              <a:endParaRPr kumimoji="0" lang="en-US" sz="2400" b="0" i="0" u="none" strike="noStrike" cap="none" normalizeH="0" baseline="0" smtClean="0">
                <a:ln>
                  <a:noFill/>
                </a:ln>
                <a:solidFill>
                  <a:schemeClr val="bg1"/>
                </a:solidFill>
                <a:effectLst/>
                <a:latin typeface="Arial" pitchFamily="34" charset="0"/>
                <a:cs typeface="Arial" pitchFamily="34" charset="0"/>
              </a:endParaRPr>
            </a:p>
          </p:txBody>
        </p:sp>
      </p:grpSp>
      <p:pic>
        <p:nvPicPr>
          <p:cNvPr id="717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9033" t="13050" r="28858" b="12688"/>
          <a:stretch/>
        </p:blipFill>
        <p:spPr bwMode="auto">
          <a:xfrm>
            <a:off x="7023674" y="4876800"/>
            <a:ext cx="184216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7950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barn(inVertical)">
                                      <p:cBhvr>
                                        <p:cTn id="19" dur="500"/>
                                        <p:tgtEl>
                                          <p:spTgt spid="2">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Effect transition="in" filter="barn(inVertical)">
                                      <p:cBhvr>
                                        <p:cTn id="29" dur="500"/>
                                        <p:tgtEl>
                                          <p:spTgt spid="2">
                                            <p:txEl>
                                              <p:pRg st="3" end="3"/>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7170"/>
                                        </p:tgtEl>
                                        <p:attrNameLst>
                                          <p:attrName>style.visibility</p:attrName>
                                        </p:attrNameLst>
                                      </p:cBhvr>
                                      <p:to>
                                        <p:strVal val="visible"/>
                                      </p:to>
                                    </p:set>
                                    <p:anim calcmode="lin" valueType="num">
                                      <p:cBhvr>
                                        <p:cTn id="32" dur="500" fill="hold"/>
                                        <p:tgtEl>
                                          <p:spTgt spid="7170"/>
                                        </p:tgtEl>
                                        <p:attrNameLst>
                                          <p:attrName>ppt_w</p:attrName>
                                        </p:attrNameLst>
                                      </p:cBhvr>
                                      <p:tavLst>
                                        <p:tav tm="0">
                                          <p:val>
                                            <p:fltVal val="0"/>
                                          </p:val>
                                        </p:tav>
                                        <p:tav tm="100000">
                                          <p:val>
                                            <p:strVal val="#ppt_w"/>
                                          </p:val>
                                        </p:tav>
                                      </p:tavLst>
                                    </p:anim>
                                    <p:anim calcmode="lin" valueType="num">
                                      <p:cBhvr>
                                        <p:cTn id="33" dur="500" fill="hold"/>
                                        <p:tgtEl>
                                          <p:spTgt spid="7170"/>
                                        </p:tgtEl>
                                        <p:attrNameLst>
                                          <p:attrName>ppt_h</p:attrName>
                                        </p:attrNameLst>
                                      </p:cBhvr>
                                      <p:tavLst>
                                        <p:tav tm="0">
                                          <p:val>
                                            <p:fltVal val="0"/>
                                          </p:val>
                                        </p:tav>
                                        <p:tav tm="100000">
                                          <p:val>
                                            <p:strVal val="#ppt_h"/>
                                          </p:val>
                                        </p:tav>
                                      </p:tavLst>
                                    </p:anim>
                                    <p:animEffect transition="in" filter="fade">
                                      <p:cBhvr>
                                        <p:cTn id="34"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6705600" cy="4572000"/>
          </a:xfrm>
        </p:spPr>
        <p:txBody>
          <a:bodyPr>
            <a:normAutofit fontScale="92500" lnSpcReduction="10000"/>
          </a:bodyPr>
          <a:lstStyle/>
          <a:p>
            <a:r>
              <a:rPr lang="en-US" b="1" dirty="0" smtClean="0">
                <a:solidFill>
                  <a:schemeClr val="bg1"/>
                </a:solidFill>
              </a:rPr>
              <a:t>CaF</a:t>
            </a:r>
            <a:r>
              <a:rPr lang="en-US" b="1" baseline="-25000" dirty="0" smtClean="0">
                <a:solidFill>
                  <a:schemeClr val="bg1"/>
                </a:solidFill>
              </a:rPr>
              <a:t>2</a:t>
            </a:r>
            <a:r>
              <a:rPr lang="en-US" b="1" dirty="0" smtClean="0">
                <a:solidFill>
                  <a:schemeClr val="bg1"/>
                </a:solidFill>
              </a:rPr>
              <a:t> </a:t>
            </a:r>
            <a:r>
              <a:rPr lang="en-US" b="1" dirty="0">
                <a:solidFill>
                  <a:schemeClr val="bg1"/>
                </a:solidFill>
              </a:rPr>
              <a:t>Structure (Fluorite</a:t>
            </a:r>
            <a:r>
              <a:rPr lang="en-US" b="1" dirty="0" smtClean="0">
                <a:solidFill>
                  <a:schemeClr val="bg1"/>
                </a:solidFill>
              </a:rPr>
              <a:t>)</a:t>
            </a:r>
          </a:p>
          <a:p>
            <a:pPr lvl="1"/>
            <a:r>
              <a:rPr lang="en-US" sz="1800" dirty="0" smtClean="0">
                <a:solidFill>
                  <a:srgbClr val="002060"/>
                </a:solidFill>
              </a:rPr>
              <a:t>The </a:t>
            </a:r>
            <a:r>
              <a:rPr lang="en-US" sz="1800" dirty="0">
                <a:solidFill>
                  <a:srgbClr val="002060"/>
                </a:solidFill>
              </a:rPr>
              <a:t>calcium ions </a:t>
            </a:r>
            <a:r>
              <a:rPr lang="en-US" sz="1800" dirty="0" smtClean="0">
                <a:solidFill>
                  <a:srgbClr val="002060"/>
                </a:solidFill>
              </a:rPr>
              <a:t>are </a:t>
            </a:r>
            <a:r>
              <a:rPr lang="en-US" sz="1800" dirty="0">
                <a:solidFill>
                  <a:srgbClr val="002060"/>
                </a:solidFill>
              </a:rPr>
              <a:t>arranged in a cubic-closed packed lattice, in which the fluoride ions </a:t>
            </a:r>
            <a:r>
              <a:rPr lang="en-US" sz="1800" dirty="0" smtClean="0">
                <a:solidFill>
                  <a:srgbClr val="002060"/>
                </a:solidFill>
              </a:rPr>
              <a:t>are </a:t>
            </a:r>
            <a:r>
              <a:rPr lang="en-US" sz="1800" dirty="0">
                <a:solidFill>
                  <a:srgbClr val="002060"/>
                </a:solidFill>
              </a:rPr>
              <a:t>occupying </a:t>
            </a:r>
            <a:r>
              <a:rPr lang="en-US" sz="1800" b="1" dirty="0">
                <a:solidFill>
                  <a:srgbClr val="002060"/>
                </a:solidFill>
              </a:rPr>
              <a:t>all</a:t>
            </a:r>
            <a:r>
              <a:rPr lang="en-US" sz="1800" dirty="0">
                <a:solidFill>
                  <a:srgbClr val="002060"/>
                </a:solidFill>
              </a:rPr>
              <a:t> tetrahedral holes. Therefore, the calcium ions exhibit a cubic coordination while the fluoride ions experience a tetrahedral coordination. Overall, there are four formula units of CaF</a:t>
            </a:r>
            <a:r>
              <a:rPr lang="en-US" sz="1800" baseline="-25000" dirty="0">
                <a:solidFill>
                  <a:srgbClr val="002060"/>
                </a:solidFill>
              </a:rPr>
              <a:t>2</a:t>
            </a:r>
            <a:r>
              <a:rPr lang="en-US" sz="1800" dirty="0">
                <a:solidFill>
                  <a:srgbClr val="002060"/>
                </a:solidFill>
              </a:rPr>
              <a:t> in each unit cell (</a:t>
            </a:r>
            <a:r>
              <a:rPr lang="en-US" sz="1800" dirty="0" err="1">
                <a:solidFill>
                  <a:srgbClr val="002060"/>
                </a:solidFill>
              </a:rPr>
              <a:t>Ca</a:t>
            </a:r>
            <a:r>
              <a:rPr lang="en-US" sz="1800" dirty="0">
                <a:solidFill>
                  <a:srgbClr val="002060"/>
                </a:solidFill>
              </a:rPr>
              <a:t>: 8 corners (8/8) + 6 faces (6/2), F: 8 tetrahedral holes (8/1)). </a:t>
            </a:r>
            <a:endParaRPr lang="en-US" sz="1800" dirty="0" smtClean="0">
              <a:solidFill>
                <a:srgbClr val="002060"/>
              </a:solidFill>
            </a:endParaRPr>
          </a:p>
          <a:p>
            <a:pPr lvl="1"/>
            <a:r>
              <a:rPr lang="en-US" sz="1800" dirty="0" smtClean="0">
                <a:solidFill>
                  <a:srgbClr val="002060"/>
                </a:solidFill>
              </a:rPr>
              <a:t>The </a:t>
            </a:r>
            <a:r>
              <a:rPr lang="en-US" sz="1800" dirty="0">
                <a:solidFill>
                  <a:srgbClr val="002060"/>
                </a:solidFill>
              </a:rPr>
              <a:t>pink or purple color of many fluorite crystals is due to a defect in the lattice, in which an electron has replaced a fluoride ion. This trapped electron is referred to as color center. </a:t>
            </a:r>
            <a:endParaRPr lang="en-US" sz="1800" dirty="0" smtClean="0">
              <a:solidFill>
                <a:srgbClr val="002060"/>
              </a:solidFill>
            </a:endParaRPr>
          </a:p>
          <a:p>
            <a:pPr lvl="1"/>
            <a:r>
              <a:rPr lang="en-US" sz="1800" dirty="0" smtClean="0">
                <a:solidFill>
                  <a:srgbClr val="002060"/>
                </a:solidFill>
              </a:rPr>
              <a:t>The </a:t>
            </a:r>
            <a:r>
              <a:rPr lang="en-US" sz="1800" dirty="0" smtClean="0">
                <a:solidFill>
                  <a:srgbClr val="002060"/>
                </a:solidFill>
              </a:rPr>
              <a:t>fluorite </a:t>
            </a:r>
            <a:r>
              <a:rPr lang="en-US" sz="1800" dirty="0">
                <a:solidFill>
                  <a:srgbClr val="002060"/>
                </a:solidFill>
              </a:rPr>
              <a:t>structure is commonly found in fluorides of large divalent cations, chlorides of </a:t>
            </a:r>
            <a:r>
              <a:rPr lang="en-US" sz="1800" dirty="0" err="1">
                <a:solidFill>
                  <a:srgbClr val="002060"/>
                </a:solidFill>
              </a:rPr>
              <a:t>Sr</a:t>
            </a:r>
            <a:r>
              <a:rPr lang="en-US" sz="1800" dirty="0">
                <a:solidFill>
                  <a:srgbClr val="002060"/>
                </a:solidFill>
              </a:rPr>
              <a:t> and Ba, and dioxides of large </a:t>
            </a:r>
            <a:r>
              <a:rPr lang="en-US" sz="1800" dirty="0" err="1">
                <a:solidFill>
                  <a:srgbClr val="002060"/>
                </a:solidFill>
              </a:rPr>
              <a:t>quadrivalent</a:t>
            </a:r>
            <a:r>
              <a:rPr lang="en-US" sz="1800" dirty="0">
                <a:solidFill>
                  <a:srgbClr val="002060"/>
                </a:solidFill>
              </a:rPr>
              <a:t> cations i.e., </a:t>
            </a:r>
            <a:r>
              <a:rPr lang="en-US" sz="1800" dirty="0" err="1">
                <a:solidFill>
                  <a:srgbClr val="002060"/>
                </a:solidFill>
              </a:rPr>
              <a:t>Zr</a:t>
            </a:r>
            <a:r>
              <a:rPr lang="en-US" sz="1800" dirty="0">
                <a:solidFill>
                  <a:srgbClr val="002060"/>
                </a:solidFill>
              </a:rPr>
              <a:t>, Hf, </a:t>
            </a:r>
            <a:r>
              <a:rPr lang="en-US" sz="1800" dirty="0" err="1">
                <a:solidFill>
                  <a:srgbClr val="002060"/>
                </a:solidFill>
              </a:rPr>
              <a:t>Ce</a:t>
            </a:r>
            <a:r>
              <a:rPr lang="en-US" sz="1800" dirty="0">
                <a:solidFill>
                  <a:srgbClr val="002060"/>
                </a:solidFill>
              </a:rPr>
              <a:t>, </a:t>
            </a:r>
            <a:r>
              <a:rPr lang="en-US" sz="1800" dirty="0" err="1">
                <a:solidFill>
                  <a:srgbClr val="002060"/>
                </a:solidFill>
              </a:rPr>
              <a:t>Th</a:t>
            </a:r>
            <a:r>
              <a:rPr lang="en-US" sz="1800" dirty="0">
                <a:solidFill>
                  <a:srgbClr val="002060"/>
                </a:solidFill>
              </a:rPr>
              <a:t>, U, etc.  </a:t>
            </a:r>
            <a:endParaRPr lang="en-US" sz="1800" dirty="0" smtClean="0">
              <a:solidFill>
                <a:srgbClr val="002060"/>
              </a:solidFill>
            </a:endParaRPr>
          </a:p>
          <a:p>
            <a:pPr lvl="1"/>
            <a:r>
              <a:rPr lang="en-US" sz="1800" dirty="0" smtClean="0">
                <a:solidFill>
                  <a:srgbClr val="002060"/>
                </a:solidFill>
              </a:rPr>
              <a:t>Lead(II</a:t>
            </a:r>
            <a:r>
              <a:rPr lang="en-US" sz="1800" dirty="0">
                <a:solidFill>
                  <a:srgbClr val="002060"/>
                </a:solidFill>
              </a:rPr>
              <a:t>) oxide and platinum(II) sulfide are variation of the </a:t>
            </a:r>
            <a:r>
              <a:rPr lang="en-US" sz="1800" dirty="0" smtClean="0">
                <a:solidFill>
                  <a:srgbClr val="002060"/>
                </a:solidFill>
              </a:rPr>
              <a:t>fluorite </a:t>
            </a:r>
            <a:r>
              <a:rPr lang="en-US" sz="1800" dirty="0">
                <a:solidFill>
                  <a:srgbClr val="002060"/>
                </a:solidFill>
              </a:rPr>
              <a:t>structure in which half of the tetrahedral holes are not filled. In </a:t>
            </a:r>
            <a:r>
              <a:rPr lang="en-US" sz="1800" dirty="0" err="1">
                <a:solidFill>
                  <a:srgbClr val="002060"/>
                </a:solidFill>
              </a:rPr>
              <a:t>PbO</a:t>
            </a:r>
            <a:r>
              <a:rPr lang="en-US" sz="1800" dirty="0">
                <a:solidFill>
                  <a:srgbClr val="002060"/>
                </a:solidFill>
              </a:rPr>
              <a:t>, the tetrahedral positions at z=¾ are not filled. In </a:t>
            </a:r>
            <a:r>
              <a:rPr lang="en-US" sz="1800" dirty="0" err="1">
                <a:solidFill>
                  <a:srgbClr val="002060"/>
                </a:solidFill>
              </a:rPr>
              <a:t>PtS</a:t>
            </a:r>
            <a:r>
              <a:rPr lang="en-US" sz="1800" dirty="0">
                <a:solidFill>
                  <a:srgbClr val="002060"/>
                </a:solidFill>
              </a:rPr>
              <a:t>, half of the sulfide ions are removed in a way that </a:t>
            </a:r>
            <a:r>
              <a:rPr lang="en-US" sz="1800" dirty="0" err="1">
                <a:solidFill>
                  <a:srgbClr val="002060"/>
                </a:solidFill>
              </a:rPr>
              <a:t>Pt</a:t>
            </a:r>
            <a:r>
              <a:rPr lang="en-US" sz="1800" dirty="0">
                <a:solidFill>
                  <a:srgbClr val="002060"/>
                </a:solidFill>
              </a:rPr>
              <a:t>(II)-ions exhibits a square-planar coordination afterwards. </a:t>
            </a:r>
          </a:p>
          <a:p>
            <a:pPr lvl="1"/>
            <a:endParaRPr lang="en-US" sz="1800" dirty="0">
              <a:solidFill>
                <a:srgbClr val="002060"/>
              </a:solidFill>
            </a:endParaRPr>
          </a:p>
          <a:p>
            <a:endParaRPr lang="en-US" sz="2000" dirty="0"/>
          </a:p>
          <a:p>
            <a:pPr lvl="1"/>
            <a:endParaRPr lang="en-US" b="1" dirty="0">
              <a:solidFill>
                <a:schemeClr val="bg1"/>
              </a:solidFill>
            </a:endParaRPr>
          </a:p>
        </p:txBody>
      </p:sp>
      <p:sp>
        <p:nvSpPr>
          <p:cNvPr id="3" name="Title 2"/>
          <p:cNvSpPr>
            <a:spLocks noGrp="1"/>
          </p:cNvSpPr>
          <p:nvPr>
            <p:ph type="title"/>
          </p:nvPr>
        </p:nvSpPr>
        <p:spPr/>
        <p:txBody>
          <a:bodyPr/>
          <a:lstStyle/>
          <a:p>
            <a:pPr algn="ctr"/>
            <a:r>
              <a:rPr lang="en-US" dirty="0" smtClean="0">
                <a:solidFill>
                  <a:srgbClr val="002060"/>
                </a:solidFill>
                <a:effectLst/>
              </a:rPr>
              <a:t>AB</a:t>
            </a:r>
            <a:r>
              <a:rPr lang="en-US" baseline="-25000" dirty="0" smtClean="0">
                <a:solidFill>
                  <a:srgbClr val="002060"/>
                </a:solidFill>
                <a:effectLst/>
              </a:rPr>
              <a:t>2</a:t>
            </a:r>
            <a:r>
              <a:rPr lang="en-US" dirty="0" smtClean="0">
                <a:solidFill>
                  <a:srgbClr val="002060"/>
                </a:solidFill>
                <a:effectLst/>
              </a:rPr>
              <a:t> Structures I</a:t>
            </a:r>
            <a:endParaRPr lang="en-US" dirty="0"/>
          </a:p>
        </p:txBody>
      </p:sp>
      <p:grpSp>
        <p:nvGrpSpPr>
          <p:cNvPr id="6" name="Group 5"/>
          <p:cNvGrpSpPr/>
          <p:nvPr/>
        </p:nvGrpSpPr>
        <p:grpSpPr>
          <a:xfrm>
            <a:off x="7162800" y="1713089"/>
            <a:ext cx="1634066" cy="1563511"/>
            <a:chOff x="7162800" y="1524000"/>
            <a:chExt cx="1634066" cy="1563511"/>
          </a:xfrm>
        </p:grpSpPr>
        <p:pic>
          <p:nvPicPr>
            <p:cNvPr id="7172" name="Picture 4" descr="http://www.chem.ox.ac.uk/icl/heyes/structure_of_solids/Lecture2/image.gif"/>
            <p:cNvPicPr>
              <a:picLocks noChangeAspect="1" noChangeArrowheads="1"/>
            </p:cNvPicPr>
            <p:nvPr/>
          </p:nvPicPr>
          <p:blipFill rotWithShape="1">
            <a:blip r:embed="rId2">
              <a:extLst>
                <a:ext uri="{28A0092B-C50C-407E-A947-70E740481C1C}">
                  <a14:useLocalDpi xmlns:a14="http://schemas.microsoft.com/office/drawing/2010/main" val="0"/>
                </a:ext>
              </a:extLst>
            </a:blip>
            <a:srcRect l="1" r="70163" b="58125"/>
            <a:stretch/>
          </p:blipFill>
          <p:spPr bwMode="auto">
            <a:xfrm>
              <a:off x="7162800" y="1524000"/>
              <a:ext cx="1634066" cy="1563511"/>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2"/>
            <p:cNvSpPr txBox="1">
              <a:spLocks noChangeArrowheads="1"/>
            </p:cNvSpPr>
            <p:nvPr/>
          </p:nvSpPr>
          <p:spPr bwMode="auto">
            <a:xfrm>
              <a:off x="7848600" y="1628001"/>
              <a:ext cx="381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err="1" smtClean="0">
                  <a:ln>
                    <a:noFill/>
                  </a:ln>
                  <a:solidFill>
                    <a:srgbClr val="FFFFFF"/>
                  </a:solidFill>
                  <a:effectLst/>
                  <a:latin typeface="Times New Roman" pitchFamily="18" charset="0"/>
                  <a:cs typeface="Arial" pitchFamily="34" charset="0"/>
                </a:rPr>
                <a:t>Ca</a:t>
              </a:r>
              <a:endParaRPr kumimoji="0" lang="en-US" sz="3600" b="1"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 Box 2"/>
            <p:cNvSpPr txBox="1">
              <a:spLocks noChangeArrowheads="1"/>
            </p:cNvSpPr>
            <p:nvPr/>
          </p:nvSpPr>
          <p:spPr bwMode="auto">
            <a:xfrm>
              <a:off x="7543800" y="1963579"/>
              <a:ext cx="38100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50" b="1" i="0" u="none" strike="noStrike" cap="none" normalizeH="0" baseline="0" smtClean="0">
                  <a:ln>
                    <a:noFill/>
                  </a:ln>
                  <a:solidFill>
                    <a:srgbClr val="FFFFFF"/>
                  </a:solidFill>
                  <a:effectLst/>
                  <a:latin typeface="Times New Roman" pitchFamily="18" charset="0"/>
                  <a:cs typeface="Arial" pitchFamily="34" charset="0"/>
                </a:rPr>
                <a:t>F</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grpSp>
      <p:pic>
        <p:nvPicPr>
          <p:cNvPr id="7176" name="rg_hi" descr="ANd9GcTs78I-H33qD9WZmrrWLXpfJjjNmompJ9FoEqq7gVpINOLaBkJ_q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7234" y="3429000"/>
            <a:ext cx="162373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11"/>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399" t="16056" r="31645" b="14617"/>
          <a:stretch/>
        </p:blipFill>
        <p:spPr bwMode="auto">
          <a:xfrm>
            <a:off x="7174089" y="4800600"/>
            <a:ext cx="1784084"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3414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par>
                                <p:cTn id="18" presetID="53" presetClass="entr" presetSubtype="16" fill="hold" nodeType="withEffect">
                                  <p:stCondLst>
                                    <p:cond delay="0"/>
                                  </p:stCondLst>
                                  <p:childTnLst>
                                    <p:set>
                                      <p:cBhvr>
                                        <p:cTn id="19" dur="1" fill="hold">
                                          <p:stCondLst>
                                            <p:cond delay="0"/>
                                          </p:stCondLst>
                                        </p:cTn>
                                        <p:tgtEl>
                                          <p:spTgt spid="7176"/>
                                        </p:tgtEl>
                                        <p:attrNameLst>
                                          <p:attrName>style.visibility</p:attrName>
                                        </p:attrNameLst>
                                      </p:cBhvr>
                                      <p:to>
                                        <p:strVal val="visible"/>
                                      </p:to>
                                    </p:set>
                                    <p:anim calcmode="lin" valueType="num">
                                      <p:cBhvr>
                                        <p:cTn id="20" dur="500" fill="hold"/>
                                        <p:tgtEl>
                                          <p:spTgt spid="7176"/>
                                        </p:tgtEl>
                                        <p:attrNameLst>
                                          <p:attrName>ppt_w</p:attrName>
                                        </p:attrNameLst>
                                      </p:cBhvr>
                                      <p:tavLst>
                                        <p:tav tm="0">
                                          <p:val>
                                            <p:fltVal val="0"/>
                                          </p:val>
                                        </p:tav>
                                        <p:tav tm="100000">
                                          <p:val>
                                            <p:strVal val="#ppt_w"/>
                                          </p:val>
                                        </p:tav>
                                      </p:tavLst>
                                    </p:anim>
                                    <p:anim calcmode="lin" valueType="num">
                                      <p:cBhvr>
                                        <p:cTn id="21" dur="500" fill="hold"/>
                                        <p:tgtEl>
                                          <p:spTgt spid="7176"/>
                                        </p:tgtEl>
                                        <p:attrNameLst>
                                          <p:attrName>ppt_h</p:attrName>
                                        </p:attrNameLst>
                                      </p:cBhvr>
                                      <p:tavLst>
                                        <p:tav tm="0">
                                          <p:val>
                                            <p:fltVal val="0"/>
                                          </p:val>
                                        </p:tav>
                                        <p:tav tm="100000">
                                          <p:val>
                                            <p:strVal val="#ppt_h"/>
                                          </p:val>
                                        </p:tav>
                                      </p:tavLst>
                                    </p:anim>
                                    <p:animEffect transition="in" filter="fade">
                                      <p:cBhvr>
                                        <p:cTn id="22" dur="500"/>
                                        <p:tgtEl>
                                          <p:spTgt spid="717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barn(inVertical)">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barn(inVertical)">
                                      <p:cBhvr>
                                        <p:cTn id="32" dur="500"/>
                                        <p:tgtEl>
                                          <p:spTgt spid="2">
                                            <p:txEl>
                                              <p:pRg st="4" end="4"/>
                                            </p:txEl>
                                          </p:spTgt>
                                        </p:tgtEl>
                                      </p:cBhvr>
                                    </p:animEffect>
                                  </p:childTnLst>
                                </p:cTn>
                              </p:par>
                              <p:par>
                                <p:cTn id="33" presetID="53" presetClass="entr" presetSubtype="16" fill="hold" nodeType="withEffect">
                                  <p:stCondLst>
                                    <p:cond delay="0"/>
                                  </p:stCondLst>
                                  <p:childTnLst>
                                    <p:set>
                                      <p:cBhvr>
                                        <p:cTn id="34" dur="1" fill="hold">
                                          <p:stCondLst>
                                            <p:cond delay="0"/>
                                          </p:stCondLst>
                                        </p:cTn>
                                        <p:tgtEl>
                                          <p:spTgt spid="7179"/>
                                        </p:tgtEl>
                                        <p:attrNameLst>
                                          <p:attrName>style.visibility</p:attrName>
                                        </p:attrNameLst>
                                      </p:cBhvr>
                                      <p:to>
                                        <p:strVal val="visible"/>
                                      </p:to>
                                    </p:set>
                                    <p:anim calcmode="lin" valueType="num">
                                      <p:cBhvr>
                                        <p:cTn id="35" dur="500" fill="hold"/>
                                        <p:tgtEl>
                                          <p:spTgt spid="7179"/>
                                        </p:tgtEl>
                                        <p:attrNameLst>
                                          <p:attrName>ppt_w</p:attrName>
                                        </p:attrNameLst>
                                      </p:cBhvr>
                                      <p:tavLst>
                                        <p:tav tm="0">
                                          <p:val>
                                            <p:fltVal val="0"/>
                                          </p:val>
                                        </p:tav>
                                        <p:tav tm="100000">
                                          <p:val>
                                            <p:strVal val="#ppt_w"/>
                                          </p:val>
                                        </p:tav>
                                      </p:tavLst>
                                    </p:anim>
                                    <p:anim calcmode="lin" valueType="num">
                                      <p:cBhvr>
                                        <p:cTn id="36" dur="500" fill="hold"/>
                                        <p:tgtEl>
                                          <p:spTgt spid="7179"/>
                                        </p:tgtEl>
                                        <p:attrNameLst>
                                          <p:attrName>ppt_h</p:attrName>
                                        </p:attrNameLst>
                                      </p:cBhvr>
                                      <p:tavLst>
                                        <p:tav tm="0">
                                          <p:val>
                                            <p:fltVal val="0"/>
                                          </p:val>
                                        </p:tav>
                                        <p:tav tm="100000">
                                          <p:val>
                                            <p:strVal val="#ppt_h"/>
                                          </p:val>
                                        </p:tav>
                                      </p:tavLst>
                                    </p:anim>
                                    <p:animEffect transition="in" filter="fade">
                                      <p:cBhvr>
                                        <p:cTn id="37" dur="500"/>
                                        <p:tgtEl>
                                          <p:spTgt spid="7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6629400" cy="4572000"/>
          </a:xfrm>
        </p:spPr>
        <p:txBody>
          <a:bodyPr>
            <a:normAutofit lnSpcReduction="10000"/>
          </a:bodyPr>
          <a:lstStyle/>
          <a:p>
            <a:r>
              <a:rPr lang="en-US" b="1" dirty="0" err="1" smtClean="0">
                <a:solidFill>
                  <a:schemeClr val="bg1"/>
                </a:solidFill>
              </a:rPr>
              <a:t>Antifluorite</a:t>
            </a:r>
            <a:r>
              <a:rPr lang="en-US" b="1" dirty="0" smtClean="0">
                <a:solidFill>
                  <a:schemeClr val="bg1"/>
                </a:solidFill>
              </a:rPr>
              <a:t> </a:t>
            </a:r>
          </a:p>
          <a:p>
            <a:pPr lvl="1"/>
            <a:r>
              <a:rPr lang="en-US" dirty="0" smtClean="0">
                <a:solidFill>
                  <a:srgbClr val="002060"/>
                </a:solidFill>
              </a:rPr>
              <a:t>If the cation and anion are switched, one arrives at the </a:t>
            </a:r>
            <a:r>
              <a:rPr lang="en-US" i="1" dirty="0" err="1" smtClean="0">
                <a:solidFill>
                  <a:srgbClr val="002060"/>
                </a:solidFill>
              </a:rPr>
              <a:t>antifluorite</a:t>
            </a:r>
            <a:r>
              <a:rPr lang="en-US" dirty="0" smtClean="0">
                <a:solidFill>
                  <a:srgbClr val="002060"/>
                </a:solidFill>
              </a:rPr>
              <a:t> structure that is found in Na</a:t>
            </a:r>
            <a:r>
              <a:rPr lang="en-US" baseline="-25000" dirty="0" smtClean="0">
                <a:solidFill>
                  <a:srgbClr val="002060"/>
                </a:solidFill>
              </a:rPr>
              <a:t>2</a:t>
            </a:r>
            <a:r>
              <a:rPr lang="en-US" dirty="0" smtClean="0">
                <a:solidFill>
                  <a:srgbClr val="002060"/>
                </a:solidFill>
              </a:rPr>
              <a:t>O and Li</a:t>
            </a:r>
            <a:r>
              <a:rPr lang="en-US" baseline="-25000" dirty="0" smtClean="0">
                <a:solidFill>
                  <a:srgbClr val="002060"/>
                </a:solidFill>
              </a:rPr>
              <a:t>2</a:t>
            </a:r>
            <a:r>
              <a:rPr lang="en-US" dirty="0" smtClean="0">
                <a:solidFill>
                  <a:srgbClr val="002060"/>
                </a:solidFill>
              </a:rPr>
              <a:t>O. This structure is found in many oxides and </a:t>
            </a:r>
            <a:r>
              <a:rPr lang="en-US" dirty="0" err="1" smtClean="0">
                <a:solidFill>
                  <a:srgbClr val="002060"/>
                </a:solidFill>
              </a:rPr>
              <a:t>chalcogenides</a:t>
            </a:r>
            <a:r>
              <a:rPr lang="en-US" dirty="0" smtClean="0">
                <a:solidFill>
                  <a:srgbClr val="002060"/>
                </a:solidFill>
              </a:rPr>
              <a:t> of </a:t>
            </a:r>
            <a:r>
              <a:rPr lang="en-US" dirty="0">
                <a:solidFill>
                  <a:srgbClr val="002060"/>
                </a:solidFill>
              </a:rPr>
              <a:t>alkali metals</a:t>
            </a:r>
            <a:r>
              <a:rPr lang="en-US" dirty="0" smtClean="0">
                <a:solidFill>
                  <a:srgbClr val="002060"/>
                </a:solidFill>
              </a:rPr>
              <a:t>. </a:t>
            </a:r>
            <a:endParaRPr lang="en-US" dirty="0" smtClean="0">
              <a:solidFill>
                <a:srgbClr val="002060"/>
              </a:solidFill>
            </a:endParaRPr>
          </a:p>
          <a:p>
            <a:pPr lvl="1"/>
            <a:r>
              <a:rPr lang="en-US" dirty="0" smtClean="0">
                <a:solidFill>
                  <a:srgbClr val="002060"/>
                </a:solidFill>
              </a:rPr>
              <a:t>The </a:t>
            </a:r>
            <a:r>
              <a:rPr lang="en-US" dirty="0">
                <a:solidFill>
                  <a:srgbClr val="002060"/>
                </a:solidFill>
              </a:rPr>
              <a:t>structure of K</a:t>
            </a:r>
            <a:r>
              <a:rPr lang="en-US" baseline="-25000" dirty="0">
                <a:solidFill>
                  <a:srgbClr val="002060"/>
                </a:solidFill>
              </a:rPr>
              <a:t>2</a:t>
            </a:r>
            <a:r>
              <a:rPr lang="en-US" dirty="0">
                <a:solidFill>
                  <a:srgbClr val="002060"/>
                </a:solidFill>
              </a:rPr>
              <a:t>PtCl</a:t>
            </a:r>
            <a:r>
              <a:rPr lang="en-US" baseline="-25000" dirty="0">
                <a:solidFill>
                  <a:srgbClr val="002060"/>
                </a:solidFill>
              </a:rPr>
              <a:t>6</a:t>
            </a:r>
            <a:r>
              <a:rPr lang="en-US" dirty="0">
                <a:solidFill>
                  <a:srgbClr val="002060"/>
                </a:solidFill>
              </a:rPr>
              <a:t> </a:t>
            </a:r>
            <a:r>
              <a:rPr lang="en-US" dirty="0" smtClean="0">
                <a:solidFill>
                  <a:srgbClr val="002060"/>
                </a:solidFill>
              </a:rPr>
              <a:t>is </a:t>
            </a:r>
            <a:r>
              <a:rPr lang="en-US" dirty="0">
                <a:solidFill>
                  <a:srgbClr val="002060"/>
                </a:solidFill>
              </a:rPr>
              <a:t>a variation of this structure, in which the potassium ion assumes the role of the sodium filling all tetrahedral holes, and the PtCl</a:t>
            </a:r>
            <a:r>
              <a:rPr lang="en-US" baseline="-25000" dirty="0">
                <a:solidFill>
                  <a:srgbClr val="002060"/>
                </a:solidFill>
              </a:rPr>
              <a:t>6</a:t>
            </a:r>
            <a:r>
              <a:rPr lang="en-US" dirty="0">
                <a:solidFill>
                  <a:srgbClr val="002060"/>
                </a:solidFill>
              </a:rPr>
              <a:t>-octahedron the function of the oxide ion occupying the corners and the center of the faces. </a:t>
            </a:r>
          </a:p>
          <a:p>
            <a:pPr lvl="1"/>
            <a:endParaRPr lang="en-US" dirty="0"/>
          </a:p>
        </p:txBody>
      </p:sp>
      <p:sp>
        <p:nvSpPr>
          <p:cNvPr id="3" name="Title 2"/>
          <p:cNvSpPr>
            <a:spLocks noGrp="1"/>
          </p:cNvSpPr>
          <p:nvPr>
            <p:ph type="title"/>
          </p:nvPr>
        </p:nvSpPr>
        <p:spPr/>
        <p:txBody>
          <a:bodyPr/>
          <a:lstStyle/>
          <a:p>
            <a:pPr algn="ctr"/>
            <a:r>
              <a:rPr lang="en-US" dirty="0">
                <a:solidFill>
                  <a:srgbClr val="002060"/>
                </a:solidFill>
                <a:effectLst/>
              </a:rPr>
              <a:t>AB</a:t>
            </a:r>
            <a:r>
              <a:rPr lang="en-US" baseline="-25000" dirty="0">
                <a:solidFill>
                  <a:srgbClr val="002060"/>
                </a:solidFill>
                <a:effectLst/>
              </a:rPr>
              <a:t>2</a:t>
            </a:r>
            <a:r>
              <a:rPr lang="en-US" dirty="0">
                <a:solidFill>
                  <a:srgbClr val="002060"/>
                </a:solidFill>
                <a:effectLst/>
              </a:rPr>
              <a:t> Structures </a:t>
            </a:r>
            <a:r>
              <a:rPr lang="en-US" dirty="0" smtClean="0">
                <a:solidFill>
                  <a:srgbClr val="002060"/>
                </a:solidFill>
                <a:effectLst/>
              </a:rPr>
              <a:t>II</a:t>
            </a:r>
            <a:endParaRPr lang="en-US" dirty="0"/>
          </a:p>
        </p:txBody>
      </p:sp>
      <p:grpSp>
        <p:nvGrpSpPr>
          <p:cNvPr id="7" name="Group 6"/>
          <p:cNvGrpSpPr/>
          <p:nvPr/>
        </p:nvGrpSpPr>
        <p:grpSpPr>
          <a:xfrm>
            <a:off x="7067774" y="2057401"/>
            <a:ext cx="1731445" cy="1371600"/>
            <a:chOff x="7067774" y="2057401"/>
            <a:chExt cx="1731445" cy="1371600"/>
          </a:xfrm>
        </p:grpSpPr>
        <p:pic>
          <p:nvPicPr>
            <p:cNvPr id="9219" name="Picture 97"/>
            <p:cNvPicPr>
              <a:picLocks noChangeAspect="1" noChangeArrowheads="1"/>
            </p:cNvPicPr>
            <p:nvPr/>
          </p:nvPicPr>
          <p:blipFill>
            <a:blip r:embed="rId2" cstate="print">
              <a:lum bright="-20000" contrast="60000"/>
              <a:extLst>
                <a:ext uri="{28A0092B-C50C-407E-A947-70E740481C1C}">
                  <a14:useLocalDpi xmlns:a14="http://schemas.microsoft.com/office/drawing/2010/main" val="0"/>
                </a:ext>
              </a:extLst>
            </a:blip>
            <a:srcRect l="22673" t="20662" r="22673" b="20662"/>
            <a:stretch>
              <a:fillRect/>
            </a:stretch>
          </p:blipFill>
          <p:spPr bwMode="auto">
            <a:xfrm>
              <a:off x="7067774" y="2057401"/>
              <a:ext cx="173144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
            <p:cNvSpPr txBox="1">
              <a:spLocks noChangeArrowheads="1"/>
            </p:cNvSpPr>
            <p:nvPr/>
          </p:nvSpPr>
          <p:spPr bwMode="auto">
            <a:xfrm>
              <a:off x="7439378" y="2895600"/>
              <a:ext cx="3810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FFFFFF"/>
                  </a:solidFill>
                  <a:effectLst/>
                  <a:latin typeface="Times New Roman" pitchFamily="18" charset="0"/>
                  <a:cs typeface="Arial" pitchFamily="34" charset="0"/>
                </a:rPr>
                <a:t>Li</a:t>
              </a:r>
              <a:endParaRPr kumimoji="0" lang="en-US" sz="2400" b="1" i="0" u="none" strike="noStrike" cap="none" normalizeH="0" baseline="0" smtClean="0">
                <a:ln>
                  <a:noFill/>
                </a:ln>
                <a:solidFill>
                  <a:schemeClr val="tx1"/>
                </a:solidFill>
                <a:effectLst/>
                <a:latin typeface="Arial" pitchFamily="34" charset="0"/>
                <a:cs typeface="Arial" pitchFamily="34" charset="0"/>
              </a:endParaRPr>
            </a:p>
          </p:txBody>
        </p:sp>
        <p:sp>
          <p:nvSpPr>
            <p:cNvPr id="6" name="Text Box 2"/>
            <p:cNvSpPr txBox="1">
              <a:spLocks noChangeArrowheads="1"/>
            </p:cNvSpPr>
            <p:nvPr/>
          </p:nvSpPr>
          <p:spPr bwMode="auto">
            <a:xfrm>
              <a:off x="7162800" y="3219450"/>
              <a:ext cx="3810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1" i="0" u="none" strike="noStrike" cap="none" normalizeH="0" baseline="0" smtClean="0">
                  <a:ln>
                    <a:noFill/>
                  </a:ln>
                  <a:solidFill>
                    <a:srgbClr val="FFFFFF"/>
                  </a:solidFill>
                  <a:effectLst/>
                  <a:latin typeface="Times New Roman" pitchFamily="18" charset="0"/>
                  <a:cs typeface="Arial" pitchFamily="34" charset="0"/>
                </a:rPr>
                <a:t>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pic>
        <p:nvPicPr>
          <p:cNvPr id="9222" name="Picture 98"/>
          <p:cNvPicPr>
            <a:picLocks noChangeAspect="1" noChangeArrowheads="1"/>
          </p:cNvPicPr>
          <p:nvPr/>
        </p:nvPicPr>
        <p:blipFill>
          <a:blip r:embed="rId3" cstate="print">
            <a:lum contrast="42000"/>
            <a:extLst>
              <a:ext uri="{28A0092B-C50C-407E-A947-70E740481C1C}">
                <a14:useLocalDpi xmlns:a14="http://schemas.microsoft.com/office/drawing/2010/main" val="0"/>
              </a:ext>
            </a:extLst>
          </a:blip>
          <a:srcRect l="22571" t="17473" r="22571" b="17473"/>
          <a:stretch>
            <a:fillRect/>
          </a:stretch>
        </p:blipFill>
        <p:spPr bwMode="auto">
          <a:xfrm>
            <a:off x="7067774" y="3657600"/>
            <a:ext cx="1681469" cy="1453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6408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fltVal val="0"/>
                                          </p:val>
                                        </p:tav>
                                        <p:tav tm="100000">
                                          <p:val>
                                            <p:strVal val="#ppt_w"/>
                                          </p:val>
                                        </p:tav>
                                      </p:tavLst>
                                    </p:anim>
                                    <p:anim calcmode="lin" valueType="num">
                                      <p:cBhvr>
                                        <p:cTn id="11" dur="500" fill="hold"/>
                                        <p:tgtEl>
                                          <p:spTgt spid="7"/>
                                        </p:tgtEl>
                                        <p:attrNameLst>
                                          <p:attrName>ppt_h</p:attrName>
                                        </p:attrNameLst>
                                      </p:cBhvr>
                                      <p:tavLst>
                                        <p:tav tm="0">
                                          <p:val>
                                            <p:fltVal val="0"/>
                                          </p:val>
                                        </p:tav>
                                        <p:tav tm="100000">
                                          <p:val>
                                            <p:strVal val="#ppt_h"/>
                                          </p:val>
                                        </p:tav>
                                      </p:tavLst>
                                    </p:anim>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par>
                                <p:cTn id="18" presetID="53" presetClass="entr" presetSubtype="16" fill="hold" nodeType="withEffect">
                                  <p:stCondLst>
                                    <p:cond delay="0"/>
                                  </p:stCondLst>
                                  <p:childTnLst>
                                    <p:set>
                                      <p:cBhvr>
                                        <p:cTn id="19" dur="1" fill="hold">
                                          <p:stCondLst>
                                            <p:cond delay="0"/>
                                          </p:stCondLst>
                                        </p:cTn>
                                        <p:tgtEl>
                                          <p:spTgt spid="9222"/>
                                        </p:tgtEl>
                                        <p:attrNameLst>
                                          <p:attrName>style.visibility</p:attrName>
                                        </p:attrNameLst>
                                      </p:cBhvr>
                                      <p:to>
                                        <p:strVal val="visible"/>
                                      </p:to>
                                    </p:set>
                                    <p:anim calcmode="lin" valueType="num">
                                      <p:cBhvr>
                                        <p:cTn id="20" dur="500" fill="hold"/>
                                        <p:tgtEl>
                                          <p:spTgt spid="9222"/>
                                        </p:tgtEl>
                                        <p:attrNameLst>
                                          <p:attrName>ppt_w</p:attrName>
                                        </p:attrNameLst>
                                      </p:cBhvr>
                                      <p:tavLst>
                                        <p:tav tm="0">
                                          <p:val>
                                            <p:fltVal val="0"/>
                                          </p:val>
                                        </p:tav>
                                        <p:tav tm="100000">
                                          <p:val>
                                            <p:strVal val="#ppt_w"/>
                                          </p:val>
                                        </p:tav>
                                      </p:tavLst>
                                    </p:anim>
                                    <p:anim calcmode="lin" valueType="num">
                                      <p:cBhvr>
                                        <p:cTn id="21" dur="500" fill="hold"/>
                                        <p:tgtEl>
                                          <p:spTgt spid="9222"/>
                                        </p:tgtEl>
                                        <p:attrNameLst>
                                          <p:attrName>ppt_h</p:attrName>
                                        </p:attrNameLst>
                                      </p:cBhvr>
                                      <p:tavLst>
                                        <p:tav tm="0">
                                          <p:val>
                                            <p:fltVal val="0"/>
                                          </p:val>
                                        </p:tav>
                                        <p:tav tm="100000">
                                          <p:val>
                                            <p:strVal val="#ppt_h"/>
                                          </p:val>
                                        </p:tav>
                                      </p:tavLst>
                                    </p:anim>
                                    <p:animEffect transition="in" filter="fade">
                                      <p:cBhvr>
                                        <p:cTn id="22"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6553200" cy="4876800"/>
          </a:xfrm>
        </p:spPr>
        <p:txBody>
          <a:bodyPr>
            <a:normAutofit fontScale="62500" lnSpcReduction="20000"/>
          </a:bodyPr>
          <a:lstStyle/>
          <a:p>
            <a:r>
              <a:rPr lang="en-US" sz="2900" b="1" dirty="0">
                <a:solidFill>
                  <a:schemeClr val="bg1"/>
                </a:solidFill>
              </a:rPr>
              <a:t>CdI</a:t>
            </a:r>
            <a:r>
              <a:rPr lang="en-US" sz="2900" b="1" baseline="-25000" dirty="0">
                <a:solidFill>
                  <a:schemeClr val="bg1"/>
                </a:solidFill>
              </a:rPr>
              <a:t>2</a:t>
            </a:r>
            <a:r>
              <a:rPr lang="en-US" sz="2900" b="1" dirty="0">
                <a:solidFill>
                  <a:schemeClr val="bg1"/>
                </a:solidFill>
              </a:rPr>
              <a:t> structure</a:t>
            </a:r>
          </a:p>
          <a:p>
            <a:pPr lvl="1"/>
            <a:r>
              <a:rPr lang="en-US" sz="2900" dirty="0">
                <a:solidFill>
                  <a:srgbClr val="002060"/>
                </a:solidFill>
              </a:rPr>
              <a:t>This structure can be described as an </a:t>
            </a:r>
            <a:r>
              <a:rPr lang="en-US" sz="2900" dirty="0" err="1">
                <a:solidFill>
                  <a:srgbClr val="002060"/>
                </a:solidFill>
              </a:rPr>
              <a:t>hcp</a:t>
            </a:r>
            <a:r>
              <a:rPr lang="en-US" sz="2900" dirty="0">
                <a:solidFill>
                  <a:srgbClr val="002060"/>
                </a:solidFill>
              </a:rPr>
              <a:t> structure of iodide ions that have cadmium ions places in half of the octahedral holes in alternate layers. As a result, the structure consists of layers that have cadmium </a:t>
            </a:r>
            <a:r>
              <a:rPr lang="en-US" sz="2900" dirty="0" smtClean="0">
                <a:solidFill>
                  <a:srgbClr val="002060"/>
                </a:solidFill>
              </a:rPr>
              <a:t>atoms </a:t>
            </a:r>
            <a:r>
              <a:rPr lang="en-US" sz="2900" dirty="0">
                <a:solidFill>
                  <a:srgbClr val="002060"/>
                </a:solidFill>
              </a:rPr>
              <a:t>that have an octahedral environment while the iodide ions </a:t>
            </a:r>
            <a:r>
              <a:rPr lang="en-US" sz="2900" dirty="0" smtClean="0">
                <a:solidFill>
                  <a:srgbClr val="002060"/>
                </a:solidFill>
              </a:rPr>
              <a:t>sit </a:t>
            </a:r>
            <a:r>
              <a:rPr lang="en-US" sz="2900" dirty="0">
                <a:solidFill>
                  <a:srgbClr val="002060"/>
                </a:solidFill>
              </a:rPr>
              <a:t>on top of a triangle of cadmium ions. Overall, one formula unit of CdI</a:t>
            </a:r>
            <a:r>
              <a:rPr lang="en-US" sz="2900" baseline="-25000" dirty="0">
                <a:solidFill>
                  <a:srgbClr val="002060"/>
                </a:solidFill>
              </a:rPr>
              <a:t>2</a:t>
            </a:r>
            <a:r>
              <a:rPr lang="en-US" sz="2900" dirty="0">
                <a:solidFill>
                  <a:srgbClr val="002060"/>
                </a:solidFill>
              </a:rPr>
              <a:t> (CdI</a:t>
            </a:r>
            <a:r>
              <a:rPr lang="en-US" sz="2900" baseline="-25000" dirty="0">
                <a:solidFill>
                  <a:srgbClr val="002060"/>
                </a:solidFill>
              </a:rPr>
              <a:t>6/3</a:t>
            </a:r>
            <a:r>
              <a:rPr lang="en-US" sz="2900" dirty="0">
                <a:solidFill>
                  <a:srgbClr val="002060"/>
                </a:solidFill>
              </a:rPr>
              <a:t>) is found in each unit cell</a:t>
            </a:r>
            <a:r>
              <a:rPr lang="en-US" sz="2900" dirty="0" smtClean="0">
                <a:solidFill>
                  <a:srgbClr val="002060"/>
                </a:solidFill>
              </a:rPr>
              <a:t>.</a:t>
            </a:r>
          </a:p>
          <a:p>
            <a:pPr lvl="1"/>
            <a:r>
              <a:rPr lang="en-US" sz="2900" dirty="0">
                <a:solidFill>
                  <a:srgbClr val="002060"/>
                </a:solidFill>
              </a:rPr>
              <a:t>This structure type is very common among iodides of moderately polarizing cations, bromides and chlorides of strongly polarizing cations i.e</a:t>
            </a:r>
            <a:r>
              <a:rPr lang="en-US" sz="2900" i="1" dirty="0">
                <a:solidFill>
                  <a:srgbClr val="002060"/>
                </a:solidFill>
              </a:rPr>
              <a:t>.,</a:t>
            </a:r>
            <a:r>
              <a:rPr lang="en-US" sz="2900" dirty="0">
                <a:solidFill>
                  <a:srgbClr val="002060"/>
                </a:solidFill>
              </a:rPr>
              <a:t> PbI</a:t>
            </a:r>
            <a:r>
              <a:rPr lang="en-US" sz="2900" baseline="-25000" dirty="0">
                <a:solidFill>
                  <a:srgbClr val="002060"/>
                </a:solidFill>
              </a:rPr>
              <a:t>2</a:t>
            </a:r>
            <a:r>
              <a:rPr lang="en-US" sz="2900" dirty="0">
                <a:solidFill>
                  <a:srgbClr val="002060"/>
                </a:solidFill>
              </a:rPr>
              <a:t>, FeBr</a:t>
            </a:r>
            <a:r>
              <a:rPr lang="en-US" sz="2900" baseline="-25000" dirty="0">
                <a:solidFill>
                  <a:srgbClr val="002060"/>
                </a:solidFill>
              </a:rPr>
              <a:t>2</a:t>
            </a:r>
            <a:r>
              <a:rPr lang="en-US" sz="2900" dirty="0">
                <a:solidFill>
                  <a:srgbClr val="002060"/>
                </a:solidFill>
              </a:rPr>
              <a:t>, VCl</a:t>
            </a:r>
            <a:r>
              <a:rPr lang="en-US" sz="2900" baseline="-25000" dirty="0">
                <a:solidFill>
                  <a:srgbClr val="002060"/>
                </a:solidFill>
              </a:rPr>
              <a:t>2</a:t>
            </a:r>
            <a:r>
              <a:rPr lang="en-US" sz="2900" dirty="0">
                <a:solidFill>
                  <a:srgbClr val="002060"/>
                </a:solidFill>
              </a:rPr>
              <a:t>. It is also found in hydroxides of many divalent cations i.e</a:t>
            </a:r>
            <a:r>
              <a:rPr lang="en-US" sz="2900" i="1" dirty="0">
                <a:solidFill>
                  <a:srgbClr val="002060"/>
                </a:solidFill>
              </a:rPr>
              <a:t>.,</a:t>
            </a:r>
            <a:r>
              <a:rPr lang="en-US" sz="2900" dirty="0">
                <a:solidFill>
                  <a:srgbClr val="002060"/>
                </a:solidFill>
              </a:rPr>
              <a:t> (Mg, </a:t>
            </a:r>
            <a:r>
              <a:rPr lang="en-US" sz="2900" dirty="0" err="1">
                <a:solidFill>
                  <a:srgbClr val="002060"/>
                </a:solidFill>
              </a:rPr>
              <a:t>Ca</a:t>
            </a:r>
            <a:r>
              <a:rPr lang="en-US" sz="2900" dirty="0">
                <a:solidFill>
                  <a:srgbClr val="002060"/>
                </a:solidFill>
              </a:rPr>
              <a:t>, Ni)(OH)</a:t>
            </a:r>
            <a:r>
              <a:rPr lang="en-US" sz="2900" baseline="-25000" dirty="0">
                <a:solidFill>
                  <a:srgbClr val="002060"/>
                </a:solidFill>
              </a:rPr>
              <a:t>2 </a:t>
            </a:r>
            <a:r>
              <a:rPr lang="en-US" sz="2900" dirty="0">
                <a:solidFill>
                  <a:srgbClr val="002060"/>
                </a:solidFill>
              </a:rPr>
              <a:t>and </a:t>
            </a:r>
            <a:r>
              <a:rPr lang="en-US" sz="2900" dirty="0" err="1">
                <a:solidFill>
                  <a:srgbClr val="002060"/>
                </a:solidFill>
              </a:rPr>
              <a:t>dichalcogenides</a:t>
            </a:r>
            <a:r>
              <a:rPr lang="en-US" sz="2900" dirty="0">
                <a:solidFill>
                  <a:srgbClr val="002060"/>
                </a:solidFill>
              </a:rPr>
              <a:t> of many </a:t>
            </a:r>
            <a:r>
              <a:rPr lang="en-US" sz="2900" dirty="0" err="1">
                <a:solidFill>
                  <a:srgbClr val="002060"/>
                </a:solidFill>
              </a:rPr>
              <a:t>quadrivalent</a:t>
            </a:r>
            <a:r>
              <a:rPr lang="en-US" sz="2900" dirty="0">
                <a:solidFill>
                  <a:srgbClr val="002060"/>
                </a:solidFill>
              </a:rPr>
              <a:t> cations i.e., TiS</a:t>
            </a:r>
            <a:r>
              <a:rPr lang="en-US" sz="2900" baseline="-25000" dirty="0">
                <a:solidFill>
                  <a:srgbClr val="002060"/>
                </a:solidFill>
              </a:rPr>
              <a:t>2</a:t>
            </a:r>
            <a:r>
              <a:rPr lang="en-US" sz="2900" dirty="0">
                <a:solidFill>
                  <a:srgbClr val="002060"/>
                </a:solidFill>
              </a:rPr>
              <a:t>, ZrSe</a:t>
            </a:r>
            <a:r>
              <a:rPr lang="en-US" sz="2900" baseline="-25000" dirty="0">
                <a:solidFill>
                  <a:srgbClr val="002060"/>
                </a:solidFill>
              </a:rPr>
              <a:t>2</a:t>
            </a:r>
            <a:r>
              <a:rPr lang="en-US" sz="2900" dirty="0">
                <a:solidFill>
                  <a:srgbClr val="002060"/>
                </a:solidFill>
              </a:rPr>
              <a:t>, CoTe</a:t>
            </a:r>
            <a:r>
              <a:rPr lang="en-US" sz="2900" baseline="-25000" dirty="0">
                <a:solidFill>
                  <a:srgbClr val="002060"/>
                </a:solidFill>
              </a:rPr>
              <a:t>2. </a:t>
            </a:r>
            <a:endParaRPr lang="en-US" sz="2900" baseline="-25000" dirty="0" smtClean="0">
              <a:solidFill>
                <a:srgbClr val="002060"/>
              </a:solidFill>
            </a:endParaRPr>
          </a:p>
          <a:p>
            <a:pPr lvl="1"/>
            <a:r>
              <a:rPr lang="en-US" sz="2900" dirty="0" smtClean="0">
                <a:solidFill>
                  <a:srgbClr val="002060"/>
                </a:solidFill>
              </a:rPr>
              <a:t>The </a:t>
            </a:r>
            <a:r>
              <a:rPr lang="en-US" sz="2900" dirty="0">
                <a:solidFill>
                  <a:srgbClr val="002060"/>
                </a:solidFill>
              </a:rPr>
              <a:t>CdCl</a:t>
            </a:r>
            <a:r>
              <a:rPr lang="en-US" sz="2900" baseline="-25000" dirty="0">
                <a:solidFill>
                  <a:srgbClr val="002060"/>
                </a:solidFill>
              </a:rPr>
              <a:t>2</a:t>
            </a:r>
            <a:r>
              <a:rPr lang="en-US" sz="2900" dirty="0">
                <a:solidFill>
                  <a:srgbClr val="002060"/>
                </a:solidFill>
              </a:rPr>
              <a:t> type is cubic-closed packed equivalent of the CdI</a:t>
            </a:r>
            <a:r>
              <a:rPr lang="en-US" sz="2900" baseline="-25000" dirty="0">
                <a:solidFill>
                  <a:srgbClr val="002060"/>
                </a:solidFill>
              </a:rPr>
              <a:t>2</a:t>
            </a:r>
            <a:r>
              <a:rPr lang="en-US" sz="2900" dirty="0">
                <a:solidFill>
                  <a:srgbClr val="002060"/>
                </a:solidFill>
              </a:rPr>
              <a:t> structure with the small Cd-ion occupying 50% of the octahedral sites and the chloride ions assume a </a:t>
            </a:r>
            <a:r>
              <a:rPr lang="en-US" sz="2900" dirty="0" err="1">
                <a:solidFill>
                  <a:srgbClr val="002060"/>
                </a:solidFill>
              </a:rPr>
              <a:t>ccp</a:t>
            </a:r>
            <a:r>
              <a:rPr lang="en-US" sz="2900" dirty="0">
                <a:solidFill>
                  <a:srgbClr val="002060"/>
                </a:solidFill>
              </a:rPr>
              <a:t> structure</a:t>
            </a:r>
            <a:r>
              <a:rPr lang="en-US" sz="2900" dirty="0" smtClean="0">
                <a:solidFill>
                  <a:srgbClr val="002060"/>
                </a:solidFill>
              </a:rPr>
              <a:t>.</a:t>
            </a:r>
          </a:p>
          <a:p>
            <a:pPr lvl="1"/>
            <a:r>
              <a:rPr lang="en-US" sz="2900" dirty="0" smtClean="0">
                <a:solidFill>
                  <a:srgbClr val="002060"/>
                </a:solidFill>
              </a:rPr>
              <a:t>This </a:t>
            </a:r>
            <a:r>
              <a:rPr lang="en-US" sz="2900" dirty="0">
                <a:solidFill>
                  <a:srgbClr val="002060"/>
                </a:solidFill>
              </a:rPr>
              <a:t>type is found in chlorides of moderately polarizing cations i.e</a:t>
            </a:r>
            <a:r>
              <a:rPr lang="en-US" sz="2900" i="1" dirty="0">
                <a:solidFill>
                  <a:srgbClr val="002060"/>
                </a:solidFill>
              </a:rPr>
              <a:t>.,</a:t>
            </a:r>
            <a:r>
              <a:rPr lang="en-US" sz="2900" dirty="0">
                <a:solidFill>
                  <a:srgbClr val="002060"/>
                </a:solidFill>
              </a:rPr>
              <a:t> MgCl</a:t>
            </a:r>
            <a:r>
              <a:rPr lang="en-US" sz="2900" baseline="-25000" dirty="0">
                <a:solidFill>
                  <a:srgbClr val="002060"/>
                </a:solidFill>
              </a:rPr>
              <a:t>2</a:t>
            </a:r>
            <a:r>
              <a:rPr lang="en-US" sz="2900" dirty="0">
                <a:solidFill>
                  <a:srgbClr val="002060"/>
                </a:solidFill>
              </a:rPr>
              <a:t>, MnCl</a:t>
            </a:r>
            <a:r>
              <a:rPr lang="en-US" sz="2900" baseline="-25000" dirty="0">
                <a:solidFill>
                  <a:srgbClr val="002060"/>
                </a:solidFill>
              </a:rPr>
              <a:t>2</a:t>
            </a:r>
            <a:r>
              <a:rPr lang="en-US" sz="2900" dirty="0">
                <a:solidFill>
                  <a:srgbClr val="002060"/>
                </a:solidFill>
              </a:rPr>
              <a:t>, etc. and in disulfides of </a:t>
            </a:r>
            <a:r>
              <a:rPr lang="en-US" sz="2900" dirty="0" err="1">
                <a:solidFill>
                  <a:srgbClr val="002060"/>
                </a:solidFill>
              </a:rPr>
              <a:t>quadrivalent</a:t>
            </a:r>
            <a:r>
              <a:rPr lang="en-US" sz="2900" dirty="0">
                <a:solidFill>
                  <a:srgbClr val="002060"/>
                </a:solidFill>
              </a:rPr>
              <a:t> cations i.e</a:t>
            </a:r>
            <a:r>
              <a:rPr lang="en-US" sz="2900" i="1" dirty="0">
                <a:solidFill>
                  <a:srgbClr val="002060"/>
                </a:solidFill>
              </a:rPr>
              <a:t>.,</a:t>
            </a:r>
            <a:r>
              <a:rPr lang="en-US" sz="2900" dirty="0">
                <a:solidFill>
                  <a:srgbClr val="002060"/>
                </a:solidFill>
              </a:rPr>
              <a:t> TaS</a:t>
            </a:r>
            <a:r>
              <a:rPr lang="en-US" sz="2900" baseline="-25000" dirty="0">
                <a:solidFill>
                  <a:srgbClr val="002060"/>
                </a:solidFill>
              </a:rPr>
              <a:t>2</a:t>
            </a:r>
            <a:r>
              <a:rPr lang="en-US" sz="2900" dirty="0">
                <a:solidFill>
                  <a:srgbClr val="002060"/>
                </a:solidFill>
              </a:rPr>
              <a:t>, NbS</a:t>
            </a:r>
            <a:r>
              <a:rPr lang="en-US" sz="2900" baseline="-25000" dirty="0">
                <a:solidFill>
                  <a:srgbClr val="002060"/>
                </a:solidFill>
              </a:rPr>
              <a:t>2</a:t>
            </a:r>
            <a:r>
              <a:rPr lang="en-US" sz="2900" dirty="0">
                <a:solidFill>
                  <a:srgbClr val="002060"/>
                </a:solidFill>
              </a:rPr>
              <a:t>, and Cs</a:t>
            </a:r>
            <a:r>
              <a:rPr lang="en-US" sz="2900" baseline="-25000" dirty="0">
                <a:solidFill>
                  <a:srgbClr val="002060"/>
                </a:solidFill>
              </a:rPr>
              <a:t>2</a:t>
            </a:r>
            <a:r>
              <a:rPr lang="en-US" sz="2900" dirty="0">
                <a:solidFill>
                  <a:srgbClr val="002060"/>
                </a:solidFill>
              </a:rPr>
              <a:t>O, which has the </a:t>
            </a:r>
            <a:r>
              <a:rPr lang="en-US" sz="2900" i="1" dirty="0">
                <a:solidFill>
                  <a:srgbClr val="002060"/>
                </a:solidFill>
              </a:rPr>
              <a:t>anti</a:t>
            </a:r>
            <a:r>
              <a:rPr lang="en-US" sz="2900" dirty="0">
                <a:solidFill>
                  <a:srgbClr val="002060"/>
                </a:solidFill>
              </a:rPr>
              <a:t>-CdCl</a:t>
            </a:r>
            <a:r>
              <a:rPr lang="en-US" sz="2900" baseline="-25000" dirty="0">
                <a:solidFill>
                  <a:srgbClr val="002060"/>
                </a:solidFill>
              </a:rPr>
              <a:t>2 </a:t>
            </a:r>
            <a:r>
              <a:rPr lang="en-US" sz="2900" dirty="0">
                <a:solidFill>
                  <a:srgbClr val="002060"/>
                </a:solidFill>
              </a:rPr>
              <a:t>structure</a:t>
            </a:r>
            <a:r>
              <a:rPr lang="en-US" sz="2900" dirty="0" smtClean="0">
                <a:solidFill>
                  <a:srgbClr val="002060"/>
                </a:solidFill>
              </a:rPr>
              <a:t>.</a:t>
            </a:r>
            <a:endParaRPr lang="en-US" sz="2900" dirty="0">
              <a:solidFill>
                <a:srgbClr val="002060"/>
              </a:solidFill>
            </a:endParaRPr>
          </a:p>
          <a:p>
            <a:pPr lvl="1"/>
            <a:endParaRPr lang="en-US" dirty="0">
              <a:solidFill>
                <a:schemeClr val="bg1"/>
              </a:solidFill>
            </a:endParaRPr>
          </a:p>
        </p:txBody>
      </p:sp>
      <p:sp>
        <p:nvSpPr>
          <p:cNvPr id="3" name="Title 2"/>
          <p:cNvSpPr>
            <a:spLocks noGrp="1"/>
          </p:cNvSpPr>
          <p:nvPr>
            <p:ph type="title"/>
          </p:nvPr>
        </p:nvSpPr>
        <p:spPr/>
        <p:txBody>
          <a:bodyPr/>
          <a:lstStyle/>
          <a:p>
            <a:pPr algn="ctr"/>
            <a:r>
              <a:rPr lang="en-US" dirty="0">
                <a:solidFill>
                  <a:srgbClr val="002060"/>
                </a:solidFill>
                <a:effectLst/>
              </a:rPr>
              <a:t>AB</a:t>
            </a:r>
            <a:r>
              <a:rPr lang="en-US" baseline="-25000" dirty="0">
                <a:solidFill>
                  <a:srgbClr val="002060"/>
                </a:solidFill>
                <a:effectLst/>
              </a:rPr>
              <a:t>2</a:t>
            </a:r>
            <a:r>
              <a:rPr lang="en-US" dirty="0">
                <a:solidFill>
                  <a:srgbClr val="002060"/>
                </a:solidFill>
                <a:effectLst/>
              </a:rPr>
              <a:t> Structures </a:t>
            </a:r>
            <a:r>
              <a:rPr lang="en-US" dirty="0" smtClean="0">
                <a:solidFill>
                  <a:srgbClr val="002060"/>
                </a:solidFill>
                <a:effectLst/>
              </a:rPr>
              <a:t>III</a:t>
            </a:r>
            <a:endParaRPr lang="en-US" dirty="0"/>
          </a:p>
        </p:txBody>
      </p:sp>
      <p:grpSp>
        <p:nvGrpSpPr>
          <p:cNvPr id="6" name="Group 5"/>
          <p:cNvGrpSpPr/>
          <p:nvPr/>
        </p:nvGrpSpPr>
        <p:grpSpPr>
          <a:xfrm>
            <a:off x="7071343" y="1524000"/>
            <a:ext cx="1798990" cy="2710424"/>
            <a:chOff x="7071343" y="1524000"/>
            <a:chExt cx="1798990" cy="2710424"/>
          </a:xfrm>
        </p:grpSpPr>
        <p:pic>
          <p:nvPicPr>
            <p:cNvPr id="10245" name="Picture 5" descr="http://www.chem.ox.ac.uk/icl/heyes/structure_of_solids/Lecture2/MoS2CdI2.gif"/>
            <p:cNvPicPr>
              <a:picLocks noChangeAspect="1" noChangeArrowheads="1"/>
            </p:cNvPicPr>
            <p:nvPr/>
          </p:nvPicPr>
          <p:blipFill rotWithShape="1">
            <a:blip r:embed="rId2">
              <a:extLst>
                <a:ext uri="{28A0092B-C50C-407E-A947-70E740481C1C}">
                  <a14:useLocalDpi xmlns:a14="http://schemas.microsoft.com/office/drawing/2010/main" val="0"/>
                </a:ext>
              </a:extLst>
            </a:blip>
            <a:srcRect l="53408"/>
            <a:stretch/>
          </p:blipFill>
          <p:spPr bwMode="auto">
            <a:xfrm>
              <a:off x="7071343" y="1524000"/>
              <a:ext cx="1798990" cy="2710424"/>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2"/>
            <p:cNvSpPr txBox="1">
              <a:spLocks noChangeArrowheads="1"/>
            </p:cNvSpPr>
            <p:nvPr/>
          </p:nvSpPr>
          <p:spPr bwMode="auto">
            <a:xfrm>
              <a:off x="7977188" y="2362200"/>
              <a:ext cx="3810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FFFFFF"/>
                  </a:solidFill>
                  <a:effectLst/>
                  <a:latin typeface="Times New Roman" pitchFamily="18" charset="0"/>
                  <a:cs typeface="Arial" pitchFamily="34" charset="0"/>
                </a:rPr>
                <a:t>Cd</a:t>
              </a: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sp>
          <p:nvSpPr>
            <p:cNvPr id="5" name="Text Box 2"/>
            <p:cNvSpPr txBox="1">
              <a:spLocks noChangeArrowheads="1"/>
            </p:cNvSpPr>
            <p:nvPr/>
          </p:nvSpPr>
          <p:spPr bwMode="auto">
            <a:xfrm>
              <a:off x="8229600" y="2496979"/>
              <a:ext cx="3810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FFFFFF"/>
                  </a:solidFill>
                  <a:effectLst/>
                  <a:latin typeface="Times New Roman" pitchFamily="18" charset="0"/>
                  <a:cs typeface="Arial" pitchFamily="34" charset="0"/>
                </a:rPr>
                <a:t>I</a:t>
              </a: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141247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barn(inVertical)">
                                      <p:cBhvr>
                                        <p:cTn id="19" dur="500"/>
                                        <p:tgtEl>
                                          <p:spTgt spid="2">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barn(inVertical)">
                                      <p:cBhvr>
                                        <p:cTn id="24" dur="500"/>
                                        <p:tgtEl>
                                          <p:spTgt spid="2">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barn(inVertical)">
                                      <p:cBhvr>
                                        <p:cTn id="2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solidFill>
                  <a:srgbClr val="002060"/>
                </a:solidFill>
                <a:effectLst/>
              </a:rPr>
              <a:t>AB</a:t>
            </a:r>
            <a:r>
              <a:rPr lang="en-US" baseline="-25000" dirty="0">
                <a:solidFill>
                  <a:srgbClr val="002060"/>
                </a:solidFill>
                <a:effectLst/>
              </a:rPr>
              <a:t>2</a:t>
            </a:r>
            <a:r>
              <a:rPr lang="en-US" dirty="0">
                <a:solidFill>
                  <a:srgbClr val="002060"/>
                </a:solidFill>
                <a:effectLst/>
              </a:rPr>
              <a:t> Structures </a:t>
            </a:r>
            <a:r>
              <a:rPr lang="en-US" dirty="0" smtClean="0">
                <a:solidFill>
                  <a:srgbClr val="002060"/>
                </a:solidFill>
                <a:effectLst/>
              </a:rPr>
              <a:t>IV</a:t>
            </a:r>
            <a:endParaRPr lang="en-US" dirty="0"/>
          </a:p>
        </p:txBody>
      </p:sp>
      <p:sp>
        <p:nvSpPr>
          <p:cNvPr id="4" name="Content Placeholder 3"/>
          <p:cNvSpPr>
            <a:spLocks noGrp="1"/>
          </p:cNvSpPr>
          <p:nvPr>
            <p:ph idx="1"/>
          </p:nvPr>
        </p:nvSpPr>
        <p:spPr>
          <a:xfrm>
            <a:off x="457200" y="1524000"/>
            <a:ext cx="6705600" cy="4572000"/>
          </a:xfrm>
        </p:spPr>
        <p:txBody>
          <a:bodyPr>
            <a:normAutofit fontScale="92500" lnSpcReduction="10000"/>
          </a:bodyPr>
          <a:lstStyle/>
          <a:p>
            <a:r>
              <a:rPr lang="en-US" b="1" dirty="0" smtClean="0">
                <a:solidFill>
                  <a:schemeClr val="bg1"/>
                </a:solidFill>
              </a:rPr>
              <a:t>TiO</a:t>
            </a:r>
            <a:r>
              <a:rPr lang="en-US" b="1" baseline="-25000" dirty="0" smtClean="0">
                <a:solidFill>
                  <a:schemeClr val="bg1"/>
                </a:solidFill>
              </a:rPr>
              <a:t>2</a:t>
            </a:r>
            <a:r>
              <a:rPr lang="en-US" b="1" dirty="0" smtClean="0">
                <a:solidFill>
                  <a:schemeClr val="bg1"/>
                </a:solidFill>
              </a:rPr>
              <a:t> </a:t>
            </a:r>
            <a:r>
              <a:rPr lang="en-US" b="1" dirty="0">
                <a:solidFill>
                  <a:schemeClr val="bg1"/>
                </a:solidFill>
              </a:rPr>
              <a:t>(Rutile) </a:t>
            </a:r>
            <a:endParaRPr lang="en-US" b="1" dirty="0" smtClean="0">
              <a:solidFill>
                <a:schemeClr val="bg1"/>
              </a:solidFill>
            </a:endParaRPr>
          </a:p>
          <a:p>
            <a:pPr lvl="1"/>
            <a:r>
              <a:rPr lang="en-US" dirty="0">
                <a:solidFill>
                  <a:srgbClr val="002060"/>
                </a:solidFill>
              </a:rPr>
              <a:t>In this structure, the oxide ions form a hexagonal closest-packed structure. </a:t>
            </a:r>
            <a:endParaRPr lang="en-US" dirty="0" smtClean="0">
              <a:solidFill>
                <a:srgbClr val="002060"/>
              </a:solidFill>
            </a:endParaRPr>
          </a:p>
          <a:p>
            <a:pPr lvl="1"/>
            <a:r>
              <a:rPr lang="en-US" dirty="0" smtClean="0">
                <a:solidFill>
                  <a:srgbClr val="002060"/>
                </a:solidFill>
              </a:rPr>
              <a:t>The </a:t>
            </a:r>
            <a:r>
              <a:rPr lang="en-US" dirty="0">
                <a:solidFill>
                  <a:srgbClr val="002060"/>
                </a:solidFill>
              </a:rPr>
              <a:t>titanium(IV) ions are smaller than the oxide ions, and therefore are placed into the octahedral holes. </a:t>
            </a:r>
            <a:r>
              <a:rPr lang="en-US" dirty="0" smtClean="0">
                <a:solidFill>
                  <a:srgbClr val="002060"/>
                </a:solidFill>
              </a:rPr>
              <a:t>The </a:t>
            </a:r>
            <a:r>
              <a:rPr lang="en-US" dirty="0">
                <a:solidFill>
                  <a:srgbClr val="002060"/>
                </a:solidFill>
              </a:rPr>
              <a:t>structure </a:t>
            </a:r>
            <a:r>
              <a:rPr lang="en-US" dirty="0" smtClean="0">
                <a:solidFill>
                  <a:srgbClr val="002060"/>
                </a:solidFill>
              </a:rPr>
              <a:t>expands </a:t>
            </a:r>
            <a:r>
              <a:rPr lang="en-US" dirty="0">
                <a:solidFill>
                  <a:srgbClr val="002060"/>
                </a:solidFill>
              </a:rPr>
              <a:t>so that the oxide ions are not in contact with each other anymore. </a:t>
            </a:r>
            <a:endParaRPr lang="en-US" dirty="0" smtClean="0">
              <a:solidFill>
                <a:srgbClr val="002060"/>
              </a:solidFill>
            </a:endParaRPr>
          </a:p>
          <a:p>
            <a:pPr lvl="1"/>
            <a:r>
              <a:rPr lang="en-US" dirty="0" smtClean="0">
                <a:solidFill>
                  <a:srgbClr val="002060"/>
                </a:solidFill>
              </a:rPr>
              <a:t>O</a:t>
            </a:r>
            <a:r>
              <a:rPr lang="en-US" dirty="0" smtClean="0">
                <a:solidFill>
                  <a:srgbClr val="002060"/>
                </a:solidFill>
              </a:rPr>
              <a:t>nly </a:t>
            </a:r>
            <a:r>
              <a:rPr lang="en-US" dirty="0">
                <a:solidFill>
                  <a:srgbClr val="002060"/>
                </a:solidFill>
              </a:rPr>
              <a:t>half of the octahedral holes are occupied by titanium(IV) ions. The titanium atoms have a slightly distorted octahedral coordination, while the oxygen atoms have a trigonal planar </a:t>
            </a:r>
            <a:r>
              <a:rPr lang="en-US" dirty="0" smtClean="0">
                <a:solidFill>
                  <a:srgbClr val="002060"/>
                </a:solidFill>
              </a:rPr>
              <a:t>coordination. </a:t>
            </a:r>
          </a:p>
          <a:p>
            <a:pPr lvl="1"/>
            <a:r>
              <a:rPr lang="en-US" dirty="0" smtClean="0">
                <a:solidFill>
                  <a:srgbClr val="002060"/>
                </a:solidFill>
              </a:rPr>
              <a:t>There </a:t>
            </a:r>
            <a:r>
              <a:rPr lang="en-US" dirty="0">
                <a:solidFill>
                  <a:srgbClr val="002060"/>
                </a:solidFill>
              </a:rPr>
              <a:t>are two formula units of TiO</a:t>
            </a:r>
            <a:r>
              <a:rPr lang="en-US" baseline="-25000" dirty="0">
                <a:solidFill>
                  <a:srgbClr val="002060"/>
                </a:solidFill>
              </a:rPr>
              <a:t>2</a:t>
            </a:r>
            <a:r>
              <a:rPr lang="en-US" dirty="0">
                <a:solidFill>
                  <a:srgbClr val="002060"/>
                </a:solidFill>
              </a:rPr>
              <a:t> in the unit cell (Ti: center (1/1) + 8 corners (8/8), O: 4 faces (4/2) + 2 interior of cell (2/1</a:t>
            </a:r>
            <a:r>
              <a:rPr lang="en-US" dirty="0" smtClean="0">
                <a:solidFill>
                  <a:srgbClr val="002060"/>
                </a:solidFill>
              </a:rPr>
              <a:t>)).</a:t>
            </a:r>
          </a:p>
          <a:p>
            <a:pPr lvl="1"/>
            <a:endParaRPr lang="en-US" dirty="0">
              <a:solidFill>
                <a:srgbClr val="002060"/>
              </a:solidFill>
            </a:endParaRPr>
          </a:p>
          <a:p>
            <a:pPr lvl="1"/>
            <a:endParaRPr lang="en-US" b="1" dirty="0">
              <a:solidFill>
                <a:schemeClr val="bg1"/>
              </a:solidFill>
            </a:endParaRPr>
          </a:p>
        </p:txBody>
      </p:sp>
      <p:grpSp>
        <p:nvGrpSpPr>
          <p:cNvPr id="7" name="Group 6"/>
          <p:cNvGrpSpPr/>
          <p:nvPr/>
        </p:nvGrpSpPr>
        <p:grpSpPr>
          <a:xfrm>
            <a:off x="7162800" y="1676394"/>
            <a:ext cx="1707918" cy="1345776"/>
            <a:chOff x="7162800" y="1676394"/>
            <a:chExt cx="1707918" cy="1345776"/>
          </a:xfrm>
        </p:grpSpPr>
        <p:pic>
          <p:nvPicPr>
            <p:cNvPr id="8196" name="Picture 100"/>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l="22563" t="20609" r="22563" b="20609"/>
            <a:stretch>
              <a:fillRect/>
            </a:stretch>
          </p:blipFill>
          <p:spPr bwMode="auto">
            <a:xfrm>
              <a:off x="7162800" y="1676394"/>
              <a:ext cx="1707918" cy="1345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
            <p:cNvSpPr txBox="1">
              <a:spLocks noChangeArrowheads="1"/>
            </p:cNvSpPr>
            <p:nvPr/>
          </p:nvSpPr>
          <p:spPr bwMode="auto">
            <a:xfrm>
              <a:off x="7848600" y="2227263"/>
              <a:ext cx="387350"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chemeClr val="bg1"/>
                  </a:solidFill>
                  <a:effectLst/>
                  <a:cs typeface="Arial" pitchFamily="34" charset="0"/>
                </a:rPr>
                <a:t>Ti</a:t>
              </a:r>
              <a:endParaRPr kumimoji="0" lang="en-US" sz="2400" b="0" i="0" u="none" strike="noStrike" cap="none" normalizeH="0" baseline="0" smtClean="0">
                <a:ln>
                  <a:noFill/>
                </a:ln>
                <a:solidFill>
                  <a:schemeClr val="bg1"/>
                </a:solidFill>
                <a:effectLst/>
                <a:cs typeface="Arial" pitchFamily="34" charset="0"/>
              </a:endParaRPr>
            </a:p>
          </p:txBody>
        </p:sp>
        <p:sp>
          <p:nvSpPr>
            <p:cNvPr id="6" name="Text Box 2"/>
            <p:cNvSpPr txBox="1">
              <a:spLocks noChangeArrowheads="1"/>
            </p:cNvSpPr>
            <p:nvPr/>
          </p:nvSpPr>
          <p:spPr bwMode="auto">
            <a:xfrm>
              <a:off x="8305800" y="2214563"/>
              <a:ext cx="287338"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chemeClr val="bg1"/>
                  </a:solidFill>
                  <a:effectLst/>
                  <a:cs typeface="Arial" pitchFamily="34" charset="0"/>
                </a:rPr>
                <a:t>O</a:t>
              </a:r>
              <a:endParaRPr kumimoji="0" lang="en-US" sz="2400" b="0" i="0" u="none" strike="noStrike" cap="none" normalizeH="0" baseline="0" smtClean="0">
                <a:ln>
                  <a:noFill/>
                </a:ln>
                <a:solidFill>
                  <a:schemeClr val="bg1"/>
                </a:solidFill>
                <a:effectLst/>
                <a:cs typeface="Arial" pitchFamily="34" charset="0"/>
              </a:endParaRPr>
            </a:p>
          </p:txBody>
        </p:sp>
      </p:grpSp>
      <p:pic>
        <p:nvPicPr>
          <p:cNvPr id="8199" name="rg_hi" descr="Description: http://t2.gstatic.com/images?q=tbn:ANd9GcSpUMMKk1XhZnrJ1PY1BfjCscKSvAPQCrlJTtIlg2T4enDKRDpB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9968" y="3276600"/>
            <a:ext cx="1344613"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8452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8199"/>
                                        </p:tgtEl>
                                        <p:attrNameLst>
                                          <p:attrName>style.visibility</p:attrName>
                                        </p:attrNameLst>
                                      </p:cBhvr>
                                      <p:to>
                                        <p:strVal val="visible"/>
                                      </p:to>
                                    </p:set>
                                    <p:anim calcmode="lin" valueType="num">
                                      <p:cBhvr>
                                        <p:cTn id="10" dur="500" fill="hold"/>
                                        <p:tgtEl>
                                          <p:spTgt spid="8199"/>
                                        </p:tgtEl>
                                        <p:attrNameLst>
                                          <p:attrName>ppt_w</p:attrName>
                                        </p:attrNameLst>
                                      </p:cBhvr>
                                      <p:tavLst>
                                        <p:tav tm="0">
                                          <p:val>
                                            <p:fltVal val="0"/>
                                          </p:val>
                                        </p:tav>
                                        <p:tav tm="100000">
                                          <p:val>
                                            <p:strVal val="#ppt_w"/>
                                          </p:val>
                                        </p:tav>
                                      </p:tavLst>
                                    </p:anim>
                                    <p:anim calcmode="lin" valueType="num">
                                      <p:cBhvr>
                                        <p:cTn id="11" dur="500" fill="hold"/>
                                        <p:tgtEl>
                                          <p:spTgt spid="8199"/>
                                        </p:tgtEl>
                                        <p:attrNameLst>
                                          <p:attrName>ppt_h</p:attrName>
                                        </p:attrNameLst>
                                      </p:cBhvr>
                                      <p:tavLst>
                                        <p:tav tm="0">
                                          <p:val>
                                            <p:fltVal val="0"/>
                                          </p:val>
                                        </p:tav>
                                        <p:tav tm="100000">
                                          <p:val>
                                            <p:strVal val="#ppt_h"/>
                                          </p:val>
                                        </p:tav>
                                      </p:tavLst>
                                    </p:anim>
                                    <p:animEffect transition="in" filter="fade">
                                      <p:cBhvr>
                                        <p:cTn id="12" dur="500"/>
                                        <p:tgtEl>
                                          <p:spTgt spid="819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barn(inVertical)">
                                      <p:cBhvr>
                                        <p:cTn id="25" dur="500"/>
                                        <p:tgtEl>
                                          <p:spTgt spid="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barn(inVertical)">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6705600" cy="4572000"/>
          </a:xfrm>
        </p:spPr>
        <p:txBody>
          <a:bodyPr>
            <a:normAutofit lnSpcReduction="10000"/>
          </a:bodyPr>
          <a:lstStyle/>
          <a:p>
            <a:r>
              <a:rPr lang="en-US" b="1" dirty="0">
                <a:solidFill>
                  <a:schemeClr val="bg1"/>
                </a:solidFill>
              </a:rPr>
              <a:t>TiO</a:t>
            </a:r>
            <a:r>
              <a:rPr lang="en-US" b="1" baseline="-25000" dirty="0">
                <a:solidFill>
                  <a:schemeClr val="bg1"/>
                </a:solidFill>
              </a:rPr>
              <a:t>2</a:t>
            </a:r>
            <a:r>
              <a:rPr lang="en-US" b="1" dirty="0">
                <a:solidFill>
                  <a:schemeClr val="bg1"/>
                </a:solidFill>
              </a:rPr>
              <a:t> (Rutile) </a:t>
            </a:r>
          </a:p>
          <a:p>
            <a:pPr lvl="1"/>
            <a:r>
              <a:rPr lang="en-US" dirty="0" smtClean="0">
                <a:solidFill>
                  <a:srgbClr val="002060"/>
                </a:solidFill>
              </a:rPr>
              <a:t>A </a:t>
            </a:r>
            <a:r>
              <a:rPr lang="en-US" dirty="0">
                <a:solidFill>
                  <a:srgbClr val="002060"/>
                </a:solidFill>
              </a:rPr>
              <a:t>different way to look at the structure is that TiO</a:t>
            </a:r>
            <a:r>
              <a:rPr lang="en-US" baseline="-25000" dirty="0">
                <a:solidFill>
                  <a:srgbClr val="002060"/>
                </a:solidFill>
              </a:rPr>
              <a:t>6</a:t>
            </a:r>
            <a:r>
              <a:rPr lang="en-US" dirty="0">
                <a:solidFill>
                  <a:srgbClr val="002060"/>
                </a:solidFill>
              </a:rPr>
              <a:t> octahedra share edges in chains along </a:t>
            </a:r>
            <a:r>
              <a:rPr lang="en-US" dirty="0" smtClean="0">
                <a:solidFill>
                  <a:srgbClr val="002060"/>
                </a:solidFill>
              </a:rPr>
              <a:t/>
            </a:r>
            <a:br>
              <a:rPr lang="en-US" dirty="0" smtClean="0">
                <a:solidFill>
                  <a:srgbClr val="002060"/>
                </a:solidFill>
              </a:rPr>
            </a:br>
            <a:r>
              <a:rPr lang="en-US" i="1" dirty="0" smtClean="0">
                <a:solidFill>
                  <a:srgbClr val="002060"/>
                </a:solidFill>
              </a:rPr>
              <a:t>c</a:t>
            </a:r>
            <a:r>
              <a:rPr lang="en-US" dirty="0" smtClean="0">
                <a:solidFill>
                  <a:srgbClr val="002060"/>
                </a:solidFill>
              </a:rPr>
              <a:t>-axis</a:t>
            </a:r>
            <a:r>
              <a:rPr lang="en-US" dirty="0">
                <a:solidFill>
                  <a:srgbClr val="002060"/>
                </a:solidFill>
              </a:rPr>
              <a:t>. Vertices link the edge-sharing chains. </a:t>
            </a:r>
            <a:endParaRPr lang="en-US" dirty="0" smtClean="0">
              <a:solidFill>
                <a:srgbClr val="002060"/>
              </a:solidFill>
            </a:endParaRPr>
          </a:p>
          <a:p>
            <a:pPr lvl="1"/>
            <a:r>
              <a:rPr lang="en-US" dirty="0" smtClean="0">
                <a:solidFill>
                  <a:srgbClr val="002060"/>
                </a:solidFill>
              </a:rPr>
              <a:t>This </a:t>
            </a:r>
            <a:r>
              <a:rPr lang="en-US" dirty="0">
                <a:solidFill>
                  <a:srgbClr val="002060"/>
                </a:solidFill>
              </a:rPr>
              <a:t>structure is found in many metal(IV) oxides (MO</a:t>
            </a:r>
            <a:r>
              <a:rPr lang="en-US" baseline="-25000" dirty="0">
                <a:solidFill>
                  <a:srgbClr val="002060"/>
                </a:solidFill>
              </a:rPr>
              <a:t>2</a:t>
            </a:r>
            <a:r>
              <a:rPr lang="en-US" dirty="0">
                <a:solidFill>
                  <a:srgbClr val="002060"/>
                </a:solidFill>
              </a:rPr>
              <a:t>) (i.e., Ti, </a:t>
            </a:r>
            <a:r>
              <a:rPr lang="en-US" dirty="0" err="1">
                <a:solidFill>
                  <a:srgbClr val="002060"/>
                </a:solidFill>
              </a:rPr>
              <a:t>Nb</a:t>
            </a:r>
            <a:r>
              <a:rPr lang="en-US" dirty="0">
                <a:solidFill>
                  <a:srgbClr val="002060"/>
                </a:solidFill>
              </a:rPr>
              <a:t>, Cr, Mo, </a:t>
            </a:r>
            <a:r>
              <a:rPr lang="en-US" dirty="0" err="1">
                <a:solidFill>
                  <a:srgbClr val="002060"/>
                </a:solidFill>
              </a:rPr>
              <a:t>Ge</a:t>
            </a:r>
            <a:r>
              <a:rPr lang="en-US" dirty="0">
                <a:solidFill>
                  <a:srgbClr val="002060"/>
                </a:solidFill>
              </a:rPr>
              <a:t>, </a:t>
            </a:r>
            <a:r>
              <a:rPr lang="en-US" dirty="0" err="1">
                <a:solidFill>
                  <a:srgbClr val="002060"/>
                </a:solidFill>
              </a:rPr>
              <a:t>Pb</a:t>
            </a:r>
            <a:r>
              <a:rPr lang="en-US" dirty="0">
                <a:solidFill>
                  <a:srgbClr val="002060"/>
                </a:solidFill>
              </a:rPr>
              <a:t>, </a:t>
            </a:r>
            <a:r>
              <a:rPr lang="en-US" dirty="0" err="1">
                <a:solidFill>
                  <a:srgbClr val="002060"/>
                </a:solidFill>
              </a:rPr>
              <a:t>Sn</a:t>
            </a:r>
            <a:r>
              <a:rPr lang="en-US" dirty="0">
                <a:solidFill>
                  <a:srgbClr val="002060"/>
                </a:solidFill>
              </a:rPr>
              <a:t>) and metal(II) fluorides (MF</a:t>
            </a:r>
            <a:r>
              <a:rPr lang="en-US" baseline="-25000" dirty="0">
                <a:solidFill>
                  <a:srgbClr val="002060"/>
                </a:solidFill>
              </a:rPr>
              <a:t>2</a:t>
            </a:r>
            <a:r>
              <a:rPr lang="en-US" dirty="0">
                <a:solidFill>
                  <a:srgbClr val="002060"/>
                </a:solidFill>
              </a:rPr>
              <a:t>) (i.e., </a:t>
            </a:r>
            <a:r>
              <a:rPr lang="en-US" dirty="0" err="1">
                <a:solidFill>
                  <a:srgbClr val="002060"/>
                </a:solidFill>
              </a:rPr>
              <a:t>Mn</a:t>
            </a:r>
            <a:r>
              <a:rPr lang="en-US" dirty="0">
                <a:solidFill>
                  <a:srgbClr val="002060"/>
                </a:solidFill>
              </a:rPr>
              <a:t>, Fe, Co, Ni, Cu, Zn, </a:t>
            </a:r>
            <a:r>
              <a:rPr lang="en-US" dirty="0" err="1">
                <a:solidFill>
                  <a:srgbClr val="002060"/>
                </a:solidFill>
              </a:rPr>
              <a:t>Pd</a:t>
            </a:r>
            <a:r>
              <a:rPr lang="en-US" dirty="0">
                <a:solidFill>
                  <a:srgbClr val="002060"/>
                </a:solidFill>
              </a:rPr>
              <a:t>). </a:t>
            </a:r>
            <a:endParaRPr lang="en-US" sz="1600" dirty="0">
              <a:solidFill>
                <a:srgbClr val="002060"/>
              </a:solidFill>
            </a:endParaRPr>
          </a:p>
          <a:p>
            <a:pPr lvl="1"/>
            <a:r>
              <a:rPr lang="en-US" dirty="0" err="1">
                <a:solidFill>
                  <a:srgbClr val="002060"/>
                </a:solidFill>
              </a:rPr>
              <a:t>Anatase</a:t>
            </a:r>
            <a:r>
              <a:rPr lang="en-US" dirty="0">
                <a:solidFill>
                  <a:srgbClr val="002060"/>
                </a:solidFill>
              </a:rPr>
              <a:t> is the cubic closed-packed equivalent of TiO</a:t>
            </a:r>
            <a:r>
              <a:rPr lang="en-US" baseline="-25000" dirty="0">
                <a:solidFill>
                  <a:srgbClr val="002060"/>
                </a:solidFill>
              </a:rPr>
              <a:t>2</a:t>
            </a:r>
            <a:r>
              <a:rPr lang="en-US" dirty="0">
                <a:solidFill>
                  <a:srgbClr val="002060"/>
                </a:solidFill>
              </a:rPr>
              <a:t>. One of the main differences is that the octahedrons share four edges instead of two like in the Rutile structure.</a:t>
            </a:r>
            <a:endParaRPr lang="en-US" sz="1600" dirty="0">
              <a:solidFill>
                <a:srgbClr val="002060"/>
              </a:solidFill>
            </a:endParaRPr>
          </a:p>
          <a:p>
            <a:pPr lvl="1"/>
            <a:endParaRPr lang="en-US" dirty="0"/>
          </a:p>
        </p:txBody>
      </p:sp>
      <p:sp>
        <p:nvSpPr>
          <p:cNvPr id="3" name="Title 2"/>
          <p:cNvSpPr>
            <a:spLocks noGrp="1"/>
          </p:cNvSpPr>
          <p:nvPr>
            <p:ph type="title"/>
          </p:nvPr>
        </p:nvSpPr>
        <p:spPr/>
        <p:txBody>
          <a:bodyPr/>
          <a:lstStyle/>
          <a:p>
            <a:pPr algn="ctr"/>
            <a:r>
              <a:rPr lang="en-US" dirty="0">
                <a:solidFill>
                  <a:srgbClr val="002060"/>
                </a:solidFill>
                <a:effectLst/>
              </a:rPr>
              <a:t>AB</a:t>
            </a:r>
            <a:r>
              <a:rPr lang="en-US" baseline="-25000" dirty="0">
                <a:solidFill>
                  <a:srgbClr val="002060"/>
                </a:solidFill>
                <a:effectLst/>
              </a:rPr>
              <a:t>2</a:t>
            </a:r>
            <a:r>
              <a:rPr lang="en-US" dirty="0">
                <a:solidFill>
                  <a:srgbClr val="002060"/>
                </a:solidFill>
                <a:effectLst/>
              </a:rPr>
              <a:t> Structures </a:t>
            </a:r>
            <a:r>
              <a:rPr lang="en-US" dirty="0" smtClean="0">
                <a:solidFill>
                  <a:srgbClr val="002060"/>
                </a:solidFill>
                <a:effectLst/>
              </a:rPr>
              <a:t>V</a:t>
            </a:r>
            <a:endParaRPr lang="en-US" dirty="0"/>
          </a:p>
        </p:txBody>
      </p:sp>
      <p:pic>
        <p:nvPicPr>
          <p:cNvPr id="12290" name="rg_hi" descr="ANd9GcQMKkNbF-nlgj1BSRRmJVNzEG9uvfu1PyqjhSjOGvp9Yvb7FQk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4666" y="4343400"/>
            <a:ext cx="976313"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4" descr="data:image/jpeg;base64,/9j/4AAQSkZJRgABAQAAAQABAAD/2wCEAAkGBhQSERQSEBQWFBUUFxQUFRYWFBUYFhcVFhQXFBcWFxccHSggFxklGRQVIC8gIycpLCwsFh4xNTAqNSYrLCkBCQoKDgwOGg8PGi8lHyQpLCksKSosLCwsLSkqKiwsKSwsKSkvLCkpLCwpLCwsLCksMiksKSwqKS4sLCkpLCwsLf/AABEIAMIBAwMBIgACEQEDEQH/xAAcAAEAAgMBAQEAAAAAAAAAAAAABQYBBAcDAgj/xABGEAACAQIDBQUFBQcABwkAAAABAgMAEQQSIQUGMUFREyJhcYEHIzKRoRRCUmKxFTNTcoKSwRZDVGOi0vEIJDRzssLR4fD/xAAZAQEAAwEBAAAAAAAAAAAAAAAAAQIDBAX/xAAwEQACAQIFAAkDBAMAAAAAAAAAAQIDERIhMUFREyJxgZGhsdHwBGHBFDLh8SMzQv/aAAwDAQACEQMRAD8A7jSlKAUpSgFKUoBSlKAUpWKAzSsVmgFKUoBSlKAUpSgFfLNbjX1UdvFs5p8NNCjZWkjdA2uhYEa25UJSTdmZXbuHKNIJ4SiGzuJUyqejNewPnSfbuHRFkeeJUf4GaVArfysTZvSqvNsOdxDJ9iw6GBwewEq5ZR2bx3zBLLkLXUNfi3DnqS7qYo2vGvZySzSvh4p+yETSdmF96EJK2RiwS3eckXrPFLg7FQpby9PnfptqWTa29sWHZ+0BKpB9oLqVIKmQRBVBIuxJFtdb1sJvFFJLFHAyzdoJGzRurIiR2DMWBN++yrYcyehqppuViDhuyYIG/Z/2bVgR23bdoBpysONSmzWZMejzwrhzPh2iRFdWUPFK0hGZQBmZHzW/3Z6VCk9xKlSs8Lu1ffjR+rNk77oI8RKcPiQuGbLLdI7jTM1vecFXKx8GHGpDD7cDSxxvG8ZliMqZ8oPdIDoQCbOAynibg+BqtT7Lxj4baMX2dQ2Ld2T36GwliWI30+72YbxzW5VJzSNLi8CrJkkiWaeZQwbIrRmFVLDjdnuOvZnpU4n87SHTpvT773/5v6m1tvelIJooMueSQM9hJGuVF4tZiCx42UXJytbga28Bt6KSFZiyoGhjnZWdQY0kXMC+ug0YXOndPStLaexmkxazBVKrhcRFc2v2jvEUtz4K+vK/jVdxW7WMXDmKOKNzLs/D4VyZcvZyQq4PI5we0IHD4daNyQhTpTSV7Pfx9i7SbUiWQRNLGJG+GMuoc+S3ua1sbvJBEDeRGYEjIskefRwjd0sPhJ16W66VWdpbrTu2IiWKJhiJlmGKLgSRC6G2XLmLJkIWxtw4VsT7qucLilWNO2mxMkqt3bmM4oSLdv5Bw9KYpcBUaKteXH9/Myb2pvJFDJHFmVpJJI4uzDpnXtCQHKXvl0rci2pE0hiWWMyLqyB1LjzUG49aqL7tYjtgBDEVGO+1nEdoO0ZGkZ8pUre6gheNrKLVqbC3LxMM8PaBmWCQuJO2hCtcMC2QQdqWIbUF9STqaYpX0JdGlhvizt4/ONToRpXzala2OCx60pSoLClKUApSlAKUpQCqbv37RotngRqBLiGFxHmsFXWzyEXsOg4nXhxq4O1hX5J2httsViZcRISWmcvryB+FfRQo8gK1pRUpZkM6CfantB2JEqoD91Yo7DyzBj8zVy3U9qPaOIsYqoW0WVbhLngGU3y9L3twvbjXHtnYoKyki4BBI62NWbefa+HndGw0XZd0BxyJr1/09Kaw4bffgzu0d/BrNVr2e7VbEYCJnN2XNGSefZsVB+QFWW9eLKLjJxexqKUpVQKUpQCsGs0oDFqWrNKAxavkx190oDFqxk519UoDFLVmlAYtS1ZpQGLUtWaUBi1KzSgFKUoBSlKAUpWDQAmvF8WimzMoPQsAfkapG9297do2HgJUIbSODqW5qp5AcDzv9a1AuY9Sa3p0ce5DZ2BhcV+TN7dgNgcZNh2GiMTGdbNE2sbC/Hu2HHiCORrtEG2p8M5iQ68GDd5Uvre1/j55dPGpnaXs4weNwwWXOzt7wYm47Ysw1Yta2W1hktl0Glxeq2dOXK5NHC0by14PzrhsXUhFir2AuSbAAC5JOgAHM3qy7S9jMqNi+xxCOuFVWbMjKzXj7QqACRcDx+VW72O7m4ZScQ95ZksULWyoHuLqn4rowzE89LV0x+qwrIzcGsmWjdbccw4SIdvPDMVzSdnIcodiWI7Nsy3F7EgC+XlUt9hxsfwYiOYX4TQ5TbpnjI8PumpwsB6V4RY+NjZXU+RrglZu73NVWcVZ270iJG1sWn73B5+pgmRtdOCvlP1rI3ygBtMJYDe3vYZFHC/xWK28b1O2plqLPktjg9Y+D97mng9rwzfuZY5OfcdW+gNbYNRuN3Zw0t+0gjJPE5AG/uGvM1qDdNUN4J8RF4CYuv8AbJm6cKZjDTeja7V+f4J+lV84PHxj3c8M2mgmiKG/i0Zt/wAIrP7ZxSD32DLcbmCVX4flbK3prTFyOhv+1p9/vYn6VAjfGAG0vaQHT99E6C55ZrFT6GpPCbUilF4pEf8AldT+hopJlZUpxzaNulfINZvVjMzSsXqA3q32w+AUduxLsCUiUXdraE9FHiSB0udKlJt2QLBSuXx+2sFv/CnJfj2wzZb8cuS17cs3rVz3b3ugxqkxMQ6gF42FmUcL9GF+Y8L2rWdCpBXksiLonaVgVmsSRSlKAUpSgFKUoBSlKAVhuFZoaA4OspLEtxJJPmTc6ctb1vQzdDY9RUpvtuy2HlaZB7mRibj7jNqVboCbkH048a7HNaumE8iNHcmMRjGKBVsMvCw431JJ5seprZwW28dHGojLBNQt0S3Ek94jqa0Nk4N8RIIohduJJ4KObN0H/wA11WLDrhsPlHwxITfrlBYn1Nz61WtJWVi0etLPM5vsfauPkWZ417QTSPn92hvYCIi3Sy1H7o7RxOGZooEvIrPEyFSTp3hoOYyv866LuzsOM4ODtI1LNGHJK2a798gkWP3vpVN2rhfsm1zkJRZOymU3uRc9nJx46Z/nXLC9szeu4uo7c28Mj729vNi2yR4lOyUnNbIy5sumtzqASD52qc2JtNMpzdNPOt3ePdOXFRhDKhKHMjMlmB4EEqbWIty5Cqm27uKwnfxCgwDuSMj3Kq/dzjgRa4N+VUnByZw1aOJ6nSdl4rPHfjYkfL/rW7VV3V27GkPYTMFkhJRib2bW6vm4d4EHjVlhxSN8DK3kQa0jkrG0YSUVc9aWrF6XqwFqi95trjC4WXEEXyLoORZiEQHwzML1KXqo+0vaMS4N4H1ecWjUHW6sGDn8oIHnwqGQyF3f2407BppSS3Ek2A/pGgFfO1N59mxzPFiIM7obdpHEoNzqbOCrdNapOzVxUOX3MpVgCpWNyCL2BBAsRXRd3tyEmUzY/DrnawVWJzAAcWAOh4Cx1FtbcK54weK7Oej0kKl034kOm+OAUe4xGOg4WGsii35XLCveP2kBfhxccvHSbCyxnwAaO46a2NWg+zrZ/wDsy/3Sf81fB9m2z/8AZx6PJ/zVvhWx39NJ/uz7V8ZAt7Y4UUmWO9lveJ8wJtwsyqQPGuJYvbkmKnfETtmeRiTqbAckW/BVGgHSu9bd9lmDfDTLBFllaNxGe0kNnynLoWsdbcdK/NyMUYhgQQSCDoQRoQfEV0/TvC8zOpJS0VvnaXLYHZNMizsVjJAYjkOtTm0JVwWLzYKXOEIZGHPqp6g8D4GqLh8XW6mKvw1PIDiTyAr2YzTWbysYH6e2Vj1nhjmT4ZEVx5ML2rbqL3XwDQYPDwv8UcUatw+IKLjQngdONSleA7XyNRSlKgClKUApSlAKUpQClKUB8SRgggi4IIIOoIPIjnVXwu6OFllnZoRYOEUAsgGVBmsFI4k1amNRu7+sIb+I0kmv5nJ/S1RfMul1Wzawmzo4lyxIqLxsqgC/XSo3fKQjBTBeLqIhbjeRhHp/dU3UDvOMzYSG18+IjY/yxBpSfmq1EtC1D/YvHwJrDxZVVRwUAfIWqg+1PBWbCz/meBz4SC4/RvnXQRVI9pmPjaA4QXM75ZEA4Llcd5jyvZgPXhxqbpIyct2WzY+L7WCKTmyKT/NbvfW9e+Kw6yIyOLqwKsOoIsare6OMaOBElHM2IPDMcxB8iTw5Wq0A1EZqWhSM4z/aznmzJjhMSFkOiFcNMT96NtcPMfL4Sau8uyIm1aNb9QLH5jWoDffZikCcju27Gf8A8lzo/mjkN6mpHdLaRlgySG8sJ7KTxI+F/Jlsb+dWNFJrRm1+yMv7uWVPDPmHycGsdliF4PHJ/MpU281JH0qSrU2ntKOCJpZWyqouf8AdSToBUWLY3uRO2d6DhI8+IitfRQrqcz8lF7H1tpVH2HhPtuJOJxzgJfgbhWtwiTog1v14czXpg8PNtfF9pJdIU5DhGh1yA85G5nlx5AV07DYNI0EaKAijKFA0AFMyLq+gw8yMBkKkcspFunKvW9ac2x4W1Ma36jun5ixqK3kwphw0rxySDS1i+YWZgp46jRjwNMybR2ZE7a3xZ2KYZsqDQvzY/l6L9TUdh8dLe6ySX/nb9L1BwPUlgsa0bZkNj1te3jbrXbCyWhmld2LHg97JCewyh5mICE91VvpeS3+NTw8aqG+/sTaa+IwkgM7ZmmV7IsrE5syWFozqdDodNQbk77Si91uDxJJuxbjmJ5m9dJw094lc81Vj6rc1lUi4PF5GjkrYY+PPzg/L+F9ne0WcrHhXbK5iZgUyB1OVhmzWsDz4V1T2d+yI4d1xO0CjyLYxwqcyxtxzOeDsNLAaA63JsReNzk/7ojkaymSY+PaSM4P9pWpys+lk0RUgozcVtkYArNKVQqKUpQClKUApSlAKUpQClKUBqbWnyQSN0RiPO2n1tX1s+DJFGn4UUfIAVq7wC8ap/EkjT0Lgn6A1JCo3NHlBdpmoDFDPtGBeUMMsvHgZGWJdPIP8qn6gNld/HYx/wCCAHyUysPD94PnUS2LUssUuF65fknq5DvbsXENtaeTRYuyjkEjk5AixhbXtoc6PoOt+ddVx+OES3IuScqKOLMeAH6k8gCap8OzP2k7iRicMpIkZSV7eUXGVCOEUfLqw52pKKkrM55RxKzK/svfD3eTMCt728an9ge0+B7RzAoR3c2pBtp3h8Snroak9heznB4R+0ijLOPhMjl8p6qDoD42v41tbd3KwuLuZYwH/AIid2T1I+L1vVKdPA7mVKjgbZKCSOeM2KyRuCDYgqQRYjTwNcvh3uXBYlgnvygaCSzAK4Q+6fPr3wCVOh4VHb27Kl2UVVcSzJPnUAM0cuUAZsxXQjvAX8eFVOEqLZTp0I1H+CK7KEIylaRs2dcwHtVjZrTQtGNO8rBwOpIsD04XqE2hjpdr4oRRXWFCStxoBwMzjryC+nWojd7A4eWKUyy5JFF0HI6cKmPZ1tns8T2JPdm0/rUEqfUXFvKumt9NFJyhsVUjpOytlJh4liiFlX5sTxZjzJrcrArNeeXFq1to4MSxPG3B1K+V+BHiDr6Vs1HbV2hkGVSFYjMzHhGg4uf0A5nyoDnUWwyhlbEEokRKkixLPbuqnI9fKtFJqv2F3fTEJmmVglvdJmIYAm5kc85G4m/CtHZu4sMgzs0lszgAFbFQxUa5b30rSM7DDlcgtjYBsRIEUG2hc8lW+vrxt/wBavW8uI7LBTsNLROBpwJXKunmRW7gNmxwLkiUKOOnEnqTxJ86it7jmjii/jYiBPQOJG9LIR61SpNyRpRX+SPaSey8J2cMUY0CIi6flUD/FblYtWahZFG7u4pSlCBSlKAUpSgFKUoBSlKAUpWCKAjNpd6fDp0LyH+lcoPzepMVFoM2MY/w4lX1dix+ij5VT/ab7SfsRGGw1jiHUMWIBWJCTY2OjObGwOgGp4gFCLk7IvPJJfb1OiE1XN3MYqwT4mRgFeeeQt+VX7NfM2QDx0rgr7TlmbPNI8jHm7EnyFzoPAVYcHtbFYUIDm7MHPGklzHmsQrBT0JzAcLgaV3/oJNXTXYVVRKLjzY6LiWlxk5hW6Er71hxw8Df6sH+PJz/CPKrlhMIkSLHGoVEAVVHAAcqidzoovsiPAS4ku7u3xvIT32f81wRbla1TlcDTWTIFKUvQHLfbns5miw041WNpEbTh2gQqSeQvHb1HryjDT2ruXtG28nZNgwqyPKBnBFxGtwQbfjvbL0sD0rm20PZVjkRZI4+0VhfKrDtU10DIbXNrfDf0tW1OeEhkTDiam91torHi4ZH+FGzG1r/CRzI5kVq7N3XxEBMmNwzpBpG7uB3O0ugdRe91Njfy6iumbjbqYX7IVeNZJCzJOXAJDoeCn7qWIK24hgeddE/qeq4kWLXs3bMU4904J5rwYeYOtb1UTaPs7ZDnwMpW2vZyEkf0uNV//a1FR724lZPs05YMrZWtYk+Gca/r51wPJEt2R0fG4vIugzMxsi9T/gdTyFQ+BwfbsWY5o1bMzcppV6f7pOAHMjnXyqq8d2c94ZSQe8FJuwBPC4Fqn4UCqAoAAAAA4AcqrGWIpCamfOKlyozfhUn5C9eOyIssEY55QT5kXP1Nee3G9ywHF8qC35mC/wCa3kFharbm+kO/0MmoLapz47Bx690TznTTuoI1v6yX9KnTUFhRn2lM3KKCKMcLXkdpD62VfnUS4L0cm3wn55fknqUpVjEUpSgFKUoBSlKAUpSgFKUoBWCa88RiVjUu7BVUXLMbADxNVuf2h4cNZBI4/EqgD0zEH6VaMXLRAldkC74h+suUeUahf1zV+Z998cz7UxrObn7RMn9MbmJR/ag9RX6J3W25E6CPN7ws7FSLElmLacm06dK4x7ZN3suOmxWHu8bZDiCoYrDMe5lZrWGYBTa/Em9ri9qd6cusXn1m2tv6KxhMRVp2jvfLiIIoZLERaKba2tbU1QIcTbjUlgZGkdY4lLu5Cqqi5ZjwAFerTrLV7GFjsfso3mijhlhnmSO0gZA5y/GoBsTpxA0866bDiVcXRgw6qQR9Krm426YwmCWGYK0jEyS/eXO1tBfiAAo9Cedbs+5mEY5hCI2vfNEWiNyLXuhGtq8mtNzqOSOiKp2s7rz9iavVe3v3pGEjstmme+ReQ6u3QD6n1qP3hjOBiMkeMnBJAjjcpLmbTujOM1upuaq+xNiYzFyHGSrHOubUOxj7QrwVdCMgNh0NiOtZYnui/RRekl6fwTm4+6xdvtmKuxY50DcWY/61v/aPXpV9tUD/AKRyJpNg51tbWMJMvpkN7f016wb44Vjl7YI2vdkDRtpa+jgdaYkQ6NTi/Zn6EhtLZyTxPDILrIpQ+RHEeI4+lc/3P2g2GxJgmOoYYWX+dQfs0vkydz0SujRYhXF0IYHmCCPmKontD2UEkTFcEkAw+II+6CbxS+auBr4CrGJfq5zvhsCWPENiIlZ0fvNbUq1rG4420Bv4n1t+6+1zPADJpKhMUw6SJoT5HRh4NUuahq5DVznG72IkncRqCPxE6BQLX8zrw8RXRkGlqpgPY7TccnZX9JBkb/iN/SroKiMVHQrGCjoR209XgTrJm9EUt+tqkRUc3exSj8ETH1dgP0WpGpRtLRIGoLdnvPi5fx4hlGvFYlWIW8O6amcRMFUseCgk+QF6idzYiMFCSLFw0recrtIf/VUPVF45U5Pmy/P4JulKVYxFKUoBSlKAUpSgFKUoBQ0rBoDlW/8AvE0uJbDq3u4SAQDo0nEk26XAtyINQeHavnevDtHjsQG5yu4/lkOcfRhWtDNXbRlZFWTmMg0UwOcumaQd2z8csfMkc24A8KvW58kUmDEWVLLmjdDYhr6ksD8WYHW/E3rmiz6WqU2NuVLiIu1jYAZioBuCbDUjla5t5g1Wuuqm83ya4sXVjkvmpYNo+xfZkz5xG0V+KxSlV88puF8hYeFTm7W4eCwOuGhUPaxka7yHSx77fDfW4Ww1OmtUttxJV+Myr4rF2g+aPf6ViPdC5sMbGDws4kQ36d6uTF9w6cuDqGKxKxo0jnKqgsx6Aak1DYXekSfu4yRyuQGPpwHzqhbd3LxEOHebtVlRLMwVnPdB1NiLWHH0vyr43c3iyW1sRWNSTWhy1pSjoSWE2ZPtLFs+JDRpGbFTcZF4iNfzHiW/+gOkwQKihEAVVAAA4ADgBUJuzjzLnb7osL8s3Ej5EfMVYK0hLErmlOWKNzFq85sOrizqGHRgCPka9aVYuQc25mFOqxCM6d6JmiOnD4CK09pbnvJE8S4ubI4IZZQkoIN+ZAYWNiLHkKtFaG3MU0WHmkQXdIpXUEXuyoWGg46gVXCjbp6m7v25+pzXdnaGLws7qUSQgiCVSzISYrBJb2IN0NtBrYedXaDetrXlws6DmUCzKPPIb/SuV7pbd4Fzdr3a/Ekm5J8zf51a9qb54iOVPsUAkDIbjI7m4PDunS1vrXPGcsdtjmX1WKeGUF3XT9vI9t59v4eSeGSOUBspRg4KMpNmS4YAjVqv+BxayRq6kEMA2hvxF64/vDvbjZ4wuIwQUKQ2YwzC1tPvG1tajYN5GVQFwYUjN34mxETd65+4bX16V0dY6rUnyvP2Oz4HWad+hSMH+Vbn6saqPtC9qC4Jvs+GyyYnQte5SIEXGa3FyCCF6G54gGj4Xf8AxcNzGWAZsxEnvAbnXVlzcLC9+Vc5n2q808k0pu8rtIx8WN/kOHpW1CKlLrFaySfVdy7S7642bN2mJkIcWKqQq2IsRlUAcKuW6HtJeMpBjLdkAFWQLYoBYLmA0K20va4531rluz8ZlZW42INjw0qzby7ypi2R1iWIhQrZbanrXs9DTmsOHv4ObE0foBHBFwbg6gjpX1VW9mu0Wm2fEX1KF473uSEYhfpYelWmvEnHDJx4NBSlKqBSlKAUpSgFKUoBSlKAqm+m5Yxi9pHZZkFlJPddb3yN04mx8Ty4cxxW72KibK8Et/BGYHyZQQa7Vt7agw2GmxBGYQxSSlQbEhELWB5XtVfjxmNw0RxmPxEBhSN5ZoYsOwKAIWCxS9r3yGyjvLrrw41ZSsCn7v7kYmdlMiGGLTMzaMRa/cQ6k+JsNedrV1bA4FYUWOMWVBYDj9eZqH2JvS8s3YT4WXCyNGZoxI0bh41ZUbVGIV1LpdTqMwqw0lJy1ArzlgVhZlDeYB/WvSlVBFzbuQNeyZbgg5CV0PEWBtVB21u7s2GcxdriEkARyiQYiZQrk5bmKM5QcrfeB0NdSqof6MvJtSfEM88SCPBZDFKUSVo2nZ1kUfGBdND+M9ajCizm3rn2kngsJNh0CRRwsgvYKWjN+uubU+dbH7ZZTaSCVfEKHX5qT+lSdqWpbgtiW6NCHbsDaCRQejd0/JrVvK4PA38q+JsMrizqGHQgH9a0ju/De6qUPWNmT6A2pmOo+V5+xI1greo39mSr+7xD+Uiq4+eh+tZ7XErxSKQflZkNvIgi/rS4wLZo59tj2NN2pkwMyorEnJIG7lzeysoN16AjS3E8rbuhuccIC0knaysLEgWRRe5CjieWp6ctRUoNslf3kMqeIXOPmpP6V6Q7bhY2Ei34WJyn5Gxqto3uU6Bp3seu0sN2kMkf4kZfUjT61S91NsrFFIHYKchy3PF1uLDxsy/Ktbe3elpZGgiNo0OVip/eMOOv4Qbi3O1+lQ2GF7KOZ+tdVOji3K3sdQ2XGogjUZTZQNLEXtr9b1+YN+d2zgMdLDpkzF4iOBjbvKPAi+Ug9OhBPXftk+HdkhbKfhdh3lGg0A4Fxp5c+lWt9zsFi8GsUkfaRt7zOWPa9oRYydpx7TiCfC1raVVro3lmuTWUcry1ex+ZcPi6ksJK0jLHGpd3IVVUXZmPAAda6div+zxEWJixkiryDwq7D+oMoPyq6bn+zPCbPPaRBpJbEdrKQWAPEKAAq8LXAuetdC+qwrIxwkjubsP7Jg4oGtmC5pCOBkY5m8wCbeQFTlYtWa4223dlhSlKgClKUApSlAKUpQClKUB5YrDLIjRuAyOrKyngVYWIPgQSKrcO4EYQwviMVLh8jxjDyTAxBGQpluEDsAraZmaxAPECrTSgIHYu6S4eUzNNPiJOz7FHnkVykVwxRQqqNSqksbscoudKnhSlAKUpQClKUApSlAKUpQGKVmlAYtXjPhlYd5VbzANe9YIoL2OEqSpIOhGhvxuOIPrW7HJU/vvum0cjYiFS0bks4UElG4k2/CdTfl5WqppLaumEkM73JpsYSqqToosBwAFdA3LJOFW9/ie1+mbl4XvXPdg7JkxT5YxZfvOQcqjnrzPQf41HWMDhFijWNNFQBR6cz4njStUTioojV3Z70pSuYkUpSgFKUoBSlKAUpSgFKUoBSlKAUpSgFKUoBSlKAUpSgFKUoBSlKAUpSgFKUoDBrQl3ewzEs8ETE8SY1v8ApUhSgPiKIKLKAAOAAAHyr7pSgFKUoBSlKAUpSgFKUoBSlKAUpSgFKUoBSlKAUpSgFKUoBSlKAUpSgFKUoBSlKAUpSgFKUoBSlKAUpSgFKUoBSlKAUpSgFKUoD//Z"/>
          <p:cNvSpPr>
            <a:spLocks noChangeAspect="1" noChangeArrowheads="1"/>
          </p:cNvSpPr>
          <p:nvPr/>
        </p:nvSpPr>
        <p:spPr bwMode="auto">
          <a:xfrm>
            <a:off x="63500" y="-895350"/>
            <a:ext cx="2466975" cy="1847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294" name="Picture 6" descr="http://jpkc.whut.edu.cn/web18/main/wangluo/webelements/webelements/compounds/media/co/co1f2-10026172.jpg"/>
          <p:cNvPicPr>
            <a:picLocks noChangeAspect="1" noChangeArrowheads="1"/>
          </p:cNvPicPr>
          <p:nvPr/>
        </p:nvPicPr>
        <p:blipFill rotWithShape="1">
          <a:blip r:embed="rId3">
            <a:extLst>
              <a:ext uri="{28A0092B-C50C-407E-A947-70E740481C1C}">
                <a14:useLocalDpi xmlns:a14="http://schemas.microsoft.com/office/drawing/2010/main" val="0"/>
              </a:ext>
            </a:extLst>
          </a:blip>
          <a:srcRect l="10519" t="7556" r="11922" b="8691"/>
          <a:stretch/>
        </p:blipFill>
        <p:spPr bwMode="auto">
          <a:xfrm>
            <a:off x="7126781" y="2819400"/>
            <a:ext cx="169357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91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par>
                                <p:cTn id="13" presetID="53" presetClass="entr" presetSubtype="16" fill="hold" nodeType="withEffect">
                                  <p:stCondLst>
                                    <p:cond delay="0"/>
                                  </p:stCondLst>
                                  <p:childTnLst>
                                    <p:set>
                                      <p:cBhvr>
                                        <p:cTn id="14" dur="1" fill="hold">
                                          <p:stCondLst>
                                            <p:cond delay="0"/>
                                          </p:stCondLst>
                                        </p:cTn>
                                        <p:tgtEl>
                                          <p:spTgt spid="12294"/>
                                        </p:tgtEl>
                                        <p:attrNameLst>
                                          <p:attrName>style.visibility</p:attrName>
                                        </p:attrNameLst>
                                      </p:cBhvr>
                                      <p:to>
                                        <p:strVal val="visible"/>
                                      </p:to>
                                    </p:set>
                                    <p:anim calcmode="lin" valueType="num">
                                      <p:cBhvr>
                                        <p:cTn id="15" dur="500" fill="hold"/>
                                        <p:tgtEl>
                                          <p:spTgt spid="12294"/>
                                        </p:tgtEl>
                                        <p:attrNameLst>
                                          <p:attrName>ppt_w</p:attrName>
                                        </p:attrNameLst>
                                      </p:cBhvr>
                                      <p:tavLst>
                                        <p:tav tm="0">
                                          <p:val>
                                            <p:fltVal val="0"/>
                                          </p:val>
                                        </p:tav>
                                        <p:tav tm="100000">
                                          <p:val>
                                            <p:strVal val="#ppt_w"/>
                                          </p:val>
                                        </p:tav>
                                      </p:tavLst>
                                    </p:anim>
                                    <p:anim calcmode="lin" valueType="num">
                                      <p:cBhvr>
                                        <p:cTn id="16" dur="500" fill="hold"/>
                                        <p:tgtEl>
                                          <p:spTgt spid="12294"/>
                                        </p:tgtEl>
                                        <p:attrNameLst>
                                          <p:attrName>ppt_h</p:attrName>
                                        </p:attrNameLst>
                                      </p:cBhvr>
                                      <p:tavLst>
                                        <p:tav tm="0">
                                          <p:val>
                                            <p:fltVal val="0"/>
                                          </p:val>
                                        </p:tav>
                                        <p:tav tm="100000">
                                          <p:val>
                                            <p:strVal val="#ppt_h"/>
                                          </p:val>
                                        </p:tav>
                                      </p:tavLst>
                                    </p:anim>
                                    <p:animEffect transition="in" filter="fade">
                                      <p:cBhvr>
                                        <p:cTn id="17" dur="500"/>
                                        <p:tgtEl>
                                          <p:spTgt spid="1229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par>
                                <p:cTn id="23" presetID="53" presetClass="entr" presetSubtype="16" fill="hold" nodeType="withEffect">
                                  <p:stCondLst>
                                    <p:cond delay="0"/>
                                  </p:stCondLst>
                                  <p:childTnLst>
                                    <p:set>
                                      <p:cBhvr>
                                        <p:cTn id="24" dur="1" fill="hold">
                                          <p:stCondLst>
                                            <p:cond delay="0"/>
                                          </p:stCondLst>
                                        </p:cTn>
                                        <p:tgtEl>
                                          <p:spTgt spid="12290"/>
                                        </p:tgtEl>
                                        <p:attrNameLst>
                                          <p:attrName>style.visibility</p:attrName>
                                        </p:attrNameLst>
                                      </p:cBhvr>
                                      <p:to>
                                        <p:strVal val="visible"/>
                                      </p:to>
                                    </p:set>
                                    <p:anim calcmode="lin" valueType="num">
                                      <p:cBhvr>
                                        <p:cTn id="25" dur="500" fill="hold"/>
                                        <p:tgtEl>
                                          <p:spTgt spid="12290"/>
                                        </p:tgtEl>
                                        <p:attrNameLst>
                                          <p:attrName>ppt_w</p:attrName>
                                        </p:attrNameLst>
                                      </p:cBhvr>
                                      <p:tavLst>
                                        <p:tav tm="0">
                                          <p:val>
                                            <p:fltVal val="0"/>
                                          </p:val>
                                        </p:tav>
                                        <p:tav tm="100000">
                                          <p:val>
                                            <p:strVal val="#ppt_w"/>
                                          </p:val>
                                        </p:tav>
                                      </p:tavLst>
                                    </p:anim>
                                    <p:anim calcmode="lin" valueType="num">
                                      <p:cBhvr>
                                        <p:cTn id="26" dur="500" fill="hold"/>
                                        <p:tgtEl>
                                          <p:spTgt spid="12290"/>
                                        </p:tgtEl>
                                        <p:attrNameLst>
                                          <p:attrName>ppt_h</p:attrName>
                                        </p:attrNameLst>
                                      </p:cBhvr>
                                      <p:tavLst>
                                        <p:tav tm="0">
                                          <p:val>
                                            <p:fltVal val="0"/>
                                          </p:val>
                                        </p:tav>
                                        <p:tav tm="100000">
                                          <p:val>
                                            <p:strVal val="#ppt_h"/>
                                          </p:val>
                                        </p:tav>
                                      </p:tavLst>
                                    </p:anim>
                                    <p:animEffect transition="in" filter="fade">
                                      <p:cBhvr>
                                        <p:cTn id="27"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6705600" cy="4572000"/>
          </a:xfrm>
        </p:spPr>
        <p:txBody>
          <a:bodyPr>
            <a:normAutofit lnSpcReduction="10000"/>
          </a:bodyPr>
          <a:lstStyle/>
          <a:p>
            <a:r>
              <a:rPr lang="en-US" b="1" dirty="0">
                <a:solidFill>
                  <a:schemeClr val="bg1"/>
                </a:solidFill>
              </a:rPr>
              <a:t>MoS</a:t>
            </a:r>
            <a:r>
              <a:rPr lang="en-US" b="1" baseline="-25000" dirty="0">
                <a:solidFill>
                  <a:schemeClr val="bg1"/>
                </a:solidFill>
              </a:rPr>
              <a:t>2</a:t>
            </a:r>
            <a:r>
              <a:rPr lang="en-US" b="1" dirty="0">
                <a:solidFill>
                  <a:schemeClr val="bg1"/>
                </a:solidFill>
              </a:rPr>
              <a:t> (</a:t>
            </a:r>
            <a:r>
              <a:rPr lang="en-US" b="1" dirty="0" err="1">
                <a:solidFill>
                  <a:schemeClr val="bg1"/>
                </a:solidFill>
              </a:rPr>
              <a:t>Molybdenite</a:t>
            </a:r>
            <a:r>
              <a:rPr lang="en-US" b="1" dirty="0">
                <a:solidFill>
                  <a:schemeClr val="bg1"/>
                </a:solidFill>
              </a:rPr>
              <a:t>)</a:t>
            </a:r>
          </a:p>
          <a:p>
            <a:pPr lvl="1"/>
            <a:r>
              <a:rPr lang="en-US" sz="2200" dirty="0" smtClean="0">
                <a:solidFill>
                  <a:srgbClr val="002060"/>
                </a:solidFill>
              </a:rPr>
              <a:t>The </a:t>
            </a:r>
            <a:r>
              <a:rPr lang="en-US" sz="2200" dirty="0">
                <a:solidFill>
                  <a:srgbClr val="002060"/>
                </a:solidFill>
              </a:rPr>
              <a:t>structure consists of hexagonal layers of </a:t>
            </a:r>
            <a:r>
              <a:rPr lang="en-US" sz="2200" dirty="0" smtClean="0">
                <a:solidFill>
                  <a:srgbClr val="002060"/>
                </a:solidFill>
              </a:rPr>
              <a:t/>
            </a:r>
            <a:br>
              <a:rPr lang="en-US" sz="2200" dirty="0" smtClean="0">
                <a:solidFill>
                  <a:srgbClr val="002060"/>
                </a:solidFill>
              </a:rPr>
            </a:br>
            <a:r>
              <a:rPr lang="en-US" sz="2200" dirty="0" smtClean="0">
                <a:solidFill>
                  <a:srgbClr val="002060"/>
                </a:solidFill>
              </a:rPr>
              <a:t>S-atoms </a:t>
            </a:r>
            <a:r>
              <a:rPr lang="en-US" sz="2200" dirty="0">
                <a:solidFill>
                  <a:srgbClr val="002060"/>
                </a:solidFill>
              </a:rPr>
              <a:t>are that are </a:t>
            </a:r>
            <a:r>
              <a:rPr lang="en-US" sz="2200" b="1" i="1" dirty="0">
                <a:solidFill>
                  <a:srgbClr val="002060"/>
                </a:solidFill>
              </a:rPr>
              <a:t>not</a:t>
            </a:r>
            <a:r>
              <a:rPr lang="en-US" sz="2200" dirty="0">
                <a:solidFill>
                  <a:srgbClr val="002060"/>
                </a:solidFill>
              </a:rPr>
              <a:t> close-packed. </a:t>
            </a:r>
            <a:endParaRPr lang="en-US" sz="2200" dirty="0" smtClean="0">
              <a:solidFill>
                <a:srgbClr val="002060"/>
              </a:solidFill>
            </a:endParaRPr>
          </a:p>
          <a:p>
            <a:pPr lvl="1"/>
            <a:r>
              <a:rPr lang="en-US" sz="2200" dirty="0" smtClean="0">
                <a:solidFill>
                  <a:srgbClr val="002060"/>
                </a:solidFill>
              </a:rPr>
              <a:t>The Mo-atoms </a:t>
            </a:r>
            <a:r>
              <a:rPr lang="en-US" sz="2200" dirty="0">
                <a:solidFill>
                  <a:srgbClr val="002060"/>
                </a:solidFill>
              </a:rPr>
              <a:t>have a trigonal prismatic coordination, while the sulfur atoms are located on top of a triangle. There are two formula units of MoS</a:t>
            </a:r>
            <a:r>
              <a:rPr lang="en-US" sz="2200" baseline="-25000" dirty="0">
                <a:solidFill>
                  <a:srgbClr val="002060"/>
                </a:solidFill>
              </a:rPr>
              <a:t>2</a:t>
            </a:r>
            <a:r>
              <a:rPr lang="en-US" sz="2200" dirty="0">
                <a:solidFill>
                  <a:srgbClr val="002060"/>
                </a:solidFill>
              </a:rPr>
              <a:t> per unit cell. </a:t>
            </a:r>
            <a:endParaRPr lang="en-US" sz="2200" dirty="0" smtClean="0">
              <a:solidFill>
                <a:srgbClr val="002060"/>
              </a:solidFill>
            </a:endParaRPr>
          </a:p>
          <a:p>
            <a:pPr lvl="1"/>
            <a:r>
              <a:rPr lang="en-US" sz="2200" dirty="0" smtClean="0">
                <a:solidFill>
                  <a:srgbClr val="002060"/>
                </a:solidFill>
              </a:rPr>
              <a:t>This </a:t>
            </a:r>
            <a:r>
              <a:rPr lang="en-US" sz="2200" dirty="0">
                <a:solidFill>
                  <a:srgbClr val="002060"/>
                </a:solidFill>
              </a:rPr>
              <a:t>layer structure makes MoS</a:t>
            </a:r>
            <a:r>
              <a:rPr lang="en-US" sz="2200" baseline="-25000" dirty="0">
                <a:solidFill>
                  <a:srgbClr val="002060"/>
                </a:solidFill>
              </a:rPr>
              <a:t>2</a:t>
            </a:r>
            <a:r>
              <a:rPr lang="en-US" sz="2200" dirty="0">
                <a:solidFill>
                  <a:srgbClr val="002060"/>
                </a:solidFill>
              </a:rPr>
              <a:t> interesting as lubricant in various applications. </a:t>
            </a:r>
            <a:endParaRPr lang="en-US" sz="2200" dirty="0" smtClean="0">
              <a:solidFill>
                <a:srgbClr val="002060"/>
              </a:solidFill>
            </a:endParaRPr>
          </a:p>
          <a:p>
            <a:pPr lvl="1"/>
            <a:r>
              <a:rPr lang="en-US" sz="2200" dirty="0">
                <a:solidFill>
                  <a:srgbClr val="002060"/>
                </a:solidFill>
              </a:rPr>
              <a:t>Based on this layer structure, compounds like MoS</a:t>
            </a:r>
            <a:r>
              <a:rPr lang="en-US" sz="2200" baseline="-25000" dirty="0">
                <a:solidFill>
                  <a:srgbClr val="002060"/>
                </a:solidFill>
              </a:rPr>
              <a:t>2</a:t>
            </a:r>
            <a:r>
              <a:rPr lang="en-US" sz="2200" dirty="0">
                <a:solidFill>
                  <a:srgbClr val="002060"/>
                </a:solidFill>
              </a:rPr>
              <a:t> are also able to intercalate various amounts of alkali metals. This intercalation causes the lattice to expand more or less in the </a:t>
            </a:r>
            <a:r>
              <a:rPr lang="en-US" sz="2200" i="1" dirty="0" smtClean="0">
                <a:solidFill>
                  <a:srgbClr val="002060"/>
                </a:solidFill>
              </a:rPr>
              <a:t>c</a:t>
            </a:r>
            <a:r>
              <a:rPr lang="en-US" sz="2200" dirty="0" smtClean="0">
                <a:solidFill>
                  <a:srgbClr val="002060"/>
                </a:solidFill>
              </a:rPr>
              <a:t>-direction.</a:t>
            </a:r>
            <a:endParaRPr lang="en-US" sz="2200" dirty="0">
              <a:solidFill>
                <a:srgbClr val="002060"/>
              </a:solidFill>
            </a:endParaRPr>
          </a:p>
          <a:p>
            <a:pPr lvl="1"/>
            <a:endParaRPr lang="en-US" sz="2200" dirty="0">
              <a:solidFill>
                <a:srgbClr val="002060"/>
              </a:solidFill>
            </a:endParaRPr>
          </a:p>
          <a:p>
            <a:pPr lvl="1"/>
            <a:endParaRPr lang="en-US" b="1" dirty="0">
              <a:solidFill>
                <a:schemeClr val="bg1"/>
              </a:solidFill>
            </a:endParaRPr>
          </a:p>
        </p:txBody>
      </p:sp>
      <p:sp>
        <p:nvSpPr>
          <p:cNvPr id="3" name="Title 2"/>
          <p:cNvSpPr>
            <a:spLocks noGrp="1"/>
          </p:cNvSpPr>
          <p:nvPr>
            <p:ph type="title"/>
          </p:nvPr>
        </p:nvSpPr>
        <p:spPr/>
        <p:txBody>
          <a:bodyPr/>
          <a:lstStyle/>
          <a:p>
            <a:pPr algn="ctr"/>
            <a:r>
              <a:rPr lang="en-US" dirty="0">
                <a:solidFill>
                  <a:srgbClr val="002060"/>
                </a:solidFill>
                <a:effectLst/>
              </a:rPr>
              <a:t>AB</a:t>
            </a:r>
            <a:r>
              <a:rPr lang="en-US" baseline="-25000" dirty="0">
                <a:solidFill>
                  <a:srgbClr val="002060"/>
                </a:solidFill>
                <a:effectLst/>
              </a:rPr>
              <a:t>2</a:t>
            </a:r>
            <a:r>
              <a:rPr lang="en-US" dirty="0">
                <a:solidFill>
                  <a:srgbClr val="002060"/>
                </a:solidFill>
                <a:effectLst/>
              </a:rPr>
              <a:t> Structures </a:t>
            </a:r>
            <a:r>
              <a:rPr lang="en-US" dirty="0" smtClean="0">
                <a:solidFill>
                  <a:srgbClr val="002060"/>
                </a:solidFill>
                <a:effectLst/>
              </a:rPr>
              <a:t>VI</a:t>
            </a:r>
            <a:endParaRPr lang="en-US" dirty="0"/>
          </a:p>
        </p:txBody>
      </p:sp>
      <p:grpSp>
        <p:nvGrpSpPr>
          <p:cNvPr id="6" name="Group 5"/>
          <p:cNvGrpSpPr/>
          <p:nvPr/>
        </p:nvGrpSpPr>
        <p:grpSpPr>
          <a:xfrm>
            <a:off x="7095331" y="1676400"/>
            <a:ext cx="1693070" cy="1931720"/>
            <a:chOff x="7095331" y="1904999"/>
            <a:chExt cx="1693070" cy="1931720"/>
          </a:xfrm>
        </p:grpSpPr>
        <p:pic>
          <p:nvPicPr>
            <p:cNvPr id="13314" name="Picture 101"/>
            <p:cNvPicPr>
              <a:picLocks noChangeAspect="1" noChangeArrowheads="1"/>
            </p:cNvPicPr>
            <p:nvPr/>
          </p:nvPicPr>
          <p:blipFill rotWithShape="1">
            <a:blip r:embed="rId2">
              <a:lum bright="-20000" contrast="20000"/>
              <a:extLst>
                <a:ext uri="{28A0092B-C50C-407E-A947-70E740481C1C}">
                  <a14:useLocalDpi xmlns:a14="http://schemas.microsoft.com/office/drawing/2010/main" val="0"/>
                </a:ext>
              </a:extLst>
            </a:blip>
            <a:srcRect l="34828" t="21469" r="34553" b="24536"/>
            <a:stretch/>
          </p:blipFill>
          <p:spPr bwMode="auto">
            <a:xfrm>
              <a:off x="7162800" y="1904999"/>
              <a:ext cx="1625601" cy="193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2"/>
            <p:cNvSpPr txBox="1">
              <a:spLocks noChangeArrowheads="1"/>
            </p:cNvSpPr>
            <p:nvPr/>
          </p:nvSpPr>
          <p:spPr bwMode="auto">
            <a:xfrm>
              <a:off x="7239000" y="3276600"/>
              <a:ext cx="4953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chemeClr val="bg1"/>
                  </a:solidFill>
                  <a:effectLst/>
                  <a:cs typeface="Arial" pitchFamily="34" charset="0"/>
                </a:rPr>
                <a:t>Mo</a:t>
              </a:r>
              <a:endParaRPr kumimoji="0" lang="en-US" sz="2400" b="1" i="0" u="none" strike="noStrike" cap="none" normalizeH="0" baseline="0" smtClean="0">
                <a:ln>
                  <a:noFill/>
                </a:ln>
                <a:solidFill>
                  <a:schemeClr val="bg1"/>
                </a:solidFill>
                <a:effectLst/>
                <a:cs typeface="Arial" pitchFamily="34" charset="0"/>
              </a:endParaRPr>
            </a:p>
          </p:txBody>
        </p:sp>
        <p:sp>
          <p:nvSpPr>
            <p:cNvPr id="5" name="Text Box 2"/>
            <p:cNvSpPr txBox="1">
              <a:spLocks noChangeArrowheads="1"/>
            </p:cNvSpPr>
            <p:nvPr/>
          </p:nvSpPr>
          <p:spPr bwMode="auto">
            <a:xfrm>
              <a:off x="7095331" y="3063875"/>
              <a:ext cx="2873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chemeClr val="bg1"/>
                  </a:solidFill>
                  <a:effectLst/>
                  <a:cs typeface="Arial" pitchFamily="34" charset="0"/>
                </a:rPr>
                <a:t>S</a:t>
              </a:r>
              <a:endParaRPr kumimoji="0" lang="en-US" sz="2400" b="1" i="0" u="none" strike="noStrike" cap="none" normalizeH="0" baseline="0" smtClean="0">
                <a:ln>
                  <a:noFill/>
                </a:ln>
                <a:solidFill>
                  <a:schemeClr val="bg1"/>
                </a:solidFill>
                <a:effectLst/>
                <a:cs typeface="Arial" pitchFamily="34" charset="0"/>
              </a:endParaRPr>
            </a:p>
          </p:txBody>
        </p:sp>
      </p:grpSp>
      <p:pic>
        <p:nvPicPr>
          <p:cNvPr id="13317" name="rg_hi" descr="Description: http://t2.gstatic.com/images?q=tbn:ANd9GcSIGfHIYD3sBUtJjAgr0Xezph28Uol4hnWm2XtlklsaCG7a3MICS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2226" y="3733800"/>
            <a:ext cx="14961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7" descr="data:image/jpeg;base64,/9j/4AAQSkZJRgABAQAAAQABAAD/2wCEAAkGBhQSERUUEhIVFRUWGCEXFxgYGBkfHhodIhwhHx0iHR8dHygfGx0jIBgcHy8gJCcpLC0uHB4xNTIqNScrLCkBCQoKDgwOGg8PFzUkHSQtLS80LC8vKTUqKiwqLCosKyosLCwyLCksKiwwLCosLCwsKSwpLCwsNSksLCwsLTUsLP/AABEIAHMAoAMBIgACEQEDEQH/xAAcAAABBQEBAQAAAAAAAAAAAAAAAgMEBQYHAQj/xAA5EAACAgAEBQMCBAUEAQUBAAABAgMRAAQSIQUGEyIxMkFRFGEjQnGBBzNSkaEVFmKxcmOCktHhF//EABoBAQACAwEAAAAAAAAAAAAAAAABAgMEBQb/xAA0EQACAQIDBAcHBAMAAAAAAAAAAQIDERIhMQQiUWETMkFxgZHwFDNDUqHh8QVCVIJTktH/2gAMAwEAAhEDEQA/AO44MGDABgwYMAGKnjHMUeWIDrIRWpmVbCLenUx+LPgWfJxbYz/MPC5p5IwqxvAvcyM7LrcG11Up1IvnT7mr8YAfk5niEMk3fpjl6Lbb6tYTb7WRvh3iHH44Z4IH1aswWCEDa1AJs+12AMZzM/w7V45jUfXfM9ZZO7Zeqr1+tCvGJPFuTZHZGTMOzRrIUaY2VkLRtHWkDtBi3HwffAFzDzJAxmBkVBDJ0nZyFXXpDUCTv6q/UHDOd5pjjkKaJJNIVpGjXUsYf0k72bq+0HbfFLluS5YnSQGKUqSzI9hWZ4wHbwaOsEjb0sRthl+R5wkaq0JdI1SOcF0khIJJ0lR+Im+ysR8e+AN0Ditk5jy4aJeshMrmNNLAgsASRYOxAGGMjxL6j6iMaGCXHqDWCaIIYCiKPmv2O2M9keSZ4xHRh/Dk1KD3UOg0Xq0AsASCFazQrVgDXDjUBVmE8WlNnbWtKf8Akb2/fDA5ghLSKGH4YU3YptYJUKbpiQpxk8ryHOsscpMTdMJ+GzbOV134QKq99qNJqsPDkWXqmYNCraQojUMIwCrq1D2caxT/APkKGrAGuh4tExVeogdhYQsurxfpu/GHMtxCOQkRyI5X1BWBr9aO3jGWj5KZVO6a+qj6gO7SsIjIB+bFj2w1yHkZVkdng6SrBFAO0qXZC5YkEee4bix9zgDbYMGDABgwYMAGDBgwB4ThCzqSQGBI8ixeMj/Evj2Zy0Mf0oppHKltOor22KH3+fasUOa4hPluGxTLlyszaQrUCQze5Hk++x+cYK1ScHDDG93Z5rLm+RKVzpYnW9OoX8WL/t5x71lvTqF/Fi/7Y5oOIzxcMOZaBjMd+pS6tZagxXyBe9fGG+F8Sn+hnzU2XZ5QTb0ASQRRC+QBY2+2Nd7RWwtqlpK2qzXzdxay4nTnnUEAsAT4BIs/phd45nytn8xNBPPmIDJIt25AUmlsBVPiq9vOF8s8SznEMrmI57BTSY2Kst2Dasq7uANwPc1jZpTnOc4yjZR0d1vc0VdkkdISQN4IIutje+E5mYIjO2wUWf0GMryHmzTQkRxqt9NFRwxpiHZmJKs2o0QPB8+caPjDAQSk+NDf9HGV6EFMOalDsoy7BtHVPpHbvux9jsTW/jC4ebtegLBJ+IutLK+Nt237fP3xxU8rZ4OwIa1jDMOr5Xuo3e42O2F5flbPkpWokx6hU3rXaq38D42xp5/yoeX3Lf1O1Q81a0DrA+ltgSV3N187D749Tme1LdB9Kkhja+QaNfI++2OYDhOdORjjWeww1CPa6DABdd+bbEzh3Ac79BIozGjcjp7GtzY13dk++ObPaqkY39oh1sOj04mTCn2M6J/uQ0xMD0nrplNfp/VgTmMkWIHOwY0yntIsV8mvbHO+DcAzy5SZTmOlV9h7iPm2v3x5yvy/nlgl/H6WpQQppzuoo2TsCPbFam2VIqbW0Q3Wlo87hRWWTN/HziD06gk/Fspuu4As38Nsdv8AOErzqCEIgkqR9CElR3CxTb9psV7+2ON/7Xzx6daqcnQOr6jR7hvt4OGxy1ntKHcqZNH831vZG2/kH328Y6mf8qHl69Ip/U+hMlnRIgcbeQQfYjyDgyHEY50EkLq6G6ZTYNGj/kYyfDMlOeEJBHtMw6Ltd6LapGu+4hbPnc4n8s8Imys0sbU8DhZEdVCBHA0sukE+QqtfyWxtx0Wd+fEoabCJWoE7bD38fv8AbCjjnP8AFFs68kUWUdgpjYusZAa7oav+JG1fri14rOTSXF6Ar+WM7xDM5wNmVDLpbRqpUXffRQtrFefYXj3huZzs2fAaMfTqziNWI0Aj3VgLYtR28b4kcxRZxclBFHpEslD8JqdQF7tN1texwcQTOR8NiVAnVfSoCMdYP5q9tQrf4s44knKrJznTinLdlvaQ+bUyrLK/5GGzOdk4j0umBl1lrTY6eoL6tVXd+1Vv84c4vmc2c+kKRgQhk6gDDQxPgsatSu236YW0Wcj4UPSZm7fWepqLHf7vW/nDfC4s7Hw+cuFaXUQodvxGJ8E1sWN7b+2IwfuVON1uJYtYfNr9R4/kObs3nEzCxQxgJS9XQQVcFtgxItaHxvRw7zfn89BLGMqgVgmpilNYvYMCBQ97wcqwZxMtmGm0lxZuVzrbt2si9r2GPOScvnVWc5iroMDM3dVfIvtFV++JUeis6VOLdPKG91k9XrnYa6vXUts9O2SaOeOIMZYyZF1MVBJDEReTuxY6QK9z4xrVzaPD1CQUK6juCKrfcbH4xzblpc28eaXNlxEUEqLQemD3SrfclAWp8jE7l/PoOvGxUmWN3JOpdJBoKVNJ3efwxQrcmwcdltON00+7QxFjpyevaGbXosdxBEd/+Wy+djjyCPJ/h6IZd0/BpiKXa9Pd2jx5xmI8tn+spZ8vZy1Sg6vTvRPwaLePg4OHZfPhsoVfL6hEV/NvHYon/wC/vjystpklrDy7zYt3mh6eVE6IsMoGhwFBPr1KTW+xF3fjfEzp5UWDDNV041Hdm8WNW5Pzjn+Xl4ieKaSQJASd76WnayPfxX3wcSzPERxAIWOsupULfSI9if8A93xuKNSUlHHT6mL7FcuDOgOmW3DQzf8AqDUd72F03d+2PXTLLsYpxQthrPp8D824+w3xz7mSfiK5wKSdTadHTB0EXtqv7/OFc4z8QSeMMe5kpeiDp9QsNf3rztiKcKk3TWOlvJvusLrPJm8bK5RWQdCYMLEfcdlrcL3bCvbzhhEyVR6YZaLno0xFNvenu7T584pM3BxEywa2y4YI2kU1F9Pg/sT9sV+Vyud05MF4NPVYm9W8lsaP/u9hjUhtUnHNw8u8tZX7TqmTzcMeXDgiOJRuXNad99RPveHshxOKcFoZUkANEowYA/Bo7HGSz2Vkk4NIta5iO8RrduJQW0je/F1h/k+GQZnMORIUdI6klhELFlLdoQAWoBvVV2ax6ik7wi+XZp4GB6ml4rNpgkbXopGpv6TWx/Y45ryJwDNQmSSecLqQPb25ar1GydtvbG25k4sgR4DGZGbSrLekASFgpLnYeg/4xjOZ+BvnkgigmOjpCYhxRGodm6+9XftjV2x7qjUt0T61/pYmP1GeU+B5v6w5mWVFWUMSdyDva0prRtZwngvBc2+f+peVRG7MA3dpK+EpPy3V3idx/hTT5eLJxZoNIQOsCBYCje9O6Et4B874OJcMc5KLJx5oGdqV1IGwHqO3co2FH3xz8d+vgu1aWvu+xmT14kReB5qTifXMi9JZCgezpoCvR4u9tV4XxfhWZl4ikiyoYoSqlxdC/Va/mIvz7YkS8KMfDxk1zQ65/D00Nhdk16gun82G8nwZ8rkpMucyBO5IjWh4b4s6iPNn2wxq91gxWstfddr8iLd/3GubeDZubNr0pFZIQpJFqA12dQ31UAD++F878FzU8qLDKriNdZ02tMTtdXqsb1h7gHBDkcvNHLmgrtZiFDexVDVux1ewx7ypwJsgkozGaC6gHXxuaogatybrtGJUlG3Q4Lr3eucf3E9/iMc4cJzU6wRwTK9JrbTaEHwu/wCt7fYY1PDeW43jimncyOsaiQ3SsyqQSff5BF0aBIsYo+SuWpoZJDNPvMNYCj3vu3PjYjYY2WdyqplZE30iNrJO/gk/5xu7JN2cKWHolpbj23KSXmUH+lZLWWEk2spoG7G0s7AVuNzucEPCckugpJNaJojILnbawu3d497rHKDznntbNTi4wjERHsFnYbdt2dzj2DnHPKVanGiPR/K9AsV7eT8mxij2Kvpan5+uJOJczp8mQyhzKN1Jtkcg216yUBrbdvtiW3D8ofMk/kFrL+oeNW2xHx4xzz/VeIJlUk6aaQhIfcvp1KbK1V3WJ3D+LcTbJPIscTIbYMxIkI8k6QK/6xoT6SMcWGn1sOpdW5m2bh+UJJaSbehISW9jY1bdtX7VjxuHZQtrMk96dLEl/Rd77bLe94xXBuL8SlyssixxOrWdTkq5+e0Cv+sHLXGuJTQyNGkcgAC3KdBsDwABvt7nFJupBTeGnutLXiRk+JtJOH5RnVjJOWWym77KRRoVuK98MjguRAQB5uxtcVFzRJJJXbu3J83jlv8AvDPLoHf+ESAel4JBGk7bg/HnCF5szoCinUJJr2i/lmya8eCT6Tjo+xV1lan5+uJXEuZ3/hkaCJRHunsff7397xKrGK4fxqReEJKo1ZiYaUWquV2IGx8VeqvtibyZmpEMuVmEgeKnjMrBnaJvBLAkMQwZf7Y6UE1FJ/TTwMZacY4Ek3ee2RR2P/SQbFjwwB3pr98Vn1WWzJeVJXDwp3lBp1JRINMKI8kEf9Y05GMDxaBstmSIBoUjW2gg1GFOsGJiF2JsMzbagAPOInCNSOGSugnYo+B8tjLSnPZnOFI3BLOKBNm11mjf7DycHDOWQuY+vmzTLGSxL9obSfTqO4rwarFxzLy5BmBl4YndFkBmBBtSunYUbH5ga9t8Vuc4RlHji4dHPIJlov3E0F8kg9puxt7bY5EptScalSOJdbd+H2Iy9y/IzDy4r5o8QOaPQ1krIK1dOq8+NN71WF5rgK5rNDOR5tmgiK0wrVpHr0nwAd/b5w7muF5VYV4cs79djv3H03qJr00RtpGPJOBZbLQtkjO/Xna0Oqtj52A00KO3veI6VXymsTV1ufC4C3L8jfF+XxxCcTZfN64ogKY0e4G2KkV7e5Hm8K49wBeIuDlc4ZI4l3LUQH8jTVUQKvD0HB8rw+OSGWaTqT/yu4iyRpoAbAg0bOLLlLkaLLyOjPJIWUN6qFDaiFoG78++Cqp26Gok37vd0j+4W4rvNPwLhyqiOHeQlAAXI2FC/AA3IxY5uFXRlf0sCD+lYWkYAAAoDYDEbi8dwSj5RvH6HHVhTjThhiv+GN5syp5fjLs4zz20fSHaCNIv7bnurVjzL8uxoY2XPuTGnSS1XcWLv+o7e1Yy8fGOIGZD9E415fSBrTtIvcb0PUPPxhPD+OcQvKn6JiOmyEak3YEdws7eD5+cealWf+OHn3me3Nmjj4JGjxxjOvpVGIJC3qDqaO2438edvOJg4MgRk+ufSxJbtUG2N+a7R9jZxgoubs03EQv09urMohsahdWb8flBvxgz/PGaXOGPoBSZFuE7sx/LTeN/ttjb9nqzko9DC+HHqVuuLN9/pKUw+uanJ19o99tv6f3vHsfCkRQPrmGwU9q+kCh7bH7mxjAcd53zceZKNCIydFxkWW32ojbfx74XzRzrm4pQHgEJaMWrU2savYr432xWGy1ZuCVGG+m9eBN0u1m0i5djXpVn3/BvRaruCCCTtud/IofbCRy1EFRRnpKjk6qWFNmye7bvFn2rxiiznHs+ZoSMg4ARmI1pv21Xn5INecQMpxbiOnKD6N/5jSEhk3XuOkb7CqG+NZV21d04f7LmLc2dY4VlVSJQrax6tR8sTuT+uJmn398YbiMr/wCkBmHTd5ELqX0hdU4DKXX0rWxI9sSuRJz1M1FY0oyMoSVpY1DKbAdt9RK2V9rHzj09LOEXyRhepscUfMXK8eZUtpHVA7GJNA/cDbwSLqxeLzBjIQUHCuWQsCx5husVYsptrUfAa9R+59/geMVeU/hdlUzLZjVI1ksqFtlJ87juP2BOLrm5G+jmZJZImjjaRWjNG1UkA7Gxt4xneH8ySQRtZaZYxA0hlkuRjMF/lgLWlb2B8nUNqxFlnlrk+4Er/wDmGWOb+oLSHfUIy2waqu/VX2vCs9/DPLS5lZ2aTtq49WxI8G/UP0BxL4NzLJLOI3jQB1kdCjkkCOTQdYI2uwQR9xiLnObGJeLSVkikAkCsRSmZFjINGw6tdfYjE9t+VvDgBHGf4Y5bMSpIWkULQZQ1hgDY9Vlf2xpsjwyOG+mtX53JP9zjIwfxAlIMhy1RaWkB1dwRHAcke50223iqOLPlnm1s25TpaCilpbN6dR/CHj88ff8AbEWWStppyBpsM5vLiRGQ3TAg198PYMTqDINydPrZxnNzH0lBi2A33Pd6u72obY8y/JuYQoRnL6cehQYxTeLL93nb2rGwxQ84ZiRYVEUnTZ5VT1BSwPlUcgqjkDYn9MaT/T9mfw0Xxy4lV/sNxmTmRmF6pWi3S8/8T3ekfbf74TP/AA+d8wmZbML1U8OI9wP6R3VpN+Tv8HDMPM7QK4LSyNGzKVlZRpJ6ekM62HUdS9exA2Iwleb8xE8yMiSydZlUK5KKqQo5C7A2dXg+LYnYYt7FQvfB2W8OBGJj+e/h+808c8mYUyR1pIj9FG7Xu3vx3X9sHFeQHzEkckuYUtH6Pw/SbsMO7dtvexi44hzMIYIcxImmF66hJFxhktfGx7qX9xinm5ymQqn09yyd2kvaoBErkeAb7wPsdR8YLYqCtaOmS5DEyZPytmGdH+rAKE0BHsQRXd3ed722xFTkjMBUAzv8uQyLcQ7rJJDd3jeu2sNzfxH0V1IdJIEhGu6jZAVaxsSZCI6H642OTdmjUyKFcqCyg2Aa3F+9HFV+n7Mlbo16/Ixy4kfI8LVIem9SDctqApiTZ2Nir9sScvlEjFIqqPNKAB/YYewY24xUVZaFQwYMGLARLEGUqwBBBBB8EHzeIr8GhLo5hjLx7IxUWoHij7V7Ym4MAV3CeBRZcN00AZiSz0NTWxbcgb7nEluHxksxjQltOo6RZ07rfzXt8YkYMAQYuCwKzusMYaQU5CC2B8hvkHEiHJohJVFUtWogAXQoX80Nhh7BgAwYMGADDGbyiSqUkRXQ+VYAg/scP4S52NecAQ4eDwomhYY1SiNIQVTerb7++Gv9u5bp9P6eLp6tWnQtX81Xn74z82eYIsiyt1iw7L8kn06f8Vi4y2ZzH1jqwPR09vaAAaH5vzWb8fHgY0tk2yO1KTimrO2ZaUcJaTZRHXQyKybdpAI28beNqH9sM5zhMMoqWJHBOohlB3qr3962xyf+JnMWbizzIJpYY1QGIJYDfJJ997/tVY1uU41n/pcuwiLO8DarQkh7/DJHwQDY+4x1KlFwgp31KJ52Na/CojuYkOwX0j0g2o8eARYH2xLxW8G4hJKGMkRjIahYIv8A+QF14sbH2xZYwEhgwYMAGDBgwAYMGDABgwYMAGDBgwAYMGDABjzBgxDBHGSj1dTQuv8AqoX/AHw/WDBglYDc2XVq1KrVuLANfpeHMGDBgBhWDBiQGDBgwB//2Q=="/>
          <p:cNvSpPr>
            <a:spLocks noChangeAspect="1" noChangeArrowheads="1"/>
          </p:cNvSpPr>
          <p:nvPr/>
        </p:nvSpPr>
        <p:spPr bwMode="auto">
          <a:xfrm>
            <a:off x="63500" y="-536575"/>
            <a:ext cx="1524000" cy="10953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9" descr="data:image/jpeg;base64,/9j/4AAQSkZJRgABAQAAAQABAAD/2wCEAAkGBhQSERUUEhIVFRUWGCEXFxgYGBkfHhodIhwhHx0iHR8dHygfGx0jIBgcHy8gJCcpLC0uHB4xNTIqNScrLCkBCQoKDgwOGg8PFzUkHSQtLS80LC8vKTUqKiwqLCosKyosLCwyLCksKiwwLCosLCwsKSwpLCwsNSksLCwsLTUsLP/AABEIAHMAoAMBIgACEQEDEQH/xAAcAAABBQEBAQAAAAAAAAAAAAAAAgMEBQYHAQj/xAA5EAACAgAEBQMCBAUEAQUBAAABAgMRAAQSIQUGEyIxMkFRFGEjQnGBBzNSkaEVFmKxcmOCktHhF//EABoBAQACAwEAAAAAAAAAAAAAAAABAgMEBQb/xAA0EQACAQIDBAcHBAMAAAAAAAAAAQIDERIhMQQiUWETMkFxgZHwFDNDUqHh8QVCVIJTktH/2gAMAwEAAhEDEQA/AO44MGDABgwYMAGKnjHMUeWIDrIRWpmVbCLenUx+LPgWfJxbYz/MPC5p5IwqxvAvcyM7LrcG11Up1IvnT7mr8YAfk5niEMk3fpjl6Lbb6tYTb7WRvh3iHH44Z4IH1aswWCEDa1AJs+12AMZzM/w7V45jUfXfM9ZZO7Zeqr1+tCvGJPFuTZHZGTMOzRrIUaY2VkLRtHWkDtBi3HwffAFzDzJAxmBkVBDJ0nZyFXXpDUCTv6q/UHDOd5pjjkKaJJNIVpGjXUsYf0k72bq+0HbfFLluS5YnSQGKUqSzI9hWZ4wHbwaOsEjb0sRthl+R5wkaq0JdI1SOcF0khIJJ0lR+Im+ysR8e+AN0Ditk5jy4aJeshMrmNNLAgsASRYOxAGGMjxL6j6iMaGCXHqDWCaIIYCiKPmv2O2M9keSZ4xHRh/Dk1KD3UOg0Xq0AsASCFazQrVgDXDjUBVmE8WlNnbWtKf8Akb2/fDA5ghLSKGH4YU3YptYJUKbpiQpxk8ryHOsscpMTdMJ+GzbOV134QKq99qNJqsPDkWXqmYNCraQojUMIwCrq1D2caxT/APkKGrAGuh4tExVeogdhYQsurxfpu/GHMtxCOQkRyI5X1BWBr9aO3jGWj5KZVO6a+qj6gO7SsIjIB+bFj2w1yHkZVkdng6SrBFAO0qXZC5YkEee4bix9zgDbYMGDABgwYMAGDBgwB4ThCzqSQGBI8ixeMj/Evj2Zy0Mf0oppHKltOor22KH3+fasUOa4hPluGxTLlyszaQrUCQze5Hk++x+cYK1ScHDDG93Z5rLm+RKVzpYnW9OoX8WL/t5x71lvTqF/Fi/7Y5oOIzxcMOZaBjMd+pS6tZagxXyBe9fGG+F8Sn+hnzU2XZ5QTb0ASQRRC+QBY2+2Nd7RWwtqlpK2qzXzdxay4nTnnUEAsAT4BIs/phd45nytn8xNBPPmIDJIt25AUmlsBVPiq9vOF8s8SznEMrmI57BTSY2Kst2Dasq7uANwPc1jZpTnOc4yjZR0d1vc0VdkkdISQN4IIutje+E5mYIjO2wUWf0GMryHmzTQkRxqt9NFRwxpiHZmJKs2o0QPB8+caPjDAQSk+NDf9HGV6EFMOalDsoy7BtHVPpHbvux9jsTW/jC4ebtegLBJ+IutLK+Nt237fP3xxU8rZ4OwIa1jDMOr5Xuo3e42O2F5flbPkpWokx6hU3rXaq38D42xp5/yoeX3Lf1O1Q81a0DrA+ltgSV3N187D749Tme1LdB9Kkhja+QaNfI++2OYDhOdORjjWeww1CPa6DABdd+bbEzh3Ac79BIozGjcjp7GtzY13dk++ObPaqkY39oh1sOj04mTCn2M6J/uQ0xMD0nrplNfp/VgTmMkWIHOwY0yntIsV8mvbHO+DcAzy5SZTmOlV9h7iPm2v3x5yvy/nlgl/H6WpQQppzuoo2TsCPbFam2VIqbW0Q3Wlo87hRWWTN/HziD06gk/Fspuu4As38Nsdv8AOErzqCEIgkqR9CElR3CxTb9psV7+2ON/7Xzx6daqcnQOr6jR7hvt4OGxy1ntKHcqZNH831vZG2/kH328Y6mf8qHl69Ip/U+hMlnRIgcbeQQfYjyDgyHEY50EkLq6G6ZTYNGj/kYyfDMlOeEJBHtMw6Ltd6LapGu+4hbPnc4n8s8Imys0sbU8DhZEdVCBHA0sukE+QqtfyWxtx0Wd+fEoabCJWoE7bD38fv8AbCjjnP8AFFs68kUWUdgpjYusZAa7oav+JG1fri14rOTSXF6Ar+WM7xDM5wNmVDLpbRqpUXffRQtrFefYXj3huZzs2fAaMfTqziNWI0Aj3VgLYtR28b4kcxRZxclBFHpEslD8JqdQF7tN1texwcQTOR8NiVAnVfSoCMdYP5q9tQrf4s44knKrJznTinLdlvaQ+bUyrLK/5GGzOdk4j0umBl1lrTY6eoL6tVXd+1Vv84c4vmc2c+kKRgQhk6gDDQxPgsatSu236YW0Wcj4UPSZm7fWepqLHf7vW/nDfC4s7Hw+cuFaXUQodvxGJ8E1sWN7b+2IwfuVON1uJYtYfNr9R4/kObs3nEzCxQxgJS9XQQVcFtgxItaHxvRw7zfn89BLGMqgVgmpilNYvYMCBQ97wcqwZxMtmGm0lxZuVzrbt2si9r2GPOScvnVWc5iroMDM3dVfIvtFV++JUeis6VOLdPKG91k9XrnYa6vXUts9O2SaOeOIMZYyZF1MVBJDEReTuxY6QK9z4xrVzaPD1CQUK6juCKrfcbH4xzblpc28eaXNlxEUEqLQemD3SrfclAWp8jE7l/PoOvGxUmWN3JOpdJBoKVNJ3efwxQrcmwcdltON00+7QxFjpyevaGbXosdxBEd/+Wy+djjyCPJ/h6IZd0/BpiKXa9Pd2jx5xmI8tn+spZ8vZy1Sg6vTvRPwaLePg4OHZfPhsoVfL6hEV/NvHYon/wC/vjystpklrDy7zYt3mh6eVE6IsMoGhwFBPr1KTW+xF3fjfEzp5UWDDNV041Hdm8WNW5Pzjn+Xl4ieKaSQJASd76WnayPfxX3wcSzPERxAIWOsupULfSI9if8A93xuKNSUlHHT6mL7FcuDOgOmW3DQzf8AqDUd72F03d+2PXTLLsYpxQthrPp8D824+w3xz7mSfiK5wKSdTadHTB0EXtqv7/OFc4z8QSeMMe5kpeiDp9QsNf3rztiKcKk3TWOlvJvusLrPJm8bK5RWQdCYMLEfcdlrcL3bCvbzhhEyVR6YZaLno0xFNvenu7T584pM3BxEywa2y4YI2kU1F9Pg/sT9sV+Vyud05MF4NPVYm9W8lsaP/u9hjUhtUnHNw8u8tZX7TqmTzcMeXDgiOJRuXNad99RPveHshxOKcFoZUkANEowYA/Bo7HGSz2Vkk4NIta5iO8RrduJQW0je/F1h/k+GQZnMORIUdI6klhELFlLdoQAWoBvVV2ax6ik7wi+XZp4GB6ml4rNpgkbXopGpv6TWx/Y45ryJwDNQmSSecLqQPb25ar1GydtvbG25k4sgR4DGZGbSrLekASFgpLnYeg/4xjOZ+BvnkgigmOjpCYhxRGodm6+9XftjV2x7qjUt0T61/pYmP1GeU+B5v6w5mWVFWUMSdyDva0prRtZwngvBc2+f+peVRG7MA3dpK+EpPy3V3idx/hTT5eLJxZoNIQOsCBYCje9O6Et4B874OJcMc5KLJx5oGdqV1IGwHqO3co2FH3xz8d+vgu1aWvu+xmT14kReB5qTifXMi9JZCgezpoCvR4u9tV4XxfhWZl4ikiyoYoSqlxdC/Va/mIvz7YkS8KMfDxk1zQ65/D00Nhdk16gun82G8nwZ8rkpMucyBO5IjWh4b4s6iPNn2wxq91gxWstfddr8iLd/3GubeDZubNr0pFZIQpJFqA12dQ31UAD++F878FzU8qLDKriNdZ02tMTtdXqsb1h7gHBDkcvNHLmgrtZiFDexVDVux1ewx7ypwJsgkozGaC6gHXxuaogatybrtGJUlG3Q4Lr3eucf3E9/iMc4cJzU6wRwTK9JrbTaEHwu/wCt7fYY1PDeW43jimncyOsaiQ3SsyqQSff5BF0aBIsYo+SuWpoZJDNPvMNYCj3vu3PjYjYY2WdyqplZE30iNrJO/gk/5xu7JN2cKWHolpbj23KSXmUH+lZLWWEk2spoG7G0s7AVuNzucEPCckugpJNaJojILnbawu3d497rHKDznntbNTi4wjERHsFnYbdt2dzj2DnHPKVanGiPR/K9AsV7eT8mxij2Kvpan5+uJOJczp8mQyhzKN1Jtkcg216yUBrbdvtiW3D8ofMk/kFrL+oeNW2xHx4xzz/VeIJlUk6aaQhIfcvp1KbK1V3WJ3D+LcTbJPIscTIbYMxIkI8k6QK/6xoT6SMcWGn1sOpdW5m2bh+UJJaSbehISW9jY1bdtX7VjxuHZQtrMk96dLEl/Rd77bLe94xXBuL8SlyssixxOrWdTkq5+e0Cv+sHLXGuJTQyNGkcgAC3KdBsDwABvt7nFJupBTeGnutLXiRk+JtJOH5RnVjJOWWym77KRRoVuK98MjguRAQB5uxtcVFzRJJJXbu3J83jlv8AvDPLoHf+ESAel4JBGk7bg/HnCF5szoCinUJJr2i/lmya8eCT6Tjo+xV1lan5+uJXEuZ3/hkaCJRHunsff7397xKrGK4fxqReEJKo1ZiYaUWquV2IGx8VeqvtibyZmpEMuVmEgeKnjMrBnaJvBLAkMQwZf7Y6UE1FJ/TTwMZacY4Ek3ee2RR2P/SQbFjwwB3pr98Vn1WWzJeVJXDwp3lBp1JRINMKI8kEf9Y05GMDxaBstmSIBoUjW2gg1GFOsGJiF2JsMzbagAPOInCNSOGSugnYo+B8tjLSnPZnOFI3BLOKBNm11mjf7DycHDOWQuY+vmzTLGSxL9obSfTqO4rwarFxzLy5BmBl4YndFkBmBBtSunYUbH5ga9t8Vuc4RlHji4dHPIJlov3E0F8kg9puxt7bY5EptScalSOJdbd+H2Iy9y/IzDy4r5o8QOaPQ1krIK1dOq8+NN71WF5rgK5rNDOR5tmgiK0wrVpHr0nwAd/b5w7muF5VYV4cs79djv3H03qJr00RtpGPJOBZbLQtkjO/Xna0Oqtj52A00KO3veI6VXymsTV1ufC4C3L8jfF+XxxCcTZfN64ogKY0e4G2KkV7e5Hm8K49wBeIuDlc4ZI4l3LUQH8jTVUQKvD0HB8rw+OSGWaTqT/yu4iyRpoAbAg0bOLLlLkaLLyOjPJIWUN6qFDaiFoG78++Cqp26Gok37vd0j+4W4rvNPwLhyqiOHeQlAAXI2FC/AA3IxY5uFXRlf0sCD+lYWkYAAAoDYDEbi8dwSj5RvH6HHVhTjThhiv+GN5syp5fjLs4zz20fSHaCNIv7bnurVjzL8uxoY2XPuTGnSS1XcWLv+o7e1Yy8fGOIGZD9E415fSBrTtIvcb0PUPPxhPD+OcQvKn6JiOmyEak3YEdws7eD5+cealWf+OHn3me3Nmjj4JGjxxjOvpVGIJC3qDqaO2438edvOJg4MgRk+ufSxJbtUG2N+a7R9jZxgoubs03EQv09urMohsahdWb8flBvxgz/PGaXOGPoBSZFuE7sx/LTeN/ttjb9nqzko9DC+HHqVuuLN9/pKUw+uanJ19o99tv6f3vHsfCkRQPrmGwU9q+kCh7bH7mxjAcd53zceZKNCIydFxkWW32ojbfx74XzRzrm4pQHgEJaMWrU2savYr432xWGy1ZuCVGG+m9eBN0u1m0i5djXpVn3/BvRaruCCCTtud/IofbCRy1EFRRnpKjk6qWFNmye7bvFn2rxiiznHs+ZoSMg4ARmI1pv21Xn5INecQMpxbiOnKD6N/5jSEhk3XuOkb7CqG+NZV21d04f7LmLc2dY4VlVSJQrax6tR8sTuT+uJmn398YbiMr/wCkBmHTd5ELqX0hdU4DKXX0rWxI9sSuRJz1M1FY0oyMoSVpY1DKbAdt9RK2V9rHzj09LOEXyRhepscUfMXK8eZUtpHVA7GJNA/cDbwSLqxeLzBjIQUHCuWQsCx5husVYsptrUfAa9R+59/geMVeU/hdlUzLZjVI1ksqFtlJ87juP2BOLrm5G+jmZJZImjjaRWjNG1UkA7Gxt4xneH8ySQRtZaZYxA0hlkuRjMF/lgLWlb2B8nUNqxFlnlrk+4Er/wDmGWOb+oLSHfUIy2waqu/VX2vCs9/DPLS5lZ2aTtq49WxI8G/UP0BxL4NzLJLOI3jQB1kdCjkkCOTQdYI2uwQR9xiLnObGJeLSVkikAkCsRSmZFjINGw6tdfYjE9t+VvDgBHGf4Y5bMSpIWkULQZQ1hgDY9Vlf2xpsjwyOG+mtX53JP9zjIwfxAlIMhy1RaWkB1dwRHAcke50223iqOLPlnm1s25TpaCilpbN6dR/CHj88ff8AbEWWStppyBpsM5vLiRGQ3TAg198PYMTqDINydPrZxnNzH0lBi2A33Pd6u72obY8y/JuYQoRnL6cehQYxTeLL93nb2rGwxQ84ZiRYVEUnTZ5VT1BSwPlUcgqjkDYn9MaT/T9mfw0Xxy4lV/sNxmTmRmF6pWi3S8/8T3ekfbf74TP/AA+d8wmZbML1U8OI9wP6R3VpN+Tv8HDMPM7QK4LSyNGzKVlZRpJ6ekM62HUdS9exA2Iwleb8xE8yMiSydZlUK5KKqQo5C7A2dXg+LYnYYt7FQvfB2W8OBGJj+e/h+808c8mYUyR1pIj9FG7Xu3vx3X9sHFeQHzEkckuYUtH6Pw/SbsMO7dtvexi44hzMIYIcxImmF66hJFxhktfGx7qX9xinm5ymQqn09yyd2kvaoBErkeAb7wPsdR8YLYqCtaOmS5DEyZPytmGdH+rAKE0BHsQRXd3ed722xFTkjMBUAzv8uQyLcQ7rJJDd3jeu2sNzfxH0V1IdJIEhGu6jZAVaxsSZCI6H642OTdmjUyKFcqCyg2Aa3F+9HFV+n7Mlbo16/Ixy4kfI8LVIem9SDctqApiTZ2Nir9sScvlEjFIqqPNKAB/YYewY24xUVZaFQwYMGLARLEGUqwBBBBB8EHzeIr8GhLo5hjLx7IxUWoHij7V7Ym4MAV3CeBRZcN00AZiSz0NTWxbcgb7nEluHxksxjQltOo6RZ07rfzXt8YkYMAQYuCwKzusMYaQU5CC2B8hvkHEiHJohJVFUtWogAXQoX80Nhh7BgAwYMGADDGbyiSqUkRXQ+VYAg/scP4S52NecAQ4eDwomhYY1SiNIQVTerb7++Gv9u5bp9P6eLp6tWnQtX81Xn74z82eYIsiyt1iw7L8kn06f8Vi4y2ZzH1jqwPR09vaAAaH5vzWb8fHgY0tk2yO1KTimrO2ZaUcJaTZRHXQyKybdpAI28beNqH9sM5zhMMoqWJHBOohlB3qr3962xyf+JnMWbizzIJpYY1QGIJYDfJJ997/tVY1uU41n/pcuwiLO8DarQkh7/DJHwQDY+4x1KlFwgp31KJ52Na/CojuYkOwX0j0g2o8eARYH2xLxW8G4hJKGMkRjIahYIv8A+QF14sbH2xZYwEhgwYMAGDBgwAYMGDABgwYMAGDBgwAYMGDABjzBgxDBHGSj1dTQuv8AqoX/AHw/WDBglYDc2XVq1KrVuLANfpeHMGDBgBhWDBiQGDBgwB//2Q=="/>
          <p:cNvSpPr>
            <a:spLocks noChangeAspect="1" noChangeArrowheads="1"/>
          </p:cNvSpPr>
          <p:nvPr/>
        </p:nvSpPr>
        <p:spPr bwMode="auto">
          <a:xfrm>
            <a:off x="215900" y="-384175"/>
            <a:ext cx="1524000" cy="10953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322"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8623" y="5029200"/>
            <a:ext cx="1752600" cy="1259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0670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par>
                                <p:cTn id="13" presetID="53" presetClass="entr" presetSubtype="16"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par>
                                <p:cTn id="23" presetID="53" presetClass="entr" presetSubtype="16" fill="hold" nodeType="withEffect">
                                  <p:stCondLst>
                                    <p:cond delay="0"/>
                                  </p:stCondLst>
                                  <p:childTnLst>
                                    <p:set>
                                      <p:cBhvr>
                                        <p:cTn id="24" dur="1" fill="hold">
                                          <p:stCondLst>
                                            <p:cond delay="0"/>
                                          </p:stCondLst>
                                        </p:cTn>
                                        <p:tgtEl>
                                          <p:spTgt spid="13317"/>
                                        </p:tgtEl>
                                        <p:attrNameLst>
                                          <p:attrName>style.visibility</p:attrName>
                                        </p:attrNameLst>
                                      </p:cBhvr>
                                      <p:to>
                                        <p:strVal val="visible"/>
                                      </p:to>
                                    </p:set>
                                    <p:anim calcmode="lin" valueType="num">
                                      <p:cBhvr>
                                        <p:cTn id="25" dur="500" fill="hold"/>
                                        <p:tgtEl>
                                          <p:spTgt spid="13317"/>
                                        </p:tgtEl>
                                        <p:attrNameLst>
                                          <p:attrName>ppt_w</p:attrName>
                                        </p:attrNameLst>
                                      </p:cBhvr>
                                      <p:tavLst>
                                        <p:tav tm="0">
                                          <p:val>
                                            <p:fltVal val="0"/>
                                          </p:val>
                                        </p:tav>
                                        <p:tav tm="100000">
                                          <p:val>
                                            <p:strVal val="#ppt_w"/>
                                          </p:val>
                                        </p:tav>
                                      </p:tavLst>
                                    </p:anim>
                                    <p:anim calcmode="lin" valueType="num">
                                      <p:cBhvr>
                                        <p:cTn id="26" dur="500" fill="hold"/>
                                        <p:tgtEl>
                                          <p:spTgt spid="13317"/>
                                        </p:tgtEl>
                                        <p:attrNameLst>
                                          <p:attrName>ppt_h</p:attrName>
                                        </p:attrNameLst>
                                      </p:cBhvr>
                                      <p:tavLst>
                                        <p:tav tm="0">
                                          <p:val>
                                            <p:fltVal val="0"/>
                                          </p:val>
                                        </p:tav>
                                        <p:tav tm="100000">
                                          <p:val>
                                            <p:strVal val="#ppt_h"/>
                                          </p:val>
                                        </p:tav>
                                      </p:tavLst>
                                    </p:anim>
                                    <p:animEffect transition="in" filter="fade">
                                      <p:cBhvr>
                                        <p:cTn id="27" dur="500"/>
                                        <p:tgtEl>
                                          <p:spTgt spid="13317"/>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13322"/>
                                        </p:tgtEl>
                                        <p:attrNameLst>
                                          <p:attrName>style.visibility</p:attrName>
                                        </p:attrNameLst>
                                      </p:cBhvr>
                                      <p:to>
                                        <p:strVal val="visible"/>
                                      </p:to>
                                    </p:set>
                                    <p:anim calcmode="lin" valueType="num">
                                      <p:cBhvr>
                                        <p:cTn id="32" dur="500" fill="hold"/>
                                        <p:tgtEl>
                                          <p:spTgt spid="13322"/>
                                        </p:tgtEl>
                                        <p:attrNameLst>
                                          <p:attrName>ppt_w</p:attrName>
                                        </p:attrNameLst>
                                      </p:cBhvr>
                                      <p:tavLst>
                                        <p:tav tm="0">
                                          <p:val>
                                            <p:fltVal val="0"/>
                                          </p:val>
                                        </p:tav>
                                        <p:tav tm="100000">
                                          <p:val>
                                            <p:strVal val="#ppt_w"/>
                                          </p:val>
                                        </p:tav>
                                      </p:tavLst>
                                    </p:anim>
                                    <p:anim calcmode="lin" valueType="num">
                                      <p:cBhvr>
                                        <p:cTn id="33" dur="500" fill="hold"/>
                                        <p:tgtEl>
                                          <p:spTgt spid="13322"/>
                                        </p:tgtEl>
                                        <p:attrNameLst>
                                          <p:attrName>ppt_h</p:attrName>
                                        </p:attrNameLst>
                                      </p:cBhvr>
                                      <p:tavLst>
                                        <p:tav tm="0">
                                          <p:val>
                                            <p:fltVal val="0"/>
                                          </p:val>
                                        </p:tav>
                                        <p:tav tm="100000">
                                          <p:val>
                                            <p:strVal val="#ppt_h"/>
                                          </p:val>
                                        </p:tav>
                                      </p:tavLst>
                                    </p:anim>
                                    <p:animEffect transition="in" filter="fade">
                                      <p:cBhvr>
                                        <p:cTn id="34" dur="500"/>
                                        <p:tgtEl>
                                          <p:spTgt spid="13322"/>
                                        </p:tgtEl>
                                      </p:cBhvr>
                                    </p:animEffect>
                                  </p:childTnLst>
                                </p:cTn>
                              </p:par>
                              <p:par>
                                <p:cTn id="35" presetID="16" presetClass="entr" presetSubtype="21" fill="hold" nodeType="with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Effect transition="in" filter="barn(inVertical)">
                                      <p:cBhvr>
                                        <p:cTn id="3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6858000" cy="4572000"/>
          </a:xfrm>
        </p:spPr>
        <p:txBody>
          <a:bodyPr>
            <a:normAutofit fontScale="77500" lnSpcReduction="20000"/>
          </a:bodyPr>
          <a:lstStyle/>
          <a:p>
            <a:r>
              <a:rPr lang="en-US" b="1" dirty="0">
                <a:solidFill>
                  <a:schemeClr val="bg1"/>
                </a:solidFill>
              </a:rPr>
              <a:t>Rhenium trioxide (ReO</a:t>
            </a:r>
            <a:r>
              <a:rPr lang="en-US" b="1" baseline="-25000" dirty="0">
                <a:solidFill>
                  <a:schemeClr val="bg1"/>
                </a:solidFill>
              </a:rPr>
              <a:t>3</a:t>
            </a:r>
            <a:r>
              <a:rPr lang="en-US" b="1" dirty="0">
                <a:solidFill>
                  <a:schemeClr val="bg1"/>
                </a:solidFill>
              </a:rPr>
              <a:t>)</a:t>
            </a:r>
          </a:p>
          <a:p>
            <a:pPr lvl="1"/>
            <a:r>
              <a:rPr lang="en-US" dirty="0">
                <a:solidFill>
                  <a:srgbClr val="002060"/>
                </a:solidFill>
              </a:rPr>
              <a:t>ReO</a:t>
            </a:r>
            <a:r>
              <a:rPr lang="en-US" baseline="-25000" dirty="0">
                <a:solidFill>
                  <a:srgbClr val="002060"/>
                </a:solidFill>
              </a:rPr>
              <a:t>3</a:t>
            </a:r>
            <a:r>
              <a:rPr lang="en-US" dirty="0">
                <a:solidFill>
                  <a:srgbClr val="002060"/>
                </a:solidFill>
              </a:rPr>
              <a:t> forms a primitive cubic cell with one formula unit per unit cell. The structure can be seen as a cubic-closed packed structure of oxygen atoms with a quarter of </a:t>
            </a:r>
            <a:r>
              <a:rPr lang="en-US" dirty="0" err="1">
                <a:solidFill>
                  <a:srgbClr val="002060"/>
                </a:solidFill>
              </a:rPr>
              <a:t>ccp</a:t>
            </a:r>
            <a:r>
              <a:rPr lang="en-US" dirty="0">
                <a:solidFill>
                  <a:srgbClr val="002060"/>
                </a:solidFill>
              </a:rPr>
              <a:t> sites being </a:t>
            </a:r>
            <a:r>
              <a:rPr lang="en-US" dirty="0" smtClean="0">
                <a:solidFill>
                  <a:srgbClr val="002060"/>
                </a:solidFill>
              </a:rPr>
              <a:t>vacant (in </a:t>
            </a:r>
            <a:r>
              <a:rPr lang="en-US" dirty="0">
                <a:solidFill>
                  <a:srgbClr val="002060"/>
                </a:solidFill>
              </a:rPr>
              <a:t>the center of the cell). </a:t>
            </a:r>
            <a:endParaRPr lang="en-US" dirty="0" smtClean="0">
              <a:solidFill>
                <a:srgbClr val="002060"/>
              </a:solidFill>
            </a:endParaRPr>
          </a:p>
          <a:p>
            <a:pPr lvl="1"/>
            <a:r>
              <a:rPr lang="en-US" dirty="0" smtClean="0">
                <a:solidFill>
                  <a:srgbClr val="002060"/>
                </a:solidFill>
              </a:rPr>
              <a:t>The </a:t>
            </a:r>
            <a:r>
              <a:rPr lang="en-US" dirty="0">
                <a:solidFill>
                  <a:srgbClr val="002060"/>
                </a:solidFill>
              </a:rPr>
              <a:t>rhenium atoms have an octahedral coordination, while </a:t>
            </a:r>
            <a:r>
              <a:rPr lang="en-US" dirty="0" smtClean="0">
                <a:solidFill>
                  <a:srgbClr val="002060"/>
                </a:solidFill>
              </a:rPr>
              <a:t/>
            </a:r>
            <a:br>
              <a:rPr lang="en-US" dirty="0" smtClean="0">
                <a:solidFill>
                  <a:srgbClr val="002060"/>
                </a:solidFill>
              </a:rPr>
            </a:br>
            <a:r>
              <a:rPr lang="en-US" dirty="0" smtClean="0">
                <a:solidFill>
                  <a:srgbClr val="002060"/>
                </a:solidFill>
              </a:rPr>
              <a:t>the </a:t>
            </a:r>
            <a:r>
              <a:rPr lang="en-US" dirty="0">
                <a:solidFill>
                  <a:srgbClr val="002060"/>
                </a:solidFill>
              </a:rPr>
              <a:t>oxygen atoms have a </a:t>
            </a:r>
            <a:r>
              <a:rPr lang="en-US" dirty="0" smtClean="0">
                <a:solidFill>
                  <a:srgbClr val="002060"/>
                </a:solidFill>
              </a:rPr>
              <a:t>strictly linear </a:t>
            </a:r>
            <a:r>
              <a:rPr lang="en-US" dirty="0">
                <a:solidFill>
                  <a:srgbClr val="002060"/>
                </a:solidFill>
              </a:rPr>
              <a:t>coordination. Each </a:t>
            </a:r>
            <a:r>
              <a:rPr lang="en-US" dirty="0" smtClean="0">
                <a:solidFill>
                  <a:srgbClr val="002060"/>
                </a:solidFill>
              </a:rPr>
              <a:t/>
            </a:r>
            <a:br>
              <a:rPr lang="en-US" dirty="0" smtClean="0">
                <a:solidFill>
                  <a:srgbClr val="002060"/>
                </a:solidFill>
              </a:rPr>
            </a:br>
            <a:r>
              <a:rPr lang="en-US" dirty="0" smtClean="0">
                <a:solidFill>
                  <a:srgbClr val="002060"/>
                </a:solidFill>
              </a:rPr>
              <a:t>ReO</a:t>
            </a:r>
            <a:r>
              <a:rPr lang="en-US" baseline="-25000" dirty="0" smtClean="0">
                <a:solidFill>
                  <a:srgbClr val="002060"/>
                </a:solidFill>
              </a:rPr>
              <a:t>6</a:t>
            </a:r>
            <a:r>
              <a:rPr lang="en-US" dirty="0" smtClean="0">
                <a:solidFill>
                  <a:srgbClr val="002060"/>
                </a:solidFill>
              </a:rPr>
              <a:t>-octahedron </a:t>
            </a:r>
            <a:r>
              <a:rPr lang="en-US" dirty="0">
                <a:solidFill>
                  <a:srgbClr val="002060"/>
                </a:solidFill>
              </a:rPr>
              <a:t>shares its vertices with each neighboring ReO</a:t>
            </a:r>
            <a:r>
              <a:rPr lang="en-US" baseline="-25000" dirty="0">
                <a:solidFill>
                  <a:srgbClr val="002060"/>
                </a:solidFill>
              </a:rPr>
              <a:t>6</a:t>
            </a:r>
            <a:r>
              <a:rPr lang="en-US" dirty="0">
                <a:solidFill>
                  <a:srgbClr val="002060"/>
                </a:solidFill>
              </a:rPr>
              <a:t>-octahedron (Re: 8 corners (8/8), O: 12 edges (12/4)). </a:t>
            </a:r>
            <a:endParaRPr lang="en-US" dirty="0" smtClean="0">
              <a:solidFill>
                <a:srgbClr val="002060"/>
              </a:solidFill>
            </a:endParaRPr>
          </a:p>
          <a:p>
            <a:pPr lvl="1"/>
            <a:r>
              <a:rPr lang="en-US" dirty="0">
                <a:solidFill>
                  <a:srgbClr val="002060"/>
                </a:solidFill>
              </a:rPr>
              <a:t>The structure of </a:t>
            </a:r>
            <a:r>
              <a:rPr lang="en-US" i="1" dirty="0" err="1">
                <a:solidFill>
                  <a:srgbClr val="002060"/>
                </a:solidFill>
              </a:rPr>
              <a:t>Perovskite</a:t>
            </a:r>
            <a:r>
              <a:rPr lang="en-US" dirty="0">
                <a:solidFill>
                  <a:srgbClr val="002060"/>
                </a:solidFill>
              </a:rPr>
              <a:t>, CaTiO</a:t>
            </a:r>
            <a:r>
              <a:rPr lang="en-US" baseline="-25000" dirty="0">
                <a:solidFill>
                  <a:srgbClr val="002060"/>
                </a:solidFill>
              </a:rPr>
              <a:t>3</a:t>
            </a:r>
            <a:r>
              <a:rPr lang="en-US" dirty="0">
                <a:solidFill>
                  <a:srgbClr val="002060"/>
                </a:solidFill>
              </a:rPr>
              <a:t>, is a variation</a:t>
            </a:r>
            <a:r>
              <a:rPr lang="en-US" baseline="-25000" dirty="0">
                <a:solidFill>
                  <a:srgbClr val="002060"/>
                </a:solidFill>
              </a:rPr>
              <a:t> </a:t>
            </a:r>
            <a:r>
              <a:rPr lang="en-US" dirty="0">
                <a:solidFill>
                  <a:srgbClr val="002060"/>
                </a:solidFill>
              </a:rPr>
              <a:t>of the ReO</a:t>
            </a:r>
            <a:r>
              <a:rPr lang="en-US" baseline="-25000" dirty="0">
                <a:solidFill>
                  <a:srgbClr val="002060"/>
                </a:solidFill>
              </a:rPr>
              <a:t>3</a:t>
            </a:r>
            <a:r>
              <a:rPr lang="en-US" dirty="0">
                <a:solidFill>
                  <a:srgbClr val="002060"/>
                </a:solidFill>
              </a:rPr>
              <a:t>-structure, in which the calcium ion occupies the center of the cube, which is vacant site in the </a:t>
            </a:r>
            <a:r>
              <a:rPr lang="en-US" dirty="0" err="1">
                <a:solidFill>
                  <a:srgbClr val="002060"/>
                </a:solidFill>
              </a:rPr>
              <a:t>ccp</a:t>
            </a:r>
            <a:r>
              <a:rPr lang="en-US" dirty="0">
                <a:solidFill>
                  <a:srgbClr val="002060"/>
                </a:solidFill>
              </a:rPr>
              <a:t> structure of ReO</a:t>
            </a:r>
            <a:r>
              <a:rPr lang="en-US" baseline="-25000" dirty="0">
                <a:solidFill>
                  <a:srgbClr val="002060"/>
                </a:solidFill>
              </a:rPr>
              <a:t>3</a:t>
            </a:r>
            <a:r>
              <a:rPr lang="en-US" dirty="0">
                <a:solidFill>
                  <a:srgbClr val="002060"/>
                </a:solidFill>
              </a:rPr>
              <a:t>. This results in a </a:t>
            </a:r>
            <a:r>
              <a:rPr lang="en-US" dirty="0" err="1">
                <a:solidFill>
                  <a:srgbClr val="002060"/>
                </a:solidFill>
              </a:rPr>
              <a:t>cuboctahedral</a:t>
            </a:r>
            <a:r>
              <a:rPr lang="en-US" dirty="0">
                <a:solidFill>
                  <a:srgbClr val="002060"/>
                </a:solidFill>
              </a:rPr>
              <a:t> environment of calcium in terms of the oxygen atoms, an octahedral coordination of titanium and a distorted octahedral coordination (4 </a:t>
            </a:r>
            <a:r>
              <a:rPr lang="en-US" dirty="0" err="1">
                <a:solidFill>
                  <a:srgbClr val="002060"/>
                </a:solidFill>
              </a:rPr>
              <a:t>Ca</a:t>
            </a:r>
            <a:r>
              <a:rPr lang="en-US" dirty="0">
                <a:solidFill>
                  <a:srgbClr val="002060"/>
                </a:solidFill>
              </a:rPr>
              <a:t> and </a:t>
            </a:r>
            <a:r>
              <a:rPr lang="en-US" dirty="0" smtClean="0">
                <a:solidFill>
                  <a:srgbClr val="002060"/>
                </a:solidFill>
              </a:rPr>
              <a:t/>
            </a:r>
            <a:br>
              <a:rPr lang="en-US" dirty="0" smtClean="0">
                <a:solidFill>
                  <a:srgbClr val="002060"/>
                </a:solidFill>
              </a:rPr>
            </a:br>
            <a:r>
              <a:rPr lang="en-US" dirty="0" smtClean="0">
                <a:solidFill>
                  <a:srgbClr val="002060"/>
                </a:solidFill>
              </a:rPr>
              <a:t>2 </a:t>
            </a:r>
            <a:r>
              <a:rPr lang="en-US" dirty="0">
                <a:solidFill>
                  <a:srgbClr val="002060"/>
                </a:solidFill>
              </a:rPr>
              <a:t>Ti-atoms) around the oxygen atom. </a:t>
            </a:r>
            <a:endParaRPr lang="en-US" dirty="0" smtClean="0">
              <a:solidFill>
                <a:srgbClr val="002060"/>
              </a:solidFill>
            </a:endParaRPr>
          </a:p>
          <a:p>
            <a:pPr lvl="1"/>
            <a:r>
              <a:rPr lang="en-US" dirty="0" smtClean="0">
                <a:solidFill>
                  <a:srgbClr val="002060"/>
                </a:solidFill>
              </a:rPr>
              <a:t>This </a:t>
            </a:r>
            <a:r>
              <a:rPr lang="en-US" dirty="0">
                <a:solidFill>
                  <a:srgbClr val="002060"/>
                </a:solidFill>
              </a:rPr>
              <a:t>structure is also found in compounds such as NaNbO</a:t>
            </a:r>
            <a:r>
              <a:rPr lang="en-US" baseline="-25000" dirty="0">
                <a:solidFill>
                  <a:srgbClr val="002060"/>
                </a:solidFill>
              </a:rPr>
              <a:t>3</a:t>
            </a:r>
            <a:r>
              <a:rPr lang="en-US" dirty="0">
                <a:solidFill>
                  <a:srgbClr val="002060"/>
                </a:solidFill>
              </a:rPr>
              <a:t>, BaTiO</a:t>
            </a:r>
            <a:r>
              <a:rPr lang="en-US" baseline="-25000" dirty="0">
                <a:solidFill>
                  <a:srgbClr val="002060"/>
                </a:solidFill>
              </a:rPr>
              <a:t>3</a:t>
            </a:r>
            <a:r>
              <a:rPr lang="en-US" dirty="0">
                <a:solidFill>
                  <a:srgbClr val="002060"/>
                </a:solidFill>
              </a:rPr>
              <a:t>, CaZrO</a:t>
            </a:r>
            <a:r>
              <a:rPr lang="en-US" baseline="-25000" dirty="0">
                <a:solidFill>
                  <a:srgbClr val="002060"/>
                </a:solidFill>
              </a:rPr>
              <a:t>3</a:t>
            </a:r>
            <a:r>
              <a:rPr lang="en-US" dirty="0">
                <a:solidFill>
                  <a:srgbClr val="002060"/>
                </a:solidFill>
              </a:rPr>
              <a:t>, YAlO</a:t>
            </a:r>
            <a:r>
              <a:rPr lang="en-US" baseline="-25000" dirty="0">
                <a:solidFill>
                  <a:srgbClr val="002060"/>
                </a:solidFill>
              </a:rPr>
              <a:t>3</a:t>
            </a:r>
            <a:r>
              <a:rPr lang="en-US" dirty="0">
                <a:solidFill>
                  <a:srgbClr val="002060"/>
                </a:solidFill>
              </a:rPr>
              <a:t>, KMgF</a:t>
            </a:r>
            <a:r>
              <a:rPr lang="en-US" baseline="-25000" dirty="0">
                <a:solidFill>
                  <a:srgbClr val="002060"/>
                </a:solidFill>
              </a:rPr>
              <a:t>3</a:t>
            </a:r>
            <a:r>
              <a:rPr lang="en-US" dirty="0">
                <a:solidFill>
                  <a:srgbClr val="002060"/>
                </a:solidFill>
              </a:rPr>
              <a:t>.</a:t>
            </a:r>
          </a:p>
          <a:p>
            <a:pPr lvl="1"/>
            <a:endParaRPr lang="en-US" dirty="0">
              <a:solidFill>
                <a:srgbClr val="002060"/>
              </a:solidFill>
            </a:endParaRPr>
          </a:p>
          <a:p>
            <a:endParaRPr lang="en-US" dirty="0"/>
          </a:p>
        </p:txBody>
      </p:sp>
      <p:sp>
        <p:nvSpPr>
          <p:cNvPr id="3" name="Title 2"/>
          <p:cNvSpPr>
            <a:spLocks noGrp="1"/>
          </p:cNvSpPr>
          <p:nvPr>
            <p:ph type="title"/>
          </p:nvPr>
        </p:nvSpPr>
        <p:spPr/>
        <p:txBody>
          <a:bodyPr>
            <a:normAutofit/>
          </a:bodyPr>
          <a:lstStyle/>
          <a:p>
            <a:pPr algn="ctr"/>
            <a:r>
              <a:rPr lang="en-US" dirty="0">
                <a:solidFill>
                  <a:srgbClr val="002060"/>
                </a:solidFill>
                <a:effectLst/>
              </a:rPr>
              <a:t>AB</a:t>
            </a:r>
            <a:r>
              <a:rPr lang="en-US" baseline="-25000" dirty="0">
                <a:solidFill>
                  <a:srgbClr val="002060"/>
                </a:solidFill>
                <a:effectLst/>
              </a:rPr>
              <a:t>3</a:t>
            </a:r>
            <a:r>
              <a:rPr lang="en-US" dirty="0">
                <a:solidFill>
                  <a:srgbClr val="002060"/>
                </a:solidFill>
                <a:effectLst/>
              </a:rPr>
              <a:t> </a:t>
            </a:r>
            <a:r>
              <a:rPr lang="en-US" dirty="0" smtClean="0">
                <a:solidFill>
                  <a:srgbClr val="002060"/>
                </a:solidFill>
                <a:effectLst/>
              </a:rPr>
              <a:t>Structures I</a:t>
            </a:r>
            <a:endParaRPr lang="en-US" dirty="0">
              <a:solidFill>
                <a:srgbClr val="002060"/>
              </a:solidFill>
            </a:endParaRPr>
          </a:p>
        </p:txBody>
      </p:sp>
      <p:grpSp>
        <p:nvGrpSpPr>
          <p:cNvPr id="9" name="Group 8"/>
          <p:cNvGrpSpPr/>
          <p:nvPr/>
        </p:nvGrpSpPr>
        <p:grpSpPr>
          <a:xfrm>
            <a:off x="7411156" y="1524000"/>
            <a:ext cx="1445504" cy="1462056"/>
            <a:chOff x="7411156" y="1524000"/>
            <a:chExt cx="1445504" cy="1462056"/>
          </a:xfrm>
        </p:grpSpPr>
        <p:pic>
          <p:nvPicPr>
            <p:cNvPr id="14338" name="Picture 102"/>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l="22563" t="8980" r="22563" b="8980"/>
            <a:stretch>
              <a:fillRect/>
            </a:stretch>
          </p:blipFill>
          <p:spPr bwMode="auto">
            <a:xfrm>
              <a:off x="7411156" y="1524000"/>
              <a:ext cx="1445504" cy="1462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2"/>
            <p:cNvSpPr txBox="1">
              <a:spLocks noChangeArrowheads="1"/>
            </p:cNvSpPr>
            <p:nvPr/>
          </p:nvSpPr>
          <p:spPr bwMode="auto">
            <a:xfrm>
              <a:off x="8170863" y="2751106"/>
              <a:ext cx="287337"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FFFFFF"/>
                  </a:solidFill>
                  <a:effectLst/>
                  <a:cs typeface="Arial" pitchFamily="34" charset="0"/>
                </a:rPr>
                <a:t>O</a:t>
              </a:r>
              <a:endParaRPr kumimoji="0" lang="en-US" sz="2400" b="0" i="0" u="none" strike="noStrike" cap="none" normalizeH="0" baseline="0" smtClean="0">
                <a:ln>
                  <a:noFill/>
                </a:ln>
                <a:solidFill>
                  <a:schemeClr val="tx1"/>
                </a:solidFill>
                <a:effectLst/>
                <a:cs typeface="Arial" pitchFamily="34" charset="0"/>
              </a:endParaRPr>
            </a:p>
          </p:txBody>
        </p:sp>
      </p:grpSp>
      <p:grpSp>
        <p:nvGrpSpPr>
          <p:cNvPr id="8" name="Group 7"/>
          <p:cNvGrpSpPr/>
          <p:nvPr/>
        </p:nvGrpSpPr>
        <p:grpSpPr>
          <a:xfrm>
            <a:off x="7460880" y="3473574"/>
            <a:ext cx="1387313" cy="1434852"/>
            <a:chOff x="7411156" y="3657600"/>
            <a:chExt cx="1387313" cy="1434852"/>
          </a:xfrm>
        </p:grpSpPr>
        <p:pic>
          <p:nvPicPr>
            <p:cNvPr id="14340" name="Picture 103" descr="Perovsk"/>
            <p:cNvPicPr>
              <a:picLocks noChangeAspect="1" noChangeArrowheads="1"/>
            </p:cNvPicPr>
            <p:nvPr/>
          </p:nvPicPr>
          <p:blipFill rotWithShape="1">
            <a:blip r:embed="rId3">
              <a:lum contrast="20000"/>
              <a:extLst>
                <a:ext uri="{28A0092B-C50C-407E-A947-70E740481C1C}">
                  <a14:useLocalDpi xmlns:a14="http://schemas.microsoft.com/office/drawing/2010/main" val="0"/>
                </a:ext>
              </a:extLst>
            </a:blip>
            <a:srcRect r="65890" b="50642"/>
            <a:stretch/>
          </p:blipFill>
          <p:spPr bwMode="auto">
            <a:xfrm>
              <a:off x="7411156" y="3657600"/>
              <a:ext cx="1387313" cy="1434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
            <p:cNvSpPr txBox="1">
              <a:spLocks noChangeArrowheads="1"/>
            </p:cNvSpPr>
            <p:nvPr/>
          </p:nvSpPr>
          <p:spPr bwMode="auto">
            <a:xfrm>
              <a:off x="8001000" y="4191000"/>
              <a:ext cx="381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err="1" smtClean="0">
                  <a:ln>
                    <a:noFill/>
                  </a:ln>
                  <a:solidFill>
                    <a:srgbClr val="FFFFFF"/>
                  </a:solidFill>
                  <a:effectLst/>
                  <a:cs typeface="Arial" pitchFamily="34" charset="0"/>
                </a:rPr>
                <a:t>Ca</a:t>
              </a:r>
              <a:endParaRPr kumimoji="0" lang="en-US" sz="3200" b="0" i="0" u="none" strike="noStrike" cap="none" normalizeH="0" baseline="0" dirty="0" smtClean="0">
                <a:ln>
                  <a:noFill/>
                </a:ln>
                <a:solidFill>
                  <a:schemeClr val="tx1"/>
                </a:solidFill>
                <a:effectLst/>
                <a:cs typeface="Arial" pitchFamily="34" charset="0"/>
              </a:endParaRPr>
            </a:p>
          </p:txBody>
        </p:sp>
        <p:sp>
          <p:nvSpPr>
            <p:cNvPr id="6" name="Text Box 2"/>
            <p:cNvSpPr txBox="1">
              <a:spLocks noChangeArrowheads="1"/>
            </p:cNvSpPr>
            <p:nvPr/>
          </p:nvSpPr>
          <p:spPr bwMode="auto">
            <a:xfrm>
              <a:off x="8253412" y="3973513"/>
              <a:ext cx="357188"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rgbClr val="FFFFFF"/>
                  </a:solidFill>
                  <a:effectLst/>
                  <a:cs typeface="Arial" pitchFamily="34" charset="0"/>
                </a:rPr>
                <a:t>Ti</a:t>
              </a:r>
              <a:endParaRPr kumimoji="0" lang="en-US" sz="3200" b="0" i="0" u="none" strike="noStrike" cap="none" normalizeH="0" baseline="0" smtClean="0">
                <a:ln>
                  <a:noFill/>
                </a:ln>
                <a:solidFill>
                  <a:schemeClr val="tx1"/>
                </a:solidFill>
                <a:effectLst/>
                <a:cs typeface="Arial" pitchFamily="34" charset="0"/>
              </a:endParaRPr>
            </a:p>
          </p:txBody>
        </p:sp>
        <p:sp>
          <p:nvSpPr>
            <p:cNvPr id="7" name="Text Box 2"/>
            <p:cNvSpPr txBox="1">
              <a:spLocks noChangeArrowheads="1"/>
            </p:cNvSpPr>
            <p:nvPr/>
          </p:nvSpPr>
          <p:spPr bwMode="auto">
            <a:xfrm>
              <a:off x="8435622" y="3810000"/>
              <a:ext cx="287338"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rgbClr val="FFFFFF"/>
                  </a:solidFill>
                  <a:effectLst/>
                  <a:cs typeface="Arial" pitchFamily="34" charset="0"/>
                </a:rPr>
                <a:t>O</a:t>
              </a:r>
              <a:endParaRPr kumimoji="0" lang="en-US" sz="3200" b="0" i="0" u="none" strike="noStrike" cap="none" normalizeH="0" baseline="0" smtClean="0">
                <a:ln>
                  <a:noFill/>
                </a:ln>
                <a:solidFill>
                  <a:schemeClr val="tx1"/>
                </a:solidFill>
                <a:effectLst/>
                <a:cs typeface="Arial" pitchFamily="34" charset="0"/>
              </a:endParaRPr>
            </a:p>
          </p:txBody>
        </p:sp>
      </p:grpSp>
      <p:pic>
        <p:nvPicPr>
          <p:cNvPr id="14344" name="rg_hi" descr="Description: http://t2.gstatic.com/images?q=tbn:ANd9GcSlYk-YssfQDwnKd_y1_qjms4HrwEVrZ7al11XTFFZctXEAbQcg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7326" y="5105400"/>
            <a:ext cx="1173163"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007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p:cTn id="10" dur="500" fill="hold"/>
                                        <p:tgtEl>
                                          <p:spTgt spid="9"/>
                                        </p:tgtEl>
                                        <p:attrNameLst>
                                          <p:attrName>ppt_w</p:attrName>
                                        </p:attrNameLst>
                                      </p:cBhvr>
                                      <p:tavLst>
                                        <p:tav tm="0">
                                          <p:val>
                                            <p:fltVal val="0"/>
                                          </p:val>
                                        </p:tav>
                                        <p:tav tm="100000">
                                          <p:val>
                                            <p:strVal val="#ppt_w"/>
                                          </p:val>
                                        </p:tav>
                                      </p:tavLst>
                                    </p:anim>
                                    <p:anim calcmode="lin" valueType="num">
                                      <p:cBhvr>
                                        <p:cTn id="11" dur="500" fill="hold"/>
                                        <p:tgtEl>
                                          <p:spTgt spid="9"/>
                                        </p:tgtEl>
                                        <p:attrNameLst>
                                          <p:attrName>ppt_h</p:attrName>
                                        </p:attrNameLst>
                                      </p:cBhvr>
                                      <p:tavLst>
                                        <p:tav tm="0">
                                          <p:val>
                                            <p:fltVal val="0"/>
                                          </p:val>
                                        </p:tav>
                                        <p:tav tm="100000">
                                          <p:val>
                                            <p:strVal val="#ppt_h"/>
                                          </p:val>
                                        </p:tav>
                                      </p:tavLst>
                                    </p:anim>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par>
                                <p:cTn id="23" presetID="53" presetClass="entr" presetSubtype="16"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par>
                                <p:cTn id="28" presetID="53" presetClass="entr" presetSubtype="16" fill="hold" nodeType="withEffect">
                                  <p:stCondLst>
                                    <p:cond delay="0"/>
                                  </p:stCondLst>
                                  <p:childTnLst>
                                    <p:set>
                                      <p:cBhvr>
                                        <p:cTn id="29" dur="1" fill="hold">
                                          <p:stCondLst>
                                            <p:cond delay="0"/>
                                          </p:stCondLst>
                                        </p:cTn>
                                        <p:tgtEl>
                                          <p:spTgt spid="14344"/>
                                        </p:tgtEl>
                                        <p:attrNameLst>
                                          <p:attrName>style.visibility</p:attrName>
                                        </p:attrNameLst>
                                      </p:cBhvr>
                                      <p:to>
                                        <p:strVal val="visible"/>
                                      </p:to>
                                    </p:set>
                                    <p:anim calcmode="lin" valueType="num">
                                      <p:cBhvr>
                                        <p:cTn id="30" dur="500" fill="hold"/>
                                        <p:tgtEl>
                                          <p:spTgt spid="14344"/>
                                        </p:tgtEl>
                                        <p:attrNameLst>
                                          <p:attrName>ppt_w</p:attrName>
                                        </p:attrNameLst>
                                      </p:cBhvr>
                                      <p:tavLst>
                                        <p:tav tm="0">
                                          <p:val>
                                            <p:fltVal val="0"/>
                                          </p:val>
                                        </p:tav>
                                        <p:tav tm="100000">
                                          <p:val>
                                            <p:strVal val="#ppt_w"/>
                                          </p:val>
                                        </p:tav>
                                      </p:tavLst>
                                    </p:anim>
                                    <p:anim calcmode="lin" valueType="num">
                                      <p:cBhvr>
                                        <p:cTn id="31" dur="500" fill="hold"/>
                                        <p:tgtEl>
                                          <p:spTgt spid="14344"/>
                                        </p:tgtEl>
                                        <p:attrNameLst>
                                          <p:attrName>ppt_h</p:attrName>
                                        </p:attrNameLst>
                                      </p:cBhvr>
                                      <p:tavLst>
                                        <p:tav tm="0">
                                          <p:val>
                                            <p:fltVal val="0"/>
                                          </p:val>
                                        </p:tav>
                                        <p:tav tm="100000">
                                          <p:val>
                                            <p:strVal val="#ppt_h"/>
                                          </p:val>
                                        </p:tav>
                                      </p:tavLst>
                                    </p:anim>
                                    <p:animEffect transition="in" filter="fade">
                                      <p:cBhvr>
                                        <p:cTn id="32" dur="500"/>
                                        <p:tgtEl>
                                          <p:spTgt spid="1434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Effect transition="in" filter="barn(inVertical)">
                                      <p:cBhvr>
                                        <p:cTn id="3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6172200" cy="4572000"/>
          </a:xfrm>
        </p:spPr>
        <p:txBody>
          <a:bodyPr/>
          <a:lstStyle/>
          <a:p>
            <a:r>
              <a:rPr lang="en-US" b="1" dirty="0">
                <a:solidFill>
                  <a:schemeClr val="bg1"/>
                </a:solidFill>
              </a:rPr>
              <a:t>Li</a:t>
            </a:r>
            <a:r>
              <a:rPr lang="en-US" b="1" baseline="-25000" dirty="0">
                <a:solidFill>
                  <a:schemeClr val="bg1"/>
                </a:solidFill>
              </a:rPr>
              <a:t>3</a:t>
            </a:r>
            <a:r>
              <a:rPr lang="en-US" b="1" dirty="0">
                <a:solidFill>
                  <a:schemeClr val="bg1"/>
                </a:solidFill>
              </a:rPr>
              <a:t>Bi structure</a:t>
            </a:r>
          </a:p>
          <a:p>
            <a:pPr lvl="1"/>
            <a:r>
              <a:rPr lang="en-US" dirty="0">
                <a:solidFill>
                  <a:srgbClr val="002060"/>
                </a:solidFill>
              </a:rPr>
              <a:t>The bismuth atoms form a cubic-closed packed lattice, in which all octahedral (=edges) and all tetrahedral sites (interior positions) are filled </a:t>
            </a:r>
            <a:r>
              <a:rPr lang="en-US" dirty="0" smtClean="0">
                <a:solidFill>
                  <a:srgbClr val="002060"/>
                </a:solidFill>
              </a:rPr>
              <a:t>with. </a:t>
            </a:r>
            <a:endParaRPr lang="en-US" dirty="0">
              <a:solidFill>
                <a:srgbClr val="002060"/>
              </a:solidFill>
            </a:endParaRPr>
          </a:p>
          <a:p>
            <a:pPr lvl="1"/>
            <a:r>
              <a:rPr lang="en-US" dirty="0" smtClean="0">
                <a:solidFill>
                  <a:srgbClr val="002060"/>
                </a:solidFill>
              </a:rPr>
              <a:t>The structure is also found in Na</a:t>
            </a:r>
            <a:r>
              <a:rPr lang="en-US" baseline="-25000" dirty="0" smtClean="0">
                <a:solidFill>
                  <a:srgbClr val="002060"/>
                </a:solidFill>
              </a:rPr>
              <a:t>3</a:t>
            </a:r>
            <a:r>
              <a:rPr lang="en-US" dirty="0" smtClean="0">
                <a:solidFill>
                  <a:srgbClr val="002060"/>
                </a:solidFill>
              </a:rPr>
              <a:t>OsO</a:t>
            </a:r>
            <a:r>
              <a:rPr lang="en-US" baseline="-25000" dirty="0" smtClean="0">
                <a:solidFill>
                  <a:srgbClr val="002060"/>
                </a:solidFill>
              </a:rPr>
              <a:t>5</a:t>
            </a:r>
            <a:r>
              <a:rPr lang="en-US" dirty="0" smtClean="0">
                <a:solidFill>
                  <a:srgbClr val="002060"/>
                </a:solidFill>
              </a:rPr>
              <a:t>, which consists of isolated OsO</a:t>
            </a:r>
            <a:r>
              <a:rPr lang="en-US" baseline="-25000" dirty="0" smtClean="0">
                <a:solidFill>
                  <a:srgbClr val="002060"/>
                </a:solidFill>
              </a:rPr>
              <a:t>5</a:t>
            </a:r>
            <a:r>
              <a:rPr lang="en-US" dirty="0" smtClean="0">
                <a:solidFill>
                  <a:srgbClr val="002060"/>
                </a:solidFill>
              </a:rPr>
              <a:t> trigonal bipyramids, which adopt a distorted </a:t>
            </a:r>
            <a:r>
              <a:rPr lang="en-US" dirty="0" err="1" smtClean="0">
                <a:solidFill>
                  <a:srgbClr val="002060"/>
                </a:solidFill>
              </a:rPr>
              <a:t>ccp</a:t>
            </a:r>
            <a:r>
              <a:rPr lang="en-US" dirty="0" smtClean="0">
                <a:solidFill>
                  <a:srgbClr val="002060"/>
                </a:solidFill>
              </a:rPr>
              <a:t> structure. The sodium ions occupyin</a:t>
            </a:r>
            <a:r>
              <a:rPr lang="en-US" dirty="0" smtClean="0">
                <a:solidFill>
                  <a:srgbClr val="002060"/>
                </a:solidFill>
              </a:rPr>
              <a:t>g all tetrahedral and all octahedral holes in the structure (anion part shown on the right).</a:t>
            </a:r>
            <a:endParaRPr lang="en-US" dirty="0">
              <a:solidFill>
                <a:srgbClr val="002060"/>
              </a:solidFill>
            </a:endParaRPr>
          </a:p>
        </p:txBody>
      </p:sp>
      <p:sp>
        <p:nvSpPr>
          <p:cNvPr id="3" name="Title 2"/>
          <p:cNvSpPr>
            <a:spLocks noGrp="1"/>
          </p:cNvSpPr>
          <p:nvPr>
            <p:ph type="title"/>
          </p:nvPr>
        </p:nvSpPr>
        <p:spPr/>
        <p:txBody>
          <a:bodyPr/>
          <a:lstStyle/>
          <a:p>
            <a:pPr algn="ctr"/>
            <a:r>
              <a:rPr lang="en-US" dirty="0">
                <a:solidFill>
                  <a:srgbClr val="002060"/>
                </a:solidFill>
                <a:effectLst/>
              </a:rPr>
              <a:t>AB</a:t>
            </a:r>
            <a:r>
              <a:rPr lang="en-US" baseline="-25000" dirty="0">
                <a:solidFill>
                  <a:srgbClr val="002060"/>
                </a:solidFill>
                <a:effectLst/>
              </a:rPr>
              <a:t>3</a:t>
            </a:r>
            <a:r>
              <a:rPr lang="en-US" dirty="0">
                <a:solidFill>
                  <a:srgbClr val="002060"/>
                </a:solidFill>
                <a:effectLst/>
              </a:rPr>
              <a:t> Structures </a:t>
            </a:r>
            <a:r>
              <a:rPr lang="en-US" dirty="0" smtClean="0">
                <a:solidFill>
                  <a:srgbClr val="002060"/>
                </a:solidFill>
                <a:effectLst/>
              </a:rPr>
              <a:t>II</a:t>
            </a:r>
            <a:endParaRPr lang="en-US" dirty="0"/>
          </a:p>
        </p:txBody>
      </p:sp>
      <p:grpSp>
        <p:nvGrpSpPr>
          <p:cNvPr id="6" name="Group 5"/>
          <p:cNvGrpSpPr/>
          <p:nvPr/>
        </p:nvGrpSpPr>
        <p:grpSpPr>
          <a:xfrm>
            <a:off x="6584244" y="1752600"/>
            <a:ext cx="2105731" cy="1528762"/>
            <a:chOff x="6584244" y="1752600"/>
            <a:chExt cx="2105731" cy="1528762"/>
          </a:xfrm>
        </p:grpSpPr>
        <p:pic>
          <p:nvPicPr>
            <p:cNvPr id="15362" name="Picture 104"/>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l="23767" t="22223" r="23767" b="22223"/>
            <a:stretch>
              <a:fillRect/>
            </a:stretch>
          </p:blipFill>
          <p:spPr bwMode="auto">
            <a:xfrm>
              <a:off x="6629400" y="1752600"/>
              <a:ext cx="2060575" cy="152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2"/>
            <p:cNvSpPr txBox="1">
              <a:spLocks noChangeArrowheads="1"/>
            </p:cNvSpPr>
            <p:nvPr/>
          </p:nvSpPr>
          <p:spPr bwMode="auto">
            <a:xfrm>
              <a:off x="6584244" y="2400300"/>
              <a:ext cx="388938"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smtClean="0">
                  <a:ln>
                    <a:noFill/>
                  </a:ln>
                  <a:solidFill>
                    <a:schemeClr val="bg1"/>
                  </a:solidFill>
                  <a:effectLst/>
                  <a:cs typeface="Arial" pitchFamily="34" charset="0"/>
                </a:rPr>
                <a:t>Li</a:t>
              </a:r>
              <a:endParaRPr kumimoji="0" lang="en-US" sz="3600" b="1" i="0" u="none" strike="noStrike" cap="none" normalizeH="0" baseline="0" smtClean="0">
                <a:ln>
                  <a:noFill/>
                </a:ln>
                <a:solidFill>
                  <a:schemeClr val="bg1"/>
                </a:solidFill>
                <a:effectLst/>
                <a:cs typeface="Arial" pitchFamily="34" charset="0"/>
              </a:endParaRPr>
            </a:p>
          </p:txBody>
        </p:sp>
        <p:sp>
          <p:nvSpPr>
            <p:cNvPr id="5" name="Text Box 2"/>
            <p:cNvSpPr txBox="1">
              <a:spLocks noChangeArrowheads="1"/>
            </p:cNvSpPr>
            <p:nvPr/>
          </p:nvSpPr>
          <p:spPr bwMode="auto">
            <a:xfrm>
              <a:off x="6629400" y="1981200"/>
              <a:ext cx="3556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bg1"/>
                  </a:solidFill>
                  <a:effectLst/>
                  <a:cs typeface="Arial" pitchFamily="34" charset="0"/>
                </a:rPr>
                <a:t>Bi</a:t>
              </a:r>
              <a:endParaRPr kumimoji="0" lang="en-US" sz="3600" b="0" i="0" u="none" strike="noStrike" cap="none" normalizeH="0" baseline="0" dirty="0" smtClean="0">
                <a:ln>
                  <a:noFill/>
                </a:ln>
                <a:solidFill>
                  <a:schemeClr val="bg1"/>
                </a:solidFill>
                <a:effectLst/>
                <a:cs typeface="Arial" pitchFamily="34" charset="0"/>
              </a:endParaRPr>
            </a:p>
          </p:txBody>
        </p:sp>
      </p:grpSp>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9033" t="3165" r="36379" b="3044"/>
          <a:stretch/>
        </p:blipFill>
        <p:spPr bwMode="auto">
          <a:xfrm>
            <a:off x="6778713" y="3356680"/>
            <a:ext cx="1778882" cy="2705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7917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par>
                                <p:cTn id="18" presetID="53" presetClass="entr" presetSubtype="16" fill="hold" nodeType="withEffect">
                                  <p:stCondLst>
                                    <p:cond delay="0"/>
                                  </p:stCondLst>
                                  <p:childTnLst>
                                    <p:set>
                                      <p:cBhvr>
                                        <p:cTn id="19" dur="1" fill="hold">
                                          <p:stCondLst>
                                            <p:cond delay="0"/>
                                          </p:stCondLst>
                                        </p:cTn>
                                        <p:tgtEl>
                                          <p:spTgt spid="4099"/>
                                        </p:tgtEl>
                                        <p:attrNameLst>
                                          <p:attrName>style.visibility</p:attrName>
                                        </p:attrNameLst>
                                      </p:cBhvr>
                                      <p:to>
                                        <p:strVal val="visible"/>
                                      </p:to>
                                    </p:set>
                                    <p:anim calcmode="lin" valueType="num">
                                      <p:cBhvr>
                                        <p:cTn id="20" dur="500" fill="hold"/>
                                        <p:tgtEl>
                                          <p:spTgt spid="4099"/>
                                        </p:tgtEl>
                                        <p:attrNameLst>
                                          <p:attrName>ppt_w</p:attrName>
                                        </p:attrNameLst>
                                      </p:cBhvr>
                                      <p:tavLst>
                                        <p:tav tm="0">
                                          <p:val>
                                            <p:fltVal val="0"/>
                                          </p:val>
                                        </p:tav>
                                        <p:tav tm="100000">
                                          <p:val>
                                            <p:strVal val="#ppt_w"/>
                                          </p:val>
                                        </p:tav>
                                      </p:tavLst>
                                    </p:anim>
                                    <p:anim calcmode="lin" valueType="num">
                                      <p:cBhvr>
                                        <p:cTn id="21" dur="500" fill="hold"/>
                                        <p:tgtEl>
                                          <p:spTgt spid="4099"/>
                                        </p:tgtEl>
                                        <p:attrNameLst>
                                          <p:attrName>ppt_h</p:attrName>
                                        </p:attrNameLst>
                                      </p:cBhvr>
                                      <p:tavLst>
                                        <p:tav tm="0">
                                          <p:val>
                                            <p:fltVal val="0"/>
                                          </p:val>
                                        </p:tav>
                                        <p:tav tm="100000">
                                          <p:val>
                                            <p:strVal val="#ppt_h"/>
                                          </p:val>
                                        </p:tav>
                                      </p:tavLst>
                                    </p:anim>
                                    <p:animEffect transition="in" filter="fade">
                                      <p:cBhvr>
                                        <p:cTn id="22"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solidFill>
                  <a:schemeClr val="bg1"/>
                </a:solidFill>
              </a:rPr>
              <a:t>Physical </a:t>
            </a:r>
            <a:r>
              <a:rPr lang="en-US" dirty="0">
                <a:solidFill>
                  <a:schemeClr val="bg1"/>
                </a:solidFill>
              </a:rPr>
              <a:t>properties of </a:t>
            </a:r>
            <a:r>
              <a:rPr lang="en-US" dirty="0" smtClean="0">
                <a:solidFill>
                  <a:schemeClr val="bg1"/>
                </a:solidFill>
              </a:rPr>
              <a:t>solids are largely influenced by </a:t>
            </a:r>
            <a:br>
              <a:rPr lang="en-US" dirty="0" smtClean="0">
                <a:solidFill>
                  <a:schemeClr val="bg1"/>
                </a:solidFill>
              </a:rPr>
            </a:br>
            <a:r>
              <a:rPr lang="en-US" dirty="0" smtClean="0">
                <a:solidFill>
                  <a:schemeClr val="bg1"/>
                </a:solidFill>
              </a:rPr>
              <a:t>the </a:t>
            </a:r>
            <a:r>
              <a:rPr lang="en-US" dirty="0" err="1" smtClean="0">
                <a:solidFill>
                  <a:schemeClr val="bg1"/>
                </a:solidFill>
              </a:rPr>
              <a:t>structures.The</a:t>
            </a:r>
            <a:r>
              <a:rPr lang="en-US" dirty="0" smtClean="0">
                <a:solidFill>
                  <a:schemeClr val="bg1"/>
                </a:solidFill>
              </a:rPr>
              <a:t> </a:t>
            </a:r>
            <a:r>
              <a:rPr lang="en-US" dirty="0">
                <a:solidFill>
                  <a:schemeClr val="bg1"/>
                </a:solidFill>
              </a:rPr>
              <a:t>larger the degree of association is, </a:t>
            </a:r>
            <a:r>
              <a:rPr lang="en-US" dirty="0" smtClean="0">
                <a:solidFill>
                  <a:schemeClr val="bg1"/>
                </a:solidFill>
              </a:rPr>
              <a:t/>
            </a:r>
            <a:br>
              <a:rPr lang="en-US" dirty="0" smtClean="0">
                <a:solidFill>
                  <a:schemeClr val="bg1"/>
                </a:solidFill>
              </a:rPr>
            </a:br>
            <a:r>
              <a:rPr lang="en-US" dirty="0" smtClean="0">
                <a:solidFill>
                  <a:schemeClr val="bg1"/>
                </a:solidFill>
              </a:rPr>
              <a:t>the </a:t>
            </a:r>
            <a:r>
              <a:rPr lang="en-US" dirty="0">
                <a:solidFill>
                  <a:schemeClr val="bg1"/>
                </a:solidFill>
              </a:rPr>
              <a:t>less volatile is the </a:t>
            </a:r>
            <a:r>
              <a:rPr lang="en-US" dirty="0" smtClean="0">
                <a:solidFill>
                  <a:schemeClr val="bg1"/>
                </a:solidFill>
              </a:rPr>
              <a:t>compound:</a:t>
            </a:r>
            <a:endParaRPr lang="en-US" dirty="0" smtClean="0">
              <a:solidFill>
                <a:schemeClr val="bg1"/>
              </a:solidFill>
            </a:endParaRPr>
          </a:p>
          <a:p>
            <a:pPr lvl="1"/>
            <a:r>
              <a:rPr lang="en-US" dirty="0" smtClean="0">
                <a:solidFill>
                  <a:srgbClr val="002060"/>
                </a:solidFill>
              </a:rPr>
              <a:t>WCl</a:t>
            </a:r>
            <a:r>
              <a:rPr lang="en-US" baseline="-25000" dirty="0" smtClean="0">
                <a:solidFill>
                  <a:srgbClr val="002060"/>
                </a:solidFill>
              </a:rPr>
              <a:t>6  </a:t>
            </a:r>
            <a:r>
              <a:rPr lang="en-US" dirty="0">
                <a:solidFill>
                  <a:srgbClr val="002060"/>
                </a:solidFill>
              </a:rPr>
              <a:t>(</a:t>
            </a:r>
            <a:r>
              <a:rPr lang="en-US" dirty="0" err="1">
                <a:solidFill>
                  <a:srgbClr val="002060"/>
                </a:solidFill>
              </a:rPr>
              <a:t>b.p</a:t>
            </a:r>
            <a:r>
              <a:rPr lang="en-US" dirty="0">
                <a:solidFill>
                  <a:srgbClr val="002060"/>
                </a:solidFill>
              </a:rPr>
              <a:t>.: 286 </a:t>
            </a:r>
            <a:r>
              <a:rPr lang="en-US" baseline="30000" dirty="0">
                <a:solidFill>
                  <a:srgbClr val="002060"/>
                </a:solidFill>
              </a:rPr>
              <a:t>o</a:t>
            </a:r>
            <a:r>
              <a:rPr lang="en-US" dirty="0">
                <a:solidFill>
                  <a:srgbClr val="002060"/>
                </a:solidFill>
              </a:rPr>
              <a:t>C</a:t>
            </a:r>
            <a:r>
              <a:rPr lang="en-US" dirty="0" smtClean="0">
                <a:solidFill>
                  <a:srgbClr val="002060"/>
                </a:solidFill>
              </a:rPr>
              <a:t>) and </a:t>
            </a:r>
            <a:r>
              <a:rPr lang="en-US" dirty="0">
                <a:solidFill>
                  <a:srgbClr val="002060"/>
                </a:solidFill>
              </a:rPr>
              <a:t>MoCl</a:t>
            </a:r>
            <a:r>
              <a:rPr lang="en-US" baseline="-25000" dirty="0">
                <a:solidFill>
                  <a:srgbClr val="002060"/>
                </a:solidFill>
              </a:rPr>
              <a:t>5 </a:t>
            </a:r>
            <a:r>
              <a:rPr lang="en-US" dirty="0">
                <a:solidFill>
                  <a:srgbClr val="002060"/>
                </a:solidFill>
              </a:rPr>
              <a:t>(</a:t>
            </a:r>
            <a:r>
              <a:rPr lang="en-US" dirty="0" err="1">
                <a:solidFill>
                  <a:srgbClr val="002060"/>
                </a:solidFill>
              </a:rPr>
              <a:t>b.p</a:t>
            </a:r>
            <a:r>
              <a:rPr lang="en-US" dirty="0">
                <a:solidFill>
                  <a:srgbClr val="002060"/>
                </a:solidFill>
              </a:rPr>
              <a:t>: 268 </a:t>
            </a:r>
            <a:r>
              <a:rPr lang="en-US" baseline="30000" dirty="0">
                <a:solidFill>
                  <a:srgbClr val="002060"/>
                </a:solidFill>
              </a:rPr>
              <a:t>o</a:t>
            </a:r>
            <a:r>
              <a:rPr lang="en-US" dirty="0">
                <a:solidFill>
                  <a:srgbClr val="002060"/>
                </a:solidFill>
              </a:rPr>
              <a:t>C</a:t>
            </a:r>
            <a:r>
              <a:rPr lang="en-US" dirty="0" smtClean="0">
                <a:solidFill>
                  <a:srgbClr val="002060"/>
                </a:solidFill>
              </a:rPr>
              <a:t>) exhibit low boiling points and </a:t>
            </a:r>
            <a:r>
              <a:rPr lang="en-US" dirty="0">
                <a:solidFill>
                  <a:srgbClr val="002060"/>
                </a:solidFill>
              </a:rPr>
              <a:t>are </a:t>
            </a:r>
            <a:r>
              <a:rPr lang="en-US" dirty="0" smtClean="0">
                <a:solidFill>
                  <a:srgbClr val="002060"/>
                </a:solidFill>
              </a:rPr>
              <a:t>also </a:t>
            </a:r>
            <a:r>
              <a:rPr lang="en-US" dirty="0">
                <a:solidFill>
                  <a:srgbClr val="002060"/>
                </a:solidFill>
              </a:rPr>
              <a:t>soluble in </a:t>
            </a:r>
            <a:r>
              <a:rPr lang="en-US" dirty="0" smtClean="0">
                <a:solidFill>
                  <a:srgbClr val="002060"/>
                </a:solidFill>
              </a:rPr>
              <a:t>solvents </a:t>
            </a:r>
            <a:r>
              <a:rPr lang="en-US" dirty="0">
                <a:solidFill>
                  <a:srgbClr val="002060"/>
                </a:solidFill>
              </a:rPr>
              <a:t>with low polarity </a:t>
            </a:r>
            <a:r>
              <a:rPr lang="en-US" dirty="0" smtClean="0">
                <a:solidFill>
                  <a:srgbClr val="002060"/>
                </a:solidFill>
              </a:rPr>
              <a:t>(</a:t>
            </a:r>
            <a:r>
              <a:rPr lang="en-US" dirty="0">
                <a:solidFill>
                  <a:srgbClr val="002060"/>
                </a:solidFill>
              </a:rPr>
              <a:t>i.e., dichloromethane, carbon tetrachloride). </a:t>
            </a:r>
            <a:endParaRPr lang="en-US" dirty="0" smtClean="0">
              <a:solidFill>
                <a:srgbClr val="002060"/>
              </a:solidFill>
            </a:endParaRPr>
          </a:p>
          <a:p>
            <a:pPr lvl="1"/>
            <a:r>
              <a:rPr lang="en-US" dirty="0" smtClean="0">
                <a:solidFill>
                  <a:srgbClr val="002060"/>
                </a:solidFill>
              </a:rPr>
              <a:t>Solids </a:t>
            </a:r>
            <a:r>
              <a:rPr lang="en-US" dirty="0" smtClean="0">
                <a:solidFill>
                  <a:srgbClr val="002060"/>
                </a:solidFill>
              </a:rPr>
              <a:t>in which strong </a:t>
            </a:r>
            <a:r>
              <a:rPr lang="en-US" dirty="0">
                <a:solidFill>
                  <a:srgbClr val="002060"/>
                </a:solidFill>
              </a:rPr>
              <a:t>interactions </a:t>
            </a:r>
            <a:r>
              <a:rPr lang="en-US" dirty="0" smtClean="0">
                <a:solidFill>
                  <a:srgbClr val="002060"/>
                </a:solidFill>
              </a:rPr>
              <a:t>are observed between </a:t>
            </a:r>
            <a:br>
              <a:rPr lang="en-US" dirty="0" smtClean="0">
                <a:solidFill>
                  <a:srgbClr val="002060"/>
                </a:solidFill>
              </a:rPr>
            </a:br>
            <a:r>
              <a:rPr lang="en-US" dirty="0" smtClean="0">
                <a:solidFill>
                  <a:srgbClr val="002060"/>
                </a:solidFill>
              </a:rPr>
              <a:t>the </a:t>
            </a:r>
            <a:r>
              <a:rPr lang="en-US" dirty="0">
                <a:solidFill>
                  <a:srgbClr val="002060"/>
                </a:solidFill>
              </a:rPr>
              <a:t>particles are virtually </a:t>
            </a:r>
            <a:r>
              <a:rPr lang="en-US" dirty="0" smtClean="0">
                <a:solidFill>
                  <a:srgbClr val="002060"/>
                </a:solidFill>
              </a:rPr>
              <a:t>insoluble, possess very high meltin</a:t>
            </a:r>
            <a:r>
              <a:rPr lang="en-US" dirty="0" smtClean="0">
                <a:solidFill>
                  <a:srgbClr val="002060"/>
                </a:solidFill>
              </a:rPr>
              <a:t>g points</a:t>
            </a:r>
            <a:r>
              <a:rPr lang="en-US" dirty="0" smtClean="0">
                <a:solidFill>
                  <a:srgbClr val="002060"/>
                </a:solidFill>
              </a:rPr>
              <a:t> </a:t>
            </a:r>
            <a:r>
              <a:rPr lang="en-US" dirty="0">
                <a:solidFill>
                  <a:srgbClr val="002060"/>
                </a:solidFill>
              </a:rPr>
              <a:t>and </a:t>
            </a:r>
            <a:r>
              <a:rPr lang="en-US" dirty="0" smtClean="0">
                <a:solidFill>
                  <a:srgbClr val="002060"/>
                </a:solidFill>
              </a:rPr>
              <a:t>non-volatile (</a:t>
            </a:r>
            <a:r>
              <a:rPr lang="en-US" dirty="0">
                <a:solidFill>
                  <a:srgbClr val="002060"/>
                </a:solidFill>
              </a:rPr>
              <a:t>i.e., SiO</a:t>
            </a:r>
            <a:r>
              <a:rPr lang="en-US" baseline="-25000" dirty="0">
                <a:solidFill>
                  <a:srgbClr val="002060"/>
                </a:solidFill>
              </a:rPr>
              <a:t>2, </a:t>
            </a:r>
            <a:r>
              <a:rPr lang="en-US" dirty="0">
                <a:solidFill>
                  <a:srgbClr val="002060"/>
                </a:solidFill>
              </a:rPr>
              <a:t>Al</a:t>
            </a:r>
            <a:r>
              <a:rPr lang="en-US" baseline="-25000" dirty="0">
                <a:solidFill>
                  <a:srgbClr val="002060"/>
                </a:solidFill>
              </a:rPr>
              <a:t>2</a:t>
            </a:r>
            <a:r>
              <a:rPr lang="en-US" dirty="0">
                <a:solidFill>
                  <a:srgbClr val="002060"/>
                </a:solidFill>
              </a:rPr>
              <a:t>O</a:t>
            </a:r>
            <a:r>
              <a:rPr lang="en-US" baseline="-25000" dirty="0">
                <a:solidFill>
                  <a:srgbClr val="002060"/>
                </a:solidFill>
              </a:rPr>
              <a:t>3</a:t>
            </a:r>
            <a:r>
              <a:rPr lang="en-US" dirty="0">
                <a:solidFill>
                  <a:srgbClr val="002060"/>
                </a:solidFill>
              </a:rPr>
              <a:t>, </a:t>
            </a:r>
            <a:r>
              <a:rPr lang="en-US" dirty="0" err="1">
                <a:solidFill>
                  <a:srgbClr val="002060"/>
                </a:solidFill>
              </a:rPr>
              <a:t>NaCl</a:t>
            </a:r>
            <a:r>
              <a:rPr lang="en-US" dirty="0">
                <a:solidFill>
                  <a:srgbClr val="002060"/>
                </a:solidFill>
              </a:rPr>
              <a:t>). </a:t>
            </a:r>
            <a:endParaRPr lang="en-US" dirty="0" smtClean="0">
              <a:solidFill>
                <a:srgbClr val="002060"/>
              </a:solidFill>
            </a:endParaRPr>
          </a:p>
          <a:p>
            <a:pPr lvl="1"/>
            <a:r>
              <a:rPr lang="en-US" dirty="0" smtClean="0">
                <a:solidFill>
                  <a:srgbClr val="002060"/>
                </a:solidFill>
              </a:rPr>
              <a:t>Small </a:t>
            </a:r>
            <a:r>
              <a:rPr lang="en-US" dirty="0">
                <a:solidFill>
                  <a:srgbClr val="002060"/>
                </a:solidFill>
              </a:rPr>
              <a:t>distortions from an ideal structure can result in </a:t>
            </a:r>
            <a:r>
              <a:rPr lang="en-US" dirty="0" smtClean="0">
                <a:solidFill>
                  <a:srgbClr val="002060"/>
                </a:solidFill>
              </a:rPr>
              <a:t/>
            </a:r>
            <a:br>
              <a:rPr lang="en-US" dirty="0" smtClean="0">
                <a:solidFill>
                  <a:srgbClr val="002060"/>
                </a:solidFill>
              </a:rPr>
            </a:br>
            <a:r>
              <a:rPr lang="en-US" dirty="0" smtClean="0">
                <a:solidFill>
                  <a:srgbClr val="002060"/>
                </a:solidFill>
              </a:rPr>
              <a:t>special </a:t>
            </a:r>
            <a:r>
              <a:rPr lang="en-US" dirty="0" smtClean="0">
                <a:solidFill>
                  <a:srgbClr val="002060"/>
                </a:solidFill>
              </a:rPr>
              <a:t>properties </a:t>
            </a:r>
            <a:r>
              <a:rPr lang="en-US" dirty="0">
                <a:solidFill>
                  <a:srgbClr val="002060"/>
                </a:solidFill>
              </a:rPr>
              <a:t>i.e., BaTiO</a:t>
            </a:r>
            <a:r>
              <a:rPr lang="en-US" baseline="-25000" dirty="0">
                <a:solidFill>
                  <a:srgbClr val="002060"/>
                </a:solidFill>
              </a:rPr>
              <a:t>3</a:t>
            </a:r>
            <a:r>
              <a:rPr lang="en-US" dirty="0">
                <a:solidFill>
                  <a:srgbClr val="002060"/>
                </a:solidFill>
              </a:rPr>
              <a:t> is piezoelectric and ferroelectric because the Ti-atoms are not centered in </a:t>
            </a:r>
            <a:r>
              <a:rPr lang="en-US" dirty="0" smtClean="0">
                <a:solidFill>
                  <a:srgbClr val="002060"/>
                </a:solidFill>
              </a:rPr>
              <a:t/>
            </a:r>
            <a:br>
              <a:rPr lang="en-US" dirty="0" smtClean="0">
                <a:solidFill>
                  <a:srgbClr val="002060"/>
                </a:solidFill>
              </a:rPr>
            </a:br>
            <a:r>
              <a:rPr lang="en-US" dirty="0" smtClean="0">
                <a:solidFill>
                  <a:srgbClr val="002060"/>
                </a:solidFill>
              </a:rPr>
              <a:t>the </a:t>
            </a:r>
            <a:r>
              <a:rPr lang="en-US" dirty="0" smtClean="0">
                <a:solidFill>
                  <a:srgbClr val="002060"/>
                </a:solidFill>
              </a:rPr>
              <a:t>TiO</a:t>
            </a:r>
            <a:r>
              <a:rPr lang="en-US" baseline="-25000" dirty="0" smtClean="0">
                <a:solidFill>
                  <a:srgbClr val="002060"/>
                </a:solidFill>
              </a:rPr>
              <a:t>6</a:t>
            </a:r>
            <a:r>
              <a:rPr lang="en-US" dirty="0" smtClean="0">
                <a:solidFill>
                  <a:srgbClr val="002060"/>
                </a:solidFill>
              </a:rPr>
              <a:t>-octahedrons</a:t>
            </a:r>
            <a:r>
              <a:rPr lang="en-US" dirty="0">
                <a:solidFill>
                  <a:srgbClr val="002060"/>
                </a:solidFill>
              </a:rPr>
              <a:t>. </a:t>
            </a:r>
          </a:p>
        </p:txBody>
      </p:sp>
      <p:sp>
        <p:nvSpPr>
          <p:cNvPr id="3" name="Title 2"/>
          <p:cNvSpPr>
            <a:spLocks noGrp="1"/>
          </p:cNvSpPr>
          <p:nvPr>
            <p:ph type="title"/>
          </p:nvPr>
        </p:nvSpPr>
        <p:spPr/>
        <p:txBody>
          <a:bodyPr/>
          <a:lstStyle/>
          <a:p>
            <a:pPr algn="ctr"/>
            <a:r>
              <a:rPr lang="en-US" dirty="0" smtClean="0">
                <a:solidFill>
                  <a:srgbClr val="002060"/>
                </a:solidFill>
              </a:rPr>
              <a:t>Introduction I</a:t>
            </a:r>
            <a:endParaRPr lang="en-US" dirty="0">
              <a:solidFill>
                <a:srgbClr val="002060"/>
              </a:solidFill>
            </a:endParaRPr>
          </a:p>
        </p:txBody>
      </p:sp>
    </p:spTree>
    <p:extLst>
      <p:ext uri="{BB962C8B-B14F-4D97-AF65-F5344CB8AC3E}">
        <p14:creationId xmlns:p14="http://schemas.microsoft.com/office/powerpoint/2010/main" val="107239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chemeClr val="bg1"/>
                </a:solidFill>
              </a:rPr>
              <a:t>The diagram below </a:t>
            </a:r>
            <a:r>
              <a:rPr lang="en-US" dirty="0" smtClean="0">
                <a:solidFill>
                  <a:schemeClr val="bg1"/>
                </a:solidFill>
              </a:rPr>
              <a:t>illustrates the relationship of different salt structures with the CCP packing</a:t>
            </a:r>
            <a:endParaRPr lang="en-US" dirty="0">
              <a:solidFill>
                <a:schemeClr val="bg1"/>
              </a:solidFill>
            </a:endParaRPr>
          </a:p>
        </p:txBody>
      </p:sp>
      <p:sp>
        <p:nvSpPr>
          <p:cNvPr id="3" name="Title 2"/>
          <p:cNvSpPr>
            <a:spLocks noGrp="1"/>
          </p:cNvSpPr>
          <p:nvPr>
            <p:ph type="title"/>
          </p:nvPr>
        </p:nvSpPr>
        <p:spPr/>
        <p:txBody>
          <a:bodyPr/>
          <a:lstStyle/>
          <a:p>
            <a:pPr algn="ctr"/>
            <a:r>
              <a:rPr lang="en-US" dirty="0" smtClean="0">
                <a:solidFill>
                  <a:srgbClr val="002060"/>
                </a:solidFill>
              </a:rPr>
              <a:t>Summary CCP structures</a:t>
            </a:r>
            <a:endParaRPr lang="en-US" dirty="0">
              <a:solidFill>
                <a:srgbClr val="002060"/>
              </a:solidFill>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438400"/>
            <a:ext cx="5475287"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8386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err="1">
                <a:solidFill>
                  <a:schemeClr val="bg1"/>
                </a:solidFill>
              </a:rPr>
              <a:t>Polyhedra</a:t>
            </a:r>
            <a:r>
              <a:rPr lang="en-US" dirty="0">
                <a:solidFill>
                  <a:schemeClr val="bg1"/>
                </a:solidFill>
              </a:rPr>
              <a:t> can be linked via a vertex, an edge or a face. The distance between the center atoms decreases in this sequence as shown below. </a:t>
            </a:r>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endParaRPr lang="en-US" dirty="0" smtClean="0">
              <a:solidFill>
                <a:schemeClr val="bg1"/>
              </a:solidFill>
            </a:endParaRPr>
          </a:p>
          <a:p>
            <a:r>
              <a:rPr lang="en-US" dirty="0" smtClean="0">
                <a:solidFill>
                  <a:schemeClr val="bg1"/>
                </a:solidFill>
              </a:rPr>
              <a:t>Which </a:t>
            </a:r>
            <a:r>
              <a:rPr lang="en-US" dirty="0">
                <a:solidFill>
                  <a:schemeClr val="bg1"/>
                </a:solidFill>
              </a:rPr>
              <a:t>type of linking is observed depends on various </a:t>
            </a:r>
            <a:r>
              <a:rPr lang="en-US" dirty="0" smtClean="0">
                <a:solidFill>
                  <a:schemeClr val="bg1"/>
                </a:solidFill>
              </a:rPr>
              <a:t>factors: </a:t>
            </a:r>
            <a:endParaRPr lang="en-US" dirty="0" smtClean="0">
              <a:solidFill>
                <a:schemeClr val="bg1"/>
              </a:solidFill>
            </a:endParaRPr>
          </a:p>
          <a:p>
            <a:pPr lvl="1"/>
            <a:r>
              <a:rPr lang="en-US" dirty="0" smtClean="0">
                <a:solidFill>
                  <a:srgbClr val="002060"/>
                </a:solidFill>
              </a:rPr>
              <a:t>While </a:t>
            </a:r>
            <a:r>
              <a:rPr lang="en-US" dirty="0">
                <a:solidFill>
                  <a:srgbClr val="002060"/>
                </a:solidFill>
              </a:rPr>
              <a:t>the stoichiometry of the compound defines a narrow window for the type of linking, the type bridging atoms involved are very important as well.  </a:t>
            </a:r>
            <a:endParaRPr lang="en-US" dirty="0" smtClean="0">
              <a:solidFill>
                <a:srgbClr val="002060"/>
              </a:solidFill>
            </a:endParaRPr>
          </a:p>
          <a:p>
            <a:pPr lvl="1"/>
            <a:r>
              <a:rPr lang="en-US" dirty="0" smtClean="0">
                <a:solidFill>
                  <a:srgbClr val="002060"/>
                </a:solidFill>
              </a:rPr>
              <a:t>Bridging </a:t>
            </a:r>
            <a:r>
              <a:rPr lang="en-US" dirty="0">
                <a:solidFill>
                  <a:srgbClr val="002060"/>
                </a:solidFill>
              </a:rPr>
              <a:t>sulfur, chlorine, bromine and iodine atoms favor bond angles around 100</a:t>
            </a:r>
            <a:r>
              <a:rPr lang="en-US" baseline="30000" dirty="0">
                <a:solidFill>
                  <a:srgbClr val="002060"/>
                </a:solidFill>
              </a:rPr>
              <a:t>o</a:t>
            </a:r>
            <a:r>
              <a:rPr lang="en-US" dirty="0">
                <a:solidFill>
                  <a:srgbClr val="002060"/>
                </a:solidFill>
              </a:rPr>
              <a:t>. </a:t>
            </a:r>
            <a:endParaRPr lang="en-US" dirty="0" smtClean="0">
              <a:solidFill>
                <a:srgbClr val="002060"/>
              </a:solidFill>
            </a:endParaRPr>
          </a:p>
          <a:p>
            <a:pPr lvl="1"/>
            <a:r>
              <a:rPr lang="en-US" dirty="0" smtClean="0">
                <a:solidFill>
                  <a:srgbClr val="002060"/>
                </a:solidFill>
              </a:rPr>
              <a:t>Oxygen </a:t>
            </a:r>
            <a:r>
              <a:rPr lang="en-US" dirty="0">
                <a:solidFill>
                  <a:srgbClr val="002060"/>
                </a:solidFill>
              </a:rPr>
              <a:t>and fluorine atoms prefer a more electrostatic interaction up to 180</a:t>
            </a:r>
            <a:r>
              <a:rPr lang="en-US" baseline="30000" dirty="0">
                <a:solidFill>
                  <a:srgbClr val="002060"/>
                </a:solidFill>
              </a:rPr>
              <a:t>o</a:t>
            </a:r>
            <a:r>
              <a:rPr lang="en-US" dirty="0">
                <a:solidFill>
                  <a:srgbClr val="002060"/>
                </a:solidFill>
              </a:rPr>
              <a:t>, but frequently exhibit angles from 130-150</a:t>
            </a:r>
            <a:r>
              <a:rPr lang="en-US" baseline="30000" dirty="0">
                <a:solidFill>
                  <a:srgbClr val="002060"/>
                </a:solidFill>
              </a:rPr>
              <a:t>o</a:t>
            </a:r>
            <a:r>
              <a:rPr lang="en-US" dirty="0">
                <a:solidFill>
                  <a:srgbClr val="002060"/>
                </a:solidFill>
              </a:rPr>
              <a:t>. </a:t>
            </a:r>
            <a:endParaRPr lang="en-US" dirty="0" smtClean="0">
              <a:solidFill>
                <a:srgbClr val="002060"/>
              </a:solidFill>
            </a:endParaRPr>
          </a:p>
          <a:p>
            <a:pPr lvl="1"/>
            <a:r>
              <a:rPr lang="en-US" dirty="0" smtClean="0">
                <a:solidFill>
                  <a:srgbClr val="002060"/>
                </a:solidFill>
              </a:rPr>
              <a:t>More </a:t>
            </a:r>
            <a:r>
              <a:rPr lang="en-US" dirty="0">
                <a:solidFill>
                  <a:srgbClr val="002060"/>
                </a:solidFill>
              </a:rPr>
              <a:t>polar bonds disfavor edge and face sharing because of the increased electrostatic repulsion of the central atoms. </a:t>
            </a:r>
            <a:endParaRPr lang="en-US" dirty="0" smtClean="0">
              <a:solidFill>
                <a:srgbClr val="002060"/>
              </a:solidFill>
            </a:endParaRPr>
          </a:p>
          <a:p>
            <a:pPr lvl="1"/>
            <a:r>
              <a:rPr lang="en-US" dirty="0" smtClean="0">
                <a:solidFill>
                  <a:srgbClr val="002060"/>
                </a:solidFill>
              </a:rPr>
              <a:t>If </a:t>
            </a:r>
            <a:r>
              <a:rPr lang="en-US" dirty="0">
                <a:solidFill>
                  <a:srgbClr val="002060"/>
                </a:solidFill>
              </a:rPr>
              <a:t>the interaction of center atoms is favorable i.e., to form M-M bonds, edge or face shared are predominant. </a:t>
            </a:r>
          </a:p>
          <a:p>
            <a:endParaRPr lang="en-US" dirty="0">
              <a:solidFill>
                <a:schemeClr val="bg1"/>
              </a:solidFill>
            </a:endParaRPr>
          </a:p>
          <a:p>
            <a:endParaRPr lang="en-US" dirty="0">
              <a:solidFill>
                <a:schemeClr val="bg1"/>
              </a:solidFill>
            </a:endParaRPr>
          </a:p>
        </p:txBody>
      </p:sp>
      <p:sp>
        <p:nvSpPr>
          <p:cNvPr id="3" name="Title 2"/>
          <p:cNvSpPr>
            <a:spLocks noGrp="1"/>
          </p:cNvSpPr>
          <p:nvPr>
            <p:ph type="title"/>
          </p:nvPr>
        </p:nvSpPr>
        <p:spPr/>
        <p:txBody>
          <a:bodyPr/>
          <a:lstStyle/>
          <a:p>
            <a:pPr algn="ctr"/>
            <a:r>
              <a:rPr lang="en-US" dirty="0" err="1" smtClean="0">
                <a:solidFill>
                  <a:srgbClr val="002060"/>
                </a:solidFill>
              </a:rPr>
              <a:t>Polyhedra</a:t>
            </a:r>
            <a:r>
              <a:rPr lang="en-US" dirty="0" smtClean="0">
                <a:solidFill>
                  <a:srgbClr val="002060"/>
                </a:solidFill>
              </a:rPr>
              <a:t> </a:t>
            </a:r>
            <a:r>
              <a:rPr lang="en-US" dirty="0">
                <a:solidFill>
                  <a:srgbClr val="002060"/>
                </a:solidFill>
              </a:rPr>
              <a:t>I</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768924265"/>
              </p:ext>
            </p:extLst>
          </p:nvPr>
        </p:nvGraphicFramePr>
        <p:xfrm>
          <a:off x="2590800" y="2209800"/>
          <a:ext cx="4023361" cy="731520"/>
        </p:xfrm>
        <a:graphic>
          <a:graphicData uri="http://schemas.openxmlformats.org/drawingml/2006/table">
            <a:tbl>
              <a:tblPr firstRow="1" firstCol="1" bandRow="1">
                <a:tableStyleId>{35758FB7-9AC5-4552-8A53-C91805E547FA}</a:tableStyleId>
              </a:tblPr>
              <a:tblGrid>
                <a:gridCol w="1264486"/>
                <a:gridCol w="919625"/>
                <a:gridCol w="919625"/>
                <a:gridCol w="919625"/>
              </a:tblGrid>
              <a:tr h="243840">
                <a:tc>
                  <a:txBody>
                    <a:bodyPr/>
                    <a:lstStyle/>
                    <a:p>
                      <a:pPr marL="0" marR="0" algn="just">
                        <a:spcBef>
                          <a:spcPts val="0"/>
                        </a:spcBef>
                        <a:spcAft>
                          <a:spcPts val="0"/>
                        </a:spcAft>
                      </a:pPr>
                      <a:r>
                        <a:rPr lang="en-US" sz="1600" dirty="0">
                          <a:effectLst/>
                        </a:rPr>
                        <a:t>Polyhedron</a:t>
                      </a:r>
                      <a:endParaRPr lang="en-US" sz="1200" dirty="0">
                        <a:effectLst/>
                        <a:latin typeface="New York"/>
                        <a:ea typeface="Times New Roman"/>
                        <a:cs typeface="Times New Roman"/>
                      </a:endParaRPr>
                    </a:p>
                  </a:txBody>
                  <a:tcPr marL="68580" marR="68580" marT="0" marB="0"/>
                </a:tc>
                <a:tc>
                  <a:txBody>
                    <a:bodyPr/>
                    <a:lstStyle/>
                    <a:p>
                      <a:pPr marL="0" marR="0" algn="just">
                        <a:spcBef>
                          <a:spcPts val="0"/>
                        </a:spcBef>
                        <a:spcAft>
                          <a:spcPts val="0"/>
                        </a:spcAft>
                      </a:pPr>
                      <a:r>
                        <a:rPr lang="en-US" sz="1600" dirty="0">
                          <a:effectLst/>
                        </a:rPr>
                        <a:t>Vertices</a:t>
                      </a:r>
                      <a:endParaRPr lang="en-US" sz="1200" dirty="0">
                        <a:effectLst/>
                        <a:latin typeface="New York"/>
                        <a:ea typeface="Times New Roman"/>
                        <a:cs typeface="Times New Roman"/>
                      </a:endParaRPr>
                    </a:p>
                  </a:txBody>
                  <a:tcPr marL="68580" marR="68580" marT="0" marB="0"/>
                </a:tc>
                <a:tc>
                  <a:txBody>
                    <a:bodyPr/>
                    <a:lstStyle/>
                    <a:p>
                      <a:pPr marL="0" marR="0" algn="just">
                        <a:spcBef>
                          <a:spcPts val="0"/>
                        </a:spcBef>
                        <a:spcAft>
                          <a:spcPts val="0"/>
                        </a:spcAft>
                      </a:pPr>
                      <a:r>
                        <a:rPr lang="en-US" sz="1600">
                          <a:effectLst/>
                        </a:rPr>
                        <a:t>Edge</a:t>
                      </a:r>
                      <a:endParaRPr lang="en-US" sz="1200">
                        <a:effectLst/>
                        <a:latin typeface="New York"/>
                        <a:ea typeface="Times New Roman"/>
                        <a:cs typeface="Times New Roman"/>
                      </a:endParaRPr>
                    </a:p>
                  </a:txBody>
                  <a:tcPr marL="68580" marR="68580" marT="0" marB="0"/>
                </a:tc>
                <a:tc>
                  <a:txBody>
                    <a:bodyPr/>
                    <a:lstStyle/>
                    <a:p>
                      <a:pPr marL="0" marR="0" algn="just">
                        <a:spcBef>
                          <a:spcPts val="0"/>
                        </a:spcBef>
                        <a:spcAft>
                          <a:spcPts val="0"/>
                        </a:spcAft>
                      </a:pPr>
                      <a:r>
                        <a:rPr lang="en-US" sz="1600">
                          <a:effectLst/>
                        </a:rPr>
                        <a:t>Face</a:t>
                      </a:r>
                      <a:endParaRPr lang="en-US" sz="1200">
                        <a:effectLst/>
                        <a:latin typeface="New York"/>
                        <a:ea typeface="Times New Roman"/>
                        <a:cs typeface="Times New Roman"/>
                      </a:endParaRPr>
                    </a:p>
                  </a:txBody>
                  <a:tcPr marL="68580" marR="68580" marT="0" marB="0"/>
                </a:tc>
              </a:tr>
              <a:tr h="243840">
                <a:tc>
                  <a:txBody>
                    <a:bodyPr/>
                    <a:lstStyle/>
                    <a:p>
                      <a:pPr marL="0" marR="0" algn="just">
                        <a:spcBef>
                          <a:spcPts val="0"/>
                        </a:spcBef>
                        <a:spcAft>
                          <a:spcPts val="0"/>
                        </a:spcAft>
                      </a:pPr>
                      <a:r>
                        <a:rPr lang="en-US" sz="1600">
                          <a:effectLst/>
                        </a:rPr>
                        <a:t>Tetrahedron</a:t>
                      </a:r>
                      <a:endParaRPr lang="en-US" sz="1200">
                        <a:effectLst/>
                        <a:latin typeface="New York"/>
                        <a:ea typeface="Times New Roman"/>
                        <a:cs typeface="Times New Roman"/>
                      </a:endParaRPr>
                    </a:p>
                  </a:txBody>
                  <a:tcPr marL="68580" marR="68580" marT="0" marB="0"/>
                </a:tc>
                <a:tc>
                  <a:txBody>
                    <a:bodyPr/>
                    <a:lstStyle/>
                    <a:p>
                      <a:pPr marL="0" marR="0" algn="just">
                        <a:spcBef>
                          <a:spcPts val="0"/>
                        </a:spcBef>
                        <a:spcAft>
                          <a:spcPts val="0"/>
                        </a:spcAft>
                      </a:pPr>
                      <a:r>
                        <a:rPr lang="en-US" sz="1600" dirty="0">
                          <a:effectLst/>
                        </a:rPr>
                        <a:t>0.95-1.22</a:t>
                      </a:r>
                      <a:endParaRPr lang="en-US" sz="1200" dirty="0">
                        <a:effectLst/>
                        <a:latin typeface="New York"/>
                        <a:ea typeface="Times New Roman"/>
                        <a:cs typeface="Times New Roman"/>
                      </a:endParaRPr>
                    </a:p>
                  </a:txBody>
                  <a:tcPr marL="68580" marR="68580" marT="0" marB="0"/>
                </a:tc>
                <a:tc>
                  <a:txBody>
                    <a:bodyPr/>
                    <a:lstStyle/>
                    <a:p>
                      <a:pPr marL="0" marR="0" algn="just">
                        <a:spcBef>
                          <a:spcPts val="0"/>
                        </a:spcBef>
                        <a:spcAft>
                          <a:spcPts val="0"/>
                        </a:spcAft>
                      </a:pPr>
                      <a:r>
                        <a:rPr lang="en-US" sz="1600">
                          <a:effectLst/>
                        </a:rPr>
                        <a:t>0.66-0.71</a:t>
                      </a:r>
                      <a:endParaRPr lang="en-US" sz="1200">
                        <a:effectLst/>
                        <a:latin typeface="New York"/>
                        <a:ea typeface="Times New Roman"/>
                        <a:cs typeface="Times New Roman"/>
                      </a:endParaRPr>
                    </a:p>
                  </a:txBody>
                  <a:tcPr marL="68580" marR="68580" marT="0" marB="0"/>
                </a:tc>
                <a:tc>
                  <a:txBody>
                    <a:bodyPr/>
                    <a:lstStyle/>
                    <a:p>
                      <a:pPr marL="0" marR="0" algn="just">
                        <a:spcBef>
                          <a:spcPts val="0"/>
                        </a:spcBef>
                        <a:spcAft>
                          <a:spcPts val="0"/>
                        </a:spcAft>
                      </a:pPr>
                      <a:r>
                        <a:rPr lang="en-US" sz="1600">
                          <a:effectLst/>
                        </a:rPr>
                        <a:t>0.41</a:t>
                      </a:r>
                      <a:endParaRPr lang="en-US" sz="1200">
                        <a:effectLst/>
                        <a:latin typeface="New York"/>
                        <a:ea typeface="Times New Roman"/>
                        <a:cs typeface="Times New Roman"/>
                      </a:endParaRPr>
                    </a:p>
                  </a:txBody>
                  <a:tcPr marL="68580" marR="68580" marT="0" marB="0"/>
                </a:tc>
              </a:tr>
              <a:tr h="243840">
                <a:tc>
                  <a:txBody>
                    <a:bodyPr/>
                    <a:lstStyle/>
                    <a:p>
                      <a:pPr marL="0" marR="0" algn="just">
                        <a:spcBef>
                          <a:spcPts val="0"/>
                        </a:spcBef>
                        <a:spcAft>
                          <a:spcPts val="0"/>
                        </a:spcAft>
                      </a:pPr>
                      <a:r>
                        <a:rPr lang="en-US" sz="1600">
                          <a:effectLst/>
                        </a:rPr>
                        <a:t>Octahedron</a:t>
                      </a:r>
                      <a:endParaRPr lang="en-US" sz="1200">
                        <a:effectLst/>
                        <a:latin typeface="New York"/>
                        <a:ea typeface="Times New Roman"/>
                        <a:cs typeface="Times New Roman"/>
                      </a:endParaRPr>
                    </a:p>
                  </a:txBody>
                  <a:tcPr marL="68580" marR="68580" marT="0" marB="0"/>
                </a:tc>
                <a:tc>
                  <a:txBody>
                    <a:bodyPr/>
                    <a:lstStyle/>
                    <a:p>
                      <a:pPr marL="0" marR="0" algn="just">
                        <a:spcBef>
                          <a:spcPts val="0"/>
                        </a:spcBef>
                        <a:spcAft>
                          <a:spcPts val="0"/>
                        </a:spcAft>
                      </a:pPr>
                      <a:r>
                        <a:rPr lang="en-US" sz="1600">
                          <a:effectLst/>
                        </a:rPr>
                        <a:t>1.29-1.41</a:t>
                      </a:r>
                      <a:endParaRPr lang="en-US" sz="1200">
                        <a:effectLst/>
                        <a:latin typeface="New York"/>
                        <a:ea typeface="Times New Roman"/>
                        <a:cs typeface="Times New Roman"/>
                      </a:endParaRPr>
                    </a:p>
                  </a:txBody>
                  <a:tcPr marL="68580" marR="68580" marT="0" marB="0"/>
                </a:tc>
                <a:tc>
                  <a:txBody>
                    <a:bodyPr/>
                    <a:lstStyle/>
                    <a:p>
                      <a:pPr marL="0" marR="0" algn="just">
                        <a:spcBef>
                          <a:spcPts val="0"/>
                        </a:spcBef>
                        <a:spcAft>
                          <a:spcPts val="0"/>
                        </a:spcAft>
                      </a:pPr>
                      <a:r>
                        <a:rPr lang="en-US" sz="1600">
                          <a:effectLst/>
                        </a:rPr>
                        <a:t>1.00</a:t>
                      </a:r>
                      <a:endParaRPr lang="en-US" sz="1200">
                        <a:effectLst/>
                        <a:latin typeface="New York"/>
                        <a:ea typeface="Times New Roman"/>
                        <a:cs typeface="Times New Roman"/>
                      </a:endParaRPr>
                    </a:p>
                  </a:txBody>
                  <a:tcPr marL="68580" marR="68580" marT="0" marB="0"/>
                </a:tc>
                <a:tc>
                  <a:txBody>
                    <a:bodyPr/>
                    <a:lstStyle/>
                    <a:p>
                      <a:pPr marL="0" marR="0" algn="just">
                        <a:spcBef>
                          <a:spcPts val="0"/>
                        </a:spcBef>
                        <a:spcAft>
                          <a:spcPts val="0"/>
                        </a:spcAft>
                      </a:pPr>
                      <a:r>
                        <a:rPr lang="en-US" sz="1600" dirty="0">
                          <a:effectLst/>
                        </a:rPr>
                        <a:t>0.82</a:t>
                      </a:r>
                      <a:endParaRPr lang="en-US" sz="1200" dirty="0">
                        <a:effectLst/>
                        <a:latin typeface="New York"/>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3433122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barn(inVertical)">
                                      <p:cBhvr>
                                        <p:cTn id="7" dur="500"/>
                                        <p:tgtEl>
                                          <p:spTgt spid="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barn(inVertical)">
                                      <p:cBhvr>
                                        <p:cTn id="12" dur="500"/>
                                        <p:tgtEl>
                                          <p:spTgt spid="2">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barn(inVertical)">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barn(inVertical)">
                                      <p:cBhvr>
                                        <p:cTn id="22" dur="500"/>
                                        <p:tgtEl>
                                          <p:spTgt spid="2">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barn(inVertical)">
                                      <p:cBhvr>
                                        <p:cTn id="27" dur="500"/>
                                        <p:tgtEl>
                                          <p:spTgt spid="2">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9" end="9"/>
                                            </p:txEl>
                                          </p:spTgt>
                                        </p:tgtEl>
                                        <p:attrNameLst>
                                          <p:attrName>style.visibility</p:attrName>
                                        </p:attrNameLst>
                                      </p:cBhvr>
                                      <p:to>
                                        <p:strVal val="visible"/>
                                      </p:to>
                                    </p:set>
                                    <p:animEffect transition="in" filter="barn(inVertical)">
                                      <p:cBhvr>
                                        <p:cTn id="3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6629400" cy="4572000"/>
          </a:xfrm>
        </p:spPr>
        <p:txBody>
          <a:bodyPr/>
          <a:lstStyle/>
          <a:p>
            <a:r>
              <a:rPr lang="en-US" b="1" dirty="0">
                <a:solidFill>
                  <a:schemeClr val="bg1"/>
                </a:solidFill>
              </a:rPr>
              <a:t>Unshared </a:t>
            </a:r>
            <a:r>
              <a:rPr lang="en-US" b="1" dirty="0" smtClean="0">
                <a:solidFill>
                  <a:schemeClr val="bg1"/>
                </a:solidFill>
              </a:rPr>
              <a:t>octahedra</a:t>
            </a:r>
            <a:endParaRPr lang="en-US" b="1" dirty="0">
              <a:solidFill>
                <a:schemeClr val="bg1"/>
              </a:solidFill>
            </a:endParaRPr>
          </a:p>
          <a:p>
            <a:pPr lvl="1"/>
            <a:r>
              <a:rPr lang="en-US" dirty="0">
                <a:solidFill>
                  <a:srgbClr val="002060"/>
                </a:solidFill>
              </a:rPr>
              <a:t>Molecules like WCl</a:t>
            </a:r>
            <a:r>
              <a:rPr lang="en-US" baseline="-25000" dirty="0">
                <a:solidFill>
                  <a:srgbClr val="002060"/>
                </a:solidFill>
              </a:rPr>
              <a:t>6</a:t>
            </a:r>
            <a:r>
              <a:rPr lang="en-US" dirty="0">
                <a:solidFill>
                  <a:srgbClr val="002060"/>
                </a:solidFill>
              </a:rPr>
              <a:t>, WF</a:t>
            </a:r>
            <a:r>
              <a:rPr lang="en-US" baseline="-25000" dirty="0">
                <a:solidFill>
                  <a:srgbClr val="002060"/>
                </a:solidFill>
              </a:rPr>
              <a:t>6 </a:t>
            </a:r>
            <a:r>
              <a:rPr lang="en-US" dirty="0">
                <a:solidFill>
                  <a:srgbClr val="002060"/>
                </a:solidFill>
              </a:rPr>
              <a:t>or SF</a:t>
            </a:r>
            <a:r>
              <a:rPr lang="en-US" baseline="-25000" dirty="0">
                <a:solidFill>
                  <a:srgbClr val="002060"/>
                </a:solidFill>
              </a:rPr>
              <a:t>6</a:t>
            </a:r>
            <a:r>
              <a:rPr lang="en-US" dirty="0">
                <a:solidFill>
                  <a:srgbClr val="002060"/>
                </a:solidFill>
              </a:rPr>
              <a:t> (shown below) form a three-dimensional array of isolated MX</a:t>
            </a:r>
            <a:r>
              <a:rPr lang="en-US" baseline="-25000" dirty="0">
                <a:solidFill>
                  <a:srgbClr val="002060"/>
                </a:solidFill>
              </a:rPr>
              <a:t>6</a:t>
            </a:r>
            <a:r>
              <a:rPr lang="en-US" dirty="0">
                <a:solidFill>
                  <a:srgbClr val="002060"/>
                </a:solidFill>
              </a:rPr>
              <a:t> octahedra in the solid state.   </a:t>
            </a:r>
            <a:endParaRPr lang="en-US" sz="1600" dirty="0">
              <a:solidFill>
                <a:srgbClr val="002060"/>
              </a:solidFill>
            </a:endParaRPr>
          </a:p>
          <a:p>
            <a:pPr lvl="1"/>
            <a:r>
              <a:rPr lang="en-US" dirty="0">
                <a:solidFill>
                  <a:srgbClr val="002060"/>
                </a:solidFill>
              </a:rPr>
              <a:t>Due to the weak interactions between the octahedra, these compounds exhibit low </a:t>
            </a:r>
            <a:r>
              <a:rPr lang="en-US" dirty="0" smtClean="0">
                <a:solidFill>
                  <a:srgbClr val="002060"/>
                </a:solidFill>
              </a:rPr>
              <a:t/>
            </a:r>
            <a:br>
              <a:rPr lang="en-US" dirty="0" smtClean="0">
                <a:solidFill>
                  <a:srgbClr val="002060"/>
                </a:solidFill>
              </a:rPr>
            </a:br>
            <a:r>
              <a:rPr lang="en-US" dirty="0" smtClean="0">
                <a:solidFill>
                  <a:srgbClr val="002060"/>
                </a:solidFill>
              </a:rPr>
              <a:t>boiling </a:t>
            </a:r>
            <a:r>
              <a:rPr lang="en-US" dirty="0">
                <a:solidFill>
                  <a:srgbClr val="002060"/>
                </a:solidFill>
              </a:rPr>
              <a:t>points. Both, SF</a:t>
            </a:r>
            <a:r>
              <a:rPr lang="en-US" baseline="-25000" dirty="0">
                <a:solidFill>
                  <a:srgbClr val="002060"/>
                </a:solidFill>
              </a:rPr>
              <a:t>6</a:t>
            </a:r>
            <a:r>
              <a:rPr lang="en-US" dirty="0">
                <a:solidFill>
                  <a:srgbClr val="002060"/>
                </a:solidFill>
              </a:rPr>
              <a:t> (</a:t>
            </a:r>
            <a:r>
              <a:rPr lang="en-US" dirty="0" err="1">
                <a:solidFill>
                  <a:srgbClr val="002060"/>
                </a:solidFill>
              </a:rPr>
              <a:t>b.p</a:t>
            </a:r>
            <a:r>
              <a:rPr lang="en-US" dirty="0">
                <a:solidFill>
                  <a:srgbClr val="002060"/>
                </a:solidFill>
              </a:rPr>
              <a:t>.= -64 </a:t>
            </a:r>
            <a:r>
              <a:rPr lang="en-US" baseline="30000" dirty="0">
                <a:solidFill>
                  <a:srgbClr val="002060"/>
                </a:solidFill>
              </a:rPr>
              <a:t>o</a:t>
            </a:r>
            <a:r>
              <a:rPr lang="en-US" dirty="0">
                <a:solidFill>
                  <a:srgbClr val="002060"/>
                </a:solidFill>
              </a:rPr>
              <a:t>C) </a:t>
            </a:r>
            <a:r>
              <a:rPr lang="en-US" dirty="0" smtClean="0">
                <a:solidFill>
                  <a:srgbClr val="002060"/>
                </a:solidFill>
              </a:rPr>
              <a:t/>
            </a:r>
            <a:br>
              <a:rPr lang="en-US" dirty="0" smtClean="0">
                <a:solidFill>
                  <a:srgbClr val="002060"/>
                </a:solidFill>
              </a:rPr>
            </a:br>
            <a:r>
              <a:rPr lang="en-US" dirty="0" smtClean="0">
                <a:solidFill>
                  <a:srgbClr val="002060"/>
                </a:solidFill>
              </a:rPr>
              <a:t>and </a:t>
            </a:r>
            <a:r>
              <a:rPr lang="en-US" dirty="0">
                <a:solidFill>
                  <a:srgbClr val="002060"/>
                </a:solidFill>
              </a:rPr>
              <a:t>WF</a:t>
            </a:r>
            <a:r>
              <a:rPr lang="en-US" baseline="-25000" dirty="0">
                <a:solidFill>
                  <a:srgbClr val="002060"/>
                </a:solidFill>
              </a:rPr>
              <a:t>6</a:t>
            </a:r>
            <a:r>
              <a:rPr lang="en-US" dirty="0">
                <a:solidFill>
                  <a:srgbClr val="002060"/>
                </a:solidFill>
              </a:rPr>
              <a:t> (</a:t>
            </a:r>
            <a:r>
              <a:rPr lang="en-US" dirty="0" err="1">
                <a:solidFill>
                  <a:srgbClr val="002060"/>
                </a:solidFill>
              </a:rPr>
              <a:t>b.p</a:t>
            </a:r>
            <a:r>
              <a:rPr lang="en-US" dirty="0">
                <a:solidFill>
                  <a:srgbClr val="002060"/>
                </a:solidFill>
              </a:rPr>
              <a:t>.= 17 </a:t>
            </a:r>
            <a:r>
              <a:rPr lang="en-US" baseline="30000" dirty="0">
                <a:solidFill>
                  <a:srgbClr val="002060"/>
                </a:solidFill>
              </a:rPr>
              <a:t>o</a:t>
            </a:r>
            <a:r>
              <a:rPr lang="en-US" dirty="0">
                <a:solidFill>
                  <a:srgbClr val="002060"/>
                </a:solidFill>
              </a:rPr>
              <a:t>C) are gases at room temperature. MoF</a:t>
            </a:r>
            <a:r>
              <a:rPr lang="en-US" baseline="-25000" dirty="0">
                <a:solidFill>
                  <a:srgbClr val="002060"/>
                </a:solidFill>
              </a:rPr>
              <a:t>6</a:t>
            </a:r>
            <a:r>
              <a:rPr lang="en-US" dirty="0">
                <a:solidFill>
                  <a:srgbClr val="002060"/>
                </a:solidFill>
              </a:rPr>
              <a:t> exhibits a boiling point </a:t>
            </a:r>
            <a:r>
              <a:rPr lang="en-US" dirty="0" smtClean="0">
                <a:solidFill>
                  <a:srgbClr val="002060"/>
                </a:solidFill>
              </a:rPr>
              <a:t/>
            </a:r>
            <a:br>
              <a:rPr lang="en-US" dirty="0" smtClean="0">
                <a:solidFill>
                  <a:srgbClr val="002060"/>
                </a:solidFill>
              </a:rPr>
            </a:br>
            <a:r>
              <a:rPr lang="en-US" dirty="0" smtClean="0">
                <a:solidFill>
                  <a:srgbClr val="002060"/>
                </a:solidFill>
              </a:rPr>
              <a:t>of </a:t>
            </a:r>
            <a:r>
              <a:rPr lang="en-US" dirty="0">
                <a:solidFill>
                  <a:srgbClr val="002060"/>
                </a:solidFill>
              </a:rPr>
              <a:t>34 </a:t>
            </a:r>
            <a:r>
              <a:rPr lang="en-US" baseline="30000" dirty="0">
                <a:solidFill>
                  <a:srgbClr val="002060"/>
                </a:solidFill>
              </a:rPr>
              <a:t>o</a:t>
            </a:r>
            <a:r>
              <a:rPr lang="en-US" dirty="0">
                <a:solidFill>
                  <a:srgbClr val="002060"/>
                </a:solidFill>
              </a:rPr>
              <a:t>C, while UF</a:t>
            </a:r>
            <a:r>
              <a:rPr lang="en-US" baseline="-25000" dirty="0">
                <a:solidFill>
                  <a:srgbClr val="002060"/>
                </a:solidFill>
              </a:rPr>
              <a:t>6</a:t>
            </a:r>
            <a:r>
              <a:rPr lang="en-US" dirty="0">
                <a:solidFill>
                  <a:srgbClr val="002060"/>
                </a:solidFill>
              </a:rPr>
              <a:t> sublimes at 56 </a:t>
            </a:r>
            <a:r>
              <a:rPr lang="en-US" baseline="30000" dirty="0">
                <a:solidFill>
                  <a:srgbClr val="002060"/>
                </a:solidFill>
              </a:rPr>
              <a:t>o</a:t>
            </a:r>
            <a:r>
              <a:rPr lang="en-US" dirty="0">
                <a:solidFill>
                  <a:srgbClr val="002060"/>
                </a:solidFill>
              </a:rPr>
              <a:t>C.</a:t>
            </a:r>
            <a:endParaRPr lang="en-US" sz="1600" dirty="0">
              <a:solidFill>
                <a:srgbClr val="002060"/>
              </a:solidFill>
            </a:endParaRPr>
          </a:p>
          <a:p>
            <a:pPr lvl="1"/>
            <a:endParaRPr lang="en-US" dirty="0">
              <a:solidFill>
                <a:srgbClr val="002060"/>
              </a:solidFill>
            </a:endParaRPr>
          </a:p>
        </p:txBody>
      </p:sp>
      <p:sp>
        <p:nvSpPr>
          <p:cNvPr id="3" name="Title 2"/>
          <p:cNvSpPr>
            <a:spLocks noGrp="1"/>
          </p:cNvSpPr>
          <p:nvPr>
            <p:ph type="title"/>
          </p:nvPr>
        </p:nvSpPr>
        <p:spPr/>
        <p:txBody>
          <a:bodyPr/>
          <a:lstStyle/>
          <a:p>
            <a:pPr algn="ctr"/>
            <a:r>
              <a:rPr lang="en-US" dirty="0" err="1" smtClean="0">
                <a:solidFill>
                  <a:srgbClr val="002060"/>
                </a:solidFill>
              </a:rPr>
              <a:t>Polyhedra</a:t>
            </a:r>
            <a:r>
              <a:rPr lang="en-US" dirty="0" smtClean="0">
                <a:solidFill>
                  <a:srgbClr val="002060"/>
                </a:solidFill>
              </a:rPr>
              <a:t> II</a:t>
            </a:r>
            <a:endParaRPr lang="en-US" dirty="0"/>
          </a:p>
        </p:txBody>
      </p:sp>
      <p:pic>
        <p:nvPicPr>
          <p:cNvPr id="11273"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l="39686" t="15256" r="38965" b="14904"/>
          <a:stretch/>
        </p:blipFill>
        <p:spPr bwMode="auto">
          <a:xfrm>
            <a:off x="7086600" y="2057400"/>
            <a:ext cx="17526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71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11273"/>
                                        </p:tgtEl>
                                        <p:attrNameLst>
                                          <p:attrName>style.visibility</p:attrName>
                                        </p:attrNameLst>
                                      </p:cBhvr>
                                      <p:to>
                                        <p:strVal val="visible"/>
                                      </p:to>
                                    </p:set>
                                    <p:anim calcmode="lin" valueType="num">
                                      <p:cBhvr>
                                        <p:cTn id="10" dur="500" fill="hold"/>
                                        <p:tgtEl>
                                          <p:spTgt spid="11273"/>
                                        </p:tgtEl>
                                        <p:attrNameLst>
                                          <p:attrName>ppt_w</p:attrName>
                                        </p:attrNameLst>
                                      </p:cBhvr>
                                      <p:tavLst>
                                        <p:tav tm="0">
                                          <p:val>
                                            <p:fltVal val="0"/>
                                          </p:val>
                                        </p:tav>
                                        <p:tav tm="100000">
                                          <p:val>
                                            <p:strVal val="#ppt_w"/>
                                          </p:val>
                                        </p:tav>
                                      </p:tavLst>
                                    </p:anim>
                                    <p:anim calcmode="lin" valueType="num">
                                      <p:cBhvr>
                                        <p:cTn id="11" dur="500" fill="hold"/>
                                        <p:tgtEl>
                                          <p:spTgt spid="11273"/>
                                        </p:tgtEl>
                                        <p:attrNameLst>
                                          <p:attrName>ppt_h</p:attrName>
                                        </p:attrNameLst>
                                      </p:cBhvr>
                                      <p:tavLst>
                                        <p:tav tm="0">
                                          <p:val>
                                            <p:fltVal val="0"/>
                                          </p:val>
                                        </p:tav>
                                        <p:tav tm="100000">
                                          <p:val>
                                            <p:strVal val="#ppt_h"/>
                                          </p:val>
                                        </p:tav>
                                      </p:tavLst>
                                    </p:anim>
                                    <p:animEffect transition="in" filter="fade">
                                      <p:cBhvr>
                                        <p:cTn id="12" dur="500"/>
                                        <p:tgtEl>
                                          <p:spTgt spid="1127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6096000" cy="4572000"/>
          </a:xfrm>
        </p:spPr>
        <p:txBody>
          <a:bodyPr/>
          <a:lstStyle/>
          <a:p>
            <a:r>
              <a:rPr lang="en-US" b="1" dirty="0">
                <a:solidFill>
                  <a:schemeClr val="bg1"/>
                </a:solidFill>
              </a:rPr>
              <a:t>Octahedra with shared vertices </a:t>
            </a:r>
          </a:p>
          <a:p>
            <a:pPr lvl="1"/>
            <a:r>
              <a:rPr lang="en-US" dirty="0">
                <a:solidFill>
                  <a:srgbClr val="002060"/>
                </a:solidFill>
              </a:rPr>
              <a:t>Many </a:t>
            </a:r>
            <a:r>
              <a:rPr lang="en-US" dirty="0" err="1">
                <a:solidFill>
                  <a:srgbClr val="002060"/>
                </a:solidFill>
              </a:rPr>
              <a:t>pentafluorides</a:t>
            </a:r>
            <a:r>
              <a:rPr lang="en-US" dirty="0">
                <a:solidFill>
                  <a:srgbClr val="002060"/>
                </a:solidFill>
              </a:rPr>
              <a:t>, </a:t>
            </a:r>
            <a:r>
              <a:rPr lang="en-US" dirty="0" err="1">
                <a:solidFill>
                  <a:srgbClr val="002060"/>
                </a:solidFill>
              </a:rPr>
              <a:t>pentafluoro</a:t>
            </a:r>
            <a:r>
              <a:rPr lang="en-US" dirty="0">
                <a:solidFill>
                  <a:srgbClr val="002060"/>
                </a:solidFill>
              </a:rPr>
              <a:t> anions and </a:t>
            </a:r>
            <a:r>
              <a:rPr lang="en-US" dirty="0" err="1">
                <a:solidFill>
                  <a:srgbClr val="002060"/>
                </a:solidFill>
              </a:rPr>
              <a:t>oxofluorides</a:t>
            </a:r>
            <a:r>
              <a:rPr lang="en-US" dirty="0">
                <a:solidFill>
                  <a:srgbClr val="002060"/>
                </a:solidFill>
              </a:rPr>
              <a:t> exhibit vertex-sharing octahedra. </a:t>
            </a:r>
            <a:endParaRPr lang="en-US" dirty="0" smtClean="0">
              <a:solidFill>
                <a:srgbClr val="002060"/>
              </a:solidFill>
            </a:endParaRPr>
          </a:p>
          <a:p>
            <a:pPr lvl="1"/>
            <a:r>
              <a:rPr lang="en-US" dirty="0" smtClean="0">
                <a:solidFill>
                  <a:srgbClr val="002060"/>
                </a:solidFill>
              </a:rPr>
              <a:t>Molecules </a:t>
            </a:r>
            <a:r>
              <a:rPr lang="en-US" dirty="0">
                <a:solidFill>
                  <a:srgbClr val="002060"/>
                </a:solidFill>
              </a:rPr>
              <a:t>like NbF</a:t>
            </a:r>
            <a:r>
              <a:rPr lang="en-US" baseline="-25000" dirty="0">
                <a:solidFill>
                  <a:srgbClr val="002060"/>
                </a:solidFill>
              </a:rPr>
              <a:t>5</a:t>
            </a:r>
            <a:r>
              <a:rPr lang="en-US" dirty="0">
                <a:solidFill>
                  <a:srgbClr val="002060"/>
                </a:solidFill>
              </a:rPr>
              <a:t> and MoF</a:t>
            </a:r>
            <a:r>
              <a:rPr lang="en-US" baseline="-25000" dirty="0">
                <a:solidFill>
                  <a:srgbClr val="002060"/>
                </a:solidFill>
              </a:rPr>
              <a:t>5</a:t>
            </a:r>
            <a:r>
              <a:rPr lang="en-US" dirty="0">
                <a:solidFill>
                  <a:srgbClr val="002060"/>
                </a:solidFill>
              </a:rPr>
              <a:t> form tetramers in which the octahedra are connected </a:t>
            </a:r>
            <a:r>
              <a:rPr lang="en-US" dirty="0" smtClean="0">
                <a:solidFill>
                  <a:srgbClr val="002060"/>
                </a:solidFill>
              </a:rPr>
              <a:t>in </a:t>
            </a:r>
            <a:r>
              <a:rPr lang="en-US" i="1" dirty="0" smtClean="0">
                <a:solidFill>
                  <a:srgbClr val="002060"/>
                </a:solidFill>
              </a:rPr>
              <a:t>cis</a:t>
            </a:r>
            <a:r>
              <a:rPr lang="en-US" dirty="0" smtClean="0">
                <a:solidFill>
                  <a:srgbClr val="002060"/>
                </a:solidFill>
              </a:rPr>
              <a:t>-configuration</a:t>
            </a:r>
            <a:r>
              <a:rPr lang="en-US" dirty="0">
                <a:solidFill>
                  <a:srgbClr val="002060"/>
                </a:solidFill>
              </a:rPr>
              <a:t>, forming linear F-M-F units. </a:t>
            </a:r>
            <a:endParaRPr lang="en-US" dirty="0" smtClean="0">
              <a:solidFill>
                <a:srgbClr val="002060"/>
              </a:solidFill>
            </a:endParaRPr>
          </a:p>
          <a:p>
            <a:pPr lvl="1"/>
            <a:r>
              <a:rPr lang="en-US" dirty="0" smtClean="0">
                <a:solidFill>
                  <a:srgbClr val="002060"/>
                </a:solidFill>
              </a:rPr>
              <a:t>OsF</a:t>
            </a:r>
            <a:r>
              <a:rPr lang="en-US" baseline="-25000" dirty="0" smtClean="0">
                <a:solidFill>
                  <a:srgbClr val="002060"/>
                </a:solidFill>
              </a:rPr>
              <a:t>5</a:t>
            </a:r>
            <a:r>
              <a:rPr lang="en-US" dirty="0">
                <a:solidFill>
                  <a:srgbClr val="002060"/>
                </a:solidFill>
              </a:rPr>
              <a:t>, RuF</a:t>
            </a:r>
            <a:r>
              <a:rPr lang="en-US" baseline="-25000" dirty="0">
                <a:solidFill>
                  <a:srgbClr val="002060"/>
                </a:solidFill>
              </a:rPr>
              <a:t>5</a:t>
            </a:r>
            <a:r>
              <a:rPr lang="en-US" dirty="0">
                <a:solidFill>
                  <a:srgbClr val="002060"/>
                </a:solidFill>
              </a:rPr>
              <a:t> and RhF</a:t>
            </a:r>
            <a:r>
              <a:rPr lang="en-US" baseline="-25000" dirty="0">
                <a:solidFill>
                  <a:srgbClr val="002060"/>
                </a:solidFill>
              </a:rPr>
              <a:t>5</a:t>
            </a:r>
            <a:r>
              <a:rPr lang="en-US" dirty="0">
                <a:solidFill>
                  <a:srgbClr val="002060"/>
                </a:solidFill>
              </a:rPr>
              <a:t> also form tetramers, but the F-M-F angle is 132</a:t>
            </a:r>
            <a:r>
              <a:rPr lang="en-US" baseline="30000" dirty="0">
                <a:solidFill>
                  <a:srgbClr val="002060"/>
                </a:solidFill>
              </a:rPr>
              <a:t>o</a:t>
            </a:r>
            <a:r>
              <a:rPr lang="en-US" dirty="0">
                <a:solidFill>
                  <a:srgbClr val="002060"/>
                </a:solidFill>
              </a:rPr>
              <a:t>, because the octahedral are tilted.</a:t>
            </a:r>
          </a:p>
          <a:p>
            <a:pPr lvl="1"/>
            <a:endParaRPr lang="en-US" dirty="0"/>
          </a:p>
        </p:txBody>
      </p:sp>
      <p:sp>
        <p:nvSpPr>
          <p:cNvPr id="3" name="Title 2"/>
          <p:cNvSpPr>
            <a:spLocks noGrp="1"/>
          </p:cNvSpPr>
          <p:nvPr>
            <p:ph type="title"/>
          </p:nvPr>
        </p:nvSpPr>
        <p:spPr/>
        <p:txBody>
          <a:bodyPr/>
          <a:lstStyle/>
          <a:p>
            <a:pPr algn="ctr"/>
            <a:r>
              <a:rPr lang="en-US" dirty="0" err="1" smtClean="0">
                <a:solidFill>
                  <a:srgbClr val="002060"/>
                </a:solidFill>
              </a:rPr>
              <a:t>Polyhedra</a:t>
            </a:r>
            <a:r>
              <a:rPr lang="en-US" dirty="0" smtClean="0">
                <a:solidFill>
                  <a:srgbClr val="002060"/>
                </a:solidFill>
              </a:rPr>
              <a:t> III</a:t>
            </a:r>
            <a:endParaRPr lang="en-US" dirty="0"/>
          </a:p>
        </p:txBody>
      </p:sp>
      <p:grpSp>
        <p:nvGrpSpPr>
          <p:cNvPr id="5" name="Group 4"/>
          <p:cNvGrpSpPr/>
          <p:nvPr/>
        </p:nvGrpSpPr>
        <p:grpSpPr>
          <a:xfrm>
            <a:off x="6584244" y="2702344"/>
            <a:ext cx="2327958" cy="1525724"/>
            <a:chOff x="6584244" y="2702344"/>
            <a:chExt cx="2327958" cy="1525724"/>
          </a:xfrm>
        </p:grpSpPr>
        <p:pic>
          <p:nvPicPr>
            <p:cNvPr id="18434" name="Picture 106"/>
            <p:cNvPicPr>
              <a:picLocks noChangeAspect="1" noChangeArrowheads="1"/>
            </p:cNvPicPr>
            <p:nvPr/>
          </p:nvPicPr>
          <p:blipFill>
            <a:blip r:embed="rId2">
              <a:lum bright="-20000" contrast="40000"/>
              <a:extLst>
                <a:ext uri="{28A0092B-C50C-407E-A947-70E740481C1C}">
                  <a14:useLocalDpi xmlns:a14="http://schemas.microsoft.com/office/drawing/2010/main" val="0"/>
                </a:ext>
              </a:extLst>
            </a:blip>
            <a:srcRect l="30846" t="38029" r="30846" b="35974"/>
            <a:stretch>
              <a:fillRect/>
            </a:stretch>
          </p:blipFill>
          <p:spPr bwMode="auto">
            <a:xfrm>
              <a:off x="6584244" y="3071676"/>
              <a:ext cx="2327958" cy="1156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584244" y="2702344"/>
              <a:ext cx="697627" cy="369332"/>
            </a:xfrm>
            <a:prstGeom prst="rect">
              <a:avLst/>
            </a:prstGeom>
            <a:noFill/>
          </p:spPr>
          <p:txBody>
            <a:bodyPr wrap="none" rtlCol="0">
              <a:spAutoFit/>
            </a:bodyPr>
            <a:lstStyle/>
            <a:p>
              <a:r>
                <a:rPr lang="en-US" b="1" dirty="0">
                  <a:solidFill>
                    <a:schemeClr val="bg1"/>
                  </a:solidFill>
                </a:rPr>
                <a:t>NbF</a:t>
              </a:r>
              <a:r>
                <a:rPr lang="en-US" b="1" baseline="-25000" dirty="0">
                  <a:solidFill>
                    <a:schemeClr val="bg1"/>
                  </a:solidFill>
                </a:rPr>
                <a:t>5</a:t>
              </a:r>
              <a:endParaRPr lang="en-US" b="1" dirty="0">
                <a:solidFill>
                  <a:schemeClr val="bg1"/>
                </a:solidFill>
              </a:endParaRPr>
            </a:p>
          </p:txBody>
        </p:sp>
      </p:grpSp>
      <p:grpSp>
        <p:nvGrpSpPr>
          <p:cNvPr id="6" name="Group 5"/>
          <p:cNvGrpSpPr/>
          <p:nvPr/>
        </p:nvGrpSpPr>
        <p:grpSpPr>
          <a:xfrm>
            <a:off x="6542159" y="4233712"/>
            <a:ext cx="2310063" cy="1740932"/>
            <a:chOff x="6542159" y="4233712"/>
            <a:chExt cx="2310063" cy="1740932"/>
          </a:xfrm>
        </p:grpSpPr>
        <p:pic>
          <p:nvPicPr>
            <p:cNvPr id="18435" name="Picture 107"/>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l="15839" t="22533" r="15839" b="22533"/>
            <a:stretch>
              <a:fillRect/>
            </a:stretch>
          </p:blipFill>
          <p:spPr bwMode="auto">
            <a:xfrm>
              <a:off x="6553200" y="4603044"/>
              <a:ext cx="229902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6542159" y="4233712"/>
              <a:ext cx="671979" cy="369332"/>
            </a:xfrm>
            <a:prstGeom prst="rect">
              <a:avLst/>
            </a:prstGeom>
            <a:noFill/>
          </p:spPr>
          <p:txBody>
            <a:bodyPr wrap="none" rtlCol="0">
              <a:spAutoFit/>
            </a:bodyPr>
            <a:lstStyle/>
            <a:p>
              <a:r>
                <a:rPr lang="en-US" b="1" dirty="0" smtClean="0">
                  <a:solidFill>
                    <a:schemeClr val="bg1"/>
                  </a:solidFill>
                </a:rPr>
                <a:t>OsF</a:t>
              </a:r>
              <a:r>
                <a:rPr lang="en-US" b="1" baseline="-25000" dirty="0" smtClean="0">
                  <a:solidFill>
                    <a:schemeClr val="bg1"/>
                  </a:solidFill>
                </a:rPr>
                <a:t>5</a:t>
              </a:r>
              <a:endParaRPr lang="en-US" b="1" dirty="0">
                <a:solidFill>
                  <a:schemeClr val="bg1"/>
                </a:solidFill>
              </a:endParaRPr>
            </a:p>
          </p:txBody>
        </p:sp>
      </p:grpSp>
    </p:spTree>
    <p:extLst>
      <p:ext uri="{BB962C8B-B14F-4D97-AF65-F5344CB8AC3E}">
        <p14:creationId xmlns:p14="http://schemas.microsoft.com/office/powerpoint/2010/main" val="1973869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par>
                                <p:cTn id="13" presetID="53" presetClass="entr" presetSubtype="16"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6477000" cy="4572000"/>
          </a:xfrm>
        </p:spPr>
        <p:txBody>
          <a:bodyPr/>
          <a:lstStyle/>
          <a:p>
            <a:r>
              <a:rPr lang="en-US" b="1" dirty="0">
                <a:solidFill>
                  <a:schemeClr val="bg1"/>
                </a:solidFill>
              </a:rPr>
              <a:t>Octahedra with shared vertices </a:t>
            </a:r>
          </a:p>
          <a:p>
            <a:pPr lvl="1"/>
            <a:r>
              <a:rPr lang="en-US" dirty="0">
                <a:solidFill>
                  <a:srgbClr val="002060"/>
                </a:solidFill>
              </a:rPr>
              <a:t>Molecules like </a:t>
            </a:r>
            <a:r>
              <a:rPr lang="en-US" dirty="0" smtClean="0">
                <a:solidFill>
                  <a:srgbClr val="002060"/>
                </a:solidFill>
              </a:rPr>
              <a:t>BiF</a:t>
            </a:r>
            <a:r>
              <a:rPr lang="en-US" baseline="-25000" dirty="0" smtClean="0">
                <a:solidFill>
                  <a:srgbClr val="002060"/>
                </a:solidFill>
              </a:rPr>
              <a:t>5</a:t>
            </a:r>
            <a:r>
              <a:rPr lang="en-US" dirty="0" smtClean="0">
                <a:solidFill>
                  <a:srgbClr val="002060"/>
                </a:solidFill>
              </a:rPr>
              <a:t> and UF</a:t>
            </a:r>
            <a:r>
              <a:rPr lang="en-US" baseline="-25000" dirty="0" smtClean="0">
                <a:solidFill>
                  <a:srgbClr val="002060"/>
                </a:solidFill>
              </a:rPr>
              <a:t>5</a:t>
            </a:r>
            <a:r>
              <a:rPr lang="en-US" dirty="0" smtClean="0">
                <a:solidFill>
                  <a:srgbClr val="002060"/>
                </a:solidFill>
              </a:rPr>
              <a:t> form </a:t>
            </a:r>
            <a:r>
              <a:rPr lang="en-US" dirty="0">
                <a:solidFill>
                  <a:srgbClr val="002060"/>
                </a:solidFill>
              </a:rPr>
              <a:t>linear chains in which the octahedra are connected in trans-configuration. </a:t>
            </a:r>
            <a:r>
              <a:rPr lang="en-US" dirty="0" smtClean="0">
                <a:solidFill>
                  <a:srgbClr val="002060"/>
                </a:solidFill>
              </a:rPr>
              <a:t>The M-F-M </a:t>
            </a:r>
            <a:r>
              <a:rPr lang="en-US" dirty="0">
                <a:solidFill>
                  <a:srgbClr val="002060"/>
                </a:solidFill>
              </a:rPr>
              <a:t>unit is strictly linear in these cases. </a:t>
            </a:r>
            <a:endParaRPr lang="en-US" dirty="0" smtClean="0">
              <a:solidFill>
                <a:srgbClr val="002060"/>
              </a:solidFill>
            </a:endParaRPr>
          </a:p>
          <a:p>
            <a:pPr lvl="1"/>
            <a:r>
              <a:rPr lang="en-US" dirty="0" smtClean="0">
                <a:solidFill>
                  <a:srgbClr val="002060"/>
                </a:solidFill>
              </a:rPr>
              <a:t>In </a:t>
            </a:r>
            <a:r>
              <a:rPr lang="en-US" dirty="0" err="1">
                <a:solidFill>
                  <a:srgbClr val="002060"/>
                </a:solidFill>
              </a:rPr>
              <a:t>Ca</a:t>
            </a:r>
            <a:r>
              <a:rPr lang="en-US" dirty="0">
                <a:solidFill>
                  <a:srgbClr val="002060"/>
                </a:solidFill>
              </a:rPr>
              <a:t>[MF</a:t>
            </a:r>
            <a:r>
              <a:rPr lang="en-US" baseline="-25000" dirty="0">
                <a:solidFill>
                  <a:srgbClr val="002060"/>
                </a:solidFill>
              </a:rPr>
              <a:t>5</a:t>
            </a:r>
            <a:r>
              <a:rPr lang="en-US" dirty="0">
                <a:solidFill>
                  <a:srgbClr val="002060"/>
                </a:solidFill>
              </a:rPr>
              <a:t>] (M=Cr, </a:t>
            </a:r>
            <a:r>
              <a:rPr lang="en-US" dirty="0" err="1">
                <a:solidFill>
                  <a:srgbClr val="002060"/>
                </a:solidFill>
              </a:rPr>
              <a:t>Mn</a:t>
            </a:r>
            <a:r>
              <a:rPr lang="en-US" dirty="0">
                <a:solidFill>
                  <a:srgbClr val="002060"/>
                </a:solidFill>
              </a:rPr>
              <a:t>), the MF</a:t>
            </a:r>
            <a:r>
              <a:rPr lang="en-US" baseline="-25000" dirty="0">
                <a:solidFill>
                  <a:srgbClr val="002060"/>
                </a:solidFill>
              </a:rPr>
              <a:t>5</a:t>
            </a:r>
            <a:r>
              <a:rPr lang="en-US" baseline="30000" dirty="0">
                <a:solidFill>
                  <a:srgbClr val="002060"/>
                </a:solidFill>
              </a:rPr>
              <a:t>2-</a:t>
            </a:r>
            <a:r>
              <a:rPr lang="en-US" dirty="0">
                <a:solidFill>
                  <a:srgbClr val="002060"/>
                </a:solidFill>
              </a:rPr>
              <a:t>-anion forms a zigzag chain via trans linking, where the M-F-M angle is 150</a:t>
            </a:r>
            <a:r>
              <a:rPr lang="en-US" baseline="30000" dirty="0">
                <a:solidFill>
                  <a:srgbClr val="002060"/>
                </a:solidFill>
              </a:rPr>
              <a:t>o</a:t>
            </a:r>
            <a:r>
              <a:rPr lang="en-US" dirty="0">
                <a:solidFill>
                  <a:srgbClr val="002060"/>
                </a:solidFill>
              </a:rPr>
              <a:t>. </a:t>
            </a:r>
            <a:endParaRPr lang="en-US" dirty="0" smtClean="0">
              <a:solidFill>
                <a:srgbClr val="002060"/>
              </a:solidFill>
            </a:endParaRPr>
          </a:p>
          <a:p>
            <a:pPr lvl="1"/>
            <a:r>
              <a:rPr lang="en-US" dirty="0" smtClean="0">
                <a:solidFill>
                  <a:srgbClr val="002060"/>
                </a:solidFill>
              </a:rPr>
              <a:t>In </a:t>
            </a:r>
            <a:r>
              <a:rPr lang="en-US" dirty="0">
                <a:solidFill>
                  <a:srgbClr val="002060"/>
                </a:solidFill>
              </a:rPr>
              <a:t>VF</a:t>
            </a:r>
            <a:r>
              <a:rPr lang="en-US" baseline="-25000" dirty="0">
                <a:solidFill>
                  <a:srgbClr val="002060"/>
                </a:solidFill>
              </a:rPr>
              <a:t>5</a:t>
            </a:r>
            <a:r>
              <a:rPr lang="en-US" dirty="0">
                <a:solidFill>
                  <a:srgbClr val="002060"/>
                </a:solidFill>
              </a:rPr>
              <a:t>, CrF</a:t>
            </a:r>
            <a:r>
              <a:rPr lang="en-US" baseline="-25000" dirty="0">
                <a:solidFill>
                  <a:srgbClr val="002060"/>
                </a:solidFill>
              </a:rPr>
              <a:t>5</a:t>
            </a:r>
            <a:r>
              <a:rPr lang="en-US" dirty="0">
                <a:solidFill>
                  <a:srgbClr val="002060"/>
                </a:solidFill>
              </a:rPr>
              <a:t> and ReOF</a:t>
            </a:r>
            <a:r>
              <a:rPr lang="en-US" baseline="-25000" dirty="0">
                <a:solidFill>
                  <a:srgbClr val="002060"/>
                </a:solidFill>
              </a:rPr>
              <a:t>4</a:t>
            </a:r>
            <a:r>
              <a:rPr lang="en-US" dirty="0">
                <a:solidFill>
                  <a:srgbClr val="002060"/>
                </a:solidFill>
              </a:rPr>
              <a:t>, zigzag chains are observed with a bond angle of 152</a:t>
            </a:r>
            <a:r>
              <a:rPr lang="en-US" baseline="30000" dirty="0">
                <a:solidFill>
                  <a:srgbClr val="002060"/>
                </a:solidFill>
              </a:rPr>
              <a:t>o</a:t>
            </a:r>
            <a:r>
              <a:rPr lang="en-US" dirty="0">
                <a:solidFill>
                  <a:srgbClr val="002060"/>
                </a:solidFill>
              </a:rPr>
              <a:t> via cis linkage.</a:t>
            </a:r>
          </a:p>
        </p:txBody>
      </p:sp>
      <p:sp>
        <p:nvSpPr>
          <p:cNvPr id="3" name="Title 2"/>
          <p:cNvSpPr>
            <a:spLocks noGrp="1"/>
          </p:cNvSpPr>
          <p:nvPr>
            <p:ph type="title"/>
          </p:nvPr>
        </p:nvSpPr>
        <p:spPr/>
        <p:txBody>
          <a:bodyPr/>
          <a:lstStyle/>
          <a:p>
            <a:pPr algn="ctr"/>
            <a:r>
              <a:rPr lang="en-US" dirty="0" err="1" smtClean="0">
                <a:solidFill>
                  <a:srgbClr val="002060"/>
                </a:solidFill>
              </a:rPr>
              <a:t>Polyhedra</a:t>
            </a:r>
            <a:r>
              <a:rPr lang="en-US" dirty="0" smtClean="0">
                <a:solidFill>
                  <a:srgbClr val="002060"/>
                </a:solidFill>
              </a:rPr>
              <a:t> IV</a:t>
            </a:r>
            <a:endParaRPr lang="en-US" dirty="0"/>
          </a:p>
        </p:txBody>
      </p:sp>
      <p:grpSp>
        <p:nvGrpSpPr>
          <p:cNvPr id="7" name="Group 6"/>
          <p:cNvGrpSpPr/>
          <p:nvPr/>
        </p:nvGrpSpPr>
        <p:grpSpPr>
          <a:xfrm>
            <a:off x="6987117" y="1524000"/>
            <a:ext cx="941283" cy="2198132"/>
            <a:chOff x="6987117" y="1524000"/>
            <a:chExt cx="941283" cy="2198132"/>
          </a:xfrm>
        </p:grpSpPr>
        <p:pic>
          <p:nvPicPr>
            <p:cNvPr id="19458" name="Picture 108"/>
            <p:cNvPicPr>
              <a:picLocks noChangeAspect="1" noChangeArrowheads="1"/>
            </p:cNvPicPr>
            <p:nvPr/>
          </p:nvPicPr>
          <p:blipFill>
            <a:blip r:embed="rId2">
              <a:lum bright="-20000" contrast="40000"/>
              <a:extLst>
                <a:ext uri="{28A0092B-C50C-407E-A947-70E740481C1C}">
                  <a14:useLocalDpi xmlns:a14="http://schemas.microsoft.com/office/drawing/2010/main" val="0"/>
                </a:ext>
              </a:extLst>
            </a:blip>
            <a:srcRect l="42131" t="27751" r="42131" b="27751"/>
            <a:stretch>
              <a:fillRect/>
            </a:stretch>
          </p:blipFill>
          <p:spPr bwMode="auto">
            <a:xfrm>
              <a:off x="6987117" y="1524000"/>
              <a:ext cx="89858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987117" y="3352800"/>
              <a:ext cx="941283" cy="369332"/>
            </a:xfrm>
            <a:prstGeom prst="rect">
              <a:avLst/>
            </a:prstGeom>
            <a:noFill/>
          </p:spPr>
          <p:txBody>
            <a:bodyPr wrap="none" rtlCol="0">
              <a:spAutoFit/>
            </a:bodyPr>
            <a:lstStyle/>
            <a:p>
              <a:r>
                <a:rPr lang="en-US" b="1" dirty="0">
                  <a:solidFill>
                    <a:schemeClr val="bg1"/>
                  </a:solidFill>
                </a:rPr>
                <a:t>(BiF</a:t>
              </a:r>
              <a:r>
                <a:rPr lang="en-US" b="1" baseline="-25000" dirty="0">
                  <a:solidFill>
                    <a:schemeClr val="bg1"/>
                  </a:solidFill>
                </a:rPr>
                <a:t>5</a:t>
              </a:r>
              <a:r>
                <a:rPr lang="en-US" b="1" dirty="0">
                  <a:solidFill>
                    <a:schemeClr val="bg1"/>
                  </a:solidFill>
                </a:rPr>
                <a:t>)</a:t>
              </a:r>
              <a:r>
                <a:rPr lang="en-US" b="1" baseline="-25000" dirty="0">
                  <a:solidFill>
                    <a:schemeClr val="bg1"/>
                  </a:solidFill>
                </a:rPr>
                <a:t>∞</a:t>
              </a:r>
              <a:r>
                <a:rPr lang="en-US" b="1" dirty="0">
                  <a:solidFill>
                    <a:schemeClr val="bg1"/>
                  </a:solidFill>
                </a:rPr>
                <a:t> </a:t>
              </a:r>
              <a:endParaRPr lang="en-US" dirty="0">
                <a:solidFill>
                  <a:schemeClr val="bg1"/>
                </a:solidFill>
              </a:endParaRPr>
            </a:p>
          </p:txBody>
        </p:sp>
      </p:grpSp>
      <p:grpSp>
        <p:nvGrpSpPr>
          <p:cNvPr id="8" name="Group 7"/>
          <p:cNvGrpSpPr/>
          <p:nvPr/>
        </p:nvGrpSpPr>
        <p:grpSpPr>
          <a:xfrm>
            <a:off x="7924800" y="1524000"/>
            <a:ext cx="1060174" cy="2198132"/>
            <a:chOff x="7924800" y="1524000"/>
            <a:chExt cx="1060174" cy="2198132"/>
          </a:xfrm>
        </p:grpSpPr>
        <p:pic>
          <p:nvPicPr>
            <p:cNvPr id="19459" name="Picture 109"/>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l="33240" t="10318" r="33240" b="10318"/>
            <a:stretch>
              <a:fillRect/>
            </a:stretch>
          </p:blipFill>
          <p:spPr bwMode="auto">
            <a:xfrm>
              <a:off x="7924800" y="1524000"/>
              <a:ext cx="1060174"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958597" y="3352800"/>
              <a:ext cx="992579" cy="369332"/>
            </a:xfrm>
            <a:prstGeom prst="rect">
              <a:avLst/>
            </a:prstGeom>
            <a:noFill/>
          </p:spPr>
          <p:txBody>
            <a:bodyPr wrap="none" rtlCol="0">
              <a:spAutoFit/>
            </a:bodyPr>
            <a:lstStyle/>
            <a:p>
              <a:r>
                <a:rPr lang="en-US" b="1" dirty="0">
                  <a:solidFill>
                    <a:schemeClr val="bg1"/>
                  </a:solidFill>
                </a:rPr>
                <a:t>CaCrF</a:t>
              </a:r>
              <a:r>
                <a:rPr lang="en-US" b="1" baseline="-25000" dirty="0">
                  <a:solidFill>
                    <a:schemeClr val="bg1"/>
                  </a:solidFill>
                </a:rPr>
                <a:t>5 </a:t>
              </a:r>
              <a:endParaRPr lang="en-US" dirty="0">
                <a:solidFill>
                  <a:schemeClr val="bg1"/>
                </a:solidFill>
              </a:endParaRPr>
            </a:p>
          </p:txBody>
        </p:sp>
      </p:grpSp>
      <p:grpSp>
        <p:nvGrpSpPr>
          <p:cNvPr id="9" name="Group 8"/>
          <p:cNvGrpSpPr/>
          <p:nvPr/>
        </p:nvGrpSpPr>
        <p:grpSpPr>
          <a:xfrm>
            <a:off x="7436054" y="3800475"/>
            <a:ext cx="1200150" cy="2143125"/>
            <a:chOff x="7436054" y="3800475"/>
            <a:chExt cx="1200150" cy="2143125"/>
          </a:xfrm>
        </p:grpSpPr>
        <p:pic>
          <p:nvPicPr>
            <p:cNvPr id="19460" name="Picture 110"/>
            <p:cNvPicPr>
              <a:picLocks noChangeAspect="1" noChangeArrowheads="1"/>
            </p:cNvPicPr>
            <p:nvPr/>
          </p:nvPicPr>
          <p:blipFill>
            <a:blip r:embed="rId4" cstate="print">
              <a:lum bright="-20000" contrast="40000"/>
              <a:extLst>
                <a:ext uri="{28A0092B-C50C-407E-A947-70E740481C1C}">
                  <a14:useLocalDpi xmlns:a14="http://schemas.microsoft.com/office/drawing/2010/main" val="0"/>
                </a:ext>
              </a:extLst>
            </a:blip>
            <a:srcRect l="35361" t="26724" r="39874" b="22612"/>
            <a:stretch>
              <a:fillRect/>
            </a:stretch>
          </p:blipFill>
          <p:spPr bwMode="auto">
            <a:xfrm>
              <a:off x="7436054" y="3800475"/>
              <a:ext cx="1200150"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636933" y="5574268"/>
              <a:ext cx="909223" cy="369332"/>
            </a:xfrm>
            <a:prstGeom prst="rect">
              <a:avLst/>
            </a:prstGeom>
            <a:noFill/>
          </p:spPr>
          <p:txBody>
            <a:bodyPr wrap="none" rtlCol="0">
              <a:spAutoFit/>
            </a:bodyPr>
            <a:lstStyle/>
            <a:p>
              <a:r>
                <a:rPr lang="en-US" b="1" dirty="0">
                  <a:solidFill>
                    <a:schemeClr val="bg1"/>
                  </a:solidFill>
                </a:rPr>
                <a:t>(VF</a:t>
              </a:r>
              <a:r>
                <a:rPr lang="en-US" b="1" baseline="-25000" dirty="0">
                  <a:solidFill>
                    <a:schemeClr val="bg1"/>
                  </a:solidFill>
                </a:rPr>
                <a:t>5</a:t>
              </a:r>
              <a:r>
                <a:rPr lang="en-US" b="1" dirty="0">
                  <a:solidFill>
                    <a:schemeClr val="bg1"/>
                  </a:solidFill>
                </a:rPr>
                <a:t>)</a:t>
              </a:r>
              <a:r>
                <a:rPr lang="en-US" b="1" baseline="-25000" dirty="0">
                  <a:solidFill>
                    <a:schemeClr val="bg1"/>
                  </a:solidFill>
                </a:rPr>
                <a:t> ∞ </a:t>
              </a:r>
              <a:endParaRPr lang="en-US" dirty="0">
                <a:solidFill>
                  <a:schemeClr val="bg1"/>
                </a:solidFill>
              </a:endParaRPr>
            </a:p>
          </p:txBody>
        </p:sp>
      </p:grpSp>
    </p:spTree>
    <p:extLst>
      <p:ext uri="{BB962C8B-B14F-4D97-AF65-F5344CB8AC3E}">
        <p14:creationId xmlns:p14="http://schemas.microsoft.com/office/powerpoint/2010/main" val="44203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fltVal val="0"/>
                                          </p:val>
                                        </p:tav>
                                        <p:tav tm="100000">
                                          <p:val>
                                            <p:strVal val="#ppt_w"/>
                                          </p:val>
                                        </p:tav>
                                      </p:tavLst>
                                    </p:anim>
                                    <p:anim calcmode="lin" valueType="num">
                                      <p:cBhvr>
                                        <p:cTn id="11" dur="500" fill="hold"/>
                                        <p:tgtEl>
                                          <p:spTgt spid="7"/>
                                        </p:tgtEl>
                                        <p:attrNameLst>
                                          <p:attrName>ppt_h</p:attrName>
                                        </p:attrNameLst>
                                      </p:cBhvr>
                                      <p:tavLst>
                                        <p:tav tm="0">
                                          <p:val>
                                            <p:fltVal val="0"/>
                                          </p:val>
                                        </p:tav>
                                        <p:tav tm="100000">
                                          <p:val>
                                            <p:strVal val="#ppt_h"/>
                                          </p:val>
                                        </p:tav>
                                      </p:tavLst>
                                    </p:anim>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par>
                                <p:cTn id="18" presetID="53" presetClass="entr" presetSubtype="16"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barn(inVertical)">
                                      <p:cBhvr>
                                        <p:cTn id="27" dur="500"/>
                                        <p:tgtEl>
                                          <p:spTgt spid="2">
                                            <p:txEl>
                                              <p:pRg st="3" end="3"/>
                                            </p:txEl>
                                          </p:spTgt>
                                        </p:tgtEl>
                                      </p:cBhvr>
                                    </p:animEffect>
                                  </p:childTnLst>
                                </p:cTn>
                              </p:par>
                              <p:par>
                                <p:cTn id="28" presetID="53" presetClass="entr" presetSubtype="16"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6781800" cy="4800600"/>
          </a:xfrm>
        </p:spPr>
        <p:txBody>
          <a:bodyPr>
            <a:normAutofit fontScale="77500" lnSpcReduction="20000"/>
          </a:bodyPr>
          <a:lstStyle/>
          <a:p>
            <a:r>
              <a:rPr lang="en-US" b="1" dirty="0">
                <a:solidFill>
                  <a:schemeClr val="bg1"/>
                </a:solidFill>
              </a:rPr>
              <a:t>Octahedra with shared vertices </a:t>
            </a:r>
          </a:p>
          <a:p>
            <a:pPr lvl="1"/>
            <a:r>
              <a:rPr lang="en-US" dirty="0" smtClean="0">
                <a:solidFill>
                  <a:srgbClr val="002060"/>
                </a:solidFill>
              </a:rPr>
              <a:t>If </a:t>
            </a:r>
            <a:r>
              <a:rPr lang="en-US" dirty="0">
                <a:solidFill>
                  <a:srgbClr val="002060"/>
                </a:solidFill>
              </a:rPr>
              <a:t>four vertices are shared like in MF</a:t>
            </a:r>
            <a:r>
              <a:rPr lang="en-US" baseline="-25000" dirty="0">
                <a:solidFill>
                  <a:srgbClr val="002060"/>
                </a:solidFill>
              </a:rPr>
              <a:t>4</a:t>
            </a:r>
            <a:r>
              <a:rPr lang="en-US" dirty="0">
                <a:solidFill>
                  <a:srgbClr val="002060"/>
                </a:solidFill>
              </a:rPr>
              <a:t> (M=</a:t>
            </a:r>
            <a:r>
              <a:rPr lang="en-US" dirty="0" err="1">
                <a:solidFill>
                  <a:srgbClr val="002060"/>
                </a:solidFill>
              </a:rPr>
              <a:t>Pb</a:t>
            </a:r>
            <a:r>
              <a:rPr lang="en-US" dirty="0">
                <a:solidFill>
                  <a:srgbClr val="002060"/>
                </a:solidFill>
              </a:rPr>
              <a:t>, </a:t>
            </a:r>
            <a:r>
              <a:rPr lang="en-US" dirty="0" err="1">
                <a:solidFill>
                  <a:srgbClr val="002060"/>
                </a:solidFill>
              </a:rPr>
              <a:t>Sn</a:t>
            </a:r>
            <a:r>
              <a:rPr lang="en-US" dirty="0">
                <a:solidFill>
                  <a:srgbClr val="002060"/>
                </a:solidFill>
              </a:rPr>
              <a:t>), a layered structure is formed in which the four M-F-M bridges are almost linear and two fluoride atoms are not shared. </a:t>
            </a:r>
            <a:endParaRPr lang="en-US" dirty="0" smtClean="0">
              <a:solidFill>
                <a:srgbClr val="002060"/>
              </a:solidFill>
            </a:endParaRPr>
          </a:p>
          <a:p>
            <a:pPr lvl="1"/>
            <a:r>
              <a:rPr lang="en-US" dirty="0" smtClean="0">
                <a:solidFill>
                  <a:srgbClr val="002060"/>
                </a:solidFill>
              </a:rPr>
              <a:t>The </a:t>
            </a:r>
            <a:r>
              <a:rPr lang="en-US" dirty="0">
                <a:solidFill>
                  <a:srgbClr val="002060"/>
                </a:solidFill>
              </a:rPr>
              <a:t>K</a:t>
            </a:r>
            <a:r>
              <a:rPr lang="en-US" baseline="-25000" dirty="0">
                <a:solidFill>
                  <a:srgbClr val="002060"/>
                </a:solidFill>
              </a:rPr>
              <a:t>2</a:t>
            </a:r>
            <a:r>
              <a:rPr lang="en-US" dirty="0">
                <a:solidFill>
                  <a:srgbClr val="002060"/>
                </a:solidFill>
              </a:rPr>
              <a:t>NiF</a:t>
            </a:r>
            <a:r>
              <a:rPr lang="en-US" baseline="-25000" dirty="0">
                <a:solidFill>
                  <a:srgbClr val="002060"/>
                </a:solidFill>
              </a:rPr>
              <a:t>4</a:t>
            </a:r>
            <a:r>
              <a:rPr lang="en-US" dirty="0">
                <a:solidFill>
                  <a:srgbClr val="002060"/>
                </a:solidFill>
              </a:rPr>
              <a:t> type, which is based on the same motif, is found in many fluorides with K</a:t>
            </a:r>
            <a:r>
              <a:rPr lang="en-US" baseline="-25000" dirty="0">
                <a:solidFill>
                  <a:srgbClr val="002060"/>
                </a:solidFill>
              </a:rPr>
              <a:t>2</a:t>
            </a:r>
            <a:r>
              <a:rPr lang="en-US" dirty="0">
                <a:solidFill>
                  <a:srgbClr val="002060"/>
                </a:solidFill>
              </a:rPr>
              <a:t>MF</a:t>
            </a:r>
            <a:r>
              <a:rPr lang="en-US" baseline="-25000" dirty="0">
                <a:solidFill>
                  <a:srgbClr val="002060"/>
                </a:solidFill>
              </a:rPr>
              <a:t>4</a:t>
            </a:r>
            <a:r>
              <a:rPr lang="en-US" dirty="0">
                <a:solidFill>
                  <a:srgbClr val="002060"/>
                </a:solidFill>
              </a:rPr>
              <a:t> (M=Mg, Zn, Co, Ni) and oxides Sr</a:t>
            </a:r>
            <a:r>
              <a:rPr lang="en-US" baseline="-25000" dirty="0">
                <a:solidFill>
                  <a:srgbClr val="002060"/>
                </a:solidFill>
              </a:rPr>
              <a:t>2</a:t>
            </a:r>
            <a:r>
              <a:rPr lang="en-US" dirty="0">
                <a:solidFill>
                  <a:srgbClr val="002060"/>
                </a:solidFill>
              </a:rPr>
              <a:t>MO</a:t>
            </a:r>
            <a:r>
              <a:rPr lang="en-US" baseline="-25000" dirty="0">
                <a:solidFill>
                  <a:srgbClr val="002060"/>
                </a:solidFill>
              </a:rPr>
              <a:t>4</a:t>
            </a:r>
            <a:r>
              <a:rPr lang="en-US" dirty="0">
                <a:solidFill>
                  <a:srgbClr val="002060"/>
                </a:solidFill>
              </a:rPr>
              <a:t> (M=</a:t>
            </a:r>
            <a:r>
              <a:rPr lang="en-US" dirty="0" err="1">
                <a:solidFill>
                  <a:srgbClr val="002060"/>
                </a:solidFill>
              </a:rPr>
              <a:t>Sn</a:t>
            </a:r>
            <a:r>
              <a:rPr lang="en-US" dirty="0">
                <a:solidFill>
                  <a:srgbClr val="002060"/>
                </a:solidFill>
              </a:rPr>
              <a:t>, Ti, Mo, </a:t>
            </a:r>
            <a:r>
              <a:rPr lang="en-US" dirty="0" err="1">
                <a:solidFill>
                  <a:srgbClr val="002060"/>
                </a:solidFill>
              </a:rPr>
              <a:t>Ru</a:t>
            </a:r>
            <a:r>
              <a:rPr lang="en-US" dirty="0">
                <a:solidFill>
                  <a:srgbClr val="002060"/>
                </a:solidFill>
              </a:rPr>
              <a:t>, Rh, </a:t>
            </a:r>
            <a:r>
              <a:rPr lang="en-US" dirty="0" err="1">
                <a:solidFill>
                  <a:srgbClr val="002060"/>
                </a:solidFill>
              </a:rPr>
              <a:t>Ir</a:t>
            </a:r>
            <a:r>
              <a:rPr lang="en-US" dirty="0">
                <a:solidFill>
                  <a:srgbClr val="002060"/>
                </a:solidFill>
              </a:rPr>
              <a:t>). The potassium and strontium ions are coordinated to the four axial fluorine or oxygen atoms. </a:t>
            </a:r>
          </a:p>
          <a:p>
            <a:pPr lvl="1"/>
            <a:r>
              <a:rPr lang="en-US" dirty="0">
                <a:solidFill>
                  <a:srgbClr val="002060"/>
                </a:solidFill>
              </a:rPr>
              <a:t>If the MX</a:t>
            </a:r>
            <a:r>
              <a:rPr lang="en-US" baseline="-25000" dirty="0">
                <a:solidFill>
                  <a:srgbClr val="002060"/>
                </a:solidFill>
              </a:rPr>
              <a:t>4</a:t>
            </a:r>
            <a:r>
              <a:rPr lang="en-US" dirty="0">
                <a:solidFill>
                  <a:srgbClr val="002060"/>
                </a:solidFill>
              </a:rPr>
              <a:t> layers are stacked on top of each other, one arrives at the ReO</a:t>
            </a:r>
            <a:r>
              <a:rPr lang="en-US" baseline="-25000" dirty="0">
                <a:solidFill>
                  <a:srgbClr val="002060"/>
                </a:solidFill>
              </a:rPr>
              <a:t>3</a:t>
            </a:r>
            <a:r>
              <a:rPr lang="en-US" dirty="0">
                <a:solidFill>
                  <a:srgbClr val="002060"/>
                </a:solidFill>
              </a:rPr>
              <a:t> </a:t>
            </a:r>
            <a:r>
              <a:rPr lang="en-US" dirty="0" smtClean="0">
                <a:solidFill>
                  <a:srgbClr val="002060"/>
                </a:solidFill>
              </a:rPr>
              <a:t>structure. </a:t>
            </a:r>
            <a:r>
              <a:rPr lang="en-US" dirty="0">
                <a:solidFill>
                  <a:srgbClr val="002060"/>
                </a:solidFill>
              </a:rPr>
              <a:t>A</a:t>
            </a:r>
            <a:r>
              <a:rPr lang="en-US" baseline="30000" dirty="0">
                <a:solidFill>
                  <a:srgbClr val="002060"/>
                </a:solidFill>
              </a:rPr>
              <a:t>I</a:t>
            </a:r>
            <a:r>
              <a:rPr lang="en-US" dirty="0">
                <a:solidFill>
                  <a:srgbClr val="002060"/>
                </a:solidFill>
              </a:rPr>
              <a:t>MF</a:t>
            </a:r>
            <a:r>
              <a:rPr lang="en-US" baseline="-25000" dirty="0">
                <a:solidFill>
                  <a:srgbClr val="002060"/>
                </a:solidFill>
              </a:rPr>
              <a:t>3</a:t>
            </a:r>
            <a:r>
              <a:rPr lang="en-US" dirty="0">
                <a:solidFill>
                  <a:srgbClr val="002060"/>
                </a:solidFill>
              </a:rPr>
              <a:t> and A</a:t>
            </a:r>
            <a:r>
              <a:rPr lang="en-US" baseline="30000" dirty="0">
                <a:solidFill>
                  <a:srgbClr val="002060"/>
                </a:solidFill>
              </a:rPr>
              <a:t>II</a:t>
            </a:r>
            <a:r>
              <a:rPr lang="en-US" dirty="0">
                <a:solidFill>
                  <a:srgbClr val="002060"/>
                </a:solidFill>
              </a:rPr>
              <a:t>MO</a:t>
            </a:r>
            <a:r>
              <a:rPr lang="en-US" baseline="-25000" dirty="0">
                <a:solidFill>
                  <a:srgbClr val="002060"/>
                </a:solidFill>
              </a:rPr>
              <a:t>3</a:t>
            </a:r>
            <a:r>
              <a:rPr lang="en-US" dirty="0">
                <a:solidFill>
                  <a:srgbClr val="002060"/>
                </a:solidFill>
              </a:rPr>
              <a:t> derive from this structure by filling the center position. The RhF</a:t>
            </a:r>
            <a:r>
              <a:rPr lang="en-US" baseline="-25000" dirty="0">
                <a:solidFill>
                  <a:srgbClr val="002060"/>
                </a:solidFill>
              </a:rPr>
              <a:t>3</a:t>
            </a:r>
            <a:r>
              <a:rPr lang="en-US" dirty="0">
                <a:solidFill>
                  <a:srgbClr val="002060"/>
                </a:solidFill>
              </a:rPr>
              <a:t> is a more efficiently packed version of the ReO</a:t>
            </a:r>
            <a:r>
              <a:rPr lang="en-US" baseline="-25000" dirty="0">
                <a:solidFill>
                  <a:srgbClr val="002060"/>
                </a:solidFill>
              </a:rPr>
              <a:t>3</a:t>
            </a:r>
            <a:r>
              <a:rPr lang="en-US" dirty="0">
                <a:solidFill>
                  <a:srgbClr val="002060"/>
                </a:solidFill>
              </a:rPr>
              <a:t> structure where the central octahedron is rotated, which causes a shrinking of the cell. The M-F-M moiety is not linear anymore like in ReO</a:t>
            </a:r>
            <a:r>
              <a:rPr lang="en-US" baseline="-25000" dirty="0">
                <a:solidFill>
                  <a:srgbClr val="002060"/>
                </a:solidFill>
              </a:rPr>
              <a:t>3</a:t>
            </a:r>
            <a:r>
              <a:rPr lang="en-US" dirty="0">
                <a:solidFill>
                  <a:srgbClr val="002060"/>
                </a:solidFill>
              </a:rPr>
              <a:t>. </a:t>
            </a:r>
            <a:endParaRPr lang="en-US" dirty="0" smtClean="0">
              <a:solidFill>
                <a:srgbClr val="002060"/>
              </a:solidFill>
            </a:endParaRPr>
          </a:p>
          <a:p>
            <a:pPr lvl="1"/>
            <a:r>
              <a:rPr lang="en-US" dirty="0" smtClean="0">
                <a:solidFill>
                  <a:srgbClr val="002060"/>
                </a:solidFill>
              </a:rPr>
              <a:t>Many </a:t>
            </a:r>
            <a:r>
              <a:rPr lang="en-US" dirty="0" err="1">
                <a:solidFill>
                  <a:srgbClr val="002060"/>
                </a:solidFill>
              </a:rPr>
              <a:t>trifluorides</a:t>
            </a:r>
            <a:r>
              <a:rPr lang="en-US" dirty="0">
                <a:solidFill>
                  <a:srgbClr val="002060"/>
                </a:solidFill>
              </a:rPr>
              <a:t> (M=</a:t>
            </a:r>
            <a:r>
              <a:rPr lang="en-US" dirty="0" err="1">
                <a:solidFill>
                  <a:srgbClr val="002060"/>
                </a:solidFill>
              </a:rPr>
              <a:t>Ga</a:t>
            </a:r>
            <a:r>
              <a:rPr lang="en-US" dirty="0">
                <a:solidFill>
                  <a:srgbClr val="002060"/>
                </a:solidFill>
              </a:rPr>
              <a:t>, Cr, V, Fe, Co) form structures in between the ReO</a:t>
            </a:r>
            <a:r>
              <a:rPr lang="en-US" baseline="-25000" dirty="0">
                <a:solidFill>
                  <a:srgbClr val="002060"/>
                </a:solidFill>
              </a:rPr>
              <a:t>3</a:t>
            </a:r>
            <a:r>
              <a:rPr lang="en-US" dirty="0">
                <a:solidFill>
                  <a:srgbClr val="002060"/>
                </a:solidFill>
              </a:rPr>
              <a:t> and the RhF</a:t>
            </a:r>
            <a:r>
              <a:rPr lang="en-US" baseline="-25000" dirty="0">
                <a:solidFill>
                  <a:srgbClr val="002060"/>
                </a:solidFill>
              </a:rPr>
              <a:t>3</a:t>
            </a:r>
            <a:r>
              <a:rPr lang="en-US" dirty="0">
                <a:solidFill>
                  <a:srgbClr val="002060"/>
                </a:solidFill>
              </a:rPr>
              <a:t> type</a:t>
            </a:r>
            <a:r>
              <a:rPr lang="en-US" dirty="0" smtClean="0">
                <a:solidFill>
                  <a:srgbClr val="002060"/>
                </a:solidFill>
              </a:rPr>
              <a:t>. </a:t>
            </a:r>
            <a:r>
              <a:rPr lang="en-US" dirty="0">
                <a:solidFill>
                  <a:srgbClr val="002060"/>
                </a:solidFill>
              </a:rPr>
              <a:t>ScF</a:t>
            </a:r>
            <a:r>
              <a:rPr lang="en-US" baseline="-25000" dirty="0">
                <a:solidFill>
                  <a:srgbClr val="002060"/>
                </a:solidFill>
              </a:rPr>
              <a:t>3</a:t>
            </a:r>
            <a:r>
              <a:rPr lang="en-US" dirty="0">
                <a:solidFill>
                  <a:srgbClr val="002060"/>
                </a:solidFill>
              </a:rPr>
              <a:t> is very close ReO</a:t>
            </a:r>
            <a:r>
              <a:rPr lang="en-US" baseline="-25000" dirty="0">
                <a:solidFill>
                  <a:srgbClr val="002060"/>
                </a:solidFill>
              </a:rPr>
              <a:t>3</a:t>
            </a:r>
            <a:r>
              <a:rPr lang="en-US" dirty="0">
                <a:solidFill>
                  <a:srgbClr val="002060"/>
                </a:solidFill>
              </a:rPr>
              <a:t> (due to the high charge), while MoF</a:t>
            </a:r>
            <a:r>
              <a:rPr lang="en-US" baseline="-25000" dirty="0">
                <a:solidFill>
                  <a:srgbClr val="002060"/>
                </a:solidFill>
              </a:rPr>
              <a:t>3</a:t>
            </a:r>
            <a:r>
              <a:rPr lang="en-US" dirty="0">
                <a:solidFill>
                  <a:srgbClr val="002060"/>
                </a:solidFill>
              </a:rPr>
              <a:t> is more like RhF</a:t>
            </a:r>
            <a:r>
              <a:rPr lang="en-US" baseline="-25000" dirty="0">
                <a:solidFill>
                  <a:srgbClr val="002060"/>
                </a:solidFill>
              </a:rPr>
              <a:t>3</a:t>
            </a:r>
            <a:r>
              <a:rPr lang="en-US" dirty="0">
                <a:solidFill>
                  <a:srgbClr val="002060"/>
                </a:solidFill>
              </a:rPr>
              <a:t>. </a:t>
            </a:r>
          </a:p>
          <a:p>
            <a:endParaRPr lang="en-US" dirty="0"/>
          </a:p>
        </p:txBody>
      </p:sp>
      <p:sp>
        <p:nvSpPr>
          <p:cNvPr id="3" name="Title 2"/>
          <p:cNvSpPr>
            <a:spLocks noGrp="1"/>
          </p:cNvSpPr>
          <p:nvPr>
            <p:ph type="title"/>
          </p:nvPr>
        </p:nvSpPr>
        <p:spPr/>
        <p:txBody>
          <a:bodyPr/>
          <a:lstStyle/>
          <a:p>
            <a:pPr algn="ctr"/>
            <a:r>
              <a:rPr lang="en-US" dirty="0" err="1" smtClean="0">
                <a:solidFill>
                  <a:srgbClr val="002060"/>
                </a:solidFill>
              </a:rPr>
              <a:t>Polyhedra</a:t>
            </a:r>
            <a:r>
              <a:rPr lang="en-US" dirty="0" smtClean="0">
                <a:solidFill>
                  <a:srgbClr val="002060"/>
                </a:solidFill>
              </a:rPr>
              <a:t> V</a:t>
            </a:r>
            <a:endParaRPr lang="en-US" dirty="0"/>
          </a:p>
        </p:txBody>
      </p:sp>
      <p:pic>
        <p:nvPicPr>
          <p:cNvPr id="20482" name="Picture 111"/>
          <p:cNvPicPr>
            <a:picLocks noChangeAspect="1" noChangeArrowheads="1"/>
          </p:cNvPicPr>
          <p:nvPr/>
        </p:nvPicPr>
        <p:blipFill>
          <a:blip r:embed="rId2">
            <a:lum bright="-20000" contrast="40000"/>
            <a:extLst>
              <a:ext uri="{28A0092B-C50C-407E-A947-70E740481C1C}">
                <a14:useLocalDpi xmlns:a14="http://schemas.microsoft.com/office/drawing/2010/main" val="0"/>
              </a:ext>
            </a:extLst>
          </a:blip>
          <a:srcRect l="20427" t="28844" r="20427" b="28844"/>
          <a:stretch>
            <a:fillRect/>
          </a:stretch>
        </p:blipFill>
        <p:spPr bwMode="auto">
          <a:xfrm>
            <a:off x="7162800" y="1676400"/>
            <a:ext cx="1720850"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0912" y="3657600"/>
            <a:ext cx="1444625"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own Arrow 3"/>
          <p:cNvSpPr/>
          <p:nvPr/>
        </p:nvSpPr>
        <p:spPr>
          <a:xfrm>
            <a:off x="7848600" y="2743200"/>
            <a:ext cx="174624" cy="838200"/>
          </a:xfrm>
          <a:prstGeom prst="down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6498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20482"/>
                                        </p:tgtEl>
                                        <p:attrNameLst>
                                          <p:attrName>style.visibility</p:attrName>
                                        </p:attrNameLst>
                                      </p:cBhvr>
                                      <p:to>
                                        <p:strVal val="visible"/>
                                      </p:to>
                                    </p:set>
                                    <p:anim calcmode="lin" valueType="num">
                                      <p:cBhvr>
                                        <p:cTn id="10" dur="500" fill="hold"/>
                                        <p:tgtEl>
                                          <p:spTgt spid="20482"/>
                                        </p:tgtEl>
                                        <p:attrNameLst>
                                          <p:attrName>ppt_w</p:attrName>
                                        </p:attrNameLst>
                                      </p:cBhvr>
                                      <p:tavLst>
                                        <p:tav tm="0">
                                          <p:val>
                                            <p:fltVal val="0"/>
                                          </p:val>
                                        </p:tav>
                                        <p:tav tm="100000">
                                          <p:val>
                                            <p:strVal val="#ppt_w"/>
                                          </p:val>
                                        </p:tav>
                                      </p:tavLst>
                                    </p:anim>
                                    <p:anim calcmode="lin" valueType="num">
                                      <p:cBhvr>
                                        <p:cTn id="11" dur="500" fill="hold"/>
                                        <p:tgtEl>
                                          <p:spTgt spid="20482"/>
                                        </p:tgtEl>
                                        <p:attrNameLst>
                                          <p:attrName>ppt_h</p:attrName>
                                        </p:attrNameLst>
                                      </p:cBhvr>
                                      <p:tavLst>
                                        <p:tav tm="0">
                                          <p:val>
                                            <p:fltVal val="0"/>
                                          </p:val>
                                        </p:tav>
                                        <p:tav tm="100000">
                                          <p:val>
                                            <p:strVal val="#ppt_h"/>
                                          </p:val>
                                        </p:tav>
                                      </p:tavLst>
                                    </p:anim>
                                    <p:animEffect transition="in" filter="fade">
                                      <p:cBhvr>
                                        <p:cTn id="12" dur="500"/>
                                        <p:tgtEl>
                                          <p:spTgt spid="2048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par>
                                <p:cTn id="22" presetID="16" presetClass="entr" presetSubtype="21" fill="hold" nodeType="with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barn(inVertical)">
                                      <p:cBhvr>
                                        <p:cTn id="24" dur="500"/>
                                        <p:tgtEl>
                                          <p:spTgt spid="2">
                                            <p:txEl>
                                              <p:pRg st="3" end="3"/>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20483"/>
                                        </p:tgtEl>
                                        <p:attrNameLst>
                                          <p:attrName>style.visibility</p:attrName>
                                        </p:attrNameLst>
                                      </p:cBhvr>
                                      <p:to>
                                        <p:strVal val="visible"/>
                                      </p:to>
                                    </p:set>
                                    <p:anim calcmode="lin" valueType="num">
                                      <p:cBhvr>
                                        <p:cTn id="27" dur="500" fill="hold"/>
                                        <p:tgtEl>
                                          <p:spTgt spid="20483"/>
                                        </p:tgtEl>
                                        <p:attrNameLst>
                                          <p:attrName>ppt_w</p:attrName>
                                        </p:attrNameLst>
                                      </p:cBhvr>
                                      <p:tavLst>
                                        <p:tav tm="0">
                                          <p:val>
                                            <p:fltVal val="0"/>
                                          </p:val>
                                        </p:tav>
                                        <p:tav tm="100000">
                                          <p:val>
                                            <p:strVal val="#ppt_w"/>
                                          </p:val>
                                        </p:tav>
                                      </p:tavLst>
                                    </p:anim>
                                    <p:anim calcmode="lin" valueType="num">
                                      <p:cBhvr>
                                        <p:cTn id="28" dur="500" fill="hold"/>
                                        <p:tgtEl>
                                          <p:spTgt spid="20483"/>
                                        </p:tgtEl>
                                        <p:attrNameLst>
                                          <p:attrName>ppt_h</p:attrName>
                                        </p:attrNameLst>
                                      </p:cBhvr>
                                      <p:tavLst>
                                        <p:tav tm="0">
                                          <p:val>
                                            <p:fltVal val="0"/>
                                          </p:val>
                                        </p:tav>
                                        <p:tav tm="100000">
                                          <p:val>
                                            <p:strVal val="#ppt_h"/>
                                          </p:val>
                                        </p:tav>
                                      </p:tavLst>
                                    </p:anim>
                                    <p:animEffect transition="in" filter="fade">
                                      <p:cBhvr>
                                        <p:cTn id="29" dur="500"/>
                                        <p:tgtEl>
                                          <p:spTgt spid="2048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
                                            <p:txEl>
                                              <p:pRg st="4" end="4"/>
                                            </p:txEl>
                                          </p:spTgt>
                                        </p:tgtEl>
                                        <p:attrNameLst>
                                          <p:attrName>style.visibility</p:attrName>
                                        </p:attrNameLst>
                                      </p:cBhvr>
                                      <p:to>
                                        <p:strVal val="visible"/>
                                      </p:to>
                                    </p:set>
                                    <p:animEffect transition="in" filter="barn(inVertical)">
                                      <p:cBhvr>
                                        <p:cTn id="34"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524000"/>
            <a:ext cx="8305801" cy="4572000"/>
          </a:xfrm>
        </p:spPr>
        <p:txBody>
          <a:bodyPr>
            <a:normAutofit/>
          </a:bodyPr>
          <a:lstStyle/>
          <a:p>
            <a:r>
              <a:rPr lang="en-US" sz="2300" b="1" dirty="0">
                <a:solidFill>
                  <a:schemeClr val="bg1"/>
                </a:solidFill>
              </a:rPr>
              <a:t>Edge sharing octahedra</a:t>
            </a:r>
          </a:p>
          <a:p>
            <a:pPr lvl="1"/>
            <a:r>
              <a:rPr lang="en-US" sz="2100" dirty="0">
                <a:solidFill>
                  <a:srgbClr val="002060"/>
                </a:solidFill>
              </a:rPr>
              <a:t>This motif is found in many </a:t>
            </a:r>
            <a:r>
              <a:rPr lang="en-US" sz="2100" dirty="0" err="1">
                <a:solidFill>
                  <a:srgbClr val="002060"/>
                </a:solidFill>
              </a:rPr>
              <a:t>pentachlorides</a:t>
            </a:r>
            <a:r>
              <a:rPr lang="en-US" sz="2100" dirty="0">
                <a:solidFill>
                  <a:srgbClr val="002060"/>
                </a:solidFill>
              </a:rPr>
              <a:t> (M=</a:t>
            </a:r>
            <a:r>
              <a:rPr lang="en-US" sz="2100" dirty="0" err="1">
                <a:solidFill>
                  <a:srgbClr val="002060"/>
                </a:solidFill>
              </a:rPr>
              <a:t>Nb</a:t>
            </a:r>
            <a:r>
              <a:rPr lang="en-US" sz="2100" dirty="0">
                <a:solidFill>
                  <a:srgbClr val="002060"/>
                </a:solidFill>
              </a:rPr>
              <a:t>, Ta, Mo, W, Re, </a:t>
            </a:r>
            <a:r>
              <a:rPr lang="en-US" sz="2100" dirty="0" err="1">
                <a:solidFill>
                  <a:srgbClr val="002060"/>
                </a:solidFill>
              </a:rPr>
              <a:t>Os</a:t>
            </a:r>
            <a:r>
              <a:rPr lang="en-US" sz="2100" dirty="0">
                <a:solidFill>
                  <a:srgbClr val="002060"/>
                </a:solidFill>
              </a:rPr>
              <a:t>, U), </a:t>
            </a:r>
            <a:r>
              <a:rPr lang="en-US" sz="2100" dirty="0" err="1">
                <a:solidFill>
                  <a:srgbClr val="002060"/>
                </a:solidFill>
              </a:rPr>
              <a:t>pentabromides</a:t>
            </a:r>
            <a:r>
              <a:rPr lang="en-US" sz="2100" dirty="0">
                <a:solidFill>
                  <a:srgbClr val="002060"/>
                </a:solidFill>
              </a:rPr>
              <a:t> (M=</a:t>
            </a:r>
            <a:r>
              <a:rPr lang="en-US" sz="2100" dirty="0" err="1">
                <a:solidFill>
                  <a:srgbClr val="002060"/>
                </a:solidFill>
              </a:rPr>
              <a:t>Nb</a:t>
            </a:r>
            <a:r>
              <a:rPr lang="en-US" sz="2100" dirty="0">
                <a:solidFill>
                  <a:srgbClr val="002060"/>
                </a:solidFill>
              </a:rPr>
              <a:t>, Ta, Mo, U), </a:t>
            </a:r>
            <a:r>
              <a:rPr lang="en-US" sz="2100" dirty="0" err="1">
                <a:solidFill>
                  <a:srgbClr val="002060"/>
                </a:solidFill>
              </a:rPr>
              <a:t>pentaiodides</a:t>
            </a:r>
            <a:r>
              <a:rPr lang="en-US" sz="2100" dirty="0">
                <a:solidFill>
                  <a:srgbClr val="002060"/>
                </a:solidFill>
              </a:rPr>
              <a:t> (M=</a:t>
            </a:r>
            <a:r>
              <a:rPr lang="en-US" sz="2100" dirty="0" err="1">
                <a:solidFill>
                  <a:srgbClr val="002060"/>
                </a:solidFill>
              </a:rPr>
              <a:t>Nb</a:t>
            </a:r>
            <a:r>
              <a:rPr lang="en-US" sz="2100" dirty="0">
                <a:solidFill>
                  <a:srgbClr val="002060"/>
                </a:solidFill>
              </a:rPr>
              <a:t>, Ta, Pa) and </a:t>
            </a:r>
            <a:r>
              <a:rPr lang="en-US" sz="2100" dirty="0" err="1">
                <a:solidFill>
                  <a:srgbClr val="002060"/>
                </a:solidFill>
              </a:rPr>
              <a:t>pentachloro</a:t>
            </a:r>
            <a:r>
              <a:rPr lang="en-US" sz="2100" dirty="0">
                <a:solidFill>
                  <a:srgbClr val="002060"/>
                </a:solidFill>
              </a:rPr>
              <a:t> anions (M</a:t>
            </a:r>
            <a:r>
              <a:rPr lang="en-US" sz="2100" baseline="-25000" dirty="0">
                <a:solidFill>
                  <a:srgbClr val="002060"/>
                </a:solidFill>
              </a:rPr>
              <a:t>2</a:t>
            </a:r>
            <a:r>
              <a:rPr lang="en-US" sz="2100" dirty="0">
                <a:solidFill>
                  <a:srgbClr val="002060"/>
                </a:solidFill>
              </a:rPr>
              <a:t>Cl</a:t>
            </a:r>
            <a:r>
              <a:rPr lang="en-US" sz="2100" baseline="-25000" dirty="0">
                <a:solidFill>
                  <a:srgbClr val="002060"/>
                </a:solidFill>
              </a:rPr>
              <a:t>10</a:t>
            </a:r>
            <a:r>
              <a:rPr lang="en-US" sz="2100" baseline="30000" dirty="0">
                <a:solidFill>
                  <a:srgbClr val="002060"/>
                </a:solidFill>
              </a:rPr>
              <a:t>2-</a:t>
            </a:r>
            <a:r>
              <a:rPr lang="en-US" sz="2100" dirty="0">
                <a:solidFill>
                  <a:srgbClr val="002060"/>
                </a:solidFill>
              </a:rPr>
              <a:t>, M=Ti, </a:t>
            </a:r>
            <a:r>
              <a:rPr lang="en-US" sz="2100" dirty="0" err="1">
                <a:solidFill>
                  <a:srgbClr val="002060"/>
                </a:solidFill>
              </a:rPr>
              <a:t>Zr</a:t>
            </a:r>
            <a:r>
              <a:rPr lang="en-US" sz="2100" dirty="0">
                <a:solidFill>
                  <a:srgbClr val="002060"/>
                </a:solidFill>
              </a:rPr>
              <a:t>, Mo) of transition metals, where dimeric (MX</a:t>
            </a:r>
            <a:r>
              <a:rPr lang="en-US" sz="2100" baseline="-25000" dirty="0">
                <a:solidFill>
                  <a:srgbClr val="002060"/>
                </a:solidFill>
              </a:rPr>
              <a:t>5</a:t>
            </a:r>
            <a:r>
              <a:rPr lang="en-US" sz="2100" dirty="0">
                <a:solidFill>
                  <a:srgbClr val="002060"/>
                </a:solidFill>
              </a:rPr>
              <a:t>)</a:t>
            </a:r>
            <a:r>
              <a:rPr lang="en-US" sz="2100" baseline="-25000" dirty="0">
                <a:solidFill>
                  <a:srgbClr val="002060"/>
                </a:solidFill>
              </a:rPr>
              <a:t>2</a:t>
            </a:r>
            <a:r>
              <a:rPr lang="en-US" sz="2100" dirty="0">
                <a:solidFill>
                  <a:srgbClr val="002060"/>
                </a:solidFill>
              </a:rPr>
              <a:t> units are found in the structure. </a:t>
            </a:r>
            <a:endParaRPr lang="en-US" sz="2100" dirty="0" smtClean="0">
              <a:solidFill>
                <a:srgbClr val="002060"/>
              </a:solidFill>
            </a:endParaRPr>
          </a:p>
          <a:p>
            <a:pPr lvl="1"/>
            <a:r>
              <a:rPr lang="en-US" sz="2100" dirty="0" smtClean="0">
                <a:solidFill>
                  <a:srgbClr val="002060"/>
                </a:solidFill>
              </a:rPr>
              <a:t>However</a:t>
            </a:r>
            <a:r>
              <a:rPr lang="en-US" sz="2100" dirty="0">
                <a:solidFill>
                  <a:srgbClr val="002060"/>
                </a:solidFill>
              </a:rPr>
              <a:t>, SbCl</a:t>
            </a:r>
            <a:r>
              <a:rPr lang="en-US" sz="2100" baseline="-25000" dirty="0">
                <a:solidFill>
                  <a:srgbClr val="002060"/>
                </a:solidFill>
              </a:rPr>
              <a:t>5</a:t>
            </a:r>
            <a:r>
              <a:rPr lang="en-US" sz="2100" dirty="0">
                <a:solidFill>
                  <a:srgbClr val="002060"/>
                </a:solidFill>
              </a:rPr>
              <a:t> (monomer, </a:t>
            </a:r>
            <a:r>
              <a:rPr lang="en-US" sz="2100" dirty="0" err="1">
                <a:solidFill>
                  <a:srgbClr val="002060"/>
                </a:solidFill>
              </a:rPr>
              <a:t>b.p</a:t>
            </a:r>
            <a:r>
              <a:rPr lang="en-US" sz="2100" dirty="0">
                <a:solidFill>
                  <a:srgbClr val="002060"/>
                </a:solidFill>
              </a:rPr>
              <a:t>.: 140 </a:t>
            </a:r>
            <a:r>
              <a:rPr lang="en-US" sz="2100" baseline="30000" dirty="0">
                <a:solidFill>
                  <a:srgbClr val="002060"/>
                </a:solidFill>
              </a:rPr>
              <a:t>o</a:t>
            </a:r>
            <a:r>
              <a:rPr lang="en-US" sz="2100" dirty="0">
                <a:solidFill>
                  <a:srgbClr val="002060"/>
                </a:solidFill>
              </a:rPr>
              <a:t>C) and PX</a:t>
            </a:r>
            <a:r>
              <a:rPr lang="en-US" sz="2100" baseline="-25000" dirty="0">
                <a:solidFill>
                  <a:srgbClr val="002060"/>
                </a:solidFill>
              </a:rPr>
              <a:t>5</a:t>
            </a:r>
            <a:r>
              <a:rPr lang="en-US" sz="2100" dirty="0">
                <a:solidFill>
                  <a:srgbClr val="002060"/>
                </a:solidFill>
              </a:rPr>
              <a:t> is ionic (PX</a:t>
            </a:r>
            <a:r>
              <a:rPr lang="en-US" sz="2100" baseline="-25000" dirty="0">
                <a:solidFill>
                  <a:srgbClr val="002060"/>
                </a:solidFill>
              </a:rPr>
              <a:t>4</a:t>
            </a:r>
            <a:r>
              <a:rPr lang="en-US" sz="2100" baseline="30000" dirty="0">
                <a:solidFill>
                  <a:srgbClr val="002060"/>
                </a:solidFill>
              </a:rPr>
              <a:t>+</a:t>
            </a:r>
            <a:r>
              <a:rPr lang="en-US" sz="2100" dirty="0">
                <a:solidFill>
                  <a:srgbClr val="002060"/>
                </a:solidFill>
              </a:rPr>
              <a:t>X</a:t>
            </a:r>
            <a:r>
              <a:rPr lang="en-US" sz="2100" baseline="30000" dirty="0">
                <a:solidFill>
                  <a:srgbClr val="002060"/>
                </a:solidFill>
              </a:rPr>
              <a:t>-</a:t>
            </a:r>
            <a:r>
              <a:rPr lang="en-US" sz="2100" dirty="0">
                <a:solidFill>
                  <a:srgbClr val="002060"/>
                </a:solidFill>
              </a:rPr>
              <a:t>, X=</a:t>
            </a:r>
            <a:r>
              <a:rPr lang="en-US" sz="2100" dirty="0" err="1">
                <a:solidFill>
                  <a:srgbClr val="002060"/>
                </a:solidFill>
              </a:rPr>
              <a:t>Cl</a:t>
            </a:r>
            <a:r>
              <a:rPr lang="en-US" sz="2100" dirty="0">
                <a:solidFill>
                  <a:srgbClr val="002060"/>
                </a:solidFill>
              </a:rPr>
              <a:t>, Br) do not follow this motif or dimerization. </a:t>
            </a:r>
            <a:endParaRPr lang="en-US" sz="2100" dirty="0" smtClean="0">
              <a:solidFill>
                <a:srgbClr val="002060"/>
              </a:solidFill>
            </a:endParaRPr>
          </a:p>
          <a:p>
            <a:pPr lvl="1"/>
            <a:r>
              <a:rPr lang="en-US" sz="2100" dirty="0" smtClean="0">
                <a:solidFill>
                  <a:srgbClr val="002060"/>
                </a:solidFill>
              </a:rPr>
              <a:t>For </a:t>
            </a:r>
            <a:r>
              <a:rPr lang="en-US" sz="2100" dirty="0">
                <a:solidFill>
                  <a:srgbClr val="002060"/>
                </a:solidFill>
              </a:rPr>
              <a:t>instance, MoCl</a:t>
            </a:r>
            <a:r>
              <a:rPr lang="en-US" sz="2100" baseline="-25000" dirty="0">
                <a:solidFill>
                  <a:srgbClr val="002060"/>
                </a:solidFill>
              </a:rPr>
              <a:t>5</a:t>
            </a:r>
            <a:r>
              <a:rPr lang="en-US" sz="2100" dirty="0">
                <a:solidFill>
                  <a:srgbClr val="002060"/>
                </a:solidFill>
              </a:rPr>
              <a:t> exhibits a magnetic momentum of </a:t>
            </a:r>
            <a:r>
              <a:rPr lang="en-US" sz="2100" dirty="0">
                <a:solidFill>
                  <a:srgbClr val="002060"/>
                </a:solidFill>
                <a:latin typeface="Symbol" pitchFamily="18" charset="2"/>
              </a:rPr>
              <a:t>m</a:t>
            </a:r>
            <a:r>
              <a:rPr lang="en-US" sz="2100" dirty="0">
                <a:solidFill>
                  <a:srgbClr val="002060"/>
                </a:solidFill>
              </a:rPr>
              <a:t>=1.64 B.M., which is indicative of two unpaired electrons. The Mo-atoms are moved away from each other (384 pm). The terminal Mo-</a:t>
            </a:r>
            <a:r>
              <a:rPr lang="en-US" sz="2100" dirty="0" err="1">
                <a:solidFill>
                  <a:srgbClr val="002060"/>
                </a:solidFill>
              </a:rPr>
              <a:t>Cl</a:t>
            </a:r>
            <a:r>
              <a:rPr lang="en-US" sz="2100" dirty="0">
                <a:solidFill>
                  <a:srgbClr val="002060"/>
                </a:solidFill>
              </a:rPr>
              <a:t> bonds are about 10% shorter than the bridging Mo-</a:t>
            </a:r>
            <a:r>
              <a:rPr lang="en-US" sz="2100" dirty="0" err="1">
                <a:solidFill>
                  <a:srgbClr val="002060"/>
                </a:solidFill>
              </a:rPr>
              <a:t>Cl</a:t>
            </a:r>
            <a:r>
              <a:rPr lang="en-US" sz="2100" dirty="0">
                <a:solidFill>
                  <a:srgbClr val="002060"/>
                </a:solidFill>
              </a:rPr>
              <a:t> bonds </a:t>
            </a:r>
            <a:r>
              <a:rPr lang="en-US" sz="2100" dirty="0" smtClean="0">
                <a:solidFill>
                  <a:srgbClr val="002060"/>
                </a:solidFill>
              </a:rPr>
              <a:t>(</a:t>
            </a:r>
            <a:r>
              <a:rPr lang="en-US" sz="2100" dirty="0">
                <a:solidFill>
                  <a:srgbClr val="002060"/>
                </a:solidFill>
              </a:rPr>
              <a:t>225 pm vs. 253 pm). </a:t>
            </a:r>
            <a:r>
              <a:rPr lang="en-US" sz="2100" dirty="0" smtClean="0">
                <a:solidFill>
                  <a:srgbClr val="002060"/>
                </a:solidFill>
              </a:rPr>
              <a:t>In </a:t>
            </a:r>
            <a:r>
              <a:rPr lang="en-US" sz="2100" dirty="0">
                <a:solidFill>
                  <a:srgbClr val="002060"/>
                </a:solidFill>
              </a:rPr>
              <a:t>addition, the axial </a:t>
            </a:r>
            <a:r>
              <a:rPr lang="en-US" sz="2100" dirty="0" err="1">
                <a:solidFill>
                  <a:srgbClr val="002060"/>
                </a:solidFill>
              </a:rPr>
              <a:t>Cl</a:t>
            </a:r>
            <a:r>
              <a:rPr lang="en-US" sz="2100" dirty="0">
                <a:solidFill>
                  <a:srgbClr val="002060"/>
                </a:solidFill>
              </a:rPr>
              <a:t>-atoms are </a:t>
            </a:r>
            <a:r>
              <a:rPr lang="en-US" sz="2100" dirty="0" smtClean="0">
                <a:solidFill>
                  <a:srgbClr val="002060"/>
                </a:solidFill>
              </a:rPr>
              <a:t>bent</a:t>
            </a:r>
            <a:br>
              <a:rPr lang="en-US" sz="2100" dirty="0" smtClean="0">
                <a:solidFill>
                  <a:srgbClr val="002060"/>
                </a:solidFill>
              </a:rPr>
            </a:br>
            <a:r>
              <a:rPr lang="en-US" sz="2100" dirty="0">
                <a:solidFill>
                  <a:srgbClr val="002060"/>
                </a:solidFill>
              </a:rPr>
              <a:t>towards </a:t>
            </a:r>
            <a:r>
              <a:rPr lang="en-US" sz="2100" dirty="0" smtClean="0">
                <a:solidFill>
                  <a:srgbClr val="002060"/>
                </a:solidFill>
              </a:rPr>
              <a:t>the Mo</a:t>
            </a:r>
            <a:r>
              <a:rPr lang="en-US" sz="2100" baseline="-25000" dirty="0" smtClean="0">
                <a:solidFill>
                  <a:srgbClr val="002060"/>
                </a:solidFill>
              </a:rPr>
              <a:t>2</a:t>
            </a:r>
            <a:r>
              <a:rPr lang="en-US" sz="2100" dirty="0" smtClean="0">
                <a:solidFill>
                  <a:srgbClr val="002060"/>
                </a:solidFill>
              </a:rPr>
              <a:t>Cl</a:t>
            </a:r>
            <a:r>
              <a:rPr lang="en-US" sz="2100" baseline="-25000" dirty="0" smtClean="0">
                <a:solidFill>
                  <a:srgbClr val="002060"/>
                </a:solidFill>
              </a:rPr>
              <a:t>2</a:t>
            </a:r>
            <a:r>
              <a:rPr lang="en-US" sz="2100" dirty="0" smtClean="0">
                <a:solidFill>
                  <a:srgbClr val="002060"/>
                </a:solidFill>
              </a:rPr>
              <a:t>-bridge </a:t>
            </a:r>
            <a:r>
              <a:rPr lang="en-US" sz="2100" dirty="0">
                <a:solidFill>
                  <a:srgbClr val="002060"/>
                </a:solidFill>
              </a:rPr>
              <a:t>(167.2</a:t>
            </a:r>
            <a:r>
              <a:rPr lang="en-US" sz="2100" baseline="30000" dirty="0">
                <a:solidFill>
                  <a:srgbClr val="002060"/>
                </a:solidFill>
              </a:rPr>
              <a:t>o</a:t>
            </a:r>
            <a:r>
              <a:rPr lang="en-US" sz="2100" dirty="0">
                <a:solidFill>
                  <a:srgbClr val="002060"/>
                </a:solidFill>
              </a:rPr>
              <a:t>). </a:t>
            </a:r>
          </a:p>
          <a:p>
            <a:endParaRPr lang="en-US" dirty="0" smtClean="0">
              <a:solidFill>
                <a:srgbClr val="002060"/>
              </a:solidFill>
            </a:endParaRPr>
          </a:p>
          <a:p>
            <a:endParaRPr lang="en-US" dirty="0"/>
          </a:p>
        </p:txBody>
      </p:sp>
      <p:sp>
        <p:nvSpPr>
          <p:cNvPr id="3" name="Title 2"/>
          <p:cNvSpPr>
            <a:spLocks noGrp="1"/>
          </p:cNvSpPr>
          <p:nvPr>
            <p:ph type="title"/>
          </p:nvPr>
        </p:nvSpPr>
        <p:spPr/>
        <p:txBody>
          <a:bodyPr/>
          <a:lstStyle/>
          <a:p>
            <a:pPr algn="ctr"/>
            <a:r>
              <a:rPr lang="en-US" dirty="0" err="1" smtClean="0">
                <a:solidFill>
                  <a:srgbClr val="002060"/>
                </a:solidFill>
              </a:rPr>
              <a:t>Polyhedra</a:t>
            </a:r>
            <a:r>
              <a:rPr lang="en-US" dirty="0" smtClean="0">
                <a:solidFill>
                  <a:srgbClr val="002060"/>
                </a:solidFill>
              </a:rPr>
              <a:t> VI</a:t>
            </a:r>
            <a:endParaRPr lang="en-US" dirty="0"/>
          </a:p>
        </p:txBody>
      </p:sp>
      <p:pic>
        <p:nvPicPr>
          <p:cNvPr id="21506" name="Picture 112"/>
          <p:cNvPicPr>
            <a:picLocks noChangeAspect="1" noChangeArrowheads="1"/>
          </p:cNvPicPr>
          <p:nvPr/>
        </p:nvPicPr>
        <p:blipFill>
          <a:blip r:embed="rId2">
            <a:lum bright="-20000" contrast="40000"/>
            <a:extLst>
              <a:ext uri="{28A0092B-C50C-407E-A947-70E740481C1C}">
                <a14:useLocalDpi xmlns:a14="http://schemas.microsoft.com/office/drawing/2010/main" val="0"/>
              </a:ext>
            </a:extLst>
          </a:blip>
          <a:srcRect l="36865" t="37003" r="36865" b="37003"/>
          <a:stretch>
            <a:fillRect/>
          </a:stretch>
        </p:blipFill>
        <p:spPr bwMode="auto">
          <a:xfrm>
            <a:off x="6781800" y="5334000"/>
            <a:ext cx="1590675"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9933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par>
                                <p:cTn id="18" presetID="53" presetClass="entr" presetSubtype="16" fill="hold" nodeType="withEffect">
                                  <p:stCondLst>
                                    <p:cond delay="0"/>
                                  </p:stCondLst>
                                  <p:childTnLst>
                                    <p:set>
                                      <p:cBhvr>
                                        <p:cTn id="19" dur="1" fill="hold">
                                          <p:stCondLst>
                                            <p:cond delay="0"/>
                                          </p:stCondLst>
                                        </p:cTn>
                                        <p:tgtEl>
                                          <p:spTgt spid="21506"/>
                                        </p:tgtEl>
                                        <p:attrNameLst>
                                          <p:attrName>style.visibility</p:attrName>
                                        </p:attrNameLst>
                                      </p:cBhvr>
                                      <p:to>
                                        <p:strVal val="visible"/>
                                      </p:to>
                                    </p:set>
                                    <p:anim calcmode="lin" valueType="num">
                                      <p:cBhvr>
                                        <p:cTn id="20" dur="500" fill="hold"/>
                                        <p:tgtEl>
                                          <p:spTgt spid="21506"/>
                                        </p:tgtEl>
                                        <p:attrNameLst>
                                          <p:attrName>ppt_w</p:attrName>
                                        </p:attrNameLst>
                                      </p:cBhvr>
                                      <p:tavLst>
                                        <p:tav tm="0">
                                          <p:val>
                                            <p:fltVal val="0"/>
                                          </p:val>
                                        </p:tav>
                                        <p:tav tm="100000">
                                          <p:val>
                                            <p:strVal val="#ppt_w"/>
                                          </p:val>
                                        </p:tav>
                                      </p:tavLst>
                                    </p:anim>
                                    <p:anim calcmode="lin" valueType="num">
                                      <p:cBhvr>
                                        <p:cTn id="21" dur="500" fill="hold"/>
                                        <p:tgtEl>
                                          <p:spTgt spid="21506"/>
                                        </p:tgtEl>
                                        <p:attrNameLst>
                                          <p:attrName>ppt_h</p:attrName>
                                        </p:attrNameLst>
                                      </p:cBhvr>
                                      <p:tavLst>
                                        <p:tav tm="0">
                                          <p:val>
                                            <p:fltVal val="0"/>
                                          </p:val>
                                        </p:tav>
                                        <p:tav tm="100000">
                                          <p:val>
                                            <p:strVal val="#ppt_h"/>
                                          </p:val>
                                        </p:tav>
                                      </p:tavLst>
                                    </p:anim>
                                    <p:animEffect transition="in" filter="fade">
                                      <p:cBhvr>
                                        <p:cTn id="22"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6400800" cy="4572000"/>
          </a:xfrm>
        </p:spPr>
        <p:txBody>
          <a:bodyPr>
            <a:normAutofit fontScale="85000" lnSpcReduction="20000"/>
          </a:bodyPr>
          <a:lstStyle/>
          <a:p>
            <a:r>
              <a:rPr lang="en-US" sz="2800" b="1" dirty="0">
                <a:solidFill>
                  <a:schemeClr val="bg1"/>
                </a:solidFill>
              </a:rPr>
              <a:t>Edge sharing octahedra</a:t>
            </a:r>
          </a:p>
          <a:p>
            <a:pPr lvl="1"/>
            <a:r>
              <a:rPr lang="en-US" dirty="0">
                <a:solidFill>
                  <a:srgbClr val="002060"/>
                </a:solidFill>
              </a:rPr>
              <a:t>Among </a:t>
            </a:r>
            <a:r>
              <a:rPr lang="en-US" dirty="0" err="1">
                <a:solidFill>
                  <a:srgbClr val="002060"/>
                </a:solidFill>
              </a:rPr>
              <a:t>tetrahalides</a:t>
            </a:r>
            <a:r>
              <a:rPr lang="en-US" dirty="0">
                <a:solidFill>
                  <a:srgbClr val="002060"/>
                </a:solidFill>
              </a:rPr>
              <a:t> (X=</a:t>
            </a:r>
            <a:r>
              <a:rPr lang="en-US" dirty="0" err="1">
                <a:solidFill>
                  <a:srgbClr val="002060"/>
                </a:solidFill>
              </a:rPr>
              <a:t>Cl</a:t>
            </a:r>
            <a:r>
              <a:rPr lang="en-US" dirty="0">
                <a:solidFill>
                  <a:srgbClr val="002060"/>
                </a:solidFill>
              </a:rPr>
              <a:t>, Br, I), the edge sharing via two edges is commonly observed. In NbCl</a:t>
            </a:r>
            <a:r>
              <a:rPr lang="en-US" baseline="-25000" dirty="0">
                <a:solidFill>
                  <a:srgbClr val="002060"/>
                </a:solidFill>
              </a:rPr>
              <a:t>4</a:t>
            </a:r>
            <a:r>
              <a:rPr lang="en-US" dirty="0">
                <a:solidFill>
                  <a:srgbClr val="002060"/>
                </a:solidFill>
              </a:rPr>
              <a:t>, </a:t>
            </a:r>
            <a:r>
              <a:rPr lang="en-US" i="1" dirty="0">
                <a:solidFill>
                  <a:srgbClr val="002060"/>
                </a:solidFill>
                <a:latin typeface="Symbol" pitchFamily="18" charset="2"/>
              </a:rPr>
              <a:t>a</a:t>
            </a:r>
            <a:r>
              <a:rPr lang="en-US" dirty="0">
                <a:solidFill>
                  <a:srgbClr val="002060"/>
                </a:solidFill>
              </a:rPr>
              <a:t>-NbI</a:t>
            </a:r>
            <a:r>
              <a:rPr lang="en-US" baseline="-25000" dirty="0">
                <a:solidFill>
                  <a:srgbClr val="002060"/>
                </a:solidFill>
              </a:rPr>
              <a:t>4</a:t>
            </a:r>
            <a:r>
              <a:rPr lang="en-US" dirty="0">
                <a:solidFill>
                  <a:srgbClr val="002060"/>
                </a:solidFill>
              </a:rPr>
              <a:t>, </a:t>
            </a:r>
            <a:r>
              <a:rPr lang="en-US" i="1" dirty="0">
                <a:solidFill>
                  <a:srgbClr val="002060"/>
                </a:solidFill>
                <a:latin typeface="Symbol" pitchFamily="18" charset="2"/>
              </a:rPr>
              <a:t>a</a:t>
            </a:r>
            <a:r>
              <a:rPr lang="en-US" dirty="0">
                <a:solidFill>
                  <a:srgbClr val="002060"/>
                </a:solidFill>
              </a:rPr>
              <a:t>-MoCl</a:t>
            </a:r>
            <a:r>
              <a:rPr lang="en-US" baseline="-25000" dirty="0">
                <a:solidFill>
                  <a:srgbClr val="002060"/>
                </a:solidFill>
              </a:rPr>
              <a:t>4 </a:t>
            </a:r>
            <a:r>
              <a:rPr lang="en-US" dirty="0">
                <a:solidFill>
                  <a:srgbClr val="002060"/>
                </a:solidFill>
              </a:rPr>
              <a:t>and WCl</a:t>
            </a:r>
            <a:r>
              <a:rPr lang="en-US" baseline="-25000" dirty="0">
                <a:solidFill>
                  <a:srgbClr val="002060"/>
                </a:solidFill>
              </a:rPr>
              <a:t>4</a:t>
            </a:r>
            <a:r>
              <a:rPr lang="en-US" dirty="0">
                <a:solidFill>
                  <a:srgbClr val="002060"/>
                </a:solidFill>
              </a:rPr>
              <a:t>, the trans edges are shared, which leads to a linear chain. The metals form a M-M bond in these compounds, which results in alternating M-M distances  </a:t>
            </a:r>
            <a:r>
              <a:rPr lang="en-US" dirty="0" smtClean="0">
                <a:solidFill>
                  <a:srgbClr val="002060"/>
                </a:solidFill>
              </a:rPr>
              <a:t>i.e</a:t>
            </a:r>
            <a:r>
              <a:rPr lang="en-US" dirty="0">
                <a:solidFill>
                  <a:srgbClr val="002060"/>
                </a:solidFill>
              </a:rPr>
              <a:t>., </a:t>
            </a:r>
            <a:r>
              <a:rPr lang="en-US" dirty="0" err="1">
                <a:solidFill>
                  <a:srgbClr val="002060"/>
                </a:solidFill>
              </a:rPr>
              <a:t>Nb-Nb</a:t>
            </a:r>
            <a:r>
              <a:rPr lang="en-US" dirty="0">
                <a:solidFill>
                  <a:srgbClr val="002060"/>
                </a:solidFill>
              </a:rPr>
              <a:t> distances of d=303 and 379 pm are found in NbCl</a:t>
            </a:r>
            <a:r>
              <a:rPr lang="en-US" baseline="-25000" dirty="0">
                <a:solidFill>
                  <a:srgbClr val="002060"/>
                </a:solidFill>
              </a:rPr>
              <a:t>4</a:t>
            </a:r>
            <a:r>
              <a:rPr lang="en-US" dirty="0">
                <a:solidFill>
                  <a:srgbClr val="002060"/>
                </a:solidFill>
              </a:rPr>
              <a:t>, while the shorter distance in  </a:t>
            </a:r>
            <a:r>
              <a:rPr lang="en-US" dirty="0" smtClean="0">
                <a:solidFill>
                  <a:srgbClr val="002060"/>
                </a:solidFill>
              </a:rPr>
              <a:t>      </a:t>
            </a:r>
            <a:r>
              <a:rPr lang="en-US" dirty="0" smtClean="0">
                <a:solidFill>
                  <a:srgbClr val="002060"/>
                </a:solidFill>
                <a:latin typeface="Symbol" pitchFamily="18" charset="2"/>
              </a:rPr>
              <a:t>a</a:t>
            </a:r>
            <a:r>
              <a:rPr lang="en-US" dirty="0" smtClean="0">
                <a:solidFill>
                  <a:srgbClr val="002060"/>
                </a:solidFill>
              </a:rPr>
              <a:t>-NbI</a:t>
            </a:r>
            <a:r>
              <a:rPr lang="en-US" baseline="-25000" dirty="0" smtClean="0">
                <a:solidFill>
                  <a:srgbClr val="002060"/>
                </a:solidFill>
              </a:rPr>
              <a:t>4</a:t>
            </a:r>
            <a:r>
              <a:rPr lang="en-US" dirty="0" smtClean="0">
                <a:solidFill>
                  <a:srgbClr val="002060"/>
                </a:solidFill>
              </a:rPr>
              <a:t> </a:t>
            </a:r>
            <a:r>
              <a:rPr lang="en-US" dirty="0">
                <a:solidFill>
                  <a:srgbClr val="002060"/>
                </a:solidFill>
              </a:rPr>
              <a:t>is d=331 pm. In NbCl</a:t>
            </a:r>
            <a:r>
              <a:rPr lang="en-US" baseline="-25000" dirty="0">
                <a:solidFill>
                  <a:srgbClr val="002060"/>
                </a:solidFill>
              </a:rPr>
              <a:t>4</a:t>
            </a:r>
            <a:r>
              <a:rPr lang="en-US" dirty="0">
                <a:solidFill>
                  <a:srgbClr val="002060"/>
                </a:solidFill>
              </a:rPr>
              <a:t>, the axial chlorine atoms are bent towards the longer bridge.</a:t>
            </a:r>
            <a:endParaRPr lang="en-US" sz="1600" dirty="0">
              <a:solidFill>
                <a:srgbClr val="002060"/>
              </a:solidFill>
            </a:endParaRPr>
          </a:p>
          <a:p>
            <a:pPr lvl="1"/>
            <a:r>
              <a:rPr lang="en-US" dirty="0">
                <a:solidFill>
                  <a:srgbClr val="002060"/>
                </a:solidFill>
              </a:rPr>
              <a:t>ZrCl</a:t>
            </a:r>
            <a:r>
              <a:rPr lang="en-US" baseline="-25000" dirty="0">
                <a:solidFill>
                  <a:srgbClr val="002060"/>
                </a:solidFill>
              </a:rPr>
              <a:t>4</a:t>
            </a:r>
            <a:r>
              <a:rPr lang="en-US" dirty="0">
                <a:solidFill>
                  <a:srgbClr val="002060"/>
                </a:solidFill>
              </a:rPr>
              <a:t>, PtCl</a:t>
            </a:r>
            <a:r>
              <a:rPr lang="en-US" baseline="-25000" dirty="0">
                <a:solidFill>
                  <a:srgbClr val="002060"/>
                </a:solidFill>
              </a:rPr>
              <a:t>4</a:t>
            </a:r>
            <a:r>
              <a:rPr lang="en-US" dirty="0">
                <a:solidFill>
                  <a:srgbClr val="002060"/>
                </a:solidFill>
              </a:rPr>
              <a:t>, PtI</a:t>
            </a:r>
            <a:r>
              <a:rPr lang="en-US" baseline="-25000" dirty="0">
                <a:solidFill>
                  <a:srgbClr val="002060"/>
                </a:solidFill>
              </a:rPr>
              <a:t>4</a:t>
            </a:r>
            <a:r>
              <a:rPr lang="en-US" dirty="0">
                <a:solidFill>
                  <a:srgbClr val="002060"/>
                </a:solidFill>
              </a:rPr>
              <a:t> and UI</a:t>
            </a:r>
            <a:r>
              <a:rPr lang="en-US" baseline="-25000" dirty="0">
                <a:solidFill>
                  <a:srgbClr val="002060"/>
                </a:solidFill>
              </a:rPr>
              <a:t>4</a:t>
            </a:r>
            <a:r>
              <a:rPr lang="en-US" dirty="0">
                <a:solidFill>
                  <a:srgbClr val="002060"/>
                </a:solidFill>
              </a:rPr>
              <a:t>, the octahedra are connected via cis-edges, which lead to zigzag chains. </a:t>
            </a:r>
            <a:endParaRPr lang="en-US" dirty="0" smtClean="0">
              <a:solidFill>
                <a:srgbClr val="002060"/>
              </a:solidFill>
            </a:endParaRPr>
          </a:p>
          <a:p>
            <a:pPr lvl="1"/>
            <a:r>
              <a:rPr lang="en-US" dirty="0" smtClean="0">
                <a:solidFill>
                  <a:srgbClr val="002060"/>
                </a:solidFill>
              </a:rPr>
              <a:t>An </a:t>
            </a:r>
            <a:r>
              <a:rPr lang="en-US" dirty="0">
                <a:solidFill>
                  <a:srgbClr val="002060"/>
                </a:solidFill>
              </a:rPr>
              <a:t>extreme form of this sharing is the formation of a cyclic </a:t>
            </a:r>
            <a:r>
              <a:rPr lang="en-US" dirty="0" err="1">
                <a:solidFill>
                  <a:srgbClr val="002060"/>
                </a:solidFill>
              </a:rPr>
              <a:t>hexamer</a:t>
            </a:r>
            <a:r>
              <a:rPr lang="en-US" dirty="0">
                <a:solidFill>
                  <a:srgbClr val="002060"/>
                </a:solidFill>
              </a:rPr>
              <a:t> in </a:t>
            </a:r>
            <a:r>
              <a:rPr lang="en-US" i="1" dirty="0">
                <a:solidFill>
                  <a:srgbClr val="002060"/>
                </a:solidFill>
                <a:latin typeface="Symbol" pitchFamily="18" charset="2"/>
              </a:rPr>
              <a:t>b</a:t>
            </a:r>
            <a:r>
              <a:rPr lang="en-US" dirty="0">
                <a:solidFill>
                  <a:srgbClr val="002060"/>
                </a:solidFill>
              </a:rPr>
              <a:t>-MoCl</a:t>
            </a:r>
            <a:r>
              <a:rPr lang="en-US" baseline="-25000" dirty="0">
                <a:solidFill>
                  <a:srgbClr val="002060"/>
                </a:solidFill>
              </a:rPr>
              <a:t>4 </a:t>
            </a:r>
            <a:r>
              <a:rPr lang="en-US" dirty="0">
                <a:solidFill>
                  <a:srgbClr val="002060"/>
                </a:solidFill>
              </a:rPr>
              <a:t>(shown</a:t>
            </a:r>
            <a:r>
              <a:rPr lang="en-US" baseline="-25000" dirty="0">
                <a:solidFill>
                  <a:srgbClr val="002060"/>
                </a:solidFill>
              </a:rPr>
              <a:t> </a:t>
            </a:r>
            <a:r>
              <a:rPr lang="en-US" dirty="0">
                <a:solidFill>
                  <a:srgbClr val="002060"/>
                </a:solidFill>
              </a:rPr>
              <a:t>below on the left). </a:t>
            </a:r>
            <a:r>
              <a:rPr lang="en-US" dirty="0" smtClean="0">
                <a:solidFill>
                  <a:srgbClr val="002060"/>
                </a:solidFill>
              </a:rPr>
              <a:t>In </a:t>
            </a:r>
            <a:r>
              <a:rPr lang="en-US" i="1" dirty="0" smtClean="0">
                <a:solidFill>
                  <a:srgbClr val="002060"/>
                </a:solidFill>
                <a:latin typeface="Symbol" pitchFamily="18" charset="2"/>
              </a:rPr>
              <a:t>b</a:t>
            </a:r>
            <a:r>
              <a:rPr lang="en-US" dirty="0" smtClean="0">
                <a:solidFill>
                  <a:srgbClr val="002060"/>
                </a:solidFill>
              </a:rPr>
              <a:t>-ReCl</a:t>
            </a:r>
            <a:r>
              <a:rPr lang="en-US" baseline="-25000" dirty="0" smtClean="0">
                <a:solidFill>
                  <a:srgbClr val="002060"/>
                </a:solidFill>
              </a:rPr>
              <a:t>4</a:t>
            </a:r>
            <a:r>
              <a:rPr lang="en-US" dirty="0">
                <a:solidFill>
                  <a:srgbClr val="002060"/>
                </a:solidFill>
              </a:rPr>
              <a:t>, face-sharing octahedra with strong Re-Re bonds (d=273pm) are connected via corners to form a regular chain.  </a:t>
            </a:r>
            <a:endParaRPr lang="en-US" sz="1600" dirty="0">
              <a:solidFill>
                <a:srgbClr val="002060"/>
              </a:solidFill>
            </a:endParaRPr>
          </a:p>
          <a:p>
            <a:pPr lvl="1"/>
            <a:endParaRPr lang="en-US" dirty="0"/>
          </a:p>
        </p:txBody>
      </p:sp>
      <p:sp>
        <p:nvSpPr>
          <p:cNvPr id="3" name="Title 2"/>
          <p:cNvSpPr>
            <a:spLocks noGrp="1"/>
          </p:cNvSpPr>
          <p:nvPr>
            <p:ph type="title"/>
          </p:nvPr>
        </p:nvSpPr>
        <p:spPr/>
        <p:txBody>
          <a:bodyPr/>
          <a:lstStyle/>
          <a:p>
            <a:pPr algn="ctr"/>
            <a:r>
              <a:rPr lang="en-US" dirty="0" err="1" smtClean="0">
                <a:solidFill>
                  <a:srgbClr val="002060"/>
                </a:solidFill>
              </a:rPr>
              <a:t>Polyhedra</a:t>
            </a:r>
            <a:r>
              <a:rPr lang="en-US" dirty="0" smtClean="0">
                <a:solidFill>
                  <a:srgbClr val="002060"/>
                </a:solidFill>
              </a:rPr>
              <a:t> VII</a:t>
            </a:r>
            <a:endParaRPr lang="en-US" dirty="0"/>
          </a:p>
        </p:txBody>
      </p:sp>
      <p:pic>
        <p:nvPicPr>
          <p:cNvPr id="22530" name="Picture 113"/>
          <p:cNvPicPr>
            <a:picLocks noChangeAspect="1" noChangeArrowheads="1"/>
          </p:cNvPicPr>
          <p:nvPr/>
        </p:nvPicPr>
        <p:blipFill rotWithShape="1">
          <a:blip r:embed="rId2" cstate="print">
            <a:lum bright="-20000" contrast="40000"/>
            <a:extLst>
              <a:ext uri="{28A0092B-C50C-407E-A947-70E740481C1C}">
                <a14:useLocalDpi xmlns:a14="http://schemas.microsoft.com/office/drawing/2010/main" val="0"/>
              </a:ext>
            </a:extLst>
          </a:blip>
          <a:srcRect l="22084" t="33919" r="21692" b="33919"/>
          <a:stretch/>
        </p:blipFill>
        <p:spPr bwMode="auto">
          <a:xfrm>
            <a:off x="6852355" y="1828800"/>
            <a:ext cx="200942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114"/>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l="32321" t="17599" r="32321" b="17599"/>
          <a:stretch>
            <a:fillRect/>
          </a:stretch>
        </p:blipFill>
        <p:spPr bwMode="auto">
          <a:xfrm>
            <a:off x="7326488" y="2819400"/>
            <a:ext cx="124142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rg_hi" descr="ANd9GcQp2GC04oUHazZIAakKIXxRRx8x7IBSbh8syVwm8rq9exa018fh7w"/>
          <p:cNvPicPr>
            <a:picLocks noChangeAspect="1" noChangeArrowheads="1"/>
          </p:cNvPicPr>
          <p:nvPr/>
        </p:nvPicPr>
        <p:blipFill>
          <a:blip r:embed="rId4">
            <a:extLst>
              <a:ext uri="{28A0092B-C50C-407E-A947-70E740481C1C}">
                <a14:useLocalDpi xmlns:a14="http://schemas.microsoft.com/office/drawing/2010/main" val="0"/>
              </a:ext>
            </a:extLst>
          </a:blip>
          <a:srcRect l="10802" t="9238" r="14128" b="4771"/>
          <a:stretch>
            <a:fillRect/>
          </a:stretch>
        </p:blipFill>
        <p:spPr bwMode="auto">
          <a:xfrm>
            <a:off x="7172438" y="4800600"/>
            <a:ext cx="1666762" cy="143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4898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22530"/>
                                        </p:tgtEl>
                                        <p:attrNameLst>
                                          <p:attrName>style.visibility</p:attrName>
                                        </p:attrNameLst>
                                      </p:cBhvr>
                                      <p:to>
                                        <p:strVal val="visible"/>
                                      </p:to>
                                    </p:set>
                                    <p:anim calcmode="lin" valueType="num">
                                      <p:cBhvr>
                                        <p:cTn id="10" dur="500" fill="hold"/>
                                        <p:tgtEl>
                                          <p:spTgt spid="22530"/>
                                        </p:tgtEl>
                                        <p:attrNameLst>
                                          <p:attrName>ppt_w</p:attrName>
                                        </p:attrNameLst>
                                      </p:cBhvr>
                                      <p:tavLst>
                                        <p:tav tm="0">
                                          <p:val>
                                            <p:fltVal val="0"/>
                                          </p:val>
                                        </p:tav>
                                        <p:tav tm="100000">
                                          <p:val>
                                            <p:strVal val="#ppt_w"/>
                                          </p:val>
                                        </p:tav>
                                      </p:tavLst>
                                    </p:anim>
                                    <p:anim calcmode="lin" valueType="num">
                                      <p:cBhvr>
                                        <p:cTn id="11" dur="500" fill="hold"/>
                                        <p:tgtEl>
                                          <p:spTgt spid="22530"/>
                                        </p:tgtEl>
                                        <p:attrNameLst>
                                          <p:attrName>ppt_h</p:attrName>
                                        </p:attrNameLst>
                                      </p:cBhvr>
                                      <p:tavLst>
                                        <p:tav tm="0">
                                          <p:val>
                                            <p:fltVal val="0"/>
                                          </p:val>
                                        </p:tav>
                                        <p:tav tm="100000">
                                          <p:val>
                                            <p:strVal val="#ppt_h"/>
                                          </p:val>
                                        </p:tav>
                                      </p:tavLst>
                                    </p:anim>
                                    <p:animEffect transition="in" filter="fade">
                                      <p:cBhvr>
                                        <p:cTn id="12" dur="500"/>
                                        <p:tgtEl>
                                          <p:spTgt spid="2253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par>
                                <p:cTn id="18" presetID="53" presetClass="entr" presetSubtype="16" fill="hold" nodeType="withEffect">
                                  <p:stCondLst>
                                    <p:cond delay="0"/>
                                  </p:stCondLst>
                                  <p:childTnLst>
                                    <p:set>
                                      <p:cBhvr>
                                        <p:cTn id="19" dur="1" fill="hold">
                                          <p:stCondLst>
                                            <p:cond delay="0"/>
                                          </p:stCondLst>
                                        </p:cTn>
                                        <p:tgtEl>
                                          <p:spTgt spid="22531"/>
                                        </p:tgtEl>
                                        <p:attrNameLst>
                                          <p:attrName>style.visibility</p:attrName>
                                        </p:attrNameLst>
                                      </p:cBhvr>
                                      <p:to>
                                        <p:strVal val="visible"/>
                                      </p:to>
                                    </p:set>
                                    <p:anim calcmode="lin" valueType="num">
                                      <p:cBhvr>
                                        <p:cTn id="20" dur="500" fill="hold"/>
                                        <p:tgtEl>
                                          <p:spTgt spid="22531"/>
                                        </p:tgtEl>
                                        <p:attrNameLst>
                                          <p:attrName>ppt_w</p:attrName>
                                        </p:attrNameLst>
                                      </p:cBhvr>
                                      <p:tavLst>
                                        <p:tav tm="0">
                                          <p:val>
                                            <p:fltVal val="0"/>
                                          </p:val>
                                        </p:tav>
                                        <p:tav tm="100000">
                                          <p:val>
                                            <p:strVal val="#ppt_w"/>
                                          </p:val>
                                        </p:tav>
                                      </p:tavLst>
                                    </p:anim>
                                    <p:anim calcmode="lin" valueType="num">
                                      <p:cBhvr>
                                        <p:cTn id="21" dur="500" fill="hold"/>
                                        <p:tgtEl>
                                          <p:spTgt spid="22531"/>
                                        </p:tgtEl>
                                        <p:attrNameLst>
                                          <p:attrName>ppt_h</p:attrName>
                                        </p:attrNameLst>
                                      </p:cBhvr>
                                      <p:tavLst>
                                        <p:tav tm="0">
                                          <p:val>
                                            <p:fltVal val="0"/>
                                          </p:val>
                                        </p:tav>
                                        <p:tav tm="100000">
                                          <p:val>
                                            <p:strVal val="#ppt_h"/>
                                          </p:val>
                                        </p:tav>
                                      </p:tavLst>
                                    </p:anim>
                                    <p:animEffect transition="in" filter="fade">
                                      <p:cBhvr>
                                        <p:cTn id="22" dur="500"/>
                                        <p:tgtEl>
                                          <p:spTgt spid="2253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barn(inVertical)">
                                      <p:cBhvr>
                                        <p:cTn id="27" dur="500"/>
                                        <p:tgtEl>
                                          <p:spTgt spid="2">
                                            <p:txEl>
                                              <p:pRg st="3" end="3"/>
                                            </p:txEl>
                                          </p:spTgt>
                                        </p:tgtEl>
                                      </p:cBhvr>
                                    </p:animEffect>
                                  </p:childTnLst>
                                </p:cTn>
                              </p:par>
                              <p:par>
                                <p:cTn id="28" presetID="53" presetClass="entr" presetSubtype="16" fill="hold" nodeType="withEffect">
                                  <p:stCondLst>
                                    <p:cond delay="0"/>
                                  </p:stCondLst>
                                  <p:childTnLst>
                                    <p:set>
                                      <p:cBhvr>
                                        <p:cTn id="29" dur="1" fill="hold">
                                          <p:stCondLst>
                                            <p:cond delay="0"/>
                                          </p:stCondLst>
                                        </p:cTn>
                                        <p:tgtEl>
                                          <p:spTgt spid="22532"/>
                                        </p:tgtEl>
                                        <p:attrNameLst>
                                          <p:attrName>style.visibility</p:attrName>
                                        </p:attrNameLst>
                                      </p:cBhvr>
                                      <p:to>
                                        <p:strVal val="visible"/>
                                      </p:to>
                                    </p:set>
                                    <p:anim calcmode="lin" valueType="num">
                                      <p:cBhvr>
                                        <p:cTn id="30" dur="500" fill="hold"/>
                                        <p:tgtEl>
                                          <p:spTgt spid="22532"/>
                                        </p:tgtEl>
                                        <p:attrNameLst>
                                          <p:attrName>ppt_w</p:attrName>
                                        </p:attrNameLst>
                                      </p:cBhvr>
                                      <p:tavLst>
                                        <p:tav tm="0">
                                          <p:val>
                                            <p:fltVal val="0"/>
                                          </p:val>
                                        </p:tav>
                                        <p:tav tm="100000">
                                          <p:val>
                                            <p:strVal val="#ppt_w"/>
                                          </p:val>
                                        </p:tav>
                                      </p:tavLst>
                                    </p:anim>
                                    <p:anim calcmode="lin" valueType="num">
                                      <p:cBhvr>
                                        <p:cTn id="31" dur="500" fill="hold"/>
                                        <p:tgtEl>
                                          <p:spTgt spid="22532"/>
                                        </p:tgtEl>
                                        <p:attrNameLst>
                                          <p:attrName>ppt_h</p:attrName>
                                        </p:attrNameLst>
                                      </p:cBhvr>
                                      <p:tavLst>
                                        <p:tav tm="0">
                                          <p:val>
                                            <p:fltVal val="0"/>
                                          </p:val>
                                        </p:tav>
                                        <p:tav tm="100000">
                                          <p:val>
                                            <p:strVal val="#ppt_h"/>
                                          </p:val>
                                        </p:tav>
                                      </p:tavLst>
                                    </p:anim>
                                    <p:animEffect transition="in" filter="fade">
                                      <p:cBhvr>
                                        <p:cTn id="32" dur="5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6172200" cy="4572000"/>
          </a:xfrm>
        </p:spPr>
        <p:txBody>
          <a:bodyPr/>
          <a:lstStyle/>
          <a:p>
            <a:r>
              <a:rPr lang="en-US" sz="2400" b="1" dirty="0">
                <a:solidFill>
                  <a:schemeClr val="bg1"/>
                </a:solidFill>
              </a:rPr>
              <a:t>Edge sharing octahedra</a:t>
            </a:r>
          </a:p>
          <a:p>
            <a:pPr lvl="1"/>
            <a:r>
              <a:rPr lang="en-US" dirty="0" smtClean="0">
                <a:solidFill>
                  <a:srgbClr val="002060"/>
                </a:solidFill>
              </a:rPr>
              <a:t>The </a:t>
            </a:r>
            <a:r>
              <a:rPr lang="en-US" dirty="0">
                <a:solidFill>
                  <a:srgbClr val="002060"/>
                </a:solidFill>
              </a:rPr>
              <a:t>BiI</a:t>
            </a:r>
            <a:r>
              <a:rPr lang="en-US" baseline="-25000" dirty="0">
                <a:solidFill>
                  <a:srgbClr val="002060"/>
                </a:solidFill>
              </a:rPr>
              <a:t>3</a:t>
            </a:r>
            <a:r>
              <a:rPr lang="en-US" dirty="0">
                <a:solidFill>
                  <a:srgbClr val="002060"/>
                </a:solidFill>
              </a:rPr>
              <a:t> type (hexagonal closed-packed</a:t>
            </a:r>
            <a:r>
              <a:rPr lang="en-US" dirty="0" smtClean="0">
                <a:solidFill>
                  <a:srgbClr val="002060"/>
                </a:solidFill>
              </a:rPr>
              <a:t>,) </a:t>
            </a:r>
            <a:r>
              <a:rPr lang="en-US" dirty="0">
                <a:solidFill>
                  <a:srgbClr val="002060"/>
                </a:solidFill>
              </a:rPr>
              <a:t>and the AlCl</a:t>
            </a:r>
            <a:r>
              <a:rPr lang="en-US" baseline="-25000" dirty="0">
                <a:solidFill>
                  <a:srgbClr val="002060"/>
                </a:solidFill>
              </a:rPr>
              <a:t>3</a:t>
            </a:r>
            <a:r>
              <a:rPr lang="en-US" dirty="0">
                <a:solidFill>
                  <a:srgbClr val="002060"/>
                </a:solidFill>
              </a:rPr>
              <a:t> type (cubic closed-packed) can be regarded as a three-dimensional version of edge sharing. </a:t>
            </a:r>
          </a:p>
          <a:p>
            <a:pPr lvl="1"/>
            <a:r>
              <a:rPr lang="en-US" dirty="0" smtClean="0">
                <a:solidFill>
                  <a:srgbClr val="002060"/>
                </a:solidFill>
              </a:rPr>
              <a:t>Both of the structures are layer structures, which explains the volatility of AlCl</a:t>
            </a:r>
            <a:r>
              <a:rPr lang="en-US" baseline="-25000" dirty="0" smtClean="0">
                <a:solidFill>
                  <a:srgbClr val="002060"/>
                </a:solidFill>
              </a:rPr>
              <a:t>3</a:t>
            </a:r>
            <a:r>
              <a:rPr lang="en-US" dirty="0" smtClean="0"/>
              <a:t>.</a:t>
            </a:r>
          </a:p>
          <a:p>
            <a:pPr lvl="1"/>
            <a:r>
              <a:rPr lang="en-US" dirty="0">
                <a:solidFill>
                  <a:srgbClr val="002060"/>
                </a:solidFill>
              </a:rPr>
              <a:t>DyCl</a:t>
            </a:r>
            <a:r>
              <a:rPr lang="en-US" baseline="-25000" dirty="0">
                <a:solidFill>
                  <a:srgbClr val="002060"/>
                </a:solidFill>
              </a:rPr>
              <a:t>3</a:t>
            </a:r>
            <a:r>
              <a:rPr lang="en-US" dirty="0">
                <a:solidFill>
                  <a:srgbClr val="002060"/>
                </a:solidFill>
              </a:rPr>
              <a:t>, ErCl</a:t>
            </a:r>
            <a:r>
              <a:rPr lang="en-US" baseline="-25000" dirty="0">
                <a:solidFill>
                  <a:srgbClr val="002060"/>
                </a:solidFill>
              </a:rPr>
              <a:t>3</a:t>
            </a:r>
            <a:r>
              <a:rPr lang="en-US" dirty="0">
                <a:solidFill>
                  <a:srgbClr val="002060"/>
                </a:solidFill>
              </a:rPr>
              <a:t>, HoCl</a:t>
            </a:r>
            <a:r>
              <a:rPr lang="en-US" baseline="-25000" dirty="0">
                <a:solidFill>
                  <a:srgbClr val="002060"/>
                </a:solidFill>
              </a:rPr>
              <a:t>3</a:t>
            </a:r>
            <a:r>
              <a:rPr lang="en-US" dirty="0">
                <a:solidFill>
                  <a:srgbClr val="002060"/>
                </a:solidFill>
              </a:rPr>
              <a:t>, InCl</a:t>
            </a:r>
            <a:r>
              <a:rPr lang="en-US" baseline="-25000" dirty="0">
                <a:solidFill>
                  <a:srgbClr val="002060"/>
                </a:solidFill>
              </a:rPr>
              <a:t>3</a:t>
            </a:r>
            <a:r>
              <a:rPr lang="en-US" dirty="0">
                <a:solidFill>
                  <a:srgbClr val="002060"/>
                </a:solidFill>
              </a:rPr>
              <a:t>, LuCl</a:t>
            </a:r>
            <a:r>
              <a:rPr lang="en-US" baseline="-25000" dirty="0">
                <a:solidFill>
                  <a:srgbClr val="002060"/>
                </a:solidFill>
              </a:rPr>
              <a:t>3</a:t>
            </a:r>
            <a:r>
              <a:rPr lang="en-US" dirty="0">
                <a:solidFill>
                  <a:srgbClr val="002060"/>
                </a:solidFill>
              </a:rPr>
              <a:t>, TlCl</a:t>
            </a:r>
            <a:r>
              <a:rPr lang="en-US" baseline="-25000" dirty="0">
                <a:solidFill>
                  <a:srgbClr val="002060"/>
                </a:solidFill>
              </a:rPr>
              <a:t>3</a:t>
            </a:r>
            <a:r>
              <a:rPr lang="en-US" dirty="0">
                <a:solidFill>
                  <a:srgbClr val="002060"/>
                </a:solidFill>
              </a:rPr>
              <a:t>, TmCl</a:t>
            </a:r>
            <a:r>
              <a:rPr lang="en-US" baseline="-25000" dirty="0">
                <a:solidFill>
                  <a:srgbClr val="002060"/>
                </a:solidFill>
              </a:rPr>
              <a:t>3</a:t>
            </a:r>
            <a:r>
              <a:rPr lang="en-US" dirty="0">
                <a:solidFill>
                  <a:srgbClr val="002060"/>
                </a:solidFill>
              </a:rPr>
              <a:t>, </a:t>
            </a:r>
            <a:r>
              <a:rPr lang="en-US" dirty="0" smtClean="0">
                <a:solidFill>
                  <a:srgbClr val="002060"/>
                </a:solidFill>
              </a:rPr>
              <a:t>YbCl</a:t>
            </a:r>
            <a:r>
              <a:rPr lang="en-US" baseline="-25000" dirty="0" smtClean="0">
                <a:solidFill>
                  <a:srgbClr val="002060"/>
                </a:solidFill>
              </a:rPr>
              <a:t>3 </a:t>
            </a:r>
            <a:r>
              <a:rPr lang="en-US" dirty="0" smtClean="0">
                <a:solidFill>
                  <a:srgbClr val="002060"/>
                </a:solidFill>
              </a:rPr>
              <a:t>also crystallize in the AlCl</a:t>
            </a:r>
            <a:r>
              <a:rPr lang="en-US" baseline="-25000" dirty="0" smtClean="0">
                <a:solidFill>
                  <a:srgbClr val="002060"/>
                </a:solidFill>
              </a:rPr>
              <a:t>3 </a:t>
            </a:r>
            <a:r>
              <a:rPr lang="en-US" dirty="0" smtClean="0">
                <a:solidFill>
                  <a:srgbClr val="002060"/>
                </a:solidFill>
              </a:rPr>
              <a:t>structure.</a:t>
            </a:r>
            <a:endParaRPr lang="en-US" dirty="0">
              <a:solidFill>
                <a:srgbClr val="002060"/>
              </a:solidFill>
            </a:endParaRPr>
          </a:p>
        </p:txBody>
      </p:sp>
      <p:sp>
        <p:nvSpPr>
          <p:cNvPr id="3" name="Title 2"/>
          <p:cNvSpPr>
            <a:spLocks noGrp="1"/>
          </p:cNvSpPr>
          <p:nvPr>
            <p:ph type="title"/>
          </p:nvPr>
        </p:nvSpPr>
        <p:spPr/>
        <p:txBody>
          <a:bodyPr/>
          <a:lstStyle/>
          <a:p>
            <a:pPr algn="ctr"/>
            <a:r>
              <a:rPr lang="en-US" dirty="0" err="1" smtClean="0">
                <a:solidFill>
                  <a:srgbClr val="002060"/>
                </a:solidFill>
              </a:rPr>
              <a:t>Polyhedra</a:t>
            </a:r>
            <a:r>
              <a:rPr lang="en-US" dirty="0" smtClean="0">
                <a:solidFill>
                  <a:srgbClr val="002060"/>
                </a:solidFill>
              </a:rPr>
              <a:t> VIII</a:t>
            </a:r>
            <a:endParaRPr lang="en-US" dirty="0"/>
          </a:p>
        </p:txBody>
      </p:sp>
      <p:pic>
        <p:nvPicPr>
          <p:cNvPr id="23554" name="Picture 123"/>
          <p:cNvPicPr>
            <a:picLocks noChangeAspect="1" noChangeArrowheads="1"/>
          </p:cNvPicPr>
          <p:nvPr/>
        </p:nvPicPr>
        <p:blipFill rotWithShape="1">
          <a:blip r:embed="rId2">
            <a:lum contrast="40000"/>
            <a:extLst>
              <a:ext uri="{28A0092B-C50C-407E-A947-70E740481C1C}">
                <a14:useLocalDpi xmlns:a14="http://schemas.microsoft.com/office/drawing/2010/main" val="0"/>
              </a:ext>
            </a:extLst>
          </a:blip>
          <a:srcRect l="39407" t="41113" r="39188" b="41113"/>
          <a:stretch/>
        </p:blipFill>
        <p:spPr bwMode="auto">
          <a:xfrm>
            <a:off x="6606823" y="1777287"/>
            <a:ext cx="2341373" cy="142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6" descr="http://cst-www.nrl.navy.mil/lattice/struk.picts/d0_15.s.png"/>
          <p:cNvPicPr>
            <a:picLocks noChangeAspect="1" noChangeArrowheads="1"/>
          </p:cNvPicPr>
          <p:nvPr/>
        </p:nvPicPr>
        <p:blipFill rotWithShape="1">
          <a:blip r:embed="rId3">
            <a:extLst>
              <a:ext uri="{28A0092B-C50C-407E-A947-70E740481C1C}">
                <a14:useLocalDpi xmlns:a14="http://schemas.microsoft.com/office/drawing/2010/main" val="0"/>
              </a:ext>
            </a:extLst>
          </a:blip>
          <a:srcRect l="48690" b="50000"/>
          <a:stretch/>
        </p:blipFill>
        <p:spPr bwMode="auto">
          <a:xfrm>
            <a:off x="6629401" y="3505200"/>
            <a:ext cx="2244004"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093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3554"/>
                                        </p:tgtEl>
                                        <p:attrNameLst>
                                          <p:attrName>style.visibility</p:attrName>
                                        </p:attrNameLst>
                                      </p:cBhvr>
                                      <p:to>
                                        <p:strVal val="visible"/>
                                      </p:to>
                                    </p:set>
                                    <p:animEffect transition="in" filter="barn(inVertical)">
                                      <p:cBhvr>
                                        <p:cTn id="10" dur="500"/>
                                        <p:tgtEl>
                                          <p:spTgt spid="2355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arn(inVertical)">
                                      <p:cBhvr>
                                        <p:cTn id="15" dur="500"/>
                                        <p:tgtEl>
                                          <p:spTgt spid="2">
                                            <p:txEl>
                                              <p:pRg st="2" end="2"/>
                                            </p:txEl>
                                          </p:spTgt>
                                        </p:tgtEl>
                                      </p:cBhvr>
                                    </p:animEffect>
                                  </p:childTnLst>
                                </p:cTn>
                              </p:par>
                              <p:par>
                                <p:cTn id="16" presetID="53" presetClass="entr" presetSubtype="16" fill="hold" nodeType="withEffect">
                                  <p:stCondLst>
                                    <p:cond delay="0"/>
                                  </p:stCondLst>
                                  <p:childTnLst>
                                    <p:set>
                                      <p:cBhvr>
                                        <p:cTn id="17" dur="1" fill="hold">
                                          <p:stCondLst>
                                            <p:cond delay="0"/>
                                          </p:stCondLst>
                                        </p:cTn>
                                        <p:tgtEl>
                                          <p:spTgt spid="23558"/>
                                        </p:tgtEl>
                                        <p:attrNameLst>
                                          <p:attrName>style.visibility</p:attrName>
                                        </p:attrNameLst>
                                      </p:cBhvr>
                                      <p:to>
                                        <p:strVal val="visible"/>
                                      </p:to>
                                    </p:set>
                                    <p:anim calcmode="lin" valueType="num">
                                      <p:cBhvr>
                                        <p:cTn id="18" dur="500" fill="hold"/>
                                        <p:tgtEl>
                                          <p:spTgt spid="23558"/>
                                        </p:tgtEl>
                                        <p:attrNameLst>
                                          <p:attrName>ppt_w</p:attrName>
                                        </p:attrNameLst>
                                      </p:cBhvr>
                                      <p:tavLst>
                                        <p:tav tm="0">
                                          <p:val>
                                            <p:fltVal val="0"/>
                                          </p:val>
                                        </p:tav>
                                        <p:tav tm="100000">
                                          <p:val>
                                            <p:strVal val="#ppt_w"/>
                                          </p:val>
                                        </p:tav>
                                      </p:tavLst>
                                    </p:anim>
                                    <p:anim calcmode="lin" valueType="num">
                                      <p:cBhvr>
                                        <p:cTn id="19" dur="500" fill="hold"/>
                                        <p:tgtEl>
                                          <p:spTgt spid="23558"/>
                                        </p:tgtEl>
                                        <p:attrNameLst>
                                          <p:attrName>ppt_h</p:attrName>
                                        </p:attrNameLst>
                                      </p:cBhvr>
                                      <p:tavLst>
                                        <p:tav tm="0">
                                          <p:val>
                                            <p:fltVal val="0"/>
                                          </p:val>
                                        </p:tav>
                                        <p:tav tm="100000">
                                          <p:val>
                                            <p:strVal val="#ppt_h"/>
                                          </p:val>
                                        </p:tav>
                                      </p:tavLst>
                                    </p:anim>
                                    <p:animEffect transition="in" filter="fade">
                                      <p:cBhvr>
                                        <p:cTn id="20" dur="500"/>
                                        <p:tgtEl>
                                          <p:spTgt spid="2355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barn(inVertical)">
                                      <p:cBhvr>
                                        <p:cTn id="25"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6324600" cy="4572000"/>
          </a:xfrm>
        </p:spPr>
        <p:txBody>
          <a:bodyPr>
            <a:normAutofit fontScale="85000" lnSpcReduction="20000"/>
          </a:bodyPr>
          <a:lstStyle/>
          <a:p>
            <a:r>
              <a:rPr lang="en-US" b="1" dirty="0">
                <a:solidFill>
                  <a:schemeClr val="bg1"/>
                </a:solidFill>
              </a:rPr>
              <a:t>Face sharing</a:t>
            </a:r>
          </a:p>
          <a:p>
            <a:pPr lvl="1"/>
            <a:r>
              <a:rPr lang="en-US" dirty="0">
                <a:solidFill>
                  <a:srgbClr val="002060"/>
                </a:solidFill>
              </a:rPr>
              <a:t>This structural motif is often found in species of M</a:t>
            </a:r>
            <a:r>
              <a:rPr lang="en-US" baseline="-25000" dirty="0">
                <a:solidFill>
                  <a:srgbClr val="002060"/>
                </a:solidFill>
              </a:rPr>
              <a:t>2</a:t>
            </a:r>
            <a:r>
              <a:rPr lang="en-US" dirty="0">
                <a:solidFill>
                  <a:srgbClr val="002060"/>
                </a:solidFill>
              </a:rPr>
              <a:t>X</a:t>
            </a:r>
            <a:r>
              <a:rPr lang="en-US" baseline="-25000" dirty="0">
                <a:solidFill>
                  <a:srgbClr val="002060"/>
                </a:solidFill>
              </a:rPr>
              <a:t>9</a:t>
            </a:r>
            <a:r>
              <a:rPr lang="en-US" dirty="0">
                <a:solidFill>
                  <a:srgbClr val="002060"/>
                </a:solidFill>
              </a:rPr>
              <a:t> composition i.e., Fe</a:t>
            </a:r>
            <a:r>
              <a:rPr lang="en-US" baseline="-25000" dirty="0">
                <a:solidFill>
                  <a:srgbClr val="002060"/>
                </a:solidFill>
              </a:rPr>
              <a:t>2</a:t>
            </a:r>
            <a:r>
              <a:rPr lang="en-US" dirty="0">
                <a:solidFill>
                  <a:srgbClr val="002060"/>
                </a:solidFill>
              </a:rPr>
              <a:t>(CO)</a:t>
            </a:r>
            <a:r>
              <a:rPr lang="en-US" baseline="-25000" dirty="0">
                <a:solidFill>
                  <a:srgbClr val="002060"/>
                </a:solidFill>
              </a:rPr>
              <a:t>9</a:t>
            </a:r>
            <a:r>
              <a:rPr lang="en-US" dirty="0">
                <a:solidFill>
                  <a:srgbClr val="002060"/>
                </a:solidFill>
              </a:rPr>
              <a:t> and M</a:t>
            </a:r>
            <a:r>
              <a:rPr lang="en-US" baseline="-25000" dirty="0">
                <a:solidFill>
                  <a:srgbClr val="002060"/>
                </a:solidFill>
              </a:rPr>
              <a:t>2</a:t>
            </a:r>
            <a:r>
              <a:rPr lang="en-US" dirty="0">
                <a:solidFill>
                  <a:srgbClr val="002060"/>
                </a:solidFill>
              </a:rPr>
              <a:t>Cl</a:t>
            </a:r>
            <a:r>
              <a:rPr lang="en-US" baseline="-25000" dirty="0">
                <a:solidFill>
                  <a:srgbClr val="002060"/>
                </a:solidFill>
              </a:rPr>
              <a:t>9</a:t>
            </a:r>
            <a:r>
              <a:rPr lang="en-US" baseline="30000" dirty="0">
                <a:solidFill>
                  <a:srgbClr val="002060"/>
                </a:solidFill>
              </a:rPr>
              <a:t>3-</a:t>
            </a:r>
            <a:r>
              <a:rPr lang="en-US" dirty="0">
                <a:solidFill>
                  <a:srgbClr val="002060"/>
                </a:solidFill>
              </a:rPr>
              <a:t> </a:t>
            </a:r>
            <a:r>
              <a:rPr lang="en-US" dirty="0" smtClean="0">
                <a:solidFill>
                  <a:srgbClr val="002060"/>
                </a:solidFill>
              </a:rPr>
              <a:t/>
            </a:r>
            <a:br>
              <a:rPr lang="en-US" dirty="0" smtClean="0">
                <a:solidFill>
                  <a:srgbClr val="002060"/>
                </a:solidFill>
              </a:rPr>
            </a:br>
            <a:r>
              <a:rPr lang="en-US" dirty="0" smtClean="0">
                <a:solidFill>
                  <a:srgbClr val="002060"/>
                </a:solidFill>
              </a:rPr>
              <a:t>(</a:t>
            </a:r>
            <a:r>
              <a:rPr lang="en-US" dirty="0">
                <a:solidFill>
                  <a:srgbClr val="002060"/>
                </a:solidFill>
              </a:rPr>
              <a:t>M=Cr, Mo, M). </a:t>
            </a:r>
            <a:endParaRPr lang="en-US" dirty="0" smtClean="0">
              <a:solidFill>
                <a:srgbClr val="002060"/>
              </a:solidFill>
            </a:endParaRPr>
          </a:p>
          <a:p>
            <a:pPr lvl="1"/>
            <a:r>
              <a:rPr lang="en-US" dirty="0" smtClean="0">
                <a:solidFill>
                  <a:srgbClr val="002060"/>
                </a:solidFill>
              </a:rPr>
              <a:t>In </a:t>
            </a:r>
            <a:r>
              <a:rPr lang="en-US" dirty="0">
                <a:solidFill>
                  <a:srgbClr val="002060"/>
                </a:solidFill>
              </a:rPr>
              <a:t>W</a:t>
            </a:r>
            <a:r>
              <a:rPr lang="en-US" baseline="-25000" dirty="0">
                <a:solidFill>
                  <a:srgbClr val="002060"/>
                </a:solidFill>
              </a:rPr>
              <a:t>2</a:t>
            </a:r>
            <a:r>
              <a:rPr lang="en-US" dirty="0">
                <a:solidFill>
                  <a:srgbClr val="002060"/>
                </a:solidFill>
              </a:rPr>
              <a:t>Cl</a:t>
            </a:r>
            <a:r>
              <a:rPr lang="en-US" baseline="-25000" dirty="0">
                <a:solidFill>
                  <a:srgbClr val="002060"/>
                </a:solidFill>
              </a:rPr>
              <a:t>9</a:t>
            </a:r>
            <a:r>
              <a:rPr lang="en-US" baseline="30000" dirty="0">
                <a:solidFill>
                  <a:srgbClr val="002060"/>
                </a:solidFill>
              </a:rPr>
              <a:t>3-</a:t>
            </a:r>
            <a:r>
              <a:rPr lang="en-US" dirty="0">
                <a:solidFill>
                  <a:srgbClr val="002060"/>
                </a:solidFill>
              </a:rPr>
              <a:t>, a strong W-W triple bond is found </a:t>
            </a:r>
            <a:r>
              <a:rPr lang="en-US" dirty="0" smtClean="0">
                <a:solidFill>
                  <a:srgbClr val="002060"/>
                </a:solidFill>
              </a:rPr>
              <a:t/>
            </a:r>
            <a:br>
              <a:rPr lang="en-US" dirty="0" smtClean="0">
                <a:solidFill>
                  <a:srgbClr val="002060"/>
                </a:solidFill>
              </a:rPr>
            </a:br>
            <a:r>
              <a:rPr lang="en-US" dirty="0" smtClean="0">
                <a:solidFill>
                  <a:srgbClr val="002060"/>
                </a:solidFill>
              </a:rPr>
              <a:t>(</a:t>
            </a:r>
            <a:r>
              <a:rPr lang="en-US" dirty="0">
                <a:solidFill>
                  <a:srgbClr val="002060"/>
                </a:solidFill>
              </a:rPr>
              <a:t>d=241 pm). The M-M bond in Mo</a:t>
            </a:r>
            <a:r>
              <a:rPr lang="en-US" baseline="-25000" dirty="0">
                <a:solidFill>
                  <a:srgbClr val="002060"/>
                </a:solidFill>
              </a:rPr>
              <a:t>2</a:t>
            </a:r>
            <a:r>
              <a:rPr lang="en-US" dirty="0">
                <a:solidFill>
                  <a:srgbClr val="002060"/>
                </a:solidFill>
              </a:rPr>
              <a:t>Cl</a:t>
            </a:r>
            <a:r>
              <a:rPr lang="en-US" baseline="-25000" dirty="0">
                <a:solidFill>
                  <a:srgbClr val="002060"/>
                </a:solidFill>
              </a:rPr>
              <a:t>9</a:t>
            </a:r>
            <a:r>
              <a:rPr lang="en-US" baseline="30000" dirty="0">
                <a:solidFill>
                  <a:srgbClr val="002060"/>
                </a:solidFill>
              </a:rPr>
              <a:t>3-</a:t>
            </a:r>
            <a:r>
              <a:rPr lang="en-US" dirty="0">
                <a:solidFill>
                  <a:srgbClr val="002060"/>
                </a:solidFill>
              </a:rPr>
              <a:t> (d=267 pm), Cr</a:t>
            </a:r>
            <a:r>
              <a:rPr lang="en-US" baseline="-25000" dirty="0">
                <a:solidFill>
                  <a:srgbClr val="002060"/>
                </a:solidFill>
              </a:rPr>
              <a:t>2</a:t>
            </a:r>
            <a:r>
              <a:rPr lang="en-US" dirty="0">
                <a:solidFill>
                  <a:srgbClr val="002060"/>
                </a:solidFill>
              </a:rPr>
              <a:t>Cl</a:t>
            </a:r>
            <a:r>
              <a:rPr lang="en-US" baseline="-25000" dirty="0">
                <a:solidFill>
                  <a:srgbClr val="002060"/>
                </a:solidFill>
              </a:rPr>
              <a:t>9</a:t>
            </a:r>
            <a:r>
              <a:rPr lang="en-US" baseline="30000" dirty="0">
                <a:solidFill>
                  <a:srgbClr val="002060"/>
                </a:solidFill>
              </a:rPr>
              <a:t>3- </a:t>
            </a:r>
            <a:r>
              <a:rPr lang="en-US" dirty="0">
                <a:solidFill>
                  <a:srgbClr val="002060"/>
                </a:solidFill>
              </a:rPr>
              <a:t>(d=312</a:t>
            </a:r>
            <a:r>
              <a:rPr lang="en-US" baseline="30000" dirty="0">
                <a:solidFill>
                  <a:srgbClr val="002060"/>
                </a:solidFill>
              </a:rPr>
              <a:t> </a:t>
            </a:r>
            <a:r>
              <a:rPr lang="en-US" dirty="0">
                <a:solidFill>
                  <a:srgbClr val="002060"/>
                </a:solidFill>
              </a:rPr>
              <a:t>pm) and V</a:t>
            </a:r>
            <a:r>
              <a:rPr lang="en-US" baseline="-25000" dirty="0">
                <a:solidFill>
                  <a:srgbClr val="002060"/>
                </a:solidFill>
              </a:rPr>
              <a:t>2</a:t>
            </a:r>
            <a:r>
              <a:rPr lang="en-US" dirty="0">
                <a:solidFill>
                  <a:srgbClr val="002060"/>
                </a:solidFill>
              </a:rPr>
              <a:t>Cl</a:t>
            </a:r>
            <a:r>
              <a:rPr lang="en-US" baseline="-25000" dirty="0">
                <a:solidFill>
                  <a:srgbClr val="002060"/>
                </a:solidFill>
              </a:rPr>
              <a:t>9</a:t>
            </a:r>
            <a:r>
              <a:rPr lang="en-US" baseline="30000" dirty="0">
                <a:solidFill>
                  <a:srgbClr val="002060"/>
                </a:solidFill>
              </a:rPr>
              <a:t>3-</a:t>
            </a:r>
            <a:r>
              <a:rPr lang="en-US" dirty="0">
                <a:solidFill>
                  <a:srgbClr val="002060"/>
                </a:solidFill>
              </a:rPr>
              <a:t> (d=328 pm) and Ti</a:t>
            </a:r>
            <a:r>
              <a:rPr lang="en-US" baseline="-25000" dirty="0">
                <a:solidFill>
                  <a:srgbClr val="002060"/>
                </a:solidFill>
              </a:rPr>
              <a:t>2</a:t>
            </a:r>
            <a:r>
              <a:rPr lang="en-US" dirty="0">
                <a:solidFill>
                  <a:srgbClr val="002060"/>
                </a:solidFill>
              </a:rPr>
              <a:t>Cl</a:t>
            </a:r>
            <a:r>
              <a:rPr lang="en-US" baseline="-25000" dirty="0">
                <a:solidFill>
                  <a:srgbClr val="002060"/>
                </a:solidFill>
              </a:rPr>
              <a:t>9</a:t>
            </a:r>
            <a:r>
              <a:rPr lang="en-US" baseline="30000" dirty="0">
                <a:solidFill>
                  <a:srgbClr val="002060"/>
                </a:solidFill>
              </a:rPr>
              <a:t>3- </a:t>
            </a:r>
            <a:r>
              <a:rPr lang="en-US" dirty="0">
                <a:solidFill>
                  <a:srgbClr val="002060"/>
                </a:solidFill>
              </a:rPr>
              <a:t>(d=322 pm) are significant longer because of weak or no M-M interactions. </a:t>
            </a:r>
            <a:endParaRPr lang="en-US" dirty="0" smtClean="0">
              <a:solidFill>
                <a:srgbClr val="002060"/>
              </a:solidFill>
            </a:endParaRPr>
          </a:p>
          <a:p>
            <a:pPr lvl="1"/>
            <a:r>
              <a:rPr lang="en-US" dirty="0">
                <a:solidFill>
                  <a:srgbClr val="002060"/>
                </a:solidFill>
              </a:rPr>
              <a:t>In ZrI</a:t>
            </a:r>
            <a:r>
              <a:rPr lang="en-US" baseline="-25000" dirty="0">
                <a:solidFill>
                  <a:srgbClr val="002060"/>
                </a:solidFill>
              </a:rPr>
              <a:t>3</a:t>
            </a:r>
            <a:r>
              <a:rPr lang="en-US" dirty="0">
                <a:solidFill>
                  <a:srgbClr val="002060"/>
                </a:solidFill>
              </a:rPr>
              <a:t>, MoBr</a:t>
            </a:r>
            <a:r>
              <a:rPr lang="en-US" baseline="-25000" dirty="0">
                <a:solidFill>
                  <a:srgbClr val="002060"/>
                </a:solidFill>
              </a:rPr>
              <a:t>3</a:t>
            </a:r>
            <a:r>
              <a:rPr lang="en-US" dirty="0">
                <a:solidFill>
                  <a:srgbClr val="002060"/>
                </a:solidFill>
              </a:rPr>
              <a:t> and RuBr</a:t>
            </a:r>
            <a:r>
              <a:rPr lang="en-US" baseline="-25000" dirty="0">
                <a:solidFill>
                  <a:srgbClr val="002060"/>
                </a:solidFill>
              </a:rPr>
              <a:t>3</a:t>
            </a:r>
            <a:r>
              <a:rPr lang="en-US" dirty="0">
                <a:solidFill>
                  <a:srgbClr val="002060"/>
                </a:solidFill>
              </a:rPr>
              <a:t>, a chain of face-sharing octahedra are found. In many cases, face sharing allows the metal atoms to form M-M bonds of various degrees. This results in alternating </a:t>
            </a:r>
            <a:r>
              <a:rPr lang="en-US" dirty="0" err="1">
                <a:solidFill>
                  <a:srgbClr val="002060"/>
                </a:solidFill>
              </a:rPr>
              <a:t>Zr-Zr</a:t>
            </a:r>
            <a:r>
              <a:rPr lang="en-US" dirty="0">
                <a:solidFill>
                  <a:srgbClr val="002060"/>
                </a:solidFill>
              </a:rPr>
              <a:t> distances in the chain structure of ZrI</a:t>
            </a:r>
            <a:r>
              <a:rPr lang="en-US" baseline="-25000" dirty="0">
                <a:solidFill>
                  <a:srgbClr val="002060"/>
                </a:solidFill>
              </a:rPr>
              <a:t>3</a:t>
            </a:r>
            <a:r>
              <a:rPr lang="en-US" dirty="0">
                <a:solidFill>
                  <a:srgbClr val="002060"/>
                </a:solidFill>
              </a:rPr>
              <a:t> due to </a:t>
            </a:r>
            <a:r>
              <a:rPr lang="en-US" dirty="0" err="1">
                <a:solidFill>
                  <a:srgbClr val="002060"/>
                </a:solidFill>
              </a:rPr>
              <a:t>Zr-Zr</a:t>
            </a:r>
            <a:r>
              <a:rPr lang="en-US" dirty="0">
                <a:solidFill>
                  <a:srgbClr val="002060"/>
                </a:solidFill>
              </a:rPr>
              <a:t> pair formation. </a:t>
            </a:r>
            <a:endParaRPr lang="en-US" dirty="0" smtClean="0">
              <a:solidFill>
                <a:srgbClr val="002060"/>
              </a:solidFill>
            </a:endParaRPr>
          </a:p>
          <a:p>
            <a:pPr lvl="1"/>
            <a:r>
              <a:rPr lang="en-US" dirty="0" smtClean="0">
                <a:solidFill>
                  <a:srgbClr val="002060"/>
                </a:solidFill>
              </a:rPr>
              <a:t>Anionic </a:t>
            </a:r>
            <a:r>
              <a:rPr lang="en-US" dirty="0">
                <a:solidFill>
                  <a:srgbClr val="002060"/>
                </a:solidFill>
              </a:rPr>
              <a:t>chains are also observed in compounds like Cs[NiCl</a:t>
            </a:r>
            <a:r>
              <a:rPr lang="en-US" baseline="-25000" dirty="0">
                <a:solidFill>
                  <a:srgbClr val="002060"/>
                </a:solidFill>
              </a:rPr>
              <a:t>3</a:t>
            </a:r>
            <a:r>
              <a:rPr lang="en-US" dirty="0">
                <a:solidFill>
                  <a:srgbClr val="002060"/>
                </a:solidFill>
              </a:rPr>
              <a:t>] and Ba[NiO</a:t>
            </a:r>
            <a:r>
              <a:rPr lang="en-US" baseline="-25000" dirty="0">
                <a:solidFill>
                  <a:srgbClr val="002060"/>
                </a:solidFill>
              </a:rPr>
              <a:t>3</a:t>
            </a:r>
            <a:r>
              <a:rPr lang="en-US" dirty="0">
                <a:solidFill>
                  <a:srgbClr val="002060"/>
                </a:solidFill>
              </a:rPr>
              <a:t>]. </a:t>
            </a:r>
          </a:p>
          <a:p>
            <a:pPr lvl="1"/>
            <a:endParaRPr lang="en-US" dirty="0"/>
          </a:p>
        </p:txBody>
      </p:sp>
      <p:sp>
        <p:nvSpPr>
          <p:cNvPr id="3" name="Title 2"/>
          <p:cNvSpPr>
            <a:spLocks noGrp="1"/>
          </p:cNvSpPr>
          <p:nvPr>
            <p:ph type="title"/>
          </p:nvPr>
        </p:nvSpPr>
        <p:spPr/>
        <p:txBody>
          <a:bodyPr/>
          <a:lstStyle/>
          <a:p>
            <a:pPr algn="ctr"/>
            <a:r>
              <a:rPr lang="en-US" dirty="0" err="1" smtClean="0">
                <a:solidFill>
                  <a:srgbClr val="002060"/>
                </a:solidFill>
              </a:rPr>
              <a:t>Polyhedra</a:t>
            </a:r>
            <a:r>
              <a:rPr lang="en-US" dirty="0" smtClean="0">
                <a:solidFill>
                  <a:srgbClr val="002060"/>
                </a:solidFill>
              </a:rPr>
              <a:t> IX</a:t>
            </a:r>
            <a:endParaRPr lang="en-US" dirty="0"/>
          </a:p>
        </p:txBody>
      </p:sp>
      <p:grpSp>
        <p:nvGrpSpPr>
          <p:cNvPr id="6" name="Group 5"/>
          <p:cNvGrpSpPr/>
          <p:nvPr/>
        </p:nvGrpSpPr>
        <p:grpSpPr>
          <a:xfrm>
            <a:off x="6870435" y="2732087"/>
            <a:ext cx="1917700" cy="1077913"/>
            <a:chOff x="6858000" y="1981200"/>
            <a:chExt cx="1917700" cy="1077913"/>
          </a:xfrm>
        </p:grpSpPr>
        <p:pic>
          <p:nvPicPr>
            <p:cNvPr id="24578" name="Picture 115"/>
            <p:cNvPicPr>
              <a:picLocks noChangeAspect="1" noChangeArrowheads="1"/>
            </p:cNvPicPr>
            <p:nvPr/>
          </p:nvPicPr>
          <p:blipFill>
            <a:blip r:embed="rId2" cstate="print">
              <a:lum bright="-20000" contrast="40000"/>
              <a:extLst>
                <a:ext uri="{28A0092B-C50C-407E-A947-70E740481C1C}">
                  <a14:useLocalDpi xmlns:a14="http://schemas.microsoft.com/office/drawing/2010/main" val="0"/>
                </a:ext>
              </a:extLst>
            </a:blip>
            <a:srcRect l="31599" t="35974" r="31599" b="35974"/>
            <a:stretch>
              <a:fillRect/>
            </a:stretch>
          </p:blipFill>
          <p:spPr bwMode="auto">
            <a:xfrm>
              <a:off x="6858000" y="1981200"/>
              <a:ext cx="19177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2"/>
            <p:cNvSpPr txBox="1">
              <a:spLocks noChangeArrowheads="1"/>
            </p:cNvSpPr>
            <p:nvPr/>
          </p:nvSpPr>
          <p:spPr bwMode="auto">
            <a:xfrm>
              <a:off x="7391400" y="2520156"/>
              <a:ext cx="3444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smtClean="0">
                  <a:ln>
                    <a:noFill/>
                  </a:ln>
                  <a:solidFill>
                    <a:schemeClr val="bg1"/>
                  </a:solidFill>
                  <a:effectLst/>
                  <a:latin typeface="Times New Roman" pitchFamily="18" charset="0"/>
                  <a:cs typeface="Arial" pitchFamily="34" charset="0"/>
                </a:rPr>
                <a:t>M</a:t>
              </a:r>
              <a:endParaRPr kumimoji="0" lang="en-US" sz="2000" b="1" i="0" u="none" strike="noStrike" cap="none" normalizeH="0" baseline="0" smtClean="0">
                <a:ln>
                  <a:noFill/>
                </a:ln>
                <a:solidFill>
                  <a:schemeClr val="bg1"/>
                </a:solidFill>
                <a:effectLst/>
                <a:latin typeface="Arial" pitchFamily="34" charset="0"/>
                <a:cs typeface="Arial" pitchFamily="34" charset="0"/>
              </a:endParaRPr>
            </a:p>
          </p:txBody>
        </p:sp>
        <p:sp>
          <p:nvSpPr>
            <p:cNvPr id="5" name="Text Box 2"/>
            <p:cNvSpPr txBox="1">
              <a:spLocks noChangeArrowheads="1"/>
            </p:cNvSpPr>
            <p:nvPr/>
          </p:nvSpPr>
          <p:spPr bwMode="auto">
            <a:xfrm>
              <a:off x="6858000" y="2727081"/>
              <a:ext cx="344488"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err="1" smtClean="0">
                  <a:ln>
                    <a:noFill/>
                  </a:ln>
                  <a:solidFill>
                    <a:schemeClr val="bg1"/>
                  </a:solidFill>
                  <a:effectLst/>
                  <a:latin typeface="Times New Roman" pitchFamily="18" charset="0"/>
                  <a:cs typeface="Arial" pitchFamily="34" charset="0"/>
                </a:rPr>
                <a:t>Cl</a:t>
              </a:r>
              <a:endParaRPr kumimoji="0" lang="en-US" sz="2000" b="1" i="0" u="none" strike="noStrike" cap="none" normalizeH="0" baseline="0" dirty="0" smtClean="0">
                <a:ln>
                  <a:noFill/>
                </a:ln>
                <a:solidFill>
                  <a:schemeClr val="bg1"/>
                </a:solidFill>
                <a:effectLst/>
                <a:latin typeface="Arial" pitchFamily="34" charset="0"/>
                <a:cs typeface="Arial" pitchFamily="34" charset="0"/>
              </a:endParaRPr>
            </a:p>
          </p:txBody>
        </p:sp>
      </p:grpSp>
    </p:spTree>
    <p:extLst>
      <p:ext uri="{BB962C8B-B14F-4D97-AF65-F5344CB8AC3E}">
        <p14:creationId xmlns:p14="http://schemas.microsoft.com/office/powerpoint/2010/main" val="2113098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par>
                                <p:cTn id="13" presetID="53" presetClass="entr" presetSubtype="16"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953000"/>
          </a:xfrm>
        </p:spPr>
        <p:txBody>
          <a:bodyPr>
            <a:normAutofit fontScale="77500" lnSpcReduction="20000"/>
          </a:bodyPr>
          <a:lstStyle/>
          <a:p>
            <a:r>
              <a:rPr lang="en-US" b="1" dirty="0" smtClean="0">
                <a:solidFill>
                  <a:schemeClr val="bg1"/>
                </a:solidFill>
              </a:rPr>
              <a:t>Two-dimensional picture</a:t>
            </a: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r>
              <a:rPr lang="en-US" dirty="0" smtClean="0">
                <a:solidFill>
                  <a:schemeClr val="bg1"/>
                </a:solidFill>
              </a:rPr>
              <a:t>In the figure 1, the red </a:t>
            </a:r>
            <a:r>
              <a:rPr lang="en-US" dirty="0">
                <a:solidFill>
                  <a:schemeClr val="bg1"/>
                </a:solidFill>
              </a:rPr>
              <a:t>atom has contact with four next neighbors, while in </a:t>
            </a:r>
            <a:r>
              <a:rPr lang="en-US" dirty="0" smtClean="0">
                <a:solidFill>
                  <a:schemeClr val="bg1"/>
                </a:solidFill>
              </a:rPr>
              <a:t>the figure 2 each </a:t>
            </a:r>
            <a:r>
              <a:rPr lang="en-US" dirty="0">
                <a:solidFill>
                  <a:schemeClr val="bg1"/>
                </a:solidFill>
              </a:rPr>
              <a:t>atom touches six next neighbors. </a:t>
            </a:r>
            <a:endParaRPr lang="en-US" dirty="0" smtClean="0">
              <a:solidFill>
                <a:schemeClr val="bg1"/>
              </a:solidFill>
            </a:endParaRPr>
          </a:p>
          <a:p>
            <a:r>
              <a:rPr lang="en-US" dirty="0" smtClean="0">
                <a:solidFill>
                  <a:schemeClr val="bg1"/>
                </a:solidFill>
              </a:rPr>
              <a:t>The </a:t>
            </a:r>
            <a:r>
              <a:rPr lang="en-US" dirty="0">
                <a:solidFill>
                  <a:schemeClr val="bg1"/>
                </a:solidFill>
              </a:rPr>
              <a:t>box </a:t>
            </a:r>
            <a:r>
              <a:rPr lang="en-US" dirty="0" smtClean="0">
                <a:solidFill>
                  <a:schemeClr val="bg1"/>
                </a:solidFill>
              </a:rPr>
              <a:t>in figure 1 contains </a:t>
            </a:r>
            <a:r>
              <a:rPr lang="en-US" dirty="0">
                <a:solidFill>
                  <a:schemeClr val="bg1"/>
                </a:solidFill>
              </a:rPr>
              <a:t>25 atoms and still has a lot of free space in between </a:t>
            </a:r>
            <a:r>
              <a:rPr lang="en-US" dirty="0" smtClean="0">
                <a:solidFill>
                  <a:schemeClr val="bg1"/>
                </a:solidFill>
              </a:rPr>
              <a:t>them. The box </a:t>
            </a:r>
            <a:r>
              <a:rPr lang="en-US" dirty="0" smtClean="0">
                <a:solidFill>
                  <a:schemeClr val="bg1"/>
                </a:solidFill>
              </a:rPr>
              <a:t>in figure 2</a:t>
            </a:r>
            <a:r>
              <a:rPr lang="en-US" dirty="0" smtClean="0">
                <a:solidFill>
                  <a:schemeClr val="bg1"/>
                </a:solidFill>
              </a:rPr>
              <a:t> </a:t>
            </a:r>
            <a:r>
              <a:rPr lang="en-US" dirty="0">
                <a:solidFill>
                  <a:schemeClr val="bg1"/>
                </a:solidFill>
              </a:rPr>
              <a:t>has only 23 full atoms in the same area, but in addition fits eight atoms at least half way into the cell, which adds up to an overall atom count of ~27 atoms. </a:t>
            </a:r>
            <a:endParaRPr lang="en-US" dirty="0" smtClean="0">
              <a:solidFill>
                <a:schemeClr val="bg1"/>
              </a:solidFill>
            </a:endParaRPr>
          </a:p>
          <a:p>
            <a:r>
              <a:rPr lang="en-US" dirty="0" smtClean="0">
                <a:solidFill>
                  <a:schemeClr val="bg1"/>
                </a:solidFill>
              </a:rPr>
              <a:t>While </a:t>
            </a:r>
            <a:r>
              <a:rPr lang="en-US" dirty="0" smtClean="0">
                <a:solidFill>
                  <a:schemeClr val="bg1"/>
                </a:solidFill>
              </a:rPr>
              <a:t>the arrangement in figure 2 appears to </a:t>
            </a:r>
            <a:r>
              <a:rPr lang="en-US" dirty="0" smtClean="0">
                <a:solidFill>
                  <a:schemeClr val="bg1"/>
                </a:solidFill>
              </a:rPr>
              <a:t>be less organized, the packing on the right accommodates </a:t>
            </a:r>
            <a:r>
              <a:rPr lang="en-US" dirty="0">
                <a:solidFill>
                  <a:schemeClr val="bg1"/>
                </a:solidFill>
              </a:rPr>
              <a:t>almost 10% </a:t>
            </a:r>
            <a:r>
              <a:rPr lang="en-US" dirty="0" smtClean="0">
                <a:solidFill>
                  <a:schemeClr val="bg1"/>
                </a:solidFill>
              </a:rPr>
              <a:t>more (84.8% vs. 78.5%) </a:t>
            </a:r>
            <a:r>
              <a:rPr lang="en-US" dirty="0" smtClean="0">
                <a:solidFill>
                  <a:schemeClr val="bg1"/>
                </a:solidFill>
              </a:rPr>
              <a:t>because </a:t>
            </a:r>
            <a:r>
              <a:rPr lang="en-US" dirty="0">
                <a:solidFill>
                  <a:schemeClr val="bg1"/>
                </a:solidFill>
              </a:rPr>
              <a:t>it leaves less space between the individual atoms resulting in a stronger interaction between atoms. </a:t>
            </a:r>
          </a:p>
        </p:txBody>
      </p:sp>
      <p:sp>
        <p:nvSpPr>
          <p:cNvPr id="3" name="Title 2"/>
          <p:cNvSpPr>
            <a:spLocks noGrp="1"/>
          </p:cNvSpPr>
          <p:nvPr>
            <p:ph type="title"/>
          </p:nvPr>
        </p:nvSpPr>
        <p:spPr/>
        <p:txBody>
          <a:bodyPr/>
          <a:lstStyle/>
          <a:p>
            <a:pPr algn="ctr"/>
            <a:r>
              <a:rPr lang="en-US" dirty="0">
                <a:solidFill>
                  <a:srgbClr val="002060"/>
                </a:solidFill>
                <a:effectLst/>
              </a:rPr>
              <a:t>Metal structures </a:t>
            </a:r>
            <a:r>
              <a:rPr lang="en-US" dirty="0" smtClean="0">
                <a:solidFill>
                  <a:srgbClr val="002060"/>
                </a:solidFill>
              </a:rPr>
              <a:t> I</a:t>
            </a:r>
            <a:endParaRPr lang="en-US" dirty="0"/>
          </a:p>
        </p:txBody>
      </p:sp>
      <p:pic>
        <p:nvPicPr>
          <p:cNvPr id="1104" name="Picture 80"/>
          <p:cNvPicPr>
            <a:picLocks noChangeAspect="1" noChangeArrowheads="1"/>
          </p:cNvPicPr>
          <p:nvPr/>
        </p:nvPicPr>
        <p:blipFill rotWithShape="1">
          <a:blip r:embed="rId2">
            <a:extLst>
              <a:ext uri="{28A0092B-C50C-407E-A947-70E740481C1C}">
                <a14:useLocalDpi xmlns:a14="http://schemas.microsoft.com/office/drawing/2010/main" val="0"/>
              </a:ext>
            </a:extLst>
          </a:blip>
          <a:srcRect l="28354" t="32954" r="26759" b="39638"/>
          <a:stretch/>
        </p:blipFill>
        <p:spPr bwMode="auto">
          <a:xfrm>
            <a:off x="2037644" y="1828800"/>
            <a:ext cx="5257800" cy="1805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74" name="TextBox 1073"/>
          <p:cNvSpPr txBox="1"/>
          <p:nvPr/>
        </p:nvSpPr>
        <p:spPr>
          <a:xfrm>
            <a:off x="3879149" y="2057400"/>
            <a:ext cx="824200" cy="307777"/>
          </a:xfrm>
          <a:prstGeom prst="rect">
            <a:avLst/>
          </a:prstGeom>
          <a:noFill/>
        </p:spPr>
        <p:txBody>
          <a:bodyPr wrap="none" rtlCol="0">
            <a:spAutoFit/>
          </a:bodyPr>
          <a:lstStyle/>
          <a:p>
            <a:r>
              <a:rPr lang="en-US" sz="1400" b="1" dirty="0" smtClean="0">
                <a:solidFill>
                  <a:schemeClr val="bg1"/>
                </a:solidFill>
              </a:rPr>
              <a:t>Figure 1</a:t>
            </a:r>
            <a:endParaRPr lang="en-US" sz="1400" b="1" dirty="0">
              <a:solidFill>
                <a:schemeClr val="bg1"/>
              </a:solidFill>
            </a:endParaRPr>
          </a:p>
        </p:txBody>
      </p:sp>
      <p:sp>
        <p:nvSpPr>
          <p:cNvPr id="84" name="TextBox 83"/>
          <p:cNvSpPr txBox="1"/>
          <p:nvPr/>
        </p:nvSpPr>
        <p:spPr>
          <a:xfrm>
            <a:off x="4495800" y="3280755"/>
            <a:ext cx="824200" cy="307777"/>
          </a:xfrm>
          <a:prstGeom prst="rect">
            <a:avLst/>
          </a:prstGeom>
          <a:noFill/>
        </p:spPr>
        <p:txBody>
          <a:bodyPr wrap="none" rtlCol="0">
            <a:spAutoFit/>
          </a:bodyPr>
          <a:lstStyle/>
          <a:p>
            <a:r>
              <a:rPr lang="en-US" sz="1400" b="1" dirty="0" smtClean="0">
                <a:solidFill>
                  <a:schemeClr val="bg1"/>
                </a:solidFill>
              </a:rPr>
              <a:t>Figure 2</a:t>
            </a:r>
            <a:endParaRPr lang="en-US" sz="1400" b="1" dirty="0">
              <a:solidFill>
                <a:schemeClr val="bg1"/>
              </a:solidFill>
            </a:endParaRPr>
          </a:p>
        </p:txBody>
      </p:sp>
    </p:spTree>
    <p:extLst>
      <p:ext uri="{BB962C8B-B14F-4D97-AF65-F5344CB8AC3E}">
        <p14:creationId xmlns:p14="http://schemas.microsoft.com/office/powerpoint/2010/main" val="2967455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04"/>
                                        </p:tgtEl>
                                        <p:attrNameLst>
                                          <p:attrName>style.visibility</p:attrName>
                                        </p:attrNameLst>
                                      </p:cBhvr>
                                      <p:to>
                                        <p:strVal val="visible"/>
                                      </p:to>
                                    </p:set>
                                    <p:anim calcmode="lin" valueType="num">
                                      <p:cBhvr>
                                        <p:cTn id="7" dur="500" fill="hold"/>
                                        <p:tgtEl>
                                          <p:spTgt spid="1104"/>
                                        </p:tgtEl>
                                        <p:attrNameLst>
                                          <p:attrName>ppt_w</p:attrName>
                                        </p:attrNameLst>
                                      </p:cBhvr>
                                      <p:tavLst>
                                        <p:tav tm="0">
                                          <p:val>
                                            <p:fltVal val="0"/>
                                          </p:val>
                                        </p:tav>
                                        <p:tav tm="100000">
                                          <p:val>
                                            <p:strVal val="#ppt_w"/>
                                          </p:val>
                                        </p:tav>
                                      </p:tavLst>
                                    </p:anim>
                                    <p:anim calcmode="lin" valueType="num">
                                      <p:cBhvr>
                                        <p:cTn id="8" dur="500" fill="hold"/>
                                        <p:tgtEl>
                                          <p:spTgt spid="1104"/>
                                        </p:tgtEl>
                                        <p:attrNameLst>
                                          <p:attrName>ppt_h</p:attrName>
                                        </p:attrNameLst>
                                      </p:cBhvr>
                                      <p:tavLst>
                                        <p:tav tm="0">
                                          <p:val>
                                            <p:fltVal val="0"/>
                                          </p:val>
                                        </p:tav>
                                        <p:tav tm="100000">
                                          <p:val>
                                            <p:strVal val="#ppt_h"/>
                                          </p:val>
                                        </p:tav>
                                      </p:tavLst>
                                    </p:anim>
                                    <p:animEffect transition="in" filter="fade">
                                      <p:cBhvr>
                                        <p:cTn id="9" dur="500"/>
                                        <p:tgtEl>
                                          <p:spTgt spid="110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74"/>
                                        </p:tgtEl>
                                        <p:attrNameLst>
                                          <p:attrName>style.visibility</p:attrName>
                                        </p:attrNameLst>
                                      </p:cBhvr>
                                      <p:to>
                                        <p:strVal val="visible"/>
                                      </p:to>
                                    </p:set>
                                    <p:anim calcmode="lin" valueType="num">
                                      <p:cBhvr>
                                        <p:cTn id="12" dur="500" fill="hold"/>
                                        <p:tgtEl>
                                          <p:spTgt spid="1074"/>
                                        </p:tgtEl>
                                        <p:attrNameLst>
                                          <p:attrName>ppt_w</p:attrName>
                                        </p:attrNameLst>
                                      </p:cBhvr>
                                      <p:tavLst>
                                        <p:tav tm="0">
                                          <p:val>
                                            <p:fltVal val="0"/>
                                          </p:val>
                                        </p:tav>
                                        <p:tav tm="100000">
                                          <p:val>
                                            <p:strVal val="#ppt_w"/>
                                          </p:val>
                                        </p:tav>
                                      </p:tavLst>
                                    </p:anim>
                                    <p:anim calcmode="lin" valueType="num">
                                      <p:cBhvr>
                                        <p:cTn id="13" dur="500" fill="hold"/>
                                        <p:tgtEl>
                                          <p:spTgt spid="1074"/>
                                        </p:tgtEl>
                                        <p:attrNameLst>
                                          <p:attrName>ppt_h</p:attrName>
                                        </p:attrNameLst>
                                      </p:cBhvr>
                                      <p:tavLst>
                                        <p:tav tm="0">
                                          <p:val>
                                            <p:fltVal val="0"/>
                                          </p:val>
                                        </p:tav>
                                        <p:tav tm="100000">
                                          <p:val>
                                            <p:strVal val="#ppt_h"/>
                                          </p:val>
                                        </p:tav>
                                      </p:tavLst>
                                    </p:anim>
                                    <p:animEffect transition="in" filter="fade">
                                      <p:cBhvr>
                                        <p:cTn id="14" dur="500"/>
                                        <p:tgtEl>
                                          <p:spTgt spid="107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4"/>
                                        </p:tgtEl>
                                        <p:attrNameLst>
                                          <p:attrName>style.visibility</p:attrName>
                                        </p:attrNameLst>
                                      </p:cBhvr>
                                      <p:to>
                                        <p:strVal val="visible"/>
                                      </p:to>
                                    </p:set>
                                    <p:anim calcmode="lin" valueType="num">
                                      <p:cBhvr>
                                        <p:cTn id="17" dur="500" fill="hold"/>
                                        <p:tgtEl>
                                          <p:spTgt spid="84"/>
                                        </p:tgtEl>
                                        <p:attrNameLst>
                                          <p:attrName>ppt_w</p:attrName>
                                        </p:attrNameLst>
                                      </p:cBhvr>
                                      <p:tavLst>
                                        <p:tav tm="0">
                                          <p:val>
                                            <p:fltVal val="0"/>
                                          </p:val>
                                        </p:tav>
                                        <p:tav tm="100000">
                                          <p:val>
                                            <p:strVal val="#ppt_w"/>
                                          </p:val>
                                        </p:tav>
                                      </p:tavLst>
                                    </p:anim>
                                    <p:anim calcmode="lin" valueType="num">
                                      <p:cBhvr>
                                        <p:cTn id="18" dur="500" fill="hold"/>
                                        <p:tgtEl>
                                          <p:spTgt spid="84"/>
                                        </p:tgtEl>
                                        <p:attrNameLst>
                                          <p:attrName>ppt_h</p:attrName>
                                        </p:attrNameLst>
                                      </p:cBhvr>
                                      <p:tavLst>
                                        <p:tav tm="0">
                                          <p:val>
                                            <p:fltVal val="0"/>
                                          </p:val>
                                        </p:tav>
                                        <p:tav tm="100000">
                                          <p:val>
                                            <p:strVal val="#ppt_h"/>
                                          </p:val>
                                        </p:tav>
                                      </p:tavLst>
                                    </p:anim>
                                    <p:animEffect transition="in" filter="fade">
                                      <p:cBhvr>
                                        <p:cTn id="19" dur="500"/>
                                        <p:tgtEl>
                                          <p:spTgt spid="8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
                                            <p:txEl>
                                              <p:pRg st="7" end="7"/>
                                            </p:txEl>
                                          </p:spTgt>
                                        </p:tgtEl>
                                        <p:attrNameLst>
                                          <p:attrName>style.visibility</p:attrName>
                                        </p:attrNameLst>
                                      </p:cBhvr>
                                      <p:to>
                                        <p:strVal val="visible"/>
                                      </p:to>
                                    </p:set>
                                    <p:animEffect transition="in" filter="barn(inVertical)">
                                      <p:cBhvr>
                                        <p:cTn id="24" dur="500"/>
                                        <p:tgtEl>
                                          <p:spTgt spid="2">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animEffect transition="in" filter="barn(inVertical)">
                                      <p:cBhvr>
                                        <p:cTn id="29" dur="500"/>
                                        <p:tgtEl>
                                          <p:spTgt spid="2">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barn(inVertical)">
                                      <p:cBhvr>
                                        <p:cTn id="34"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4" grpId="0"/>
      <p:bldP spid="8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6858000" cy="4572000"/>
          </a:xfrm>
        </p:spPr>
        <p:txBody>
          <a:bodyPr>
            <a:normAutofit lnSpcReduction="10000"/>
          </a:bodyPr>
          <a:lstStyle/>
          <a:p>
            <a:r>
              <a:rPr lang="en-US" b="1" dirty="0">
                <a:solidFill>
                  <a:schemeClr val="bg1"/>
                </a:solidFill>
              </a:rPr>
              <a:t>Octahedra with Shared Vertices and </a:t>
            </a:r>
            <a:r>
              <a:rPr lang="en-US" b="1" dirty="0" smtClean="0">
                <a:solidFill>
                  <a:schemeClr val="bg1"/>
                </a:solidFill>
              </a:rPr>
              <a:t>Edges</a:t>
            </a:r>
          </a:p>
          <a:p>
            <a:pPr lvl="1"/>
            <a:r>
              <a:rPr lang="en-US" dirty="0">
                <a:solidFill>
                  <a:srgbClr val="002060"/>
                </a:solidFill>
              </a:rPr>
              <a:t>This type of linkage is also very common. For instance, NbOCl</a:t>
            </a:r>
            <a:r>
              <a:rPr lang="en-US" baseline="-25000" dirty="0">
                <a:solidFill>
                  <a:srgbClr val="002060"/>
                </a:solidFill>
              </a:rPr>
              <a:t>3</a:t>
            </a:r>
            <a:r>
              <a:rPr lang="en-US" dirty="0">
                <a:solidFill>
                  <a:srgbClr val="002060"/>
                </a:solidFill>
              </a:rPr>
              <a:t> consists of a bioctahedra, in which the chlorine atoms are located in the equatorial position and the oxygen atoms are in axial position. This way, the oxygen atoms serve as linkage within the chain.  </a:t>
            </a:r>
          </a:p>
          <a:p>
            <a:pPr lvl="1"/>
            <a:r>
              <a:rPr lang="en-US" dirty="0">
                <a:solidFill>
                  <a:srgbClr val="002060"/>
                </a:solidFill>
              </a:rPr>
              <a:t>In WOCl</a:t>
            </a:r>
            <a:r>
              <a:rPr lang="en-US" baseline="-25000" dirty="0">
                <a:solidFill>
                  <a:srgbClr val="002060"/>
                </a:solidFill>
              </a:rPr>
              <a:t>4</a:t>
            </a:r>
            <a:r>
              <a:rPr lang="en-US" dirty="0">
                <a:solidFill>
                  <a:srgbClr val="002060"/>
                </a:solidFill>
              </a:rPr>
              <a:t>, the oxygen atom occupies the vertex of a square pyramid and serves as linkage between the WOCl</a:t>
            </a:r>
            <a:r>
              <a:rPr lang="en-US" baseline="-25000" dirty="0">
                <a:solidFill>
                  <a:srgbClr val="002060"/>
                </a:solidFill>
              </a:rPr>
              <a:t>4</a:t>
            </a:r>
            <a:r>
              <a:rPr lang="en-US" dirty="0">
                <a:solidFill>
                  <a:srgbClr val="002060"/>
                </a:solidFill>
              </a:rPr>
              <a:t> units leading to a linear chain, which can also be seen in its fiber-like structure.</a:t>
            </a:r>
          </a:p>
          <a:p>
            <a:pPr lvl="1"/>
            <a:endParaRPr lang="en-US" dirty="0"/>
          </a:p>
        </p:txBody>
      </p:sp>
      <p:sp>
        <p:nvSpPr>
          <p:cNvPr id="3" name="Title 2"/>
          <p:cNvSpPr>
            <a:spLocks noGrp="1"/>
          </p:cNvSpPr>
          <p:nvPr>
            <p:ph type="title"/>
          </p:nvPr>
        </p:nvSpPr>
        <p:spPr/>
        <p:txBody>
          <a:bodyPr/>
          <a:lstStyle/>
          <a:p>
            <a:pPr algn="ctr"/>
            <a:r>
              <a:rPr lang="en-US" dirty="0" err="1" smtClean="0">
                <a:solidFill>
                  <a:srgbClr val="002060"/>
                </a:solidFill>
              </a:rPr>
              <a:t>Polyhedra</a:t>
            </a:r>
            <a:r>
              <a:rPr lang="en-US" dirty="0" smtClean="0">
                <a:solidFill>
                  <a:srgbClr val="002060"/>
                </a:solidFill>
              </a:rPr>
              <a:t> X</a:t>
            </a:r>
            <a:endParaRPr lang="en-US" dirty="0"/>
          </a:p>
        </p:txBody>
      </p:sp>
      <p:grpSp>
        <p:nvGrpSpPr>
          <p:cNvPr id="7" name="Group 6"/>
          <p:cNvGrpSpPr/>
          <p:nvPr/>
        </p:nvGrpSpPr>
        <p:grpSpPr>
          <a:xfrm>
            <a:off x="7239000" y="1646237"/>
            <a:ext cx="1603022" cy="1706563"/>
            <a:chOff x="7315200" y="1447800"/>
            <a:chExt cx="1603022" cy="1706563"/>
          </a:xfrm>
        </p:grpSpPr>
        <p:pic>
          <p:nvPicPr>
            <p:cNvPr id="25602" name="Picture 116"/>
            <p:cNvPicPr>
              <a:picLocks noChangeAspect="1" noChangeArrowheads="1"/>
            </p:cNvPicPr>
            <p:nvPr/>
          </p:nvPicPr>
          <p:blipFill rotWithShape="1">
            <a:blip r:embed="rId2" cstate="print">
              <a:lum bright="-20000" contrast="40000"/>
              <a:extLst>
                <a:ext uri="{28A0092B-C50C-407E-A947-70E740481C1C}">
                  <a14:useLocalDpi xmlns:a14="http://schemas.microsoft.com/office/drawing/2010/main" val="0"/>
                </a:ext>
              </a:extLst>
            </a:blip>
            <a:srcRect l="30511" t="21585" r="30182" b="21585"/>
            <a:stretch/>
          </p:blipFill>
          <p:spPr bwMode="auto">
            <a:xfrm>
              <a:off x="7315200" y="1447800"/>
              <a:ext cx="1603022"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2"/>
            <p:cNvSpPr txBox="1">
              <a:spLocks noChangeArrowheads="1"/>
            </p:cNvSpPr>
            <p:nvPr/>
          </p:nvSpPr>
          <p:spPr bwMode="auto">
            <a:xfrm>
              <a:off x="7808912" y="1470555"/>
              <a:ext cx="3444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bg1"/>
                  </a:solidFill>
                  <a:effectLst/>
                  <a:latin typeface="Times New Roman" pitchFamily="18" charset="0"/>
                  <a:cs typeface="Arial" pitchFamily="34" charset="0"/>
                </a:rPr>
                <a:t>O</a:t>
              </a:r>
              <a:endParaRPr kumimoji="0" lang="en-US" sz="2000" b="1" i="0" u="none" strike="noStrike" cap="none" normalizeH="0" baseline="0" dirty="0" smtClean="0">
                <a:ln>
                  <a:noFill/>
                </a:ln>
                <a:solidFill>
                  <a:schemeClr val="bg1"/>
                </a:solidFill>
                <a:effectLst/>
                <a:latin typeface="Arial" pitchFamily="34" charset="0"/>
                <a:cs typeface="Arial" pitchFamily="34" charset="0"/>
              </a:endParaRPr>
            </a:p>
          </p:txBody>
        </p:sp>
        <p:sp>
          <p:nvSpPr>
            <p:cNvPr id="5" name="Text Box 2"/>
            <p:cNvSpPr txBox="1">
              <a:spLocks noChangeArrowheads="1"/>
            </p:cNvSpPr>
            <p:nvPr/>
          </p:nvSpPr>
          <p:spPr bwMode="auto">
            <a:xfrm>
              <a:off x="7677150" y="1962964"/>
              <a:ext cx="4762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err="1" smtClean="0">
                  <a:ln>
                    <a:noFill/>
                  </a:ln>
                  <a:solidFill>
                    <a:schemeClr val="bg1"/>
                  </a:solidFill>
                  <a:effectLst/>
                  <a:latin typeface="Times New Roman" pitchFamily="18" charset="0"/>
                  <a:cs typeface="Arial" pitchFamily="34" charset="0"/>
                </a:rPr>
                <a:t>Nb</a:t>
              </a:r>
              <a:endParaRPr kumimoji="0" lang="en-US" sz="2000" b="1" i="0" u="none" strike="noStrike" cap="none" normalizeH="0" baseline="0" dirty="0" smtClean="0">
                <a:ln>
                  <a:noFill/>
                </a:ln>
                <a:solidFill>
                  <a:schemeClr val="bg1"/>
                </a:solidFill>
                <a:effectLst/>
                <a:latin typeface="Arial" pitchFamily="34" charset="0"/>
                <a:cs typeface="Arial" pitchFamily="34" charset="0"/>
              </a:endParaRPr>
            </a:p>
          </p:txBody>
        </p:sp>
        <p:sp>
          <p:nvSpPr>
            <p:cNvPr id="6" name="Text Box 2"/>
            <p:cNvSpPr txBox="1">
              <a:spLocks noChangeArrowheads="1"/>
            </p:cNvSpPr>
            <p:nvPr/>
          </p:nvSpPr>
          <p:spPr bwMode="auto">
            <a:xfrm>
              <a:off x="7344304" y="1849614"/>
              <a:ext cx="3444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err="1" smtClean="0">
                  <a:ln>
                    <a:noFill/>
                  </a:ln>
                  <a:solidFill>
                    <a:schemeClr val="bg1"/>
                  </a:solidFill>
                  <a:effectLst/>
                  <a:latin typeface="Times New Roman" pitchFamily="18" charset="0"/>
                  <a:cs typeface="Arial" pitchFamily="34" charset="0"/>
                </a:rPr>
                <a:t>Cl</a:t>
              </a:r>
              <a:endParaRPr kumimoji="0" lang="en-US" sz="2000" b="1" i="0" u="none" strike="noStrike" cap="none" normalizeH="0" baseline="0" dirty="0" smtClean="0">
                <a:ln>
                  <a:noFill/>
                </a:ln>
                <a:solidFill>
                  <a:schemeClr val="bg1"/>
                </a:solidFill>
                <a:effectLst/>
                <a:latin typeface="Arial" pitchFamily="34" charset="0"/>
                <a:cs typeface="Arial" pitchFamily="34" charset="0"/>
              </a:endParaRPr>
            </a:p>
          </p:txBody>
        </p:sp>
      </p:grpSp>
      <p:grpSp>
        <p:nvGrpSpPr>
          <p:cNvPr id="11" name="Group 10"/>
          <p:cNvGrpSpPr/>
          <p:nvPr/>
        </p:nvGrpSpPr>
        <p:grpSpPr>
          <a:xfrm>
            <a:off x="7417725" y="3937813"/>
            <a:ext cx="1397971" cy="2081987"/>
            <a:chOff x="7441229" y="3761601"/>
            <a:chExt cx="1397971" cy="2081987"/>
          </a:xfrm>
        </p:grpSpPr>
        <p:pic>
          <p:nvPicPr>
            <p:cNvPr id="25606" name="Picture 124"/>
            <p:cNvPicPr>
              <a:picLocks noChangeAspect="1" noChangeArrowheads="1"/>
            </p:cNvPicPr>
            <p:nvPr/>
          </p:nvPicPr>
          <p:blipFill>
            <a:blip r:embed="rId3" cstate="print">
              <a:lum bright="-20000" contrast="40000"/>
              <a:extLst>
                <a:ext uri="{28A0092B-C50C-407E-A947-70E740481C1C}">
                  <a14:useLocalDpi xmlns:a14="http://schemas.microsoft.com/office/drawing/2010/main" val="0"/>
                </a:ext>
              </a:extLst>
            </a:blip>
            <a:srcRect l="29999" t="7382" r="29999" b="10335"/>
            <a:stretch>
              <a:fillRect/>
            </a:stretch>
          </p:blipFill>
          <p:spPr bwMode="auto">
            <a:xfrm>
              <a:off x="7441229" y="3810000"/>
              <a:ext cx="1350963" cy="203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
            <p:cNvSpPr txBox="1">
              <a:spLocks noChangeArrowheads="1"/>
            </p:cNvSpPr>
            <p:nvPr/>
          </p:nvSpPr>
          <p:spPr bwMode="auto">
            <a:xfrm>
              <a:off x="8113712" y="3761601"/>
              <a:ext cx="3444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smtClean="0">
                  <a:ln>
                    <a:noFill/>
                  </a:ln>
                  <a:solidFill>
                    <a:schemeClr val="bg1"/>
                  </a:solidFill>
                  <a:effectLst/>
                  <a:latin typeface="Times New Roman" pitchFamily="18" charset="0"/>
                  <a:cs typeface="Arial" pitchFamily="34" charset="0"/>
                </a:rPr>
                <a:t>O</a:t>
              </a:r>
              <a:endParaRPr kumimoji="0" lang="en-US" sz="2000" b="1" i="0" u="none" strike="noStrike" cap="none" normalizeH="0" baseline="0" smtClean="0">
                <a:ln>
                  <a:noFill/>
                </a:ln>
                <a:solidFill>
                  <a:schemeClr val="bg1"/>
                </a:solidFill>
                <a:effectLst/>
                <a:latin typeface="Arial" pitchFamily="34" charset="0"/>
                <a:cs typeface="Arial" pitchFamily="34" charset="0"/>
              </a:endParaRPr>
            </a:p>
          </p:txBody>
        </p:sp>
        <p:sp>
          <p:nvSpPr>
            <p:cNvPr id="9" name="Text Box 2"/>
            <p:cNvSpPr txBox="1">
              <a:spLocks noChangeArrowheads="1"/>
            </p:cNvSpPr>
            <p:nvPr/>
          </p:nvSpPr>
          <p:spPr bwMode="auto">
            <a:xfrm>
              <a:off x="7848600" y="3964163"/>
              <a:ext cx="3444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smtClean="0">
                  <a:ln>
                    <a:noFill/>
                  </a:ln>
                  <a:solidFill>
                    <a:schemeClr val="bg1"/>
                  </a:solidFill>
                  <a:effectLst/>
                  <a:latin typeface="Times New Roman" pitchFamily="18" charset="0"/>
                  <a:cs typeface="Arial" pitchFamily="34" charset="0"/>
                </a:rPr>
                <a:t>W</a:t>
              </a:r>
              <a:endParaRPr kumimoji="0" lang="en-US" sz="2000" b="1" i="0" u="none" strike="noStrike" cap="none" normalizeH="0" baseline="0" smtClean="0">
                <a:ln>
                  <a:noFill/>
                </a:ln>
                <a:solidFill>
                  <a:schemeClr val="bg1"/>
                </a:solidFill>
                <a:effectLst/>
                <a:latin typeface="Arial" pitchFamily="34" charset="0"/>
                <a:cs typeface="Arial" pitchFamily="34" charset="0"/>
              </a:endParaRPr>
            </a:p>
          </p:txBody>
        </p:sp>
        <p:sp>
          <p:nvSpPr>
            <p:cNvPr id="10" name="Text Box 2"/>
            <p:cNvSpPr txBox="1">
              <a:spLocks noChangeArrowheads="1"/>
            </p:cNvSpPr>
            <p:nvPr/>
          </p:nvSpPr>
          <p:spPr bwMode="auto">
            <a:xfrm>
              <a:off x="8494712" y="4114800"/>
              <a:ext cx="3444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smtClean="0">
                  <a:ln>
                    <a:noFill/>
                  </a:ln>
                  <a:solidFill>
                    <a:schemeClr val="bg1"/>
                  </a:solidFill>
                  <a:effectLst/>
                  <a:latin typeface="Times New Roman" pitchFamily="18" charset="0"/>
                  <a:cs typeface="Arial" pitchFamily="34" charset="0"/>
                </a:rPr>
                <a:t>Cl</a:t>
              </a:r>
              <a:endParaRPr kumimoji="0" lang="en-US" sz="2000" b="1" i="0" u="none" strike="noStrike" cap="none" normalizeH="0" baseline="0" smtClean="0">
                <a:ln>
                  <a:noFill/>
                </a:ln>
                <a:solidFill>
                  <a:schemeClr val="bg1"/>
                </a:solidFill>
                <a:effectLst/>
                <a:latin typeface="Arial" pitchFamily="34" charset="0"/>
                <a:cs typeface="Arial" pitchFamily="34" charset="0"/>
              </a:endParaRPr>
            </a:p>
          </p:txBody>
        </p:sp>
      </p:grpSp>
    </p:spTree>
    <p:extLst>
      <p:ext uri="{BB962C8B-B14F-4D97-AF65-F5344CB8AC3E}">
        <p14:creationId xmlns:p14="http://schemas.microsoft.com/office/powerpoint/2010/main" val="181107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fltVal val="0"/>
                                          </p:val>
                                        </p:tav>
                                        <p:tav tm="100000">
                                          <p:val>
                                            <p:strVal val="#ppt_w"/>
                                          </p:val>
                                        </p:tav>
                                      </p:tavLst>
                                    </p:anim>
                                    <p:anim calcmode="lin" valueType="num">
                                      <p:cBhvr>
                                        <p:cTn id="11" dur="500" fill="hold"/>
                                        <p:tgtEl>
                                          <p:spTgt spid="7"/>
                                        </p:tgtEl>
                                        <p:attrNameLst>
                                          <p:attrName>ppt_h</p:attrName>
                                        </p:attrNameLst>
                                      </p:cBhvr>
                                      <p:tavLst>
                                        <p:tav tm="0">
                                          <p:val>
                                            <p:fltVal val="0"/>
                                          </p:val>
                                        </p:tav>
                                        <p:tav tm="100000">
                                          <p:val>
                                            <p:strVal val="#ppt_h"/>
                                          </p:val>
                                        </p:tav>
                                      </p:tavLst>
                                    </p:anim>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par>
                                <p:cTn id="18" presetID="53" presetClass="entr" presetSubtype="16"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6324600" cy="4572000"/>
          </a:xfrm>
        </p:spPr>
        <p:txBody>
          <a:bodyPr>
            <a:normAutofit fontScale="92500" lnSpcReduction="20000"/>
          </a:bodyPr>
          <a:lstStyle/>
          <a:p>
            <a:r>
              <a:rPr lang="en-US" b="1" dirty="0" smtClean="0">
                <a:solidFill>
                  <a:schemeClr val="bg1"/>
                </a:solidFill>
              </a:rPr>
              <a:t>Special cases</a:t>
            </a:r>
          </a:p>
          <a:p>
            <a:pPr lvl="1"/>
            <a:r>
              <a:rPr lang="en-US" dirty="0" smtClean="0">
                <a:solidFill>
                  <a:srgbClr val="002060"/>
                </a:solidFill>
              </a:rPr>
              <a:t>The </a:t>
            </a:r>
            <a:r>
              <a:rPr lang="en-US" dirty="0">
                <a:solidFill>
                  <a:srgbClr val="002060"/>
                </a:solidFill>
              </a:rPr>
              <a:t>lack of “ligand atoms” generally leads to </a:t>
            </a:r>
            <a:r>
              <a:rPr lang="en-US" dirty="0" smtClean="0">
                <a:solidFill>
                  <a:srgbClr val="002060"/>
                </a:solidFill>
              </a:rPr>
              <a:t/>
            </a:r>
            <a:br>
              <a:rPr lang="en-US" dirty="0" smtClean="0">
                <a:solidFill>
                  <a:srgbClr val="002060"/>
                </a:solidFill>
              </a:rPr>
            </a:br>
            <a:r>
              <a:rPr lang="en-US" dirty="0" smtClean="0">
                <a:solidFill>
                  <a:srgbClr val="002060"/>
                </a:solidFill>
              </a:rPr>
              <a:t>an </a:t>
            </a:r>
            <a:r>
              <a:rPr lang="en-US" dirty="0">
                <a:solidFill>
                  <a:srgbClr val="002060"/>
                </a:solidFill>
              </a:rPr>
              <a:t>increase networking. For instance, the structure of Na</a:t>
            </a:r>
            <a:r>
              <a:rPr lang="en-US" baseline="-25000" dirty="0">
                <a:solidFill>
                  <a:srgbClr val="002060"/>
                </a:solidFill>
              </a:rPr>
              <a:t>3</a:t>
            </a:r>
            <a:r>
              <a:rPr lang="en-US" dirty="0">
                <a:solidFill>
                  <a:srgbClr val="002060"/>
                </a:solidFill>
              </a:rPr>
              <a:t>AlF</a:t>
            </a:r>
            <a:r>
              <a:rPr lang="en-US" baseline="-25000" dirty="0">
                <a:solidFill>
                  <a:srgbClr val="002060"/>
                </a:solidFill>
              </a:rPr>
              <a:t>6</a:t>
            </a:r>
            <a:r>
              <a:rPr lang="en-US" dirty="0">
                <a:solidFill>
                  <a:srgbClr val="002060"/>
                </a:solidFill>
              </a:rPr>
              <a:t> (=</a:t>
            </a:r>
            <a:r>
              <a:rPr lang="en-US" dirty="0" err="1">
                <a:solidFill>
                  <a:srgbClr val="002060"/>
                </a:solidFill>
              </a:rPr>
              <a:t>Cryolite</a:t>
            </a:r>
            <a:r>
              <a:rPr lang="en-US" dirty="0">
                <a:solidFill>
                  <a:srgbClr val="002060"/>
                </a:solidFill>
              </a:rPr>
              <a:t>) exhibits isolated octahedra of AlF</a:t>
            </a:r>
            <a:r>
              <a:rPr lang="en-US" baseline="-25000" dirty="0">
                <a:solidFill>
                  <a:srgbClr val="002060"/>
                </a:solidFill>
              </a:rPr>
              <a:t>6</a:t>
            </a:r>
            <a:r>
              <a:rPr lang="en-US" dirty="0">
                <a:solidFill>
                  <a:srgbClr val="002060"/>
                </a:solidFill>
              </a:rPr>
              <a:t>. </a:t>
            </a:r>
            <a:endParaRPr lang="en-US" dirty="0" smtClean="0">
              <a:solidFill>
                <a:srgbClr val="002060"/>
              </a:solidFill>
            </a:endParaRPr>
          </a:p>
          <a:p>
            <a:pPr lvl="1"/>
            <a:r>
              <a:rPr lang="en-US" dirty="0">
                <a:solidFill>
                  <a:srgbClr val="002060"/>
                </a:solidFill>
              </a:rPr>
              <a:t>If one fluoride is removed (leading to AlF</a:t>
            </a:r>
            <a:r>
              <a:rPr lang="en-US" baseline="-25000" dirty="0">
                <a:solidFill>
                  <a:srgbClr val="002060"/>
                </a:solidFill>
              </a:rPr>
              <a:t>5</a:t>
            </a:r>
            <a:r>
              <a:rPr lang="en-US" baseline="30000" dirty="0">
                <a:solidFill>
                  <a:srgbClr val="002060"/>
                </a:solidFill>
              </a:rPr>
              <a:t>2-</a:t>
            </a:r>
            <a:r>
              <a:rPr lang="en-US" dirty="0">
                <a:solidFill>
                  <a:srgbClr val="002060"/>
                </a:solidFill>
              </a:rPr>
              <a:t>), the structure still contains AlF</a:t>
            </a:r>
            <a:r>
              <a:rPr lang="en-US" baseline="-25000" dirty="0">
                <a:solidFill>
                  <a:srgbClr val="002060"/>
                </a:solidFill>
              </a:rPr>
              <a:t>6</a:t>
            </a:r>
            <a:r>
              <a:rPr lang="en-US" dirty="0">
                <a:solidFill>
                  <a:srgbClr val="002060"/>
                </a:solidFill>
              </a:rPr>
              <a:t> </a:t>
            </a:r>
            <a:r>
              <a:rPr lang="en-US" dirty="0" smtClean="0">
                <a:solidFill>
                  <a:srgbClr val="002060"/>
                </a:solidFill>
              </a:rPr>
              <a:t>octahedra, </a:t>
            </a:r>
            <a:r>
              <a:rPr lang="en-US" dirty="0">
                <a:solidFill>
                  <a:srgbClr val="002060"/>
                </a:solidFill>
              </a:rPr>
              <a:t>which are now linked via fluoride in trans positions (like in BiF</a:t>
            </a:r>
            <a:r>
              <a:rPr lang="en-US" baseline="-25000" dirty="0">
                <a:solidFill>
                  <a:srgbClr val="002060"/>
                </a:solidFill>
              </a:rPr>
              <a:t>5</a:t>
            </a:r>
            <a:r>
              <a:rPr lang="en-US" dirty="0" smtClean="0">
                <a:solidFill>
                  <a:srgbClr val="002060"/>
                </a:solidFill>
              </a:rPr>
              <a:t>).</a:t>
            </a:r>
          </a:p>
          <a:p>
            <a:pPr lvl="1"/>
            <a:r>
              <a:rPr lang="en-US" dirty="0" smtClean="0">
                <a:solidFill>
                  <a:srgbClr val="002060"/>
                </a:solidFill>
              </a:rPr>
              <a:t>In </a:t>
            </a:r>
            <a:r>
              <a:rPr lang="en-US" dirty="0" err="1">
                <a:solidFill>
                  <a:srgbClr val="002060"/>
                </a:solidFill>
              </a:rPr>
              <a:t>Tl</a:t>
            </a:r>
            <a:r>
              <a:rPr lang="en-US" dirty="0">
                <a:solidFill>
                  <a:srgbClr val="002060"/>
                </a:solidFill>
              </a:rPr>
              <a:t>(AlF</a:t>
            </a:r>
            <a:r>
              <a:rPr lang="en-US" baseline="-25000" dirty="0">
                <a:solidFill>
                  <a:srgbClr val="002060"/>
                </a:solidFill>
              </a:rPr>
              <a:t>4</a:t>
            </a:r>
            <a:r>
              <a:rPr lang="en-US" dirty="0">
                <a:solidFill>
                  <a:srgbClr val="002060"/>
                </a:solidFill>
              </a:rPr>
              <a:t>), the Al-atoms share four </a:t>
            </a:r>
            <a:r>
              <a:rPr lang="en-US" dirty="0" smtClean="0">
                <a:solidFill>
                  <a:srgbClr val="002060"/>
                </a:solidFill>
              </a:rPr>
              <a:t>fluoride </a:t>
            </a:r>
            <a:r>
              <a:rPr lang="en-US" dirty="0">
                <a:solidFill>
                  <a:srgbClr val="002060"/>
                </a:solidFill>
              </a:rPr>
              <a:t>ions with neighboring aluminum atoms, forming a layer structure. </a:t>
            </a:r>
            <a:endParaRPr lang="en-US" dirty="0" smtClean="0">
              <a:solidFill>
                <a:srgbClr val="002060"/>
              </a:solidFill>
            </a:endParaRPr>
          </a:p>
          <a:p>
            <a:pPr lvl="1"/>
            <a:r>
              <a:rPr lang="en-US" dirty="0" smtClean="0">
                <a:solidFill>
                  <a:srgbClr val="002060"/>
                </a:solidFill>
              </a:rPr>
              <a:t>The </a:t>
            </a:r>
            <a:r>
              <a:rPr lang="en-US" dirty="0">
                <a:solidFill>
                  <a:srgbClr val="002060"/>
                </a:solidFill>
              </a:rPr>
              <a:t>degree of association increases even further for AlF</a:t>
            </a:r>
            <a:r>
              <a:rPr lang="en-US" baseline="-25000" dirty="0">
                <a:solidFill>
                  <a:srgbClr val="002060"/>
                </a:solidFill>
              </a:rPr>
              <a:t>3</a:t>
            </a:r>
            <a:r>
              <a:rPr lang="en-US" dirty="0">
                <a:solidFill>
                  <a:srgbClr val="002060"/>
                </a:solidFill>
              </a:rPr>
              <a:t>, which exhibits the ReO</a:t>
            </a:r>
            <a:r>
              <a:rPr lang="en-US" baseline="-25000" dirty="0">
                <a:solidFill>
                  <a:srgbClr val="002060"/>
                </a:solidFill>
              </a:rPr>
              <a:t>3</a:t>
            </a:r>
            <a:r>
              <a:rPr lang="en-US" dirty="0">
                <a:solidFill>
                  <a:srgbClr val="002060"/>
                </a:solidFill>
              </a:rPr>
              <a:t> motif with distorted </a:t>
            </a:r>
            <a:r>
              <a:rPr lang="en-US" dirty="0" smtClean="0">
                <a:solidFill>
                  <a:srgbClr val="002060"/>
                </a:solidFill>
              </a:rPr>
              <a:t>AlF</a:t>
            </a:r>
            <a:r>
              <a:rPr lang="en-US" baseline="-25000" dirty="0" smtClean="0">
                <a:solidFill>
                  <a:srgbClr val="002060"/>
                </a:solidFill>
              </a:rPr>
              <a:t>6 </a:t>
            </a:r>
            <a:r>
              <a:rPr lang="en-US" dirty="0">
                <a:solidFill>
                  <a:srgbClr val="002060"/>
                </a:solidFill>
              </a:rPr>
              <a:t>octahedra.</a:t>
            </a:r>
          </a:p>
          <a:p>
            <a:pPr lvl="1"/>
            <a:endParaRPr lang="en-US" dirty="0"/>
          </a:p>
          <a:p>
            <a:pPr lvl="1"/>
            <a:endParaRPr lang="en-US" dirty="0"/>
          </a:p>
        </p:txBody>
      </p:sp>
      <p:sp>
        <p:nvSpPr>
          <p:cNvPr id="3" name="Title 2"/>
          <p:cNvSpPr>
            <a:spLocks noGrp="1"/>
          </p:cNvSpPr>
          <p:nvPr>
            <p:ph type="title"/>
          </p:nvPr>
        </p:nvSpPr>
        <p:spPr/>
        <p:txBody>
          <a:bodyPr/>
          <a:lstStyle/>
          <a:p>
            <a:pPr algn="ctr"/>
            <a:r>
              <a:rPr lang="en-US" dirty="0" err="1" smtClean="0">
                <a:solidFill>
                  <a:srgbClr val="002060"/>
                </a:solidFill>
              </a:rPr>
              <a:t>Polyhedra</a:t>
            </a:r>
            <a:r>
              <a:rPr lang="en-US" dirty="0" smtClean="0">
                <a:solidFill>
                  <a:srgbClr val="002060"/>
                </a:solidFill>
              </a:rPr>
              <a:t> XI</a:t>
            </a:r>
            <a:endParaRPr lang="en-US" dirty="0"/>
          </a:p>
        </p:txBody>
      </p:sp>
      <p:pic>
        <p:nvPicPr>
          <p:cNvPr id="26626" name="Picture 117" descr="Cryolite's unit cell"/>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a:stretch>
            <a:fillRect/>
          </a:stretch>
        </p:blipFill>
        <p:spPr bwMode="auto">
          <a:xfrm>
            <a:off x="6822955" y="1524000"/>
            <a:ext cx="1346662" cy="1554480"/>
          </a:xfrm>
          <a:prstGeom prst="rect">
            <a:avLst/>
          </a:prstGeom>
          <a:solidFill>
            <a:schemeClr val="tx1"/>
          </a:solidFill>
          <a:ln>
            <a:noFill/>
          </a:ln>
        </p:spPr>
      </p:pic>
      <p:pic>
        <p:nvPicPr>
          <p:cNvPr id="26627" name="Picture 118"/>
          <p:cNvPicPr>
            <a:picLocks noChangeAspect="1" noChangeArrowheads="1"/>
          </p:cNvPicPr>
          <p:nvPr/>
        </p:nvPicPr>
        <p:blipFill>
          <a:blip r:embed="rId3" cstate="print">
            <a:lum bright="-20000" contrast="40000"/>
            <a:extLst>
              <a:ext uri="{28A0092B-C50C-407E-A947-70E740481C1C}">
                <a14:useLocalDpi xmlns:a14="http://schemas.microsoft.com/office/drawing/2010/main" val="0"/>
              </a:ext>
            </a:extLst>
          </a:blip>
          <a:srcRect l="41364" t="22612" r="40318" b="22612"/>
          <a:stretch>
            <a:fillRect/>
          </a:stretch>
        </p:blipFill>
        <p:spPr bwMode="auto">
          <a:xfrm>
            <a:off x="8206535" y="1524000"/>
            <a:ext cx="708865" cy="155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119"/>
          <p:cNvPicPr>
            <a:picLocks noChangeAspect="1" noChangeArrowheads="1"/>
          </p:cNvPicPr>
          <p:nvPr/>
        </p:nvPicPr>
        <p:blipFill>
          <a:blip r:embed="rId4" cstate="print">
            <a:lum bright="-20000" contrast="40000"/>
            <a:extLst>
              <a:ext uri="{28A0092B-C50C-407E-A947-70E740481C1C}">
                <a14:useLocalDpi xmlns:a14="http://schemas.microsoft.com/office/drawing/2010/main" val="0"/>
              </a:ext>
            </a:extLst>
          </a:blip>
          <a:srcRect l="20668" t="16869" r="24535" b="16869"/>
          <a:stretch>
            <a:fillRect/>
          </a:stretch>
        </p:blipFill>
        <p:spPr bwMode="auto">
          <a:xfrm>
            <a:off x="7010400" y="3200400"/>
            <a:ext cx="182880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7575" y="4800600"/>
            <a:ext cx="1495425" cy="1457325"/>
          </a:xfrm>
          <a:prstGeom prst="rect">
            <a:avLst/>
          </a:prstGeom>
          <a:solidFill>
            <a:schemeClr val="tx1"/>
          </a:solidFill>
        </p:spPr>
      </p:pic>
    </p:spTree>
    <p:extLst>
      <p:ext uri="{BB962C8B-B14F-4D97-AF65-F5344CB8AC3E}">
        <p14:creationId xmlns:p14="http://schemas.microsoft.com/office/powerpoint/2010/main" val="3739527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26626"/>
                                        </p:tgtEl>
                                        <p:attrNameLst>
                                          <p:attrName>style.visibility</p:attrName>
                                        </p:attrNameLst>
                                      </p:cBhvr>
                                      <p:to>
                                        <p:strVal val="visible"/>
                                      </p:to>
                                    </p:set>
                                    <p:anim calcmode="lin" valueType="num">
                                      <p:cBhvr>
                                        <p:cTn id="10" dur="500" fill="hold"/>
                                        <p:tgtEl>
                                          <p:spTgt spid="26626"/>
                                        </p:tgtEl>
                                        <p:attrNameLst>
                                          <p:attrName>ppt_w</p:attrName>
                                        </p:attrNameLst>
                                      </p:cBhvr>
                                      <p:tavLst>
                                        <p:tav tm="0">
                                          <p:val>
                                            <p:fltVal val="0"/>
                                          </p:val>
                                        </p:tav>
                                        <p:tav tm="100000">
                                          <p:val>
                                            <p:strVal val="#ppt_w"/>
                                          </p:val>
                                        </p:tav>
                                      </p:tavLst>
                                    </p:anim>
                                    <p:anim calcmode="lin" valueType="num">
                                      <p:cBhvr>
                                        <p:cTn id="11" dur="500" fill="hold"/>
                                        <p:tgtEl>
                                          <p:spTgt spid="26626"/>
                                        </p:tgtEl>
                                        <p:attrNameLst>
                                          <p:attrName>ppt_h</p:attrName>
                                        </p:attrNameLst>
                                      </p:cBhvr>
                                      <p:tavLst>
                                        <p:tav tm="0">
                                          <p:val>
                                            <p:fltVal val="0"/>
                                          </p:val>
                                        </p:tav>
                                        <p:tav tm="100000">
                                          <p:val>
                                            <p:strVal val="#ppt_h"/>
                                          </p:val>
                                        </p:tav>
                                      </p:tavLst>
                                    </p:anim>
                                    <p:animEffect transition="in" filter="fade">
                                      <p:cBhvr>
                                        <p:cTn id="12" dur="500"/>
                                        <p:tgtEl>
                                          <p:spTgt spid="2662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par>
                                <p:cTn id="18" presetID="53" presetClass="entr" presetSubtype="16" fill="hold" nodeType="withEffect">
                                  <p:stCondLst>
                                    <p:cond delay="0"/>
                                  </p:stCondLst>
                                  <p:childTnLst>
                                    <p:set>
                                      <p:cBhvr>
                                        <p:cTn id="19" dur="1" fill="hold">
                                          <p:stCondLst>
                                            <p:cond delay="0"/>
                                          </p:stCondLst>
                                        </p:cTn>
                                        <p:tgtEl>
                                          <p:spTgt spid="26627"/>
                                        </p:tgtEl>
                                        <p:attrNameLst>
                                          <p:attrName>style.visibility</p:attrName>
                                        </p:attrNameLst>
                                      </p:cBhvr>
                                      <p:to>
                                        <p:strVal val="visible"/>
                                      </p:to>
                                    </p:set>
                                    <p:anim calcmode="lin" valueType="num">
                                      <p:cBhvr>
                                        <p:cTn id="20" dur="500" fill="hold"/>
                                        <p:tgtEl>
                                          <p:spTgt spid="26627"/>
                                        </p:tgtEl>
                                        <p:attrNameLst>
                                          <p:attrName>ppt_w</p:attrName>
                                        </p:attrNameLst>
                                      </p:cBhvr>
                                      <p:tavLst>
                                        <p:tav tm="0">
                                          <p:val>
                                            <p:fltVal val="0"/>
                                          </p:val>
                                        </p:tav>
                                        <p:tav tm="100000">
                                          <p:val>
                                            <p:strVal val="#ppt_w"/>
                                          </p:val>
                                        </p:tav>
                                      </p:tavLst>
                                    </p:anim>
                                    <p:anim calcmode="lin" valueType="num">
                                      <p:cBhvr>
                                        <p:cTn id="21" dur="500" fill="hold"/>
                                        <p:tgtEl>
                                          <p:spTgt spid="26627"/>
                                        </p:tgtEl>
                                        <p:attrNameLst>
                                          <p:attrName>ppt_h</p:attrName>
                                        </p:attrNameLst>
                                      </p:cBhvr>
                                      <p:tavLst>
                                        <p:tav tm="0">
                                          <p:val>
                                            <p:fltVal val="0"/>
                                          </p:val>
                                        </p:tav>
                                        <p:tav tm="100000">
                                          <p:val>
                                            <p:strVal val="#ppt_h"/>
                                          </p:val>
                                        </p:tav>
                                      </p:tavLst>
                                    </p:anim>
                                    <p:animEffect transition="in" filter="fade">
                                      <p:cBhvr>
                                        <p:cTn id="22" dur="500"/>
                                        <p:tgtEl>
                                          <p:spTgt spid="2662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barn(inVertical)">
                                      <p:cBhvr>
                                        <p:cTn id="27" dur="500"/>
                                        <p:tgtEl>
                                          <p:spTgt spid="2">
                                            <p:txEl>
                                              <p:pRg st="3" end="3"/>
                                            </p:txEl>
                                          </p:spTgt>
                                        </p:tgtEl>
                                      </p:cBhvr>
                                    </p:animEffect>
                                  </p:childTnLst>
                                </p:cTn>
                              </p:par>
                              <p:par>
                                <p:cTn id="28" presetID="53" presetClass="entr" presetSubtype="16" fill="hold" nodeType="withEffect">
                                  <p:stCondLst>
                                    <p:cond delay="0"/>
                                  </p:stCondLst>
                                  <p:childTnLst>
                                    <p:set>
                                      <p:cBhvr>
                                        <p:cTn id="29" dur="1" fill="hold">
                                          <p:stCondLst>
                                            <p:cond delay="0"/>
                                          </p:stCondLst>
                                        </p:cTn>
                                        <p:tgtEl>
                                          <p:spTgt spid="26628"/>
                                        </p:tgtEl>
                                        <p:attrNameLst>
                                          <p:attrName>style.visibility</p:attrName>
                                        </p:attrNameLst>
                                      </p:cBhvr>
                                      <p:to>
                                        <p:strVal val="visible"/>
                                      </p:to>
                                    </p:set>
                                    <p:anim calcmode="lin" valueType="num">
                                      <p:cBhvr>
                                        <p:cTn id="30" dur="500" fill="hold"/>
                                        <p:tgtEl>
                                          <p:spTgt spid="26628"/>
                                        </p:tgtEl>
                                        <p:attrNameLst>
                                          <p:attrName>ppt_w</p:attrName>
                                        </p:attrNameLst>
                                      </p:cBhvr>
                                      <p:tavLst>
                                        <p:tav tm="0">
                                          <p:val>
                                            <p:fltVal val="0"/>
                                          </p:val>
                                        </p:tav>
                                        <p:tav tm="100000">
                                          <p:val>
                                            <p:strVal val="#ppt_w"/>
                                          </p:val>
                                        </p:tav>
                                      </p:tavLst>
                                    </p:anim>
                                    <p:anim calcmode="lin" valueType="num">
                                      <p:cBhvr>
                                        <p:cTn id="31" dur="500" fill="hold"/>
                                        <p:tgtEl>
                                          <p:spTgt spid="26628"/>
                                        </p:tgtEl>
                                        <p:attrNameLst>
                                          <p:attrName>ppt_h</p:attrName>
                                        </p:attrNameLst>
                                      </p:cBhvr>
                                      <p:tavLst>
                                        <p:tav tm="0">
                                          <p:val>
                                            <p:fltVal val="0"/>
                                          </p:val>
                                        </p:tav>
                                        <p:tav tm="100000">
                                          <p:val>
                                            <p:strVal val="#ppt_h"/>
                                          </p:val>
                                        </p:tav>
                                      </p:tavLst>
                                    </p:anim>
                                    <p:animEffect transition="in" filter="fade">
                                      <p:cBhvr>
                                        <p:cTn id="32" dur="500"/>
                                        <p:tgtEl>
                                          <p:spTgt spid="2662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Effect transition="in" filter="barn(inVertical)">
                                      <p:cBhvr>
                                        <p:cTn id="37" dur="500"/>
                                        <p:tgtEl>
                                          <p:spTgt spid="2">
                                            <p:txEl>
                                              <p:pRg st="4" end="4"/>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26629"/>
                                        </p:tgtEl>
                                        <p:attrNameLst>
                                          <p:attrName>style.visibility</p:attrName>
                                        </p:attrNameLst>
                                      </p:cBhvr>
                                      <p:to>
                                        <p:strVal val="visible"/>
                                      </p:to>
                                    </p:set>
                                    <p:animEffect transition="in" filter="barn(inVertical)">
                                      <p:cBhvr>
                                        <p:cTn id="40" dur="500"/>
                                        <p:tgtEl>
                                          <p:spTgt spid="26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b="1" dirty="0">
                <a:solidFill>
                  <a:schemeClr val="bg1"/>
                </a:solidFill>
              </a:rPr>
              <a:t>Metal hydrides</a:t>
            </a:r>
          </a:p>
          <a:p>
            <a:pPr lvl="1"/>
            <a:r>
              <a:rPr lang="en-US" dirty="0">
                <a:solidFill>
                  <a:srgbClr val="002060"/>
                </a:solidFill>
              </a:rPr>
              <a:t>Metal hydrides can be understood as interstitial compounds, in which hydrogen atoms fill in the octahedral or/and tetrahedral holes of a metal. </a:t>
            </a:r>
            <a:endParaRPr lang="en-US" dirty="0" smtClean="0">
              <a:solidFill>
                <a:srgbClr val="002060"/>
              </a:solidFill>
            </a:endParaRPr>
          </a:p>
          <a:p>
            <a:pPr lvl="1"/>
            <a:r>
              <a:rPr lang="en-US" dirty="0" smtClean="0">
                <a:solidFill>
                  <a:srgbClr val="002060"/>
                </a:solidFill>
              </a:rPr>
              <a:t>Many </a:t>
            </a:r>
            <a:r>
              <a:rPr lang="en-US" dirty="0">
                <a:solidFill>
                  <a:srgbClr val="002060"/>
                </a:solidFill>
              </a:rPr>
              <a:t>of these hydrides are non-stoichiometric and possess varying amounts of hydrogen atoms in the lattice. </a:t>
            </a:r>
            <a:endParaRPr lang="en-US" dirty="0" smtClean="0">
              <a:solidFill>
                <a:srgbClr val="002060"/>
              </a:solidFill>
            </a:endParaRPr>
          </a:p>
          <a:p>
            <a:pPr lvl="2"/>
            <a:r>
              <a:rPr lang="en-US" dirty="0" smtClean="0">
                <a:solidFill>
                  <a:srgbClr val="7030A0"/>
                </a:solidFill>
              </a:rPr>
              <a:t>A </a:t>
            </a:r>
            <a:r>
              <a:rPr lang="en-US" dirty="0">
                <a:solidFill>
                  <a:srgbClr val="7030A0"/>
                </a:solidFill>
              </a:rPr>
              <a:t>very important metal in this context is palladium, which can absorb up to 900 times its volume in hydrogen. </a:t>
            </a:r>
            <a:endParaRPr lang="en-US" dirty="0" smtClean="0">
              <a:solidFill>
                <a:srgbClr val="7030A0"/>
              </a:solidFill>
            </a:endParaRPr>
          </a:p>
          <a:p>
            <a:pPr lvl="2"/>
            <a:r>
              <a:rPr lang="en-US" dirty="0" smtClean="0">
                <a:solidFill>
                  <a:srgbClr val="7030A0"/>
                </a:solidFill>
              </a:rPr>
              <a:t>Alkali </a:t>
            </a:r>
            <a:r>
              <a:rPr lang="en-US" dirty="0">
                <a:solidFill>
                  <a:srgbClr val="7030A0"/>
                </a:solidFill>
              </a:rPr>
              <a:t>metal hydrides possess </a:t>
            </a:r>
            <a:r>
              <a:rPr lang="en-US" dirty="0" err="1">
                <a:solidFill>
                  <a:srgbClr val="7030A0"/>
                </a:solidFill>
              </a:rPr>
              <a:t>NaCl</a:t>
            </a:r>
            <a:r>
              <a:rPr lang="en-US" dirty="0">
                <a:solidFill>
                  <a:srgbClr val="7030A0"/>
                </a:solidFill>
              </a:rPr>
              <a:t> structure in which the hydrogen atoms occupy all of the octahedral holes. </a:t>
            </a:r>
            <a:endParaRPr lang="en-US" dirty="0" smtClean="0">
              <a:solidFill>
                <a:srgbClr val="7030A0"/>
              </a:solidFill>
            </a:endParaRPr>
          </a:p>
          <a:p>
            <a:pPr lvl="2"/>
            <a:r>
              <a:rPr lang="en-US" dirty="0" smtClean="0">
                <a:solidFill>
                  <a:srgbClr val="7030A0"/>
                </a:solidFill>
              </a:rPr>
              <a:t>MH</a:t>
            </a:r>
            <a:r>
              <a:rPr lang="en-US" baseline="-25000" dirty="0" smtClean="0">
                <a:solidFill>
                  <a:srgbClr val="7030A0"/>
                </a:solidFill>
              </a:rPr>
              <a:t>2</a:t>
            </a:r>
            <a:r>
              <a:rPr lang="en-US" dirty="0" smtClean="0">
                <a:solidFill>
                  <a:srgbClr val="7030A0"/>
                </a:solidFill>
              </a:rPr>
              <a:t> </a:t>
            </a:r>
            <a:r>
              <a:rPr lang="en-US" dirty="0">
                <a:solidFill>
                  <a:srgbClr val="7030A0"/>
                </a:solidFill>
              </a:rPr>
              <a:t>have a cubic closed packed metal structure in which all of the tetrahedral holes are occupied (CaF</a:t>
            </a:r>
            <a:r>
              <a:rPr lang="en-US" baseline="-25000" dirty="0">
                <a:solidFill>
                  <a:srgbClr val="7030A0"/>
                </a:solidFill>
              </a:rPr>
              <a:t>2 </a:t>
            </a:r>
            <a:r>
              <a:rPr lang="en-US" dirty="0">
                <a:solidFill>
                  <a:srgbClr val="7030A0"/>
                </a:solidFill>
              </a:rPr>
              <a:t>motif). </a:t>
            </a:r>
            <a:endParaRPr lang="en-US" dirty="0" smtClean="0">
              <a:solidFill>
                <a:srgbClr val="7030A0"/>
              </a:solidFill>
            </a:endParaRPr>
          </a:p>
          <a:p>
            <a:pPr lvl="2"/>
            <a:r>
              <a:rPr lang="en-US" dirty="0" smtClean="0">
                <a:solidFill>
                  <a:srgbClr val="7030A0"/>
                </a:solidFill>
              </a:rPr>
              <a:t>If </a:t>
            </a:r>
            <a:r>
              <a:rPr lang="en-US" dirty="0">
                <a:solidFill>
                  <a:srgbClr val="7030A0"/>
                </a:solidFill>
              </a:rPr>
              <a:t>additional hydrogen atoms are included (up to MH</a:t>
            </a:r>
            <a:r>
              <a:rPr lang="en-US" baseline="-25000" dirty="0">
                <a:solidFill>
                  <a:srgbClr val="7030A0"/>
                </a:solidFill>
              </a:rPr>
              <a:t>3</a:t>
            </a:r>
            <a:r>
              <a:rPr lang="en-US" dirty="0">
                <a:solidFill>
                  <a:srgbClr val="7030A0"/>
                </a:solidFill>
              </a:rPr>
              <a:t>), the octahedral holes are filled as well by H-atoms. </a:t>
            </a:r>
          </a:p>
          <a:p>
            <a:endParaRPr lang="en-US" dirty="0"/>
          </a:p>
        </p:txBody>
      </p:sp>
      <p:sp>
        <p:nvSpPr>
          <p:cNvPr id="3" name="Title 2"/>
          <p:cNvSpPr>
            <a:spLocks noGrp="1"/>
          </p:cNvSpPr>
          <p:nvPr>
            <p:ph type="title"/>
          </p:nvPr>
        </p:nvSpPr>
        <p:spPr/>
        <p:txBody>
          <a:bodyPr/>
          <a:lstStyle/>
          <a:p>
            <a:pPr algn="ctr"/>
            <a:r>
              <a:rPr lang="en-US" dirty="0" err="1">
                <a:solidFill>
                  <a:srgbClr val="002060"/>
                </a:solidFill>
              </a:rPr>
              <a:t>Polyhedra</a:t>
            </a:r>
            <a:r>
              <a:rPr lang="en-US" dirty="0">
                <a:solidFill>
                  <a:srgbClr val="002060"/>
                </a:solidFill>
              </a:rPr>
              <a:t> </a:t>
            </a:r>
            <a:r>
              <a:rPr lang="en-US" dirty="0" smtClean="0">
                <a:solidFill>
                  <a:srgbClr val="002060"/>
                </a:solidFill>
              </a:rPr>
              <a:t>XII</a:t>
            </a:r>
            <a:endParaRPr lang="en-US" dirty="0"/>
          </a:p>
        </p:txBody>
      </p:sp>
    </p:spTree>
    <p:extLst>
      <p:ext uri="{BB962C8B-B14F-4D97-AF65-F5344CB8AC3E}">
        <p14:creationId xmlns:p14="http://schemas.microsoft.com/office/powerpoint/2010/main" val="1922137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arn(inVertic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arn(inVertical)">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barn(inVertical)">
                                      <p:cBhvr>
                                        <p:cTn id="3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6629400" cy="4876800"/>
          </a:xfrm>
        </p:spPr>
        <p:txBody>
          <a:bodyPr>
            <a:normAutofit fontScale="70000" lnSpcReduction="20000"/>
          </a:bodyPr>
          <a:lstStyle/>
          <a:p>
            <a:r>
              <a:rPr lang="en-US" b="1" dirty="0" smtClean="0">
                <a:solidFill>
                  <a:schemeClr val="bg1"/>
                </a:solidFill>
              </a:rPr>
              <a:t>Carbides </a:t>
            </a:r>
            <a:r>
              <a:rPr lang="en-US" b="1" dirty="0">
                <a:solidFill>
                  <a:schemeClr val="bg1"/>
                </a:solidFill>
              </a:rPr>
              <a:t>and Nitrides </a:t>
            </a:r>
          </a:p>
          <a:p>
            <a:pPr lvl="1"/>
            <a:r>
              <a:rPr lang="en-US" sz="2600" dirty="0">
                <a:solidFill>
                  <a:srgbClr val="002060"/>
                </a:solidFill>
              </a:rPr>
              <a:t>The carbides and nitrides of group 4, group 5, </a:t>
            </a:r>
            <a:r>
              <a:rPr lang="en-US" sz="2600" dirty="0" err="1">
                <a:solidFill>
                  <a:srgbClr val="002060"/>
                </a:solidFill>
              </a:rPr>
              <a:t>Th</a:t>
            </a:r>
            <a:r>
              <a:rPr lang="en-US" sz="2600" dirty="0">
                <a:solidFill>
                  <a:srgbClr val="002060"/>
                </a:solidFill>
              </a:rPr>
              <a:t> and U can </a:t>
            </a:r>
            <a:r>
              <a:rPr lang="en-US" sz="2600" dirty="0" smtClean="0">
                <a:solidFill>
                  <a:srgbClr val="002060"/>
                </a:solidFill>
              </a:rPr>
              <a:t/>
            </a:r>
            <a:br>
              <a:rPr lang="en-US" sz="2600" dirty="0" smtClean="0">
                <a:solidFill>
                  <a:srgbClr val="002060"/>
                </a:solidFill>
              </a:rPr>
            </a:br>
            <a:r>
              <a:rPr lang="en-US" sz="2600" dirty="0" smtClean="0">
                <a:solidFill>
                  <a:srgbClr val="002060"/>
                </a:solidFill>
              </a:rPr>
              <a:t>be </a:t>
            </a:r>
            <a:r>
              <a:rPr lang="en-US" sz="2600" dirty="0">
                <a:solidFill>
                  <a:srgbClr val="002060"/>
                </a:solidFill>
              </a:rPr>
              <a:t>understood as interstitial compounds as well. In MC or </a:t>
            </a:r>
            <a:r>
              <a:rPr lang="en-US" sz="2600" dirty="0" smtClean="0">
                <a:solidFill>
                  <a:srgbClr val="002060"/>
                </a:solidFill>
              </a:rPr>
              <a:t/>
            </a:r>
            <a:br>
              <a:rPr lang="en-US" sz="2600" dirty="0" smtClean="0">
                <a:solidFill>
                  <a:srgbClr val="002060"/>
                </a:solidFill>
              </a:rPr>
            </a:br>
            <a:r>
              <a:rPr lang="en-US" sz="2600" dirty="0" smtClean="0">
                <a:solidFill>
                  <a:srgbClr val="002060"/>
                </a:solidFill>
              </a:rPr>
              <a:t>MN</a:t>
            </a:r>
            <a:r>
              <a:rPr lang="en-US" sz="2600" dirty="0">
                <a:solidFill>
                  <a:srgbClr val="002060"/>
                </a:solidFill>
              </a:rPr>
              <a:t>, the metal forms a cubic closed-packed structure, in which the carbon or nitrogen atoms occupy all octahedral holes. These compounds exhibit very high melting points (i.e., </a:t>
            </a:r>
            <a:r>
              <a:rPr lang="en-US" sz="2600" dirty="0" err="1">
                <a:solidFill>
                  <a:srgbClr val="002060"/>
                </a:solidFill>
              </a:rPr>
              <a:t>HfC</a:t>
            </a:r>
            <a:r>
              <a:rPr lang="en-US" sz="2600" dirty="0">
                <a:solidFill>
                  <a:srgbClr val="002060"/>
                </a:solidFill>
              </a:rPr>
              <a:t> 3890 </a:t>
            </a:r>
            <a:r>
              <a:rPr lang="en-US" sz="2600" baseline="30000" dirty="0">
                <a:solidFill>
                  <a:srgbClr val="002060"/>
                </a:solidFill>
              </a:rPr>
              <a:t>o</a:t>
            </a:r>
            <a:r>
              <a:rPr lang="en-US" sz="2600" dirty="0">
                <a:solidFill>
                  <a:srgbClr val="002060"/>
                </a:solidFill>
              </a:rPr>
              <a:t>C, </a:t>
            </a:r>
            <a:r>
              <a:rPr lang="en-US" sz="2600" dirty="0" err="1">
                <a:solidFill>
                  <a:srgbClr val="002060"/>
                </a:solidFill>
              </a:rPr>
              <a:t>HfN</a:t>
            </a:r>
            <a:r>
              <a:rPr lang="en-US" sz="2600" dirty="0">
                <a:solidFill>
                  <a:srgbClr val="002060"/>
                </a:solidFill>
              </a:rPr>
              <a:t> 3300 </a:t>
            </a:r>
            <a:r>
              <a:rPr lang="en-US" sz="2600" baseline="30000" dirty="0">
                <a:solidFill>
                  <a:srgbClr val="002060"/>
                </a:solidFill>
              </a:rPr>
              <a:t>o</a:t>
            </a:r>
            <a:r>
              <a:rPr lang="en-US" sz="2600" dirty="0">
                <a:solidFill>
                  <a:srgbClr val="002060"/>
                </a:solidFill>
              </a:rPr>
              <a:t>C</a:t>
            </a:r>
            <a:r>
              <a:rPr lang="en-US" sz="2600" dirty="0" smtClean="0">
                <a:solidFill>
                  <a:srgbClr val="002060"/>
                </a:solidFill>
              </a:rPr>
              <a:t>).</a:t>
            </a:r>
          </a:p>
          <a:p>
            <a:pPr lvl="1"/>
            <a:r>
              <a:rPr lang="en-US" sz="2600" dirty="0" smtClean="0">
                <a:solidFill>
                  <a:srgbClr val="002060"/>
                </a:solidFill>
              </a:rPr>
              <a:t>In </a:t>
            </a:r>
            <a:r>
              <a:rPr lang="en-US" sz="2600" dirty="0">
                <a:solidFill>
                  <a:srgbClr val="002060"/>
                </a:solidFill>
              </a:rPr>
              <a:t>M</a:t>
            </a:r>
            <a:r>
              <a:rPr lang="en-US" sz="2600" baseline="-25000" dirty="0">
                <a:solidFill>
                  <a:srgbClr val="002060"/>
                </a:solidFill>
              </a:rPr>
              <a:t>2</a:t>
            </a:r>
            <a:r>
              <a:rPr lang="en-US" sz="2600" dirty="0">
                <a:solidFill>
                  <a:srgbClr val="002060"/>
                </a:solidFill>
              </a:rPr>
              <a:t>C or M</a:t>
            </a:r>
            <a:r>
              <a:rPr lang="en-US" sz="2600" baseline="-25000" dirty="0">
                <a:solidFill>
                  <a:srgbClr val="002060"/>
                </a:solidFill>
              </a:rPr>
              <a:t>2</a:t>
            </a:r>
            <a:r>
              <a:rPr lang="en-US" sz="2600" dirty="0">
                <a:solidFill>
                  <a:srgbClr val="002060"/>
                </a:solidFill>
              </a:rPr>
              <a:t>N, the metals form a hexagonal closed-packed structure, in which these atoms occupy half of the octahedral holes. </a:t>
            </a:r>
          </a:p>
          <a:p>
            <a:pPr lvl="1"/>
            <a:r>
              <a:rPr lang="en-US" sz="2600" dirty="0">
                <a:solidFill>
                  <a:srgbClr val="002060"/>
                </a:solidFill>
              </a:rPr>
              <a:t>The carbides and nitrides of molybdenum and tungsten crystallize in </a:t>
            </a:r>
            <a:r>
              <a:rPr lang="en-US" sz="2600" i="1" dirty="0">
                <a:solidFill>
                  <a:srgbClr val="002060"/>
                </a:solidFill>
              </a:rPr>
              <a:t>WC-type</a:t>
            </a:r>
            <a:r>
              <a:rPr lang="en-US" sz="2600" dirty="0">
                <a:solidFill>
                  <a:srgbClr val="002060"/>
                </a:solidFill>
              </a:rPr>
              <a:t>. The metal exhibits a trigonal prismatic packing. The carbon atom occupies the center of this prism. Most of these carbides are chemically quite inert, very hard </a:t>
            </a:r>
            <a:r>
              <a:rPr lang="en-US" sz="2600" dirty="0" smtClean="0">
                <a:solidFill>
                  <a:srgbClr val="002060"/>
                </a:solidFill>
              </a:rPr>
              <a:t/>
            </a:r>
            <a:br>
              <a:rPr lang="en-US" sz="2600" dirty="0" smtClean="0">
                <a:solidFill>
                  <a:srgbClr val="002060"/>
                </a:solidFill>
              </a:rPr>
            </a:br>
            <a:r>
              <a:rPr lang="en-US" sz="2600" dirty="0" smtClean="0">
                <a:solidFill>
                  <a:srgbClr val="002060"/>
                </a:solidFill>
              </a:rPr>
              <a:t>(</a:t>
            </a:r>
            <a:r>
              <a:rPr lang="en-US" sz="2600" dirty="0">
                <a:solidFill>
                  <a:srgbClr val="002060"/>
                </a:solidFill>
              </a:rPr>
              <a:t>8-10 on </a:t>
            </a:r>
            <a:r>
              <a:rPr lang="en-US" sz="2600" dirty="0" err="1">
                <a:solidFill>
                  <a:srgbClr val="002060"/>
                </a:solidFill>
              </a:rPr>
              <a:t>Mohs</a:t>
            </a:r>
            <a:r>
              <a:rPr lang="en-US" sz="2600" dirty="0">
                <a:solidFill>
                  <a:srgbClr val="002060"/>
                </a:solidFill>
              </a:rPr>
              <a:t> Scale), have metallic properties and </a:t>
            </a:r>
            <a:r>
              <a:rPr lang="en-US" sz="2600" dirty="0" smtClean="0">
                <a:solidFill>
                  <a:srgbClr val="002060"/>
                </a:solidFill>
              </a:rPr>
              <a:t>are </a:t>
            </a:r>
            <a:r>
              <a:rPr lang="en-US" sz="2600" dirty="0" smtClean="0">
                <a:solidFill>
                  <a:srgbClr val="002060"/>
                </a:solidFill>
              </a:rPr>
              <a:t>refractory</a:t>
            </a:r>
            <a:r>
              <a:rPr lang="en-US" sz="2600" dirty="0">
                <a:solidFill>
                  <a:srgbClr val="002060"/>
                </a:solidFill>
              </a:rPr>
              <a:t>.</a:t>
            </a:r>
            <a:endParaRPr lang="en-US" sz="2600" dirty="0">
              <a:solidFill>
                <a:srgbClr val="002060"/>
              </a:solidFill>
            </a:endParaRPr>
          </a:p>
          <a:p>
            <a:pPr lvl="1"/>
            <a:r>
              <a:rPr lang="en-US" sz="2600" dirty="0">
                <a:solidFill>
                  <a:srgbClr val="002060"/>
                </a:solidFill>
              </a:rPr>
              <a:t>For transition metals that have a smaller radius (r&lt;130 pm), a distortion of the structure is observed resulting in stronger C-C interactions. Some of these compounds contain C</a:t>
            </a:r>
            <a:r>
              <a:rPr lang="en-US" sz="2600" baseline="-25000" dirty="0">
                <a:solidFill>
                  <a:srgbClr val="002060"/>
                </a:solidFill>
              </a:rPr>
              <a:t>2</a:t>
            </a:r>
            <a:r>
              <a:rPr lang="en-US" sz="2600" baseline="30000" dirty="0">
                <a:solidFill>
                  <a:srgbClr val="002060"/>
                </a:solidFill>
              </a:rPr>
              <a:t>2-</a:t>
            </a:r>
            <a:r>
              <a:rPr lang="en-US" sz="2600" dirty="0">
                <a:solidFill>
                  <a:srgbClr val="002060"/>
                </a:solidFill>
              </a:rPr>
              <a:t> or C</a:t>
            </a:r>
            <a:r>
              <a:rPr lang="en-US" sz="2600" baseline="-25000" dirty="0">
                <a:solidFill>
                  <a:srgbClr val="002060"/>
                </a:solidFill>
              </a:rPr>
              <a:t>3</a:t>
            </a:r>
            <a:r>
              <a:rPr lang="en-US" sz="2600" baseline="30000" dirty="0">
                <a:solidFill>
                  <a:srgbClr val="002060"/>
                </a:solidFill>
              </a:rPr>
              <a:t>4-</a:t>
            </a:r>
            <a:r>
              <a:rPr lang="en-US" sz="2600" dirty="0">
                <a:solidFill>
                  <a:srgbClr val="002060"/>
                </a:solidFill>
              </a:rPr>
              <a:t> anions that afford acetylene or higher hydrocarbons upon hydrolysis with dilute acids i.e., Al</a:t>
            </a:r>
            <a:r>
              <a:rPr lang="en-US" sz="2600" baseline="-25000" dirty="0">
                <a:solidFill>
                  <a:srgbClr val="002060"/>
                </a:solidFill>
              </a:rPr>
              <a:t>4</a:t>
            </a:r>
            <a:r>
              <a:rPr lang="en-US" sz="2600" dirty="0">
                <a:solidFill>
                  <a:srgbClr val="002060"/>
                </a:solidFill>
              </a:rPr>
              <a:t>C</a:t>
            </a:r>
            <a:r>
              <a:rPr lang="en-US" sz="2600" baseline="-25000" dirty="0">
                <a:solidFill>
                  <a:srgbClr val="002060"/>
                </a:solidFill>
              </a:rPr>
              <a:t>3</a:t>
            </a:r>
            <a:r>
              <a:rPr lang="en-US" sz="2600" dirty="0">
                <a:solidFill>
                  <a:srgbClr val="002060"/>
                </a:solidFill>
              </a:rPr>
              <a:t>, CaC</a:t>
            </a:r>
            <a:r>
              <a:rPr lang="en-US" sz="2600" baseline="-25000" dirty="0">
                <a:solidFill>
                  <a:srgbClr val="002060"/>
                </a:solidFill>
              </a:rPr>
              <a:t>2</a:t>
            </a:r>
            <a:r>
              <a:rPr lang="en-US" sz="2600" dirty="0">
                <a:solidFill>
                  <a:srgbClr val="002060"/>
                </a:solidFill>
              </a:rPr>
              <a:t>. </a:t>
            </a:r>
          </a:p>
          <a:p>
            <a:endParaRPr lang="en-US" dirty="0"/>
          </a:p>
        </p:txBody>
      </p:sp>
      <p:sp>
        <p:nvSpPr>
          <p:cNvPr id="3" name="Title 2"/>
          <p:cNvSpPr>
            <a:spLocks noGrp="1"/>
          </p:cNvSpPr>
          <p:nvPr>
            <p:ph type="title"/>
          </p:nvPr>
        </p:nvSpPr>
        <p:spPr/>
        <p:txBody>
          <a:bodyPr/>
          <a:lstStyle/>
          <a:p>
            <a:pPr algn="ctr"/>
            <a:r>
              <a:rPr lang="en-US" dirty="0" err="1">
                <a:solidFill>
                  <a:srgbClr val="002060"/>
                </a:solidFill>
              </a:rPr>
              <a:t>Polyhedra</a:t>
            </a:r>
            <a:r>
              <a:rPr lang="en-US" dirty="0">
                <a:solidFill>
                  <a:srgbClr val="002060"/>
                </a:solidFill>
              </a:rPr>
              <a:t> </a:t>
            </a:r>
            <a:r>
              <a:rPr lang="en-US" dirty="0" smtClean="0">
                <a:solidFill>
                  <a:srgbClr val="002060"/>
                </a:solidFill>
              </a:rPr>
              <a:t>XIII</a:t>
            </a:r>
            <a:endParaRPr lang="en-US" dirty="0"/>
          </a:p>
        </p:txBody>
      </p:sp>
      <p:grpSp>
        <p:nvGrpSpPr>
          <p:cNvPr id="5" name="Group 4"/>
          <p:cNvGrpSpPr/>
          <p:nvPr/>
        </p:nvGrpSpPr>
        <p:grpSpPr>
          <a:xfrm>
            <a:off x="7006669" y="1371600"/>
            <a:ext cx="1908731" cy="1946475"/>
            <a:chOff x="6930469" y="1371600"/>
            <a:chExt cx="1908731" cy="1946475"/>
          </a:xfrm>
        </p:grpSpPr>
        <p:pic>
          <p:nvPicPr>
            <p:cNvPr id="276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379" t="17390" r="35203" b="17511"/>
            <a:stretch/>
          </p:blipFill>
          <p:spPr bwMode="auto">
            <a:xfrm>
              <a:off x="6978635" y="1676400"/>
              <a:ext cx="1860565" cy="164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930469" y="1371600"/>
              <a:ext cx="565219" cy="369332"/>
            </a:xfrm>
            <a:prstGeom prst="rect">
              <a:avLst/>
            </a:prstGeom>
            <a:noFill/>
          </p:spPr>
          <p:txBody>
            <a:bodyPr wrap="none" rtlCol="0">
              <a:spAutoFit/>
            </a:bodyPr>
            <a:lstStyle/>
            <a:p>
              <a:r>
                <a:rPr lang="en-US" b="1" dirty="0" err="1" smtClean="0">
                  <a:solidFill>
                    <a:schemeClr val="bg1"/>
                  </a:solidFill>
                </a:rPr>
                <a:t>TiN</a:t>
              </a:r>
              <a:endParaRPr lang="en-US" b="1" dirty="0">
                <a:solidFill>
                  <a:schemeClr val="bg1"/>
                </a:solidFill>
              </a:endParaRPr>
            </a:p>
          </p:txBody>
        </p:sp>
      </p:grpSp>
      <p:grpSp>
        <p:nvGrpSpPr>
          <p:cNvPr id="6" name="Group 5"/>
          <p:cNvGrpSpPr/>
          <p:nvPr/>
        </p:nvGrpSpPr>
        <p:grpSpPr>
          <a:xfrm>
            <a:off x="6930468" y="3580234"/>
            <a:ext cx="1984932" cy="1677566"/>
            <a:chOff x="6930468" y="3352800"/>
            <a:chExt cx="1984932" cy="1677566"/>
          </a:xfrm>
        </p:grpSpPr>
        <p:pic>
          <p:nvPicPr>
            <p:cNvPr id="276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0684" t="17331" r="33310" b="17725"/>
            <a:stretch/>
          </p:blipFill>
          <p:spPr bwMode="auto">
            <a:xfrm>
              <a:off x="7006669" y="3657600"/>
              <a:ext cx="1908731" cy="1372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930468" y="3352800"/>
              <a:ext cx="582211" cy="369332"/>
            </a:xfrm>
            <a:prstGeom prst="rect">
              <a:avLst/>
            </a:prstGeom>
            <a:noFill/>
          </p:spPr>
          <p:txBody>
            <a:bodyPr wrap="none" rtlCol="0">
              <a:spAutoFit/>
            </a:bodyPr>
            <a:lstStyle/>
            <a:p>
              <a:r>
                <a:rPr lang="en-US" b="1" dirty="0" smtClean="0">
                  <a:solidFill>
                    <a:schemeClr val="bg1"/>
                  </a:solidFill>
                </a:rPr>
                <a:t>WC</a:t>
              </a:r>
              <a:endParaRPr lang="en-US" b="1" dirty="0">
                <a:solidFill>
                  <a:schemeClr val="bg1"/>
                </a:solidFill>
              </a:endParaRPr>
            </a:p>
          </p:txBody>
        </p:sp>
      </p:grpSp>
    </p:spTree>
    <p:extLst>
      <p:ext uri="{BB962C8B-B14F-4D97-AF65-F5344CB8AC3E}">
        <p14:creationId xmlns:p14="http://schemas.microsoft.com/office/powerpoint/2010/main" val="1582991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par>
                                <p:cTn id="23" presetID="53" presetClass="entr" presetSubtype="16"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barn(inVertical)">
                                      <p:cBhvr>
                                        <p:cTn id="3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6553200" cy="4989512"/>
          </a:xfrm>
        </p:spPr>
        <p:txBody>
          <a:bodyPr>
            <a:normAutofit fontScale="40000" lnSpcReduction="20000"/>
          </a:bodyPr>
          <a:lstStyle/>
          <a:p>
            <a:r>
              <a:rPr lang="en-US" sz="4500" b="1" dirty="0" smtClean="0">
                <a:solidFill>
                  <a:schemeClr val="bg1"/>
                </a:solidFill>
              </a:rPr>
              <a:t>Three-dimensional picture</a:t>
            </a:r>
          </a:p>
          <a:p>
            <a:r>
              <a:rPr lang="en-US" sz="4000" dirty="0" smtClean="0">
                <a:solidFill>
                  <a:srgbClr val="002060"/>
                </a:solidFill>
              </a:rPr>
              <a:t>Assuming </a:t>
            </a:r>
            <a:r>
              <a:rPr lang="en-US" sz="4000" dirty="0">
                <a:solidFill>
                  <a:srgbClr val="002060"/>
                </a:solidFill>
              </a:rPr>
              <a:t>that the first layer has the arrangement of atoms like in the figure 2, the second layer is placed on top of the holes as indicated in figure 2, where the dark </a:t>
            </a:r>
            <a:r>
              <a:rPr lang="en-US" sz="4000" dirty="0" smtClean="0">
                <a:solidFill>
                  <a:srgbClr val="002060"/>
                </a:solidFill>
              </a:rPr>
              <a:t>blue atom </a:t>
            </a:r>
            <a:r>
              <a:rPr lang="en-US" sz="4000" dirty="0">
                <a:solidFill>
                  <a:srgbClr val="002060"/>
                </a:solidFill>
              </a:rPr>
              <a:t>is surrounded by six neighbors (dashed line circles), which are placed in the indentations of the first layer. </a:t>
            </a:r>
            <a:endParaRPr lang="en-US" sz="4000" dirty="0" smtClean="0">
              <a:solidFill>
                <a:srgbClr val="002060"/>
              </a:solidFill>
            </a:endParaRPr>
          </a:p>
          <a:p>
            <a:r>
              <a:rPr lang="en-US" sz="4000" dirty="0" smtClean="0">
                <a:solidFill>
                  <a:srgbClr val="002060"/>
                </a:solidFill>
              </a:rPr>
              <a:t>The </a:t>
            </a:r>
            <a:r>
              <a:rPr lang="en-US" sz="4000" dirty="0">
                <a:solidFill>
                  <a:srgbClr val="002060"/>
                </a:solidFill>
              </a:rPr>
              <a:t>third layer can either be eclipsed with the first layer of atoms leading </a:t>
            </a:r>
            <a:r>
              <a:rPr lang="en-US" sz="4000" dirty="0" smtClean="0">
                <a:solidFill>
                  <a:srgbClr val="002060"/>
                </a:solidFill>
              </a:rPr>
              <a:t/>
            </a:r>
            <a:br>
              <a:rPr lang="en-US" sz="4000" dirty="0" smtClean="0">
                <a:solidFill>
                  <a:srgbClr val="002060"/>
                </a:solidFill>
              </a:rPr>
            </a:br>
            <a:r>
              <a:rPr lang="en-US" sz="4000" dirty="0" smtClean="0">
                <a:solidFill>
                  <a:srgbClr val="002060"/>
                </a:solidFill>
              </a:rPr>
              <a:t>to </a:t>
            </a:r>
            <a:r>
              <a:rPr lang="en-US" sz="4000" dirty="0">
                <a:solidFill>
                  <a:srgbClr val="002060"/>
                </a:solidFill>
              </a:rPr>
              <a:t>a packing </a:t>
            </a:r>
            <a:r>
              <a:rPr lang="en-US" sz="4000" i="1" dirty="0">
                <a:solidFill>
                  <a:srgbClr val="002060"/>
                </a:solidFill>
              </a:rPr>
              <a:t>ABA</a:t>
            </a:r>
            <a:r>
              <a:rPr lang="en-US" sz="4000" dirty="0">
                <a:solidFill>
                  <a:srgbClr val="002060"/>
                </a:solidFill>
              </a:rPr>
              <a:t>, also called hexagonal </a:t>
            </a:r>
            <a:r>
              <a:rPr lang="en-US" sz="4000" dirty="0" smtClean="0">
                <a:solidFill>
                  <a:srgbClr val="002060"/>
                </a:solidFill>
              </a:rPr>
              <a:t>closed-packed </a:t>
            </a:r>
            <a:r>
              <a:rPr lang="en-US" sz="4000" dirty="0">
                <a:solidFill>
                  <a:srgbClr val="002060"/>
                </a:solidFill>
              </a:rPr>
              <a:t>(</a:t>
            </a:r>
            <a:r>
              <a:rPr lang="en-US" sz="4000" dirty="0" err="1">
                <a:solidFill>
                  <a:srgbClr val="002060"/>
                </a:solidFill>
              </a:rPr>
              <a:t>hcp</a:t>
            </a:r>
            <a:r>
              <a:rPr lang="en-US" sz="4000" dirty="0">
                <a:solidFill>
                  <a:srgbClr val="002060"/>
                </a:solidFill>
              </a:rPr>
              <a:t>, </a:t>
            </a:r>
            <a:r>
              <a:rPr lang="en-US" sz="4000" i="1" dirty="0">
                <a:solidFill>
                  <a:srgbClr val="002060"/>
                </a:solidFill>
              </a:rPr>
              <a:t>Mg-type</a:t>
            </a:r>
            <a:r>
              <a:rPr lang="en-US" sz="4000" dirty="0">
                <a:solidFill>
                  <a:srgbClr val="002060"/>
                </a:solidFill>
              </a:rPr>
              <a:t>), </a:t>
            </a:r>
            <a:r>
              <a:rPr lang="en-US" sz="4000" dirty="0" smtClean="0">
                <a:solidFill>
                  <a:srgbClr val="002060"/>
                </a:solidFill>
              </a:rPr>
              <a:t/>
            </a:r>
            <a:br>
              <a:rPr lang="en-US" sz="4000" dirty="0" smtClean="0">
                <a:solidFill>
                  <a:srgbClr val="002060"/>
                </a:solidFill>
              </a:rPr>
            </a:br>
            <a:r>
              <a:rPr lang="en-US" sz="4000" dirty="0" smtClean="0">
                <a:solidFill>
                  <a:srgbClr val="002060"/>
                </a:solidFill>
              </a:rPr>
              <a:t>or </a:t>
            </a:r>
            <a:r>
              <a:rPr lang="en-US" sz="4000" dirty="0" smtClean="0">
                <a:solidFill>
                  <a:srgbClr val="002060"/>
                </a:solidFill>
              </a:rPr>
              <a:t>staggered, </a:t>
            </a:r>
            <a:r>
              <a:rPr lang="en-US" sz="4000" dirty="0">
                <a:solidFill>
                  <a:srgbClr val="002060"/>
                </a:solidFill>
              </a:rPr>
              <a:t>which respect to the first two layers and therefore results </a:t>
            </a:r>
            <a:r>
              <a:rPr lang="en-US" sz="4000" dirty="0" smtClean="0">
                <a:solidFill>
                  <a:srgbClr val="002060"/>
                </a:solidFill>
              </a:rPr>
              <a:t/>
            </a:r>
            <a:br>
              <a:rPr lang="en-US" sz="4000" dirty="0" smtClean="0">
                <a:solidFill>
                  <a:srgbClr val="002060"/>
                </a:solidFill>
              </a:rPr>
            </a:br>
            <a:r>
              <a:rPr lang="en-US" sz="4000" dirty="0" smtClean="0">
                <a:solidFill>
                  <a:srgbClr val="002060"/>
                </a:solidFill>
              </a:rPr>
              <a:t>in </a:t>
            </a:r>
            <a:r>
              <a:rPr lang="en-US" sz="4000" dirty="0">
                <a:solidFill>
                  <a:srgbClr val="002060"/>
                </a:solidFill>
              </a:rPr>
              <a:t>a </a:t>
            </a:r>
            <a:r>
              <a:rPr lang="en-US" sz="4000" i="1" dirty="0">
                <a:solidFill>
                  <a:srgbClr val="002060"/>
                </a:solidFill>
              </a:rPr>
              <a:t>ABC</a:t>
            </a:r>
            <a:r>
              <a:rPr lang="en-US" sz="4000" dirty="0">
                <a:solidFill>
                  <a:srgbClr val="002060"/>
                </a:solidFill>
              </a:rPr>
              <a:t> packing, which is also referred to cubic closed-packed </a:t>
            </a:r>
            <a:r>
              <a:rPr lang="en-US" sz="4000" dirty="0" smtClean="0">
                <a:solidFill>
                  <a:srgbClr val="002060"/>
                </a:solidFill>
              </a:rPr>
              <a:t/>
            </a:r>
            <a:br>
              <a:rPr lang="en-US" sz="4000" dirty="0" smtClean="0">
                <a:solidFill>
                  <a:srgbClr val="002060"/>
                </a:solidFill>
              </a:rPr>
            </a:br>
            <a:r>
              <a:rPr lang="en-US" sz="4000" dirty="0" smtClean="0">
                <a:solidFill>
                  <a:srgbClr val="002060"/>
                </a:solidFill>
              </a:rPr>
              <a:t>(</a:t>
            </a:r>
            <a:r>
              <a:rPr lang="en-US" sz="4000" dirty="0" err="1">
                <a:solidFill>
                  <a:srgbClr val="002060"/>
                </a:solidFill>
              </a:rPr>
              <a:t>ccp</a:t>
            </a:r>
            <a:r>
              <a:rPr lang="en-US" sz="4000" dirty="0">
                <a:solidFill>
                  <a:srgbClr val="002060"/>
                </a:solidFill>
              </a:rPr>
              <a:t>, </a:t>
            </a:r>
            <a:r>
              <a:rPr lang="en-US" sz="4000" i="1" dirty="0">
                <a:solidFill>
                  <a:srgbClr val="002060"/>
                </a:solidFill>
              </a:rPr>
              <a:t>Cu-type</a:t>
            </a:r>
            <a:r>
              <a:rPr lang="en-US" sz="4000" dirty="0">
                <a:solidFill>
                  <a:srgbClr val="002060"/>
                </a:solidFill>
              </a:rPr>
              <a:t>). </a:t>
            </a:r>
            <a:endParaRPr lang="en-US" sz="4000" dirty="0" smtClean="0">
              <a:solidFill>
                <a:srgbClr val="002060"/>
              </a:solidFill>
            </a:endParaRPr>
          </a:p>
          <a:p>
            <a:r>
              <a:rPr lang="en-US" sz="4000" dirty="0" smtClean="0">
                <a:solidFill>
                  <a:srgbClr val="002060"/>
                </a:solidFill>
              </a:rPr>
              <a:t>Among </a:t>
            </a:r>
            <a:r>
              <a:rPr lang="en-US" sz="4000" dirty="0">
                <a:solidFill>
                  <a:srgbClr val="002060"/>
                </a:solidFill>
              </a:rPr>
              <a:t>metals, the hexagonal closed-packed structure is found in Be, </a:t>
            </a:r>
            <a:r>
              <a:rPr lang="en-US" sz="4000" dirty="0" err="1">
                <a:solidFill>
                  <a:srgbClr val="002060"/>
                </a:solidFill>
              </a:rPr>
              <a:t>Sc</a:t>
            </a:r>
            <a:r>
              <a:rPr lang="en-US" sz="4000" dirty="0">
                <a:solidFill>
                  <a:srgbClr val="002060"/>
                </a:solidFill>
              </a:rPr>
              <a:t>, Y, La, Ti, </a:t>
            </a:r>
            <a:r>
              <a:rPr lang="en-US" sz="4000" dirty="0" err="1">
                <a:solidFill>
                  <a:srgbClr val="002060"/>
                </a:solidFill>
              </a:rPr>
              <a:t>Zr</a:t>
            </a:r>
            <a:r>
              <a:rPr lang="en-US" sz="4000" dirty="0">
                <a:solidFill>
                  <a:srgbClr val="002060"/>
                </a:solidFill>
              </a:rPr>
              <a:t>, Hf, Co and many </a:t>
            </a:r>
            <a:r>
              <a:rPr lang="en-US" sz="4000" dirty="0" err="1">
                <a:solidFill>
                  <a:srgbClr val="002060"/>
                </a:solidFill>
              </a:rPr>
              <a:t>lanthanoids</a:t>
            </a:r>
            <a:r>
              <a:rPr lang="en-US" sz="4000" dirty="0">
                <a:solidFill>
                  <a:srgbClr val="002060"/>
                </a:solidFill>
              </a:rPr>
              <a:t>. The cubic closed-packed motif is common in metals like Ni, </a:t>
            </a:r>
            <a:r>
              <a:rPr lang="en-US" sz="4000" dirty="0" err="1">
                <a:solidFill>
                  <a:srgbClr val="002060"/>
                </a:solidFill>
              </a:rPr>
              <a:t>Pd</a:t>
            </a:r>
            <a:r>
              <a:rPr lang="en-US" sz="4000" dirty="0">
                <a:solidFill>
                  <a:srgbClr val="002060"/>
                </a:solidFill>
              </a:rPr>
              <a:t>, </a:t>
            </a:r>
            <a:r>
              <a:rPr lang="en-US" sz="4000" dirty="0" err="1">
                <a:solidFill>
                  <a:srgbClr val="002060"/>
                </a:solidFill>
              </a:rPr>
              <a:t>Pt</a:t>
            </a:r>
            <a:r>
              <a:rPr lang="en-US" sz="4000" dirty="0">
                <a:solidFill>
                  <a:srgbClr val="002060"/>
                </a:solidFill>
              </a:rPr>
              <a:t>, Cu, Ag, Au Al, </a:t>
            </a:r>
            <a:r>
              <a:rPr lang="en-US" sz="4000" dirty="0" err="1">
                <a:solidFill>
                  <a:srgbClr val="002060"/>
                </a:solidFill>
              </a:rPr>
              <a:t>Ca</a:t>
            </a:r>
            <a:r>
              <a:rPr lang="en-US" sz="4000" dirty="0">
                <a:solidFill>
                  <a:srgbClr val="002060"/>
                </a:solidFill>
              </a:rPr>
              <a:t> and Sr. </a:t>
            </a:r>
            <a:endParaRPr lang="en-US" sz="4000" dirty="0" smtClean="0">
              <a:solidFill>
                <a:srgbClr val="002060"/>
              </a:solidFill>
            </a:endParaRPr>
          </a:p>
          <a:p>
            <a:r>
              <a:rPr lang="en-US" sz="4000" dirty="0">
                <a:solidFill>
                  <a:srgbClr val="002060"/>
                </a:solidFill>
              </a:rPr>
              <a:t>Alkali metals and metals like V, </a:t>
            </a:r>
            <a:r>
              <a:rPr lang="en-US" sz="4000" dirty="0" err="1">
                <a:solidFill>
                  <a:srgbClr val="002060"/>
                </a:solidFill>
              </a:rPr>
              <a:t>Nb</a:t>
            </a:r>
            <a:r>
              <a:rPr lang="en-US" sz="4000" dirty="0">
                <a:solidFill>
                  <a:srgbClr val="002060"/>
                </a:solidFill>
              </a:rPr>
              <a:t>, Ta, Cr, Mo, W and Fe prefer the body-centered cubic structure (bcc, </a:t>
            </a:r>
            <a:r>
              <a:rPr lang="en-US" sz="4000" i="1" dirty="0">
                <a:solidFill>
                  <a:srgbClr val="002060"/>
                </a:solidFill>
              </a:rPr>
              <a:t>W-type</a:t>
            </a:r>
            <a:r>
              <a:rPr lang="en-US" sz="4000" dirty="0">
                <a:solidFill>
                  <a:srgbClr val="002060"/>
                </a:solidFill>
              </a:rPr>
              <a:t>), which is a three-dimensional equivalent to the structure shown </a:t>
            </a:r>
            <a:r>
              <a:rPr lang="en-US" sz="4000" dirty="0" smtClean="0">
                <a:solidFill>
                  <a:srgbClr val="002060"/>
                </a:solidFill>
              </a:rPr>
              <a:t>in </a:t>
            </a:r>
            <a:r>
              <a:rPr lang="en-US" sz="4000" dirty="0">
                <a:solidFill>
                  <a:srgbClr val="002060"/>
                </a:solidFill>
              </a:rPr>
              <a:t>figure 1. Here the atoms of the second layer are placed eclipsed with the one of the first layer and one atom is placed in the center of these eight atoms. This packing is not particularly efficient compared to the other structures (68% for bcc </a:t>
            </a:r>
            <a:r>
              <a:rPr lang="en-US" sz="4000" dirty="0" err="1">
                <a:solidFill>
                  <a:srgbClr val="002060"/>
                </a:solidFill>
              </a:rPr>
              <a:t>vc</a:t>
            </a:r>
            <a:r>
              <a:rPr lang="en-US" sz="4000" dirty="0">
                <a:solidFill>
                  <a:srgbClr val="002060"/>
                </a:solidFill>
              </a:rPr>
              <a:t>. 74% for </a:t>
            </a:r>
            <a:r>
              <a:rPr lang="en-US" sz="4000" dirty="0" err="1">
                <a:solidFill>
                  <a:srgbClr val="002060"/>
                </a:solidFill>
              </a:rPr>
              <a:t>ccp</a:t>
            </a:r>
            <a:r>
              <a:rPr lang="en-US" sz="4000" dirty="0">
                <a:solidFill>
                  <a:srgbClr val="002060"/>
                </a:solidFill>
              </a:rPr>
              <a:t> and </a:t>
            </a:r>
            <a:r>
              <a:rPr lang="en-US" sz="4000" dirty="0" err="1">
                <a:solidFill>
                  <a:srgbClr val="002060"/>
                </a:solidFill>
              </a:rPr>
              <a:t>hcp</a:t>
            </a:r>
            <a:r>
              <a:rPr lang="en-US" sz="4000" dirty="0">
                <a:solidFill>
                  <a:srgbClr val="002060"/>
                </a:solidFill>
              </a:rPr>
              <a:t>).  </a:t>
            </a:r>
            <a:endParaRPr lang="en-US" dirty="0"/>
          </a:p>
        </p:txBody>
      </p:sp>
      <p:sp>
        <p:nvSpPr>
          <p:cNvPr id="3" name="Title 2"/>
          <p:cNvSpPr>
            <a:spLocks noGrp="1"/>
          </p:cNvSpPr>
          <p:nvPr>
            <p:ph type="title"/>
          </p:nvPr>
        </p:nvSpPr>
        <p:spPr/>
        <p:txBody>
          <a:bodyPr/>
          <a:lstStyle/>
          <a:p>
            <a:pPr algn="ctr"/>
            <a:r>
              <a:rPr lang="en-US" dirty="0">
                <a:solidFill>
                  <a:srgbClr val="002060"/>
                </a:solidFill>
                <a:effectLst/>
              </a:rPr>
              <a:t>Metal structures </a:t>
            </a:r>
            <a:r>
              <a:rPr lang="en-US" dirty="0">
                <a:solidFill>
                  <a:srgbClr val="002060"/>
                </a:solidFill>
              </a:rPr>
              <a:t> </a:t>
            </a:r>
            <a:r>
              <a:rPr lang="en-US" dirty="0" smtClean="0">
                <a:solidFill>
                  <a:srgbClr val="002060"/>
                </a:solidFill>
              </a:rPr>
              <a:t>II</a:t>
            </a:r>
            <a:endParaRPr lang="en-US" dirty="0"/>
          </a:p>
        </p:txBody>
      </p:sp>
      <p:grpSp>
        <p:nvGrpSpPr>
          <p:cNvPr id="10" name="Group 9"/>
          <p:cNvGrpSpPr/>
          <p:nvPr/>
        </p:nvGrpSpPr>
        <p:grpSpPr>
          <a:xfrm>
            <a:off x="7391400" y="5026223"/>
            <a:ext cx="1323975" cy="1487289"/>
            <a:chOff x="7391400" y="5026223"/>
            <a:chExt cx="1323975" cy="1487289"/>
          </a:xfrm>
        </p:grpSpPr>
        <p:pic>
          <p:nvPicPr>
            <p:cNvPr id="2052" name="Picture 122"/>
            <p:cNvPicPr>
              <a:picLocks noChangeAspect="1" noChangeArrowheads="1"/>
            </p:cNvPicPr>
            <p:nvPr/>
          </p:nvPicPr>
          <p:blipFill>
            <a:blip r:embed="rId2">
              <a:lum contrast="40000"/>
              <a:extLst>
                <a:ext uri="{28A0092B-C50C-407E-A947-70E740481C1C}">
                  <a14:useLocalDpi xmlns:a14="http://schemas.microsoft.com/office/drawing/2010/main" val="0"/>
                </a:ext>
              </a:extLst>
            </a:blip>
            <a:srcRect l="27084" t="20557" r="27084" b="20557"/>
            <a:stretch>
              <a:fillRect/>
            </a:stretch>
          </p:blipFill>
          <p:spPr bwMode="auto">
            <a:xfrm>
              <a:off x="7391400" y="5257800"/>
              <a:ext cx="1323975" cy="125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7391400" y="5026223"/>
              <a:ext cx="685800" cy="307777"/>
            </a:xfrm>
            <a:prstGeom prst="rect">
              <a:avLst/>
            </a:prstGeom>
            <a:noFill/>
          </p:spPr>
          <p:txBody>
            <a:bodyPr wrap="square" rtlCol="0">
              <a:spAutoFit/>
            </a:bodyPr>
            <a:lstStyle/>
            <a:p>
              <a:r>
                <a:rPr lang="en-US" sz="1400" b="1" dirty="0" smtClean="0">
                  <a:solidFill>
                    <a:schemeClr val="bg1"/>
                  </a:solidFill>
                </a:rPr>
                <a:t>BCC</a:t>
              </a:r>
              <a:endParaRPr lang="en-US" sz="1400" dirty="0">
                <a:solidFill>
                  <a:schemeClr val="bg1"/>
                </a:solidFill>
              </a:endParaRPr>
            </a:p>
          </p:txBody>
        </p:sp>
      </p:grpSp>
      <p:grpSp>
        <p:nvGrpSpPr>
          <p:cNvPr id="6" name="Group 5"/>
          <p:cNvGrpSpPr/>
          <p:nvPr/>
        </p:nvGrpSpPr>
        <p:grpSpPr>
          <a:xfrm>
            <a:off x="6963822" y="1444823"/>
            <a:ext cx="1951578" cy="1608095"/>
            <a:chOff x="6963822" y="1444823"/>
            <a:chExt cx="1951578" cy="1608095"/>
          </a:xfrm>
        </p:grpSpPr>
        <p:pic>
          <p:nvPicPr>
            <p:cNvPr id="2050" name="Picture 120"/>
            <p:cNvPicPr>
              <a:picLocks noChangeAspect="1" noChangeArrowheads="1"/>
            </p:cNvPicPr>
            <p:nvPr/>
          </p:nvPicPr>
          <p:blipFill rotWithShape="1">
            <a:blip r:embed="rId3" cstate="print">
              <a:lum contrast="40000"/>
              <a:extLst>
                <a:ext uri="{28A0092B-C50C-407E-A947-70E740481C1C}">
                  <a14:useLocalDpi xmlns:a14="http://schemas.microsoft.com/office/drawing/2010/main" val="0"/>
                </a:ext>
              </a:extLst>
            </a:blip>
            <a:srcRect l="10199" t="15417" r="19561" b="15417"/>
            <a:stretch/>
          </p:blipFill>
          <p:spPr bwMode="auto">
            <a:xfrm>
              <a:off x="7010400" y="1676402"/>
              <a:ext cx="1905000" cy="1376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7239000" y="1444823"/>
              <a:ext cx="685800" cy="307777"/>
            </a:xfrm>
            <a:prstGeom prst="rect">
              <a:avLst/>
            </a:prstGeom>
            <a:noFill/>
          </p:spPr>
          <p:txBody>
            <a:bodyPr wrap="square" rtlCol="0">
              <a:spAutoFit/>
            </a:bodyPr>
            <a:lstStyle/>
            <a:p>
              <a:r>
                <a:rPr lang="en-US" sz="1400" b="1" dirty="0">
                  <a:solidFill>
                    <a:schemeClr val="bg1"/>
                  </a:solidFill>
                </a:rPr>
                <a:t>HCP</a:t>
              </a:r>
              <a:endParaRPr lang="en-US" sz="1400" dirty="0">
                <a:solidFill>
                  <a:schemeClr val="bg1"/>
                </a:solidFill>
              </a:endParaRPr>
            </a:p>
          </p:txBody>
        </p:sp>
        <p:sp>
          <p:nvSpPr>
            <p:cNvPr id="5" name="TextBox 4"/>
            <p:cNvSpPr txBox="1"/>
            <p:nvPr/>
          </p:nvSpPr>
          <p:spPr>
            <a:xfrm>
              <a:off x="6963822" y="1679377"/>
              <a:ext cx="503778" cy="307777"/>
            </a:xfrm>
            <a:prstGeom prst="rect">
              <a:avLst/>
            </a:prstGeom>
            <a:noFill/>
          </p:spPr>
          <p:txBody>
            <a:bodyPr wrap="square" rtlCol="0">
              <a:spAutoFit/>
            </a:bodyPr>
            <a:lstStyle/>
            <a:p>
              <a:r>
                <a:rPr lang="en-US" sz="1400" b="1" dirty="0" smtClean="0">
                  <a:solidFill>
                    <a:srgbClr val="C00000"/>
                  </a:solidFill>
                </a:rPr>
                <a:t>A</a:t>
              </a:r>
              <a:endParaRPr lang="en-US" sz="1400" b="1" dirty="0">
                <a:solidFill>
                  <a:srgbClr val="C00000"/>
                </a:solidFill>
              </a:endParaRPr>
            </a:p>
          </p:txBody>
        </p:sp>
        <p:sp>
          <p:nvSpPr>
            <p:cNvPr id="11" name="TextBox 10"/>
            <p:cNvSpPr txBox="1"/>
            <p:nvPr/>
          </p:nvSpPr>
          <p:spPr>
            <a:xfrm>
              <a:off x="6963822" y="2740223"/>
              <a:ext cx="503778" cy="307777"/>
            </a:xfrm>
            <a:prstGeom prst="rect">
              <a:avLst/>
            </a:prstGeom>
            <a:noFill/>
          </p:spPr>
          <p:txBody>
            <a:bodyPr wrap="square" rtlCol="0">
              <a:spAutoFit/>
            </a:bodyPr>
            <a:lstStyle/>
            <a:p>
              <a:r>
                <a:rPr lang="en-US" sz="1400" b="1" dirty="0" smtClean="0">
                  <a:solidFill>
                    <a:srgbClr val="C00000"/>
                  </a:solidFill>
                </a:rPr>
                <a:t>A</a:t>
              </a:r>
              <a:endParaRPr lang="en-US" sz="1400" b="1" dirty="0">
                <a:solidFill>
                  <a:srgbClr val="C00000"/>
                </a:solidFill>
              </a:endParaRPr>
            </a:p>
          </p:txBody>
        </p:sp>
        <p:sp>
          <p:nvSpPr>
            <p:cNvPr id="14" name="TextBox 13"/>
            <p:cNvSpPr txBox="1"/>
            <p:nvPr/>
          </p:nvSpPr>
          <p:spPr>
            <a:xfrm>
              <a:off x="6963822" y="2206823"/>
              <a:ext cx="503778" cy="307777"/>
            </a:xfrm>
            <a:prstGeom prst="rect">
              <a:avLst/>
            </a:prstGeom>
            <a:noFill/>
          </p:spPr>
          <p:txBody>
            <a:bodyPr wrap="square" rtlCol="0">
              <a:spAutoFit/>
            </a:bodyPr>
            <a:lstStyle/>
            <a:p>
              <a:r>
                <a:rPr lang="en-US" sz="1400" b="1" dirty="0" smtClean="0">
                  <a:solidFill>
                    <a:srgbClr val="C00000"/>
                  </a:solidFill>
                </a:rPr>
                <a:t>B</a:t>
              </a:r>
              <a:endParaRPr lang="en-US" sz="1400" b="1" dirty="0">
                <a:solidFill>
                  <a:srgbClr val="C00000"/>
                </a:solidFill>
              </a:endParaRPr>
            </a:p>
          </p:txBody>
        </p:sp>
      </p:grpSp>
      <p:grpSp>
        <p:nvGrpSpPr>
          <p:cNvPr id="7" name="Group 6"/>
          <p:cNvGrpSpPr/>
          <p:nvPr/>
        </p:nvGrpSpPr>
        <p:grpSpPr>
          <a:xfrm>
            <a:off x="6963822" y="3048000"/>
            <a:ext cx="1834809" cy="2003425"/>
            <a:chOff x="6963822" y="3048000"/>
            <a:chExt cx="1834809" cy="2003425"/>
          </a:xfrm>
        </p:grpSpPr>
        <p:pic>
          <p:nvPicPr>
            <p:cNvPr id="2051" name="Picture 121"/>
            <p:cNvPicPr>
              <a:picLocks noChangeAspect="1" noChangeArrowheads="1"/>
            </p:cNvPicPr>
            <p:nvPr/>
          </p:nvPicPr>
          <p:blipFill rotWithShape="1">
            <a:blip r:embed="rId4" cstate="print">
              <a:lum contrast="40000"/>
              <a:extLst>
                <a:ext uri="{28A0092B-C50C-407E-A947-70E740481C1C}">
                  <a14:useLocalDpi xmlns:a14="http://schemas.microsoft.com/office/drawing/2010/main" val="0"/>
                </a:ext>
              </a:extLst>
            </a:blip>
            <a:srcRect l="6906" t="4111" r="30094" b="10278"/>
            <a:stretch/>
          </p:blipFill>
          <p:spPr bwMode="auto">
            <a:xfrm>
              <a:off x="7010400" y="3276600"/>
              <a:ext cx="1788231"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7239000" y="3048000"/>
              <a:ext cx="685800" cy="307777"/>
            </a:xfrm>
            <a:prstGeom prst="rect">
              <a:avLst/>
            </a:prstGeom>
            <a:noFill/>
          </p:spPr>
          <p:txBody>
            <a:bodyPr wrap="square" rtlCol="0">
              <a:spAutoFit/>
            </a:bodyPr>
            <a:lstStyle/>
            <a:p>
              <a:r>
                <a:rPr lang="en-US" sz="1400" b="1" dirty="0" smtClean="0">
                  <a:solidFill>
                    <a:schemeClr val="bg1"/>
                  </a:solidFill>
                </a:rPr>
                <a:t>CCP</a:t>
              </a:r>
              <a:endParaRPr lang="en-US" sz="1400" dirty="0">
                <a:solidFill>
                  <a:schemeClr val="bg1"/>
                </a:solidFill>
              </a:endParaRPr>
            </a:p>
          </p:txBody>
        </p:sp>
        <p:sp>
          <p:nvSpPr>
            <p:cNvPr id="12" name="TextBox 11"/>
            <p:cNvSpPr txBox="1"/>
            <p:nvPr/>
          </p:nvSpPr>
          <p:spPr>
            <a:xfrm>
              <a:off x="6963822" y="3276600"/>
              <a:ext cx="503778" cy="307777"/>
            </a:xfrm>
            <a:prstGeom prst="rect">
              <a:avLst/>
            </a:prstGeom>
            <a:noFill/>
          </p:spPr>
          <p:txBody>
            <a:bodyPr wrap="square" rtlCol="0">
              <a:spAutoFit/>
            </a:bodyPr>
            <a:lstStyle/>
            <a:p>
              <a:r>
                <a:rPr lang="en-US" sz="1400" b="1" dirty="0" smtClean="0">
                  <a:solidFill>
                    <a:srgbClr val="C00000"/>
                  </a:solidFill>
                </a:rPr>
                <a:t>A</a:t>
              </a:r>
              <a:endParaRPr lang="en-US" sz="1400" b="1" dirty="0">
                <a:solidFill>
                  <a:srgbClr val="C00000"/>
                </a:solidFill>
              </a:endParaRPr>
            </a:p>
          </p:txBody>
        </p:sp>
        <p:sp>
          <p:nvSpPr>
            <p:cNvPr id="13" name="TextBox 12"/>
            <p:cNvSpPr txBox="1"/>
            <p:nvPr/>
          </p:nvSpPr>
          <p:spPr>
            <a:xfrm>
              <a:off x="6963822" y="4718446"/>
              <a:ext cx="503778" cy="307777"/>
            </a:xfrm>
            <a:prstGeom prst="rect">
              <a:avLst/>
            </a:prstGeom>
            <a:noFill/>
          </p:spPr>
          <p:txBody>
            <a:bodyPr wrap="square" rtlCol="0">
              <a:spAutoFit/>
            </a:bodyPr>
            <a:lstStyle/>
            <a:p>
              <a:r>
                <a:rPr lang="en-US" sz="1400" b="1" dirty="0" smtClean="0">
                  <a:solidFill>
                    <a:srgbClr val="C00000"/>
                  </a:solidFill>
                </a:rPr>
                <a:t>A</a:t>
              </a:r>
              <a:endParaRPr lang="en-US" sz="1400" b="1" dirty="0">
                <a:solidFill>
                  <a:srgbClr val="C00000"/>
                </a:solidFill>
              </a:endParaRPr>
            </a:p>
          </p:txBody>
        </p:sp>
        <p:sp>
          <p:nvSpPr>
            <p:cNvPr id="15" name="TextBox 14"/>
            <p:cNvSpPr txBox="1"/>
            <p:nvPr/>
          </p:nvSpPr>
          <p:spPr>
            <a:xfrm>
              <a:off x="6963822" y="3733800"/>
              <a:ext cx="503778" cy="307777"/>
            </a:xfrm>
            <a:prstGeom prst="rect">
              <a:avLst/>
            </a:prstGeom>
            <a:noFill/>
          </p:spPr>
          <p:txBody>
            <a:bodyPr wrap="square" rtlCol="0">
              <a:spAutoFit/>
            </a:bodyPr>
            <a:lstStyle/>
            <a:p>
              <a:r>
                <a:rPr lang="en-US" sz="1400" b="1" dirty="0" smtClean="0">
                  <a:solidFill>
                    <a:srgbClr val="C00000"/>
                  </a:solidFill>
                </a:rPr>
                <a:t>B</a:t>
              </a:r>
              <a:endParaRPr lang="en-US" sz="1400" b="1" dirty="0">
                <a:solidFill>
                  <a:srgbClr val="C00000"/>
                </a:solidFill>
              </a:endParaRPr>
            </a:p>
          </p:txBody>
        </p:sp>
        <p:sp>
          <p:nvSpPr>
            <p:cNvPr id="16" name="TextBox 15"/>
            <p:cNvSpPr txBox="1"/>
            <p:nvPr/>
          </p:nvSpPr>
          <p:spPr>
            <a:xfrm>
              <a:off x="6963822" y="4264223"/>
              <a:ext cx="503778" cy="307777"/>
            </a:xfrm>
            <a:prstGeom prst="rect">
              <a:avLst/>
            </a:prstGeom>
            <a:noFill/>
          </p:spPr>
          <p:txBody>
            <a:bodyPr wrap="square" rtlCol="0">
              <a:spAutoFit/>
            </a:bodyPr>
            <a:lstStyle/>
            <a:p>
              <a:r>
                <a:rPr lang="en-US" sz="1400" b="1" dirty="0" smtClean="0">
                  <a:solidFill>
                    <a:srgbClr val="C00000"/>
                  </a:solidFill>
                </a:rPr>
                <a:t>C</a:t>
              </a:r>
              <a:endParaRPr lang="en-US" sz="1400" b="1" dirty="0">
                <a:solidFill>
                  <a:srgbClr val="C00000"/>
                </a:solidFill>
              </a:endParaRPr>
            </a:p>
          </p:txBody>
        </p:sp>
      </p:grpSp>
    </p:spTree>
    <p:extLst>
      <p:ext uri="{BB962C8B-B14F-4D97-AF65-F5344CB8AC3E}">
        <p14:creationId xmlns:p14="http://schemas.microsoft.com/office/powerpoint/2010/main" val="380347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par>
                                <p:cTn id="13" presetID="53" presetClass="entr" presetSubtype="16"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Effect transition="in" filter="barn(inVertical)">
                                      <p:cBhvr>
                                        <p:cTn id="29" dur="500"/>
                                        <p:tgtEl>
                                          <p:spTgt spid="2">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
                                            <p:txEl>
                                              <p:pRg st="4" end="4"/>
                                            </p:txEl>
                                          </p:spTgt>
                                        </p:tgtEl>
                                        <p:attrNameLst>
                                          <p:attrName>style.visibility</p:attrName>
                                        </p:attrNameLst>
                                      </p:cBhvr>
                                      <p:to>
                                        <p:strVal val="visible"/>
                                      </p:to>
                                    </p:set>
                                    <p:animEffect transition="in" filter="barn(inVertical)">
                                      <p:cBhvr>
                                        <p:cTn id="34" dur="500"/>
                                        <p:tgtEl>
                                          <p:spTgt spid="2">
                                            <p:txEl>
                                              <p:pRg st="4" end="4"/>
                                            </p:txEl>
                                          </p:spTgt>
                                        </p:tgtEl>
                                      </p:cBhvr>
                                    </p:animEffect>
                                  </p:childTnLst>
                                </p:cTn>
                              </p:par>
                              <p:par>
                                <p:cTn id="35" presetID="53" presetClass="entr" presetSubtype="16"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6172200" cy="4953000"/>
          </a:xfrm>
        </p:spPr>
        <p:txBody>
          <a:bodyPr>
            <a:normAutofit fontScale="62500" lnSpcReduction="20000"/>
          </a:bodyPr>
          <a:lstStyle/>
          <a:p>
            <a:r>
              <a:rPr lang="en-US" sz="2900" dirty="0">
                <a:solidFill>
                  <a:schemeClr val="bg1"/>
                </a:solidFill>
              </a:rPr>
              <a:t>D</a:t>
            </a:r>
            <a:r>
              <a:rPr lang="en-US" sz="2900" dirty="0" smtClean="0">
                <a:solidFill>
                  <a:schemeClr val="bg1"/>
                </a:solidFill>
              </a:rPr>
              <a:t>espite </a:t>
            </a:r>
            <a:r>
              <a:rPr lang="en-US" sz="2900" dirty="0">
                <a:solidFill>
                  <a:schemeClr val="bg1"/>
                </a:solidFill>
              </a:rPr>
              <a:t>the </a:t>
            </a:r>
            <a:r>
              <a:rPr lang="en-US" sz="2900" dirty="0" err="1">
                <a:solidFill>
                  <a:schemeClr val="bg1"/>
                </a:solidFill>
              </a:rPr>
              <a:t>hcp</a:t>
            </a:r>
            <a:r>
              <a:rPr lang="en-US" sz="2900" dirty="0">
                <a:solidFill>
                  <a:schemeClr val="bg1"/>
                </a:solidFill>
              </a:rPr>
              <a:t> and </a:t>
            </a:r>
            <a:r>
              <a:rPr lang="en-US" sz="2900" dirty="0" err="1">
                <a:solidFill>
                  <a:schemeClr val="bg1"/>
                </a:solidFill>
              </a:rPr>
              <a:t>ccp</a:t>
            </a:r>
            <a:r>
              <a:rPr lang="en-US" sz="2900" dirty="0">
                <a:solidFill>
                  <a:schemeClr val="bg1"/>
                </a:solidFill>
              </a:rPr>
              <a:t> structures being the closest-packed structures, they still exhibit gaps in the structure that are referred to as octahedral holes (because there are six nearest sphere neighbors) and tetrahedral holes (because there are four nearest sphere neighbors). </a:t>
            </a:r>
            <a:endParaRPr lang="en-US" sz="2900" dirty="0" smtClean="0">
              <a:solidFill>
                <a:schemeClr val="bg1"/>
              </a:solidFill>
            </a:endParaRPr>
          </a:p>
          <a:p>
            <a:r>
              <a:rPr lang="en-US" sz="2900" dirty="0" smtClean="0">
                <a:solidFill>
                  <a:schemeClr val="bg1"/>
                </a:solidFill>
              </a:rPr>
              <a:t>The lower limits of the radii </a:t>
            </a:r>
            <a:r>
              <a:rPr lang="en-US" sz="2900" dirty="0">
                <a:solidFill>
                  <a:schemeClr val="bg1"/>
                </a:solidFill>
              </a:rPr>
              <a:t>of these holes are </a:t>
            </a:r>
            <a:r>
              <a:rPr lang="en-US" sz="2900" dirty="0" smtClean="0">
                <a:solidFill>
                  <a:schemeClr val="bg1"/>
                </a:solidFill>
              </a:rPr>
              <a:t>r=0.225a for </a:t>
            </a:r>
            <a:r>
              <a:rPr lang="en-US" sz="2900" dirty="0">
                <a:solidFill>
                  <a:schemeClr val="bg1"/>
                </a:solidFill>
              </a:rPr>
              <a:t>tetrahedral </a:t>
            </a:r>
            <a:r>
              <a:rPr lang="en-US" sz="2900" dirty="0" smtClean="0">
                <a:solidFill>
                  <a:schemeClr val="bg1"/>
                </a:solidFill>
              </a:rPr>
              <a:t>holes (or sites) </a:t>
            </a:r>
            <a:r>
              <a:rPr lang="en-US" sz="2900" dirty="0">
                <a:solidFill>
                  <a:schemeClr val="bg1"/>
                </a:solidFill>
              </a:rPr>
              <a:t>and r=0.414a for the tetrahedral holes (a=atomic radius of the metal). </a:t>
            </a:r>
            <a:endParaRPr lang="en-US" sz="2900" dirty="0" smtClean="0">
              <a:solidFill>
                <a:schemeClr val="bg1"/>
              </a:solidFill>
            </a:endParaRPr>
          </a:p>
          <a:p>
            <a:r>
              <a:rPr lang="en-US" sz="2900" dirty="0" smtClean="0">
                <a:solidFill>
                  <a:schemeClr val="bg1"/>
                </a:solidFill>
              </a:rPr>
              <a:t>Smaller </a:t>
            </a:r>
            <a:r>
              <a:rPr lang="en-US" sz="2900" dirty="0">
                <a:solidFill>
                  <a:schemeClr val="bg1"/>
                </a:solidFill>
              </a:rPr>
              <a:t>atoms can be placed in the tetrahedral holes while larger atoms are preferentially going to be placed in the octahedral holes. </a:t>
            </a:r>
            <a:endParaRPr lang="en-US" sz="2900" dirty="0" smtClean="0">
              <a:solidFill>
                <a:schemeClr val="bg1"/>
              </a:solidFill>
            </a:endParaRPr>
          </a:p>
          <a:p>
            <a:r>
              <a:rPr lang="en-US" sz="2900" dirty="0" smtClean="0">
                <a:solidFill>
                  <a:schemeClr val="bg1"/>
                </a:solidFill>
              </a:rPr>
              <a:t>The </a:t>
            </a:r>
            <a:r>
              <a:rPr lang="en-US" sz="2900" dirty="0">
                <a:solidFill>
                  <a:schemeClr val="bg1"/>
                </a:solidFill>
              </a:rPr>
              <a:t>size of these holes in </a:t>
            </a:r>
            <a:r>
              <a:rPr lang="en-US" sz="2900" dirty="0" smtClean="0">
                <a:solidFill>
                  <a:schemeClr val="bg1"/>
                </a:solidFill>
              </a:rPr>
              <a:t>a bcc </a:t>
            </a:r>
            <a:r>
              <a:rPr lang="en-US" sz="2900" dirty="0">
                <a:solidFill>
                  <a:schemeClr val="bg1"/>
                </a:solidFill>
              </a:rPr>
              <a:t>structure is r=0.732a, which allows much larger atoms to be placed inside this structure</a:t>
            </a:r>
            <a:r>
              <a:rPr lang="en-US" sz="2900" dirty="0" smtClean="0">
                <a:solidFill>
                  <a:schemeClr val="bg1"/>
                </a:solidFill>
              </a:rPr>
              <a:t>.</a:t>
            </a:r>
          </a:p>
          <a:p>
            <a:pPr marL="274320" lvl="1">
              <a:spcBef>
                <a:spcPts val="600"/>
              </a:spcBef>
              <a:buClr>
                <a:schemeClr val="accent2"/>
              </a:buClr>
            </a:pPr>
            <a:r>
              <a:rPr lang="en-US" sz="2900" dirty="0">
                <a:solidFill>
                  <a:schemeClr val="bg1"/>
                </a:solidFill>
              </a:rPr>
              <a:t>Many “simple solids” can be described as derivatives of basic structures of metals (or anions), in which the anion (or metal ion) has been placed in interstitial sites (“holes”). </a:t>
            </a:r>
            <a:endParaRPr lang="en-US" sz="2900" dirty="0" smtClean="0">
              <a:solidFill>
                <a:schemeClr val="bg1"/>
              </a:solidFill>
            </a:endParaRPr>
          </a:p>
          <a:p>
            <a:pPr marL="274320" lvl="1">
              <a:spcBef>
                <a:spcPts val="600"/>
              </a:spcBef>
              <a:buClr>
                <a:schemeClr val="accent2"/>
              </a:buClr>
            </a:pPr>
            <a:r>
              <a:rPr lang="en-US" sz="2900" dirty="0" smtClean="0">
                <a:solidFill>
                  <a:schemeClr val="bg1"/>
                </a:solidFill>
              </a:rPr>
              <a:t>Many </a:t>
            </a:r>
            <a:r>
              <a:rPr lang="en-US" sz="2900" dirty="0">
                <a:solidFill>
                  <a:schemeClr val="bg1"/>
                </a:solidFill>
              </a:rPr>
              <a:t>basic structures can be derived from closest-packed or body-centered cells. One way to look at these structures is that the new structure incorporates atoms into interstitial sites in the lattice. </a:t>
            </a:r>
          </a:p>
          <a:p>
            <a:endParaRPr lang="en-US" sz="2900" dirty="0">
              <a:solidFill>
                <a:schemeClr val="bg1"/>
              </a:solidFill>
            </a:endParaRPr>
          </a:p>
          <a:p>
            <a:endParaRPr lang="en-US" dirty="0">
              <a:solidFill>
                <a:schemeClr val="bg1"/>
              </a:solidFill>
            </a:endParaRPr>
          </a:p>
        </p:txBody>
      </p:sp>
      <p:sp>
        <p:nvSpPr>
          <p:cNvPr id="3" name="Title 2"/>
          <p:cNvSpPr>
            <a:spLocks noGrp="1"/>
          </p:cNvSpPr>
          <p:nvPr>
            <p:ph type="title"/>
          </p:nvPr>
        </p:nvSpPr>
        <p:spPr/>
        <p:txBody>
          <a:bodyPr/>
          <a:lstStyle/>
          <a:p>
            <a:pPr algn="ctr"/>
            <a:r>
              <a:rPr lang="en-US" dirty="0">
                <a:solidFill>
                  <a:srgbClr val="002060"/>
                </a:solidFill>
                <a:effectLst/>
              </a:rPr>
              <a:t>Metal structures </a:t>
            </a:r>
            <a:r>
              <a:rPr lang="en-US" dirty="0">
                <a:solidFill>
                  <a:srgbClr val="002060"/>
                </a:solidFill>
              </a:rPr>
              <a:t> </a:t>
            </a:r>
            <a:r>
              <a:rPr lang="en-US" dirty="0" smtClean="0">
                <a:solidFill>
                  <a:srgbClr val="002060"/>
                </a:solidFill>
              </a:rPr>
              <a:t>III</a:t>
            </a:r>
            <a:endParaRPr lang="en-US" dirty="0"/>
          </a:p>
        </p:txBody>
      </p:sp>
      <p:pic>
        <p:nvPicPr>
          <p:cNvPr id="3074" name="Picture 2" descr="http://t1.gstatic.com/images?q=tbn:ANd9GcQso0sm6TbIGYpT29BVzIBS6pSJi3sStBd5sscLKAKFjiggEnkB-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8450" y="1562099"/>
            <a:ext cx="2190750" cy="209550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library.tedankara.k12.tr/chemistry/vol2/unit%20cells%20and%20intersitial%20sites/z121.jpg"/>
          <p:cNvPicPr>
            <a:picLocks noChangeAspect="1" noChangeArrowheads="1"/>
          </p:cNvPicPr>
          <p:nvPr/>
        </p:nvPicPr>
        <p:blipFill rotWithShape="1">
          <a:blip r:embed="rId3">
            <a:extLst>
              <a:ext uri="{28A0092B-C50C-407E-A947-70E740481C1C}">
                <a14:useLocalDpi xmlns:a14="http://schemas.microsoft.com/office/drawing/2010/main" val="0"/>
              </a:ext>
            </a:extLst>
          </a:blip>
          <a:srcRect t="28054" b="4860"/>
          <a:stretch/>
        </p:blipFill>
        <p:spPr bwMode="auto">
          <a:xfrm>
            <a:off x="6648450" y="3733799"/>
            <a:ext cx="2190750" cy="2185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47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 calcmode="lin" valueType="num">
                                      <p:cBhvr>
                                        <p:cTn id="10" dur="500" fill="hold"/>
                                        <p:tgtEl>
                                          <p:spTgt spid="3074"/>
                                        </p:tgtEl>
                                        <p:attrNameLst>
                                          <p:attrName>ppt_w</p:attrName>
                                        </p:attrNameLst>
                                      </p:cBhvr>
                                      <p:tavLst>
                                        <p:tav tm="0">
                                          <p:val>
                                            <p:fltVal val="0"/>
                                          </p:val>
                                        </p:tav>
                                        <p:tav tm="100000">
                                          <p:val>
                                            <p:strVal val="#ppt_w"/>
                                          </p:val>
                                        </p:tav>
                                      </p:tavLst>
                                    </p:anim>
                                    <p:anim calcmode="lin" valueType="num">
                                      <p:cBhvr>
                                        <p:cTn id="11" dur="500" fill="hold"/>
                                        <p:tgtEl>
                                          <p:spTgt spid="3074"/>
                                        </p:tgtEl>
                                        <p:attrNameLst>
                                          <p:attrName>ppt_h</p:attrName>
                                        </p:attrNameLst>
                                      </p:cBhvr>
                                      <p:tavLst>
                                        <p:tav tm="0">
                                          <p:val>
                                            <p:fltVal val="0"/>
                                          </p:val>
                                        </p:tav>
                                        <p:tav tm="100000">
                                          <p:val>
                                            <p:strVal val="#ppt_h"/>
                                          </p:val>
                                        </p:tav>
                                      </p:tavLst>
                                    </p:anim>
                                    <p:animEffect transition="in" filter="fade">
                                      <p:cBhvr>
                                        <p:cTn id="12" dur="500"/>
                                        <p:tgtEl>
                                          <p:spTgt spid="3074"/>
                                        </p:tgtEl>
                                      </p:cBhvr>
                                    </p:animEffect>
                                  </p:childTnLst>
                                </p:cTn>
                              </p:par>
                              <p:par>
                                <p:cTn id="13" presetID="53" presetClass="entr" presetSubtype="16"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 calcmode="lin" valueType="num">
                                      <p:cBhvr>
                                        <p:cTn id="15" dur="500" fill="hold"/>
                                        <p:tgtEl>
                                          <p:spTgt spid="2050"/>
                                        </p:tgtEl>
                                        <p:attrNameLst>
                                          <p:attrName>ppt_w</p:attrName>
                                        </p:attrNameLst>
                                      </p:cBhvr>
                                      <p:tavLst>
                                        <p:tav tm="0">
                                          <p:val>
                                            <p:fltVal val="0"/>
                                          </p:val>
                                        </p:tav>
                                        <p:tav tm="100000">
                                          <p:val>
                                            <p:strVal val="#ppt_w"/>
                                          </p:val>
                                        </p:tav>
                                      </p:tavLst>
                                    </p:anim>
                                    <p:anim calcmode="lin" valueType="num">
                                      <p:cBhvr>
                                        <p:cTn id="16" dur="500" fill="hold"/>
                                        <p:tgtEl>
                                          <p:spTgt spid="2050"/>
                                        </p:tgtEl>
                                        <p:attrNameLst>
                                          <p:attrName>ppt_h</p:attrName>
                                        </p:attrNameLst>
                                      </p:cBhvr>
                                      <p:tavLst>
                                        <p:tav tm="0">
                                          <p:val>
                                            <p:fltVal val="0"/>
                                          </p:val>
                                        </p:tav>
                                        <p:tav tm="100000">
                                          <p:val>
                                            <p:strVal val="#ppt_h"/>
                                          </p:val>
                                        </p:tav>
                                      </p:tavLst>
                                    </p:anim>
                                    <p:animEffect transition="in" filter="fade">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barn(inVertical)">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barn(inVertical)">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barn(inVertical)">
                                      <p:cBhvr>
                                        <p:cTn id="32" dur="500"/>
                                        <p:tgtEl>
                                          <p:spTgt spid="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Effect transition="in" filter="barn(inVertical)">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barn(inVertical)">
                                      <p:cBhvr>
                                        <p:cTn id="4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6705600" cy="4572000"/>
          </a:xfrm>
        </p:spPr>
        <p:txBody>
          <a:bodyPr>
            <a:normAutofit fontScale="92500"/>
          </a:bodyPr>
          <a:lstStyle/>
          <a:p>
            <a:r>
              <a:rPr lang="en-US" sz="2200" b="1" i="1" dirty="0" err="1" smtClean="0">
                <a:solidFill>
                  <a:schemeClr val="bg1"/>
                </a:solidFill>
              </a:rPr>
              <a:t>NaCl</a:t>
            </a:r>
            <a:r>
              <a:rPr lang="en-US" sz="2200" b="1" i="1" dirty="0" smtClean="0">
                <a:solidFill>
                  <a:schemeClr val="bg1"/>
                </a:solidFill>
              </a:rPr>
              <a:t> </a:t>
            </a:r>
            <a:r>
              <a:rPr lang="en-US" sz="2200" b="1" i="1" dirty="0">
                <a:solidFill>
                  <a:schemeClr val="bg1"/>
                </a:solidFill>
              </a:rPr>
              <a:t>Structure (Rock </a:t>
            </a:r>
            <a:r>
              <a:rPr lang="en-US" sz="2200" b="1" i="1" dirty="0" smtClean="0">
                <a:solidFill>
                  <a:schemeClr val="bg1"/>
                </a:solidFill>
              </a:rPr>
              <a:t>salt, </a:t>
            </a:r>
            <a:r>
              <a:rPr lang="en-US" sz="2200" b="1" i="1" dirty="0" smtClean="0">
                <a:solidFill>
                  <a:schemeClr val="bg1"/>
                </a:solidFill>
              </a:rPr>
              <a:t>Halite, r=0.695)</a:t>
            </a:r>
            <a:endParaRPr lang="en-US" sz="2200" b="1" i="1" dirty="0" smtClean="0">
              <a:solidFill>
                <a:schemeClr val="bg1"/>
              </a:solidFill>
            </a:endParaRPr>
          </a:p>
          <a:p>
            <a:pPr lvl="1"/>
            <a:r>
              <a:rPr lang="en-US" sz="2200" dirty="0" smtClean="0">
                <a:solidFill>
                  <a:srgbClr val="002060"/>
                </a:solidFill>
              </a:rPr>
              <a:t>If all of the </a:t>
            </a:r>
            <a:r>
              <a:rPr lang="en-US" sz="2200" dirty="0">
                <a:solidFill>
                  <a:srgbClr val="002060"/>
                </a:solidFill>
              </a:rPr>
              <a:t>octahedral holes in the </a:t>
            </a:r>
            <a:r>
              <a:rPr lang="en-US" sz="2200" dirty="0" err="1">
                <a:solidFill>
                  <a:srgbClr val="002060"/>
                </a:solidFill>
              </a:rPr>
              <a:t>ccp</a:t>
            </a:r>
            <a:r>
              <a:rPr lang="en-US" sz="2200" dirty="0">
                <a:solidFill>
                  <a:srgbClr val="002060"/>
                </a:solidFill>
              </a:rPr>
              <a:t> structure of chlorine atoms were filled with sodium atoms, one would arrive at the </a:t>
            </a:r>
            <a:r>
              <a:rPr lang="en-US" sz="2200" dirty="0" err="1" smtClean="0">
                <a:solidFill>
                  <a:srgbClr val="002060"/>
                </a:solidFill>
              </a:rPr>
              <a:t>NaCl</a:t>
            </a:r>
            <a:r>
              <a:rPr lang="en-US" sz="2200" dirty="0" smtClean="0">
                <a:solidFill>
                  <a:srgbClr val="002060"/>
                </a:solidFill>
              </a:rPr>
              <a:t>-structure. </a:t>
            </a:r>
          </a:p>
          <a:p>
            <a:pPr lvl="1"/>
            <a:r>
              <a:rPr lang="en-US" sz="2200" dirty="0" smtClean="0">
                <a:solidFill>
                  <a:srgbClr val="002060"/>
                </a:solidFill>
              </a:rPr>
              <a:t>There </a:t>
            </a:r>
            <a:r>
              <a:rPr lang="en-US" sz="2200" dirty="0">
                <a:solidFill>
                  <a:srgbClr val="002060"/>
                </a:solidFill>
              </a:rPr>
              <a:t>are a total of four formula units of </a:t>
            </a:r>
            <a:r>
              <a:rPr lang="en-US" sz="2200" dirty="0" err="1">
                <a:solidFill>
                  <a:srgbClr val="002060"/>
                </a:solidFill>
              </a:rPr>
              <a:t>NaCl</a:t>
            </a:r>
            <a:r>
              <a:rPr lang="en-US" sz="2200" dirty="0">
                <a:solidFill>
                  <a:srgbClr val="002060"/>
                </a:solidFill>
              </a:rPr>
              <a:t> per unit cell (Na: 12 edges (12/4) + 1 center (1/1), </a:t>
            </a:r>
            <a:r>
              <a:rPr lang="en-US" sz="2200" dirty="0" err="1">
                <a:solidFill>
                  <a:srgbClr val="002060"/>
                </a:solidFill>
              </a:rPr>
              <a:t>Cl</a:t>
            </a:r>
            <a:r>
              <a:rPr lang="en-US" sz="2200" dirty="0">
                <a:solidFill>
                  <a:srgbClr val="002060"/>
                </a:solidFill>
              </a:rPr>
              <a:t>: 8 corners (8/8) + </a:t>
            </a:r>
            <a:r>
              <a:rPr lang="en-US" sz="2200" dirty="0" smtClean="0">
                <a:solidFill>
                  <a:srgbClr val="002060"/>
                </a:solidFill>
              </a:rPr>
              <a:t>6 </a:t>
            </a:r>
            <a:r>
              <a:rPr lang="en-US" sz="2200" dirty="0">
                <a:solidFill>
                  <a:srgbClr val="002060"/>
                </a:solidFill>
              </a:rPr>
              <a:t>faces (6/2)). (</a:t>
            </a:r>
            <a:r>
              <a:rPr lang="en-US" sz="2200" i="1" dirty="0">
                <a:solidFill>
                  <a:srgbClr val="FF0000"/>
                </a:solidFill>
              </a:rPr>
              <a:t>Note that an atom that are located on a face only counts ½ toward this cell, while an atom on an edge counts ¼ towards this cell and an atom at a corner only ⅛ towards a given cell.</a:t>
            </a:r>
            <a:r>
              <a:rPr lang="en-US" sz="2200" i="1" dirty="0">
                <a:solidFill>
                  <a:srgbClr val="002060"/>
                </a:solidFill>
              </a:rPr>
              <a:t>)</a:t>
            </a:r>
            <a:r>
              <a:rPr lang="en-US" sz="2200" dirty="0">
                <a:solidFill>
                  <a:srgbClr val="002060"/>
                </a:solidFill>
              </a:rPr>
              <a:t> </a:t>
            </a:r>
            <a:endParaRPr lang="en-US" sz="2200" dirty="0" smtClean="0">
              <a:solidFill>
                <a:srgbClr val="002060"/>
              </a:solidFill>
            </a:endParaRPr>
          </a:p>
          <a:p>
            <a:pPr lvl="1"/>
            <a:r>
              <a:rPr lang="en-US" sz="2200" dirty="0" smtClean="0">
                <a:solidFill>
                  <a:srgbClr val="002060"/>
                </a:solidFill>
              </a:rPr>
              <a:t>A </a:t>
            </a:r>
            <a:r>
              <a:rPr lang="en-US" sz="2200" dirty="0">
                <a:solidFill>
                  <a:srgbClr val="002060"/>
                </a:solidFill>
              </a:rPr>
              <a:t>different way to look at the </a:t>
            </a:r>
            <a:r>
              <a:rPr lang="en-US" sz="2200" dirty="0" err="1">
                <a:solidFill>
                  <a:srgbClr val="002060"/>
                </a:solidFill>
              </a:rPr>
              <a:t>NaCl</a:t>
            </a:r>
            <a:r>
              <a:rPr lang="en-US" sz="2200" dirty="0">
                <a:solidFill>
                  <a:srgbClr val="002060"/>
                </a:solidFill>
              </a:rPr>
              <a:t> structure is that </a:t>
            </a:r>
            <a:r>
              <a:rPr lang="en-US" sz="2200" dirty="0" smtClean="0">
                <a:solidFill>
                  <a:srgbClr val="002060"/>
                </a:solidFill>
              </a:rPr>
              <a:t/>
            </a:r>
            <a:br>
              <a:rPr lang="en-US" sz="2200" dirty="0" smtClean="0">
                <a:solidFill>
                  <a:srgbClr val="002060"/>
                </a:solidFill>
              </a:rPr>
            </a:br>
            <a:r>
              <a:rPr lang="en-US" sz="2200" dirty="0" smtClean="0">
                <a:solidFill>
                  <a:srgbClr val="002060"/>
                </a:solidFill>
              </a:rPr>
              <a:t>a </a:t>
            </a:r>
            <a:r>
              <a:rPr lang="en-US" sz="2200" dirty="0">
                <a:solidFill>
                  <a:srgbClr val="002060"/>
                </a:solidFill>
              </a:rPr>
              <a:t>face-centered cubic lattice of chlorine atoms is </a:t>
            </a:r>
            <a:r>
              <a:rPr lang="en-US" sz="2200" dirty="0" smtClean="0">
                <a:solidFill>
                  <a:srgbClr val="002060"/>
                </a:solidFill>
              </a:rPr>
              <a:t/>
            </a:r>
            <a:br>
              <a:rPr lang="en-US" sz="2200" dirty="0" smtClean="0">
                <a:solidFill>
                  <a:srgbClr val="002060"/>
                </a:solidFill>
              </a:rPr>
            </a:br>
            <a:r>
              <a:rPr lang="en-US" sz="2200" dirty="0" smtClean="0">
                <a:solidFill>
                  <a:srgbClr val="002060"/>
                </a:solidFill>
              </a:rPr>
              <a:t>inter-penetrated </a:t>
            </a:r>
            <a:r>
              <a:rPr lang="en-US" sz="2200" dirty="0">
                <a:solidFill>
                  <a:srgbClr val="002060"/>
                </a:solidFill>
              </a:rPr>
              <a:t>by a face-centered cubic lattice of sodium atoms offset by a vector of (½, 0, 0).</a:t>
            </a:r>
          </a:p>
          <a:p>
            <a:pPr lvl="1"/>
            <a:endParaRPr lang="en-US" dirty="0">
              <a:solidFill>
                <a:srgbClr val="002060"/>
              </a:solidFill>
            </a:endParaRPr>
          </a:p>
        </p:txBody>
      </p:sp>
      <p:sp>
        <p:nvSpPr>
          <p:cNvPr id="3" name="Title 2"/>
          <p:cNvSpPr>
            <a:spLocks noGrp="1"/>
          </p:cNvSpPr>
          <p:nvPr>
            <p:ph type="title"/>
          </p:nvPr>
        </p:nvSpPr>
        <p:spPr/>
        <p:txBody>
          <a:bodyPr>
            <a:normAutofit/>
          </a:bodyPr>
          <a:lstStyle/>
          <a:p>
            <a:pPr lvl="0" algn="ctr"/>
            <a:r>
              <a:rPr lang="en-US" dirty="0">
                <a:solidFill>
                  <a:srgbClr val="002060"/>
                </a:solidFill>
                <a:effectLst/>
              </a:rPr>
              <a:t>AB </a:t>
            </a:r>
            <a:r>
              <a:rPr lang="en-US" dirty="0" smtClean="0">
                <a:solidFill>
                  <a:srgbClr val="002060"/>
                </a:solidFill>
                <a:effectLst/>
              </a:rPr>
              <a:t>Structures I</a:t>
            </a:r>
            <a:endParaRPr lang="en-US" dirty="0">
              <a:solidFill>
                <a:srgbClr val="002060"/>
              </a:solidFill>
            </a:endParaRPr>
          </a:p>
        </p:txBody>
      </p:sp>
      <p:pic>
        <p:nvPicPr>
          <p:cNvPr id="1026" name="Picture 88" descr="naclcel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2008" y="3352800"/>
            <a:ext cx="1630110" cy="146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http://4.bp.blogspot.com/-GZ9_w2DnlNE/TbXS9bkZ9lI/AAAAAAAAA2w/6gvBlP1inUg/s1600/halite.jpg">
            <a:hlinkClick r:id="rId3"/>
          </p:cNvPr>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7276646" y="4953000"/>
            <a:ext cx="1554817" cy="146304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t2.gstatic.com/images?q=tbn:ANd9GcT3x7g8qpUGH4sAtjkWAZp1KDShDR5FFs-UX-uceMrY1CDSPvCyX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2800" y="1752600"/>
            <a:ext cx="1691420"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43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 calcmode="lin" valueType="num">
                                      <p:cBhvr>
                                        <p:cTn id="10" dur="500" fill="hold"/>
                                        <p:tgtEl>
                                          <p:spTgt spid="6146"/>
                                        </p:tgtEl>
                                        <p:attrNameLst>
                                          <p:attrName>ppt_w</p:attrName>
                                        </p:attrNameLst>
                                      </p:cBhvr>
                                      <p:tavLst>
                                        <p:tav tm="0">
                                          <p:val>
                                            <p:fltVal val="0"/>
                                          </p:val>
                                        </p:tav>
                                        <p:tav tm="100000">
                                          <p:val>
                                            <p:strVal val="#ppt_w"/>
                                          </p:val>
                                        </p:tav>
                                      </p:tavLst>
                                    </p:anim>
                                    <p:anim calcmode="lin" valueType="num">
                                      <p:cBhvr>
                                        <p:cTn id="11" dur="500" fill="hold"/>
                                        <p:tgtEl>
                                          <p:spTgt spid="6146"/>
                                        </p:tgtEl>
                                        <p:attrNameLst>
                                          <p:attrName>ppt_h</p:attrName>
                                        </p:attrNameLst>
                                      </p:cBhvr>
                                      <p:tavLst>
                                        <p:tav tm="0">
                                          <p:val>
                                            <p:fltVal val="0"/>
                                          </p:val>
                                        </p:tav>
                                        <p:tav tm="100000">
                                          <p:val>
                                            <p:strVal val="#ppt_h"/>
                                          </p:val>
                                        </p:tav>
                                      </p:tavLst>
                                    </p:anim>
                                    <p:animEffect transition="in" filter="fade">
                                      <p:cBhvr>
                                        <p:cTn id="12" dur="500"/>
                                        <p:tgtEl>
                                          <p:spTgt spid="614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par>
                                <p:cTn id="18" presetID="53" presetClass="entr" presetSubtype="16" fill="hold" nodeType="withEffect">
                                  <p:stCondLst>
                                    <p:cond delay="0"/>
                                  </p:stCondLst>
                                  <p:childTnLst>
                                    <p:set>
                                      <p:cBhvr>
                                        <p:cTn id="19" dur="1" fill="hold">
                                          <p:stCondLst>
                                            <p:cond delay="0"/>
                                          </p:stCondLst>
                                        </p:cTn>
                                        <p:tgtEl>
                                          <p:spTgt spid="1026"/>
                                        </p:tgtEl>
                                        <p:attrNameLst>
                                          <p:attrName>style.visibility</p:attrName>
                                        </p:attrNameLst>
                                      </p:cBhvr>
                                      <p:to>
                                        <p:strVal val="visible"/>
                                      </p:to>
                                    </p:set>
                                    <p:anim calcmode="lin" valueType="num">
                                      <p:cBhvr>
                                        <p:cTn id="20" dur="500" fill="hold"/>
                                        <p:tgtEl>
                                          <p:spTgt spid="1026"/>
                                        </p:tgtEl>
                                        <p:attrNameLst>
                                          <p:attrName>ppt_w</p:attrName>
                                        </p:attrNameLst>
                                      </p:cBhvr>
                                      <p:tavLst>
                                        <p:tav tm="0">
                                          <p:val>
                                            <p:fltVal val="0"/>
                                          </p:val>
                                        </p:tav>
                                        <p:tav tm="100000">
                                          <p:val>
                                            <p:strVal val="#ppt_w"/>
                                          </p:val>
                                        </p:tav>
                                      </p:tavLst>
                                    </p:anim>
                                    <p:anim calcmode="lin" valueType="num">
                                      <p:cBhvr>
                                        <p:cTn id="21" dur="500" fill="hold"/>
                                        <p:tgtEl>
                                          <p:spTgt spid="1026"/>
                                        </p:tgtEl>
                                        <p:attrNameLst>
                                          <p:attrName>ppt_h</p:attrName>
                                        </p:attrNameLst>
                                      </p:cBhvr>
                                      <p:tavLst>
                                        <p:tav tm="0">
                                          <p:val>
                                            <p:fltVal val="0"/>
                                          </p:val>
                                        </p:tav>
                                        <p:tav tm="100000">
                                          <p:val>
                                            <p:strVal val="#ppt_h"/>
                                          </p:val>
                                        </p:tav>
                                      </p:tavLst>
                                    </p:anim>
                                    <p:animEffect transition="in" filter="fade">
                                      <p:cBhvr>
                                        <p:cTn id="22" dur="500"/>
                                        <p:tgtEl>
                                          <p:spTgt spid="102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anim calcmode="lin" valueType="num">
                                      <p:cBhvr>
                                        <p:cTn id="27" dur="500" fill="hold"/>
                                        <p:tgtEl>
                                          <p:spTgt spid="1028"/>
                                        </p:tgtEl>
                                        <p:attrNameLst>
                                          <p:attrName>ppt_w</p:attrName>
                                        </p:attrNameLst>
                                      </p:cBhvr>
                                      <p:tavLst>
                                        <p:tav tm="0">
                                          <p:val>
                                            <p:fltVal val="0"/>
                                          </p:val>
                                        </p:tav>
                                        <p:tav tm="100000">
                                          <p:val>
                                            <p:strVal val="#ppt_w"/>
                                          </p:val>
                                        </p:tav>
                                      </p:tavLst>
                                    </p:anim>
                                    <p:anim calcmode="lin" valueType="num">
                                      <p:cBhvr>
                                        <p:cTn id="28" dur="500" fill="hold"/>
                                        <p:tgtEl>
                                          <p:spTgt spid="1028"/>
                                        </p:tgtEl>
                                        <p:attrNameLst>
                                          <p:attrName>ppt_h</p:attrName>
                                        </p:attrNameLst>
                                      </p:cBhvr>
                                      <p:tavLst>
                                        <p:tav tm="0">
                                          <p:val>
                                            <p:fltVal val="0"/>
                                          </p:val>
                                        </p:tav>
                                        <p:tav tm="100000">
                                          <p:val>
                                            <p:strVal val="#ppt_h"/>
                                          </p:val>
                                        </p:tav>
                                      </p:tavLst>
                                    </p:anim>
                                    <p:animEffect transition="in" filter="fade">
                                      <p:cBhvr>
                                        <p:cTn id="29" dur="500"/>
                                        <p:tgtEl>
                                          <p:spTgt spid="102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Effect transition="in" filter="barn(inVertical)">
                                      <p:cBhvr>
                                        <p:cTn id="34"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6248400" cy="4953000"/>
          </a:xfrm>
        </p:spPr>
        <p:txBody>
          <a:bodyPr>
            <a:normAutofit fontScale="85000" lnSpcReduction="20000"/>
          </a:bodyPr>
          <a:lstStyle/>
          <a:p>
            <a:r>
              <a:rPr lang="en-US" b="1" dirty="0" err="1" smtClean="0">
                <a:solidFill>
                  <a:schemeClr val="bg1"/>
                </a:solidFill>
              </a:rPr>
              <a:t>NaCl</a:t>
            </a:r>
            <a:r>
              <a:rPr lang="en-US" b="1" dirty="0" smtClean="0">
                <a:solidFill>
                  <a:schemeClr val="bg1"/>
                </a:solidFill>
              </a:rPr>
              <a:t> Structure variations</a:t>
            </a:r>
          </a:p>
          <a:p>
            <a:pPr lvl="1"/>
            <a:r>
              <a:rPr lang="en-US" dirty="0">
                <a:solidFill>
                  <a:srgbClr val="002060"/>
                </a:solidFill>
              </a:rPr>
              <a:t>The structures of </a:t>
            </a:r>
            <a:r>
              <a:rPr lang="en-US" i="1" dirty="0">
                <a:solidFill>
                  <a:srgbClr val="002060"/>
                </a:solidFill>
              </a:rPr>
              <a:t>Pyrite</a:t>
            </a:r>
            <a:r>
              <a:rPr lang="en-US" dirty="0">
                <a:solidFill>
                  <a:srgbClr val="002060"/>
                </a:solidFill>
              </a:rPr>
              <a:t> (FeS</a:t>
            </a:r>
            <a:r>
              <a:rPr lang="en-US" baseline="-25000" dirty="0">
                <a:solidFill>
                  <a:srgbClr val="002060"/>
                </a:solidFill>
              </a:rPr>
              <a:t>2</a:t>
            </a:r>
            <a:r>
              <a:rPr lang="en-US" dirty="0">
                <a:solidFill>
                  <a:srgbClr val="002060"/>
                </a:solidFill>
              </a:rPr>
              <a:t>= Fe</a:t>
            </a:r>
            <a:r>
              <a:rPr lang="en-US" baseline="30000" dirty="0">
                <a:solidFill>
                  <a:srgbClr val="002060"/>
                </a:solidFill>
              </a:rPr>
              <a:t>2+</a:t>
            </a:r>
            <a:r>
              <a:rPr lang="en-US" dirty="0">
                <a:solidFill>
                  <a:srgbClr val="002060"/>
                </a:solidFill>
              </a:rPr>
              <a:t> and S</a:t>
            </a:r>
            <a:r>
              <a:rPr lang="en-US" baseline="-25000" dirty="0">
                <a:solidFill>
                  <a:srgbClr val="002060"/>
                </a:solidFill>
              </a:rPr>
              <a:t>2</a:t>
            </a:r>
            <a:r>
              <a:rPr lang="en-US" baseline="30000" dirty="0">
                <a:solidFill>
                  <a:srgbClr val="002060"/>
                </a:solidFill>
              </a:rPr>
              <a:t>2-</a:t>
            </a:r>
            <a:r>
              <a:rPr lang="en-US" dirty="0">
                <a:solidFill>
                  <a:srgbClr val="002060"/>
                </a:solidFill>
              </a:rPr>
              <a:t>) and SrO</a:t>
            </a:r>
            <a:r>
              <a:rPr lang="en-US" baseline="-25000" dirty="0">
                <a:solidFill>
                  <a:srgbClr val="002060"/>
                </a:solidFill>
              </a:rPr>
              <a:t>2</a:t>
            </a:r>
            <a:r>
              <a:rPr lang="en-US" dirty="0">
                <a:solidFill>
                  <a:srgbClr val="002060"/>
                </a:solidFill>
              </a:rPr>
              <a:t> (=Sr</a:t>
            </a:r>
            <a:r>
              <a:rPr lang="en-US" baseline="30000" dirty="0">
                <a:solidFill>
                  <a:srgbClr val="002060"/>
                </a:solidFill>
              </a:rPr>
              <a:t>2+</a:t>
            </a:r>
            <a:r>
              <a:rPr lang="en-US" dirty="0">
                <a:solidFill>
                  <a:srgbClr val="002060"/>
                </a:solidFill>
              </a:rPr>
              <a:t> and O</a:t>
            </a:r>
            <a:r>
              <a:rPr lang="en-US" baseline="-25000" dirty="0">
                <a:solidFill>
                  <a:srgbClr val="002060"/>
                </a:solidFill>
              </a:rPr>
              <a:t>2</a:t>
            </a:r>
            <a:r>
              <a:rPr lang="en-US" baseline="30000" dirty="0">
                <a:solidFill>
                  <a:srgbClr val="002060"/>
                </a:solidFill>
              </a:rPr>
              <a:t>2-</a:t>
            </a:r>
            <a:r>
              <a:rPr lang="en-US" dirty="0">
                <a:solidFill>
                  <a:srgbClr val="002060"/>
                </a:solidFill>
              </a:rPr>
              <a:t>) are variations of the </a:t>
            </a:r>
            <a:r>
              <a:rPr lang="en-US" dirty="0" err="1">
                <a:solidFill>
                  <a:srgbClr val="002060"/>
                </a:solidFill>
              </a:rPr>
              <a:t>NaCl</a:t>
            </a:r>
            <a:r>
              <a:rPr lang="en-US" dirty="0">
                <a:solidFill>
                  <a:srgbClr val="002060"/>
                </a:solidFill>
              </a:rPr>
              <a:t> structure in which the anion consists of a diatomic specie. </a:t>
            </a:r>
            <a:r>
              <a:rPr lang="en-US" dirty="0" smtClean="0">
                <a:solidFill>
                  <a:srgbClr val="002060"/>
                </a:solidFill>
              </a:rPr>
              <a:t>They </a:t>
            </a:r>
            <a:r>
              <a:rPr lang="en-US" dirty="0">
                <a:solidFill>
                  <a:srgbClr val="002060"/>
                </a:solidFill>
              </a:rPr>
              <a:t>vary from each other in the way the anion is arranged along the </a:t>
            </a:r>
            <a:r>
              <a:rPr lang="en-US" i="1" dirty="0">
                <a:solidFill>
                  <a:srgbClr val="002060"/>
                </a:solidFill>
              </a:rPr>
              <a:t>z</a:t>
            </a:r>
            <a:r>
              <a:rPr lang="en-US" dirty="0">
                <a:solidFill>
                  <a:srgbClr val="002060"/>
                </a:solidFill>
              </a:rPr>
              <a:t>-axis</a:t>
            </a:r>
            <a:r>
              <a:rPr lang="en-US" dirty="0" smtClean="0">
                <a:solidFill>
                  <a:srgbClr val="002060"/>
                </a:solidFill>
              </a:rPr>
              <a:t>.</a:t>
            </a:r>
          </a:p>
          <a:p>
            <a:pPr lvl="1"/>
            <a:r>
              <a:rPr lang="en-US" dirty="0" smtClean="0">
                <a:solidFill>
                  <a:srgbClr val="002060"/>
                </a:solidFill>
              </a:rPr>
              <a:t>Compounds </a:t>
            </a:r>
            <a:r>
              <a:rPr lang="en-US" dirty="0">
                <a:solidFill>
                  <a:srgbClr val="002060"/>
                </a:solidFill>
              </a:rPr>
              <a:t>like NaN</a:t>
            </a:r>
            <a:r>
              <a:rPr lang="en-US" baseline="-25000" dirty="0">
                <a:solidFill>
                  <a:srgbClr val="002060"/>
                </a:solidFill>
              </a:rPr>
              <a:t>3</a:t>
            </a:r>
            <a:r>
              <a:rPr lang="en-US" dirty="0">
                <a:solidFill>
                  <a:srgbClr val="002060"/>
                </a:solidFill>
              </a:rPr>
              <a:t>, CaCO</a:t>
            </a:r>
            <a:r>
              <a:rPr lang="en-US" baseline="-25000" dirty="0">
                <a:solidFill>
                  <a:srgbClr val="002060"/>
                </a:solidFill>
              </a:rPr>
              <a:t>3</a:t>
            </a:r>
            <a:r>
              <a:rPr lang="en-US" dirty="0">
                <a:solidFill>
                  <a:srgbClr val="002060"/>
                </a:solidFill>
              </a:rPr>
              <a:t> and </a:t>
            </a:r>
            <a:r>
              <a:rPr lang="en-US" dirty="0" err="1">
                <a:solidFill>
                  <a:srgbClr val="002060"/>
                </a:solidFill>
              </a:rPr>
              <a:t>CsCN</a:t>
            </a:r>
            <a:r>
              <a:rPr lang="en-US" dirty="0">
                <a:solidFill>
                  <a:srgbClr val="002060"/>
                </a:solidFill>
              </a:rPr>
              <a:t> are also variations of the </a:t>
            </a:r>
            <a:r>
              <a:rPr lang="en-US" dirty="0" err="1" smtClean="0">
                <a:solidFill>
                  <a:srgbClr val="002060"/>
                </a:solidFill>
              </a:rPr>
              <a:t>NaCl</a:t>
            </a:r>
            <a:r>
              <a:rPr lang="en-US" dirty="0" smtClean="0">
                <a:solidFill>
                  <a:srgbClr val="002060"/>
                </a:solidFill>
              </a:rPr>
              <a:t>-type </a:t>
            </a:r>
            <a:r>
              <a:rPr lang="en-US" dirty="0" smtClean="0">
                <a:solidFill>
                  <a:srgbClr val="002060"/>
                </a:solidFill>
              </a:rPr>
              <a:t>containing a polyatomic anion</a:t>
            </a:r>
            <a:endParaRPr lang="en-US" dirty="0" smtClean="0">
              <a:solidFill>
                <a:srgbClr val="002060"/>
              </a:solidFill>
            </a:endParaRPr>
          </a:p>
          <a:p>
            <a:pPr lvl="1"/>
            <a:r>
              <a:rPr lang="en-US" dirty="0" err="1" smtClean="0">
                <a:solidFill>
                  <a:srgbClr val="002060"/>
                </a:solidFill>
              </a:rPr>
              <a:t>NbO</a:t>
            </a:r>
            <a:r>
              <a:rPr lang="en-US" dirty="0" smtClean="0">
                <a:solidFill>
                  <a:srgbClr val="002060"/>
                </a:solidFill>
              </a:rPr>
              <a:t>, which is a superconductor at 1.38 K, also crystallizes in the </a:t>
            </a:r>
            <a:r>
              <a:rPr lang="en-US" dirty="0" err="1" smtClean="0">
                <a:solidFill>
                  <a:srgbClr val="002060"/>
                </a:solidFill>
              </a:rPr>
              <a:t>NaCl</a:t>
            </a:r>
            <a:r>
              <a:rPr lang="en-US" dirty="0" smtClean="0">
                <a:solidFill>
                  <a:srgbClr val="002060"/>
                </a:solidFill>
              </a:rPr>
              <a:t>-type, but there are atoms missing in both sub-lattices. As a result, the niobium atom and the oxygen atom possess a square planar coordination instead of an octahedral environment. </a:t>
            </a:r>
          </a:p>
          <a:p>
            <a:pPr lvl="1"/>
            <a:r>
              <a:rPr lang="en-US" dirty="0" smtClean="0">
                <a:solidFill>
                  <a:srgbClr val="002060"/>
                </a:solidFill>
              </a:rPr>
              <a:t>Most </a:t>
            </a:r>
            <a:r>
              <a:rPr lang="en-US" dirty="0">
                <a:solidFill>
                  <a:srgbClr val="002060"/>
                </a:solidFill>
              </a:rPr>
              <a:t>alkali halides (except </a:t>
            </a:r>
            <a:r>
              <a:rPr lang="en-US" dirty="0" err="1">
                <a:solidFill>
                  <a:srgbClr val="002060"/>
                </a:solidFill>
              </a:rPr>
              <a:t>CsX</a:t>
            </a:r>
            <a:r>
              <a:rPr lang="en-US" dirty="0">
                <a:solidFill>
                  <a:srgbClr val="002060"/>
                </a:solidFill>
              </a:rPr>
              <a:t>), most oxides and </a:t>
            </a:r>
            <a:r>
              <a:rPr lang="en-US" dirty="0" err="1">
                <a:solidFill>
                  <a:srgbClr val="002060"/>
                </a:solidFill>
              </a:rPr>
              <a:t>chalcogenides</a:t>
            </a:r>
            <a:r>
              <a:rPr lang="en-US" dirty="0">
                <a:solidFill>
                  <a:srgbClr val="002060"/>
                </a:solidFill>
              </a:rPr>
              <a:t> of alkaline earth metals and many nitrides, carbides and hydrides (i.e., </a:t>
            </a:r>
            <a:r>
              <a:rPr lang="en-US" dirty="0" err="1">
                <a:solidFill>
                  <a:srgbClr val="002060"/>
                </a:solidFill>
              </a:rPr>
              <a:t>ZrN</a:t>
            </a:r>
            <a:r>
              <a:rPr lang="en-US" dirty="0">
                <a:solidFill>
                  <a:srgbClr val="002060"/>
                </a:solidFill>
              </a:rPr>
              <a:t>, </a:t>
            </a:r>
            <a:r>
              <a:rPr lang="en-US" dirty="0" err="1" smtClean="0">
                <a:solidFill>
                  <a:srgbClr val="002060"/>
                </a:solidFill>
              </a:rPr>
              <a:t>TiN</a:t>
            </a:r>
            <a:r>
              <a:rPr lang="en-US" dirty="0" smtClean="0">
                <a:solidFill>
                  <a:srgbClr val="002060"/>
                </a:solidFill>
              </a:rPr>
              <a:t>, </a:t>
            </a:r>
            <a:r>
              <a:rPr lang="en-US" dirty="0" err="1" smtClean="0">
                <a:solidFill>
                  <a:srgbClr val="002060"/>
                </a:solidFill>
              </a:rPr>
              <a:t>TiC</a:t>
            </a:r>
            <a:r>
              <a:rPr lang="en-US" dirty="0">
                <a:solidFill>
                  <a:srgbClr val="002060"/>
                </a:solidFill>
              </a:rPr>
              <a:t>, </a:t>
            </a:r>
            <a:r>
              <a:rPr lang="en-US" dirty="0" err="1">
                <a:solidFill>
                  <a:srgbClr val="002060"/>
                </a:solidFill>
              </a:rPr>
              <a:t>NaH</a:t>
            </a:r>
            <a:r>
              <a:rPr lang="en-US" dirty="0">
                <a:solidFill>
                  <a:srgbClr val="002060"/>
                </a:solidFill>
              </a:rPr>
              <a:t>) assume this structure </a:t>
            </a:r>
            <a:r>
              <a:rPr lang="en-US" dirty="0" smtClean="0">
                <a:solidFill>
                  <a:srgbClr val="002060"/>
                </a:solidFill>
              </a:rPr>
              <a:t>type. </a:t>
            </a:r>
            <a:endParaRPr lang="en-US" dirty="0">
              <a:solidFill>
                <a:srgbClr val="002060"/>
              </a:solidFill>
            </a:endParaRPr>
          </a:p>
        </p:txBody>
      </p:sp>
      <p:sp>
        <p:nvSpPr>
          <p:cNvPr id="3" name="Title 2"/>
          <p:cNvSpPr>
            <a:spLocks noGrp="1"/>
          </p:cNvSpPr>
          <p:nvPr>
            <p:ph type="title"/>
          </p:nvPr>
        </p:nvSpPr>
        <p:spPr/>
        <p:txBody>
          <a:bodyPr/>
          <a:lstStyle/>
          <a:p>
            <a:pPr algn="ctr"/>
            <a:r>
              <a:rPr lang="en-US" dirty="0">
                <a:solidFill>
                  <a:srgbClr val="002060"/>
                </a:solidFill>
                <a:effectLst/>
              </a:rPr>
              <a:t>AB Structures </a:t>
            </a:r>
            <a:r>
              <a:rPr lang="en-US" dirty="0" smtClean="0">
                <a:solidFill>
                  <a:srgbClr val="002060"/>
                </a:solidFill>
                <a:effectLst/>
              </a:rPr>
              <a:t>II</a:t>
            </a:r>
            <a:endParaRPr lang="en-US" dirty="0"/>
          </a:p>
        </p:txBody>
      </p:sp>
      <p:pic>
        <p:nvPicPr>
          <p:cNvPr id="2050" name="Picture 89" descr="Complexi"/>
          <p:cNvPicPr>
            <a:picLocks noChangeAspect="1" noChangeArrowheads="1"/>
          </p:cNvPicPr>
          <p:nvPr/>
        </p:nvPicPr>
        <p:blipFill>
          <a:blip r:embed="rId2">
            <a:extLst>
              <a:ext uri="{28A0092B-C50C-407E-A947-70E740481C1C}">
                <a14:useLocalDpi xmlns:a14="http://schemas.microsoft.com/office/drawing/2010/main" val="0"/>
              </a:ext>
            </a:extLst>
          </a:blip>
          <a:srcRect r="32689"/>
          <a:stretch>
            <a:fillRect/>
          </a:stretch>
        </p:blipFill>
        <p:spPr bwMode="auto">
          <a:xfrm>
            <a:off x="6754019" y="1524000"/>
            <a:ext cx="2161381" cy="1600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51" name="il_fi" descr="Description: http://www.healingcrystals.com/images/pyrite_cubes_extra.jpg"/>
          <p:cNvPicPr>
            <a:picLocks noChangeAspect="1" noChangeArrowheads="1"/>
          </p:cNvPicPr>
          <p:nvPr/>
        </p:nvPicPr>
        <p:blipFill>
          <a:blip r:embed="rId3" cstate="print">
            <a:extLst>
              <a:ext uri="{28A0092B-C50C-407E-A947-70E740481C1C}">
                <a14:useLocalDpi xmlns:a14="http://schemas.microsoft.com/office/drawing/2010/main" val="0"/>
              </a:ext>
            </a:extLst>
          </a:blip>
          <a:srcRect l="8418" t="4750" r="7933" b="12096"/>
          <a:stretch>
            <a:fillRect/>
          </a:stretch>
        </p:blipFill>
        <p:spPr bwMode="auto">
          <a:xfrm>
            <a:off x="7204163" y="3408008"/>
            <a:ext cx="1330237" cy="1322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7239000" y="4876800"/>
            <a:ext cx="1365250" cy="1249363"/>
            <a:chOff x="7239000" y="4876800"/>
            <a:chExt cx="1365250" cy="1249363"/>
          </a:xfrm>
        </p:grpSpPr>
        <p:pic>
          <p:nvPicPr>
            <p:cNvPr id="2052" name="Picture 90"/>
            <p:cNvPicPr>
              <a:picLocks noChangeAspect="1" noChangeArrowheads="1"/>
            </p:cNvPicPr>
            <p:nvPr/>
          </p:nvPicPr>
          <p:blipFill>
            <a:blip r:embed="rId4">
              <a:lum bright="-10000" contrast="-4000"/>
              <a:extLst>
                <a:ext uri="{28A0092B-C50C-407E-A947-70E740481C1C}">
                  <a14:useLocalDpi xmlns:a14="http://schemas.microsoft.com/office/drawing/2010/main" val="0"/>
                </a:ext>
              </a:extLst>
            </a:blip>
            <a:srcRect l="22516" t="9016" r="22516" b="9016"/>
            <a:stretch>
              <a:fillRect/>
            </a:stretch>
          </p:blipFill>
          <p:spPr bwMode="auto">
            <a:xfrm>
              <a:off x="7239000" y="4876800"/>
              <a:ext cx="1365250"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2"/>
            <p:cNvSpPr txBox="1">
              <a:spLocks noChangeArrowheads="1"/>
            </p:cNvSpPr>
            <p:nvPr/>
          </p:nvSpPr>
          <p:spPr bwMode="auto">
            <a:xfrm>
              <a:off x="7726362" y="5205413"/>
              <a:ext cx="42703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1" i="0" u="none" strike="noStrike" cap="none" normalizeH="0" baseline="0" smtClean="0">
                  <a:ln>
                    <a:noFill/>
                  </a:ln>
                  <a:solidFill>
                    <a:schemeClr val="bg1"/>
                  </a:solidFill>
                  <a:effectLst/>
                  <a:latin typeface="Times New Roman" pitchFamily="18" charset="0"/>
                  <a:cs typeface="Arial" pitchFamily="34" charset="0"/>
                </a:rPr>
                <a:t>Nb</a:t>
              </a:r>
              <a:endParaRPr kumimoji="0" lang="en-US" sz="1800" b="0" i="0" u="none" strike="noStrike" cap="none" normalizeH="0" baseline="0" smtClean="0">
                <a:ln>
                  <a:noFill/>
                </a:ln>
                <a:solidFill>
                  <a:schemeClr val="bg1"/>
                </a:solidFill>
                <a:effectLst/>
                <a:latin typeface="Arial" pitchFamily="34" charset="0"/>
                <a:cs typeface="Arial" pitchFamily="34" charset="0"/>
              </a:endParaRPr>
            </a:p>
          </p:txBody>
        </p:sp>
        <p:sp>
          <p:nvSpPr>
            <p:cNvPr id="5" name="Text Box 2"/>
            <p:cNvSpPr txBox="1">
              <a:spLocks noChangeArrowheads="1"/>
            </p:cNvSpPr>
            <p:nvPr/>
          </p:nvSpPr>
          <p:spPr bwMode="auto">
            <a:xfrm>
              <a:off x="8077200" y="4966156"/>
              <a:ext cx="42703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1" i="0" u="none" strike="noStrike" cap="none" normalizeH="0" baseline="0" smtClean="0">
                  <a:ln>
                    <a:noFill/>
                  </a:ln>
                  <a:solidFill>
                    <a:schemeClr val="bg1"/>
                  </a:solidFill>
                  <a:effectLst/>
                  <a:latin typeface="Times New Roman" pitchFamily="18" charset="0"/>
                  <a:cs typeface="Arial" pitchFamily="34" charset="0"/>
                </a:rPr>
                <a:t>O</a:t>
              </a:r>
              <a:endParaRPr kumimoji="0" lang="en-US" sz="1800" b="0" i="0" u="none" strike="noStrike" cap="none" normalizeH="0" baseline="0" smtClean="0">
                <a:ln>
                  <a:noFill/>
                </a:ln>
                <a:solidFill>
                  <a:schemeClr val="bg1"/>
                </a:solidFill>
                <a:effectLst/>
                <a:latin typeface="Arial" pitchFamily="34" charset="0"/>
                <a:cs typeface="Arial" pitchFamily="34" charset="0"/>
              </a:endParaRPr>
            </a:p>
          </p:txBody>
        </p:sp>
      </p:grpSp>
    </p:spTree>
    <p:extLst>
      <p:ext uri="{BB962C8B-B14F-4D97-AF65-F5344CB8AC3E}">
        <p14:creationId xmlns:p14="http://schemas.microsoft.com/office/powerpoint/2010/main" val="2915407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 calcmode="lin" valueType="num">
                                      <p:cBhvr>
                                        <p:cTn id="10" dur="500" fill="hold"/>
                                        <p:tgtEl>
                                          <p:spTgt spid="2050"/>
                                        </p:tgtEl>
                                        <p:attrNameLst>
                                          <p:attrName>ppt_w</p:attrName>
                                        </p:attrNameLst>
                                      </p:cBhvr>
                                      <p:tavLst>
                                        <p:tav tm="0">
                                          <p:val>
                                            <p:fltVal val="0"/>
                                          </p:val>
                                        </p:tav>
                                        <p:tav tm="100000">
                                          <p:val>
                                            <p:strVal val="#ppt_w"/>
                                          </p:val>
                                        </p:tav>
                                      </p:tavLst>
                                    </p:anim>
                                    <p:anim calcmode="lin" valueType="num">
                                      <p:cBhvr>
                                        <p:cTn id="11" dur="500" fill="hold"/>
                                        <p:tgtEl>
                                          <p:spTgt spid="2050"/>
                                        </p:tgtEl>
                                        <p:attrNameLst>
                                          <p:attrName>ppt_h</p:attrName>
                                        </p:attrNameLst>
                                      </p:cBhvr>
                                      <p:tavLst>
                                        <p:tav tm="0">
                                          <p:val>
                                            <p:fltVal val="0"/>
                                          </p:val>
                                        </p:tav>
                                        <p:tav tm="100000">
                                          <p:val>
                                            <p:strVal val="#ppt_h"/>
                                          </p:val>
                                        </p:tav>
                                      </p:tavLst>
                                    </p:anim>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051"/>
                                        </p:tgtEl>
                                        <p:attrNameLst>
                                          <p:attrName>style.visibility</p:attrName>
                                        </p:attrNameLst>
                                      </p:cBhvr>
                                      <p:to>
                                        <p:strVal val="visible"/>
                                      </p:to>
                                    </p:set>
                                    <p:anim calcmode="lin" valueType="num">
                                      <p:cBhvr>
                                        <p:cTn id="17" dur="500" fill="hold"/>
                                        <p:tgtEl>
                                          <p:spTgt spid="2051"/>
                                        </p:tgtEl>
                                        <p:attrNameLst>
                                          <p:attrName>ppt_w</p:attrName>
                                        </p:attrNameLst>
                                      </p:cBhvr>
                                      <p:tavLst>
                                        <p:tav tm="0">
                                          <p:val>
                                            <p:fltVal val="0"/>
                                          </p:val>
                                        </p:tav>
                                        <p:tav tm="100000">
                                          <p:val>
                                            <p:strVal val="#ppt_w"/>
                                          </p:val>
                                        </p:tav>
                                      </p:tavLst>
                                    </p:anim>
                                    <p:anim calcmode="lin" valueType="num">
                                      <p:cBhvr>
                                        <p:cTn id="18" dur="500" fill="hold"/>
                                        <p:tgtEl>
                                          <p:spTgt spid="2051"/>
                                        </p:tgtEl>
                                        <p:attrNameLst>
                                          <p:attrName>ppt_h</p:attrName>
                                        </p:attrNameLst>
                                      </p:cBhvr>
                                      <p:tavLst>
                                        <p:tav tm="0">
                                          <p:val>
                                            <p:fltVal val="0"/>
                                          </p:val>
                                        </p:tav>
                                        <p:tav tm="100000">
                                          <p:val>
                                            <p:strVal val="#ppt_h"/>
                                          </p:val>
                                        </p:tav>
                                      </p:tavLst>
                                    </p:anim>
                                    <p:animEffect transition="in" filter="fade">
                                      <p:cBhvr>
                                        <p:cTn id="19" dur="500"/>
                                        <p:tgtEl>
                                          <p:spTgt spid="205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barn(inVertical)">
                                      <p:cBhvr>
                                        <p:cTn id="24" dur="500"/>
                                        <p:tgtEl>
                                          <p:spTgt spid="2">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Effect transition="in" filter="barn(inVertical)">
                                      <p:cBhvr>
                                        <p:cTn id="29" dur="500"/>
                                        <p:tgtEl>
                                          <p:spTgt spid="2">
                                            <p:txEl>
                                              <p:pRg st="3" end="3"/>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Effect transition="in" filter="barn(inVertical)">
                                      <p:cBhvr>
                                        <p:cTn id="3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6629400" cy="4800600"/>
          </a:xfrm>
        </p:spPr>
        <p:txBody>
          <a:bodyPr>
            <a:normAutofit fontScale="85000" lnSpcReduction="20000"/>
          </a:bodyPr>
          <a:lstStyle/>
          <a:p>
            <a:r>
              <a:rPr lang="en-US" b="1" dirty="0" err="1" smtClean="0">
                <a:solidFill>
                  <a:schemeClr val="bg1"/>
                </a:solidFill>
              </a:rPr>
              <a:t>ZnS</a:t>
            </a:r>
            <a:r>
              <a:rPr lang="en-US" b="1" dirty="0" smtClean="0">
                <a:solidFill>
                  <a:schemeClr val="bg1"/>
                </a:solidFill>
              </a:rPr>
              <a:t> </a:t>
            </a:r>
            <a:r>
              <a:rPr lang="en-US" b="1" dirty="0">
                <a:solidFill>
                  <a:schemeClr val="bg1"/>
                </a:solidFill>
              </a:rPr>
              <a:t>Structure (</a:t>
            </a:r>
            <a:r>
              <a:rPr lang="en-US" b="1" dirty="0" err="1" smtClean="0">
                <a:solidFill>
                  <a:schemeClr val="bg1"/>
                </a:solidFill>
              </a:rPr>
              <a:t>Sphalerite</a:t>
            </a:r>
            <a:r>
              <a:rPr lang="en-US" b="1" dirty="0" smtClean="0">
                <a:solidFill>
                  <a:schemeClr val="bg1"/>
                </a:solidFill>
              </a:rPr>
              <a:t>, r=0.518)</a:t>
            </a:r>
            <a:endParaRPr lang="en-US" b="1" dirty="0" smtClean="0">
              <a:solidFill>
                <a:schemeClr val="bg1"/>
              </a:solidFill>
            </a:endParaRPr>
          </a:p>
          <a:p>
            <a:pPr lvl="1"/>
            <a:r>
              <a:rPr lang="en-US" dirty="0">
                <a:solidFill>
                  <a:srgbClr val="002060"/>
                </a:solidFill>
              </a:rPr>
              <a:t>If half of the tetrahedral holes in the </a:t>
            </a:r>
            <a:r>
              <a:rPr lang="en-US" dirty="0" err="1">
                <a:solidFill>
                  <a:srgbClr val="002060"/>
                </a:solidFill>
              </a:rPr>
              <a:t>ccp</a:t>
            </a:r>
            <a:r>
              <a:rPr lang="en-US" dirty="0">
                <a:solidFill>
                  <a:srgbClr val="002060"/>
                </a:solidFill>
              </a:rPr>
              <a:t> structure of sulfide ions were filled with zinc ions, one would obtain the </a:t>
            </a:r>
            <a:r>
              <a:rPr lang="en-US" dirty="0" err="1">
                <a:solidFill>
                  <a:srgbClr val="002060"/>
                </a:solidFill>
              </a:rPr>
              <a:t>ZnS</a:t>
            </a:r>
            <a:r>
              <a:rPr lang="en-US" dirty="0">
                <a:solidFill>
                  <a:srgbClr val="002060"/>
                </a:solidFill>
              </a:rPr>
              <a:t> structure. Both, zinc and sulfur have tetrahedral coordination. There are four formula units of </a:t>
            </a:r>
            <a:r>
              <a:rPr lang="en-US" dirty="0" err="1">
                <a:solidFill>
                  <a:srgbClr val="002060"/>
                </a:solidFill>
              </a:rPr>
              <a:t>ZnS</a:t>
            </a:r>
            <a:r>
              <a:rPr lang="en-US" dirty="0">
                <a:solidFill>
                  <a:srgbClr val="002060"/>
                </a:solidFill>
              </a:rPr>
              <a:t> per unit cell (S: 8 corners (8/8) + 6 faces (6/2), Zn: 4 tetrahedral holes (4/1</a:t>
            </a:r>
            <a:r>
              <a:rPr lang="en-US" dirty="0" smtClean="0">
                <a:solidFill>
                  <a:srgbClr val="002060"/>
                </a:solidFill>
              </a:rPr>
              <a:t>)).</a:t>
            </a:r>
          </a:p>
          <a:p>
            <a:pPr lvl="1"/>
            <a:r>
              <a:rPr lang="en-US" dirty="0">
                <a:solidFill>
                  <a:srgbClr val="002060"/>
                </a:solidFill>
              </a:rPr>
              <a:t>This structure type is formed from many polarizing cations (i.e., Cu</a:t>
            </a:r>
            <a:r>
              <a:rPr lang="en-US" baseline="30000" dirty="0">
                <a:solidFill>
                  <a:srgbClr val="002060"/>
                </a:solidFill>
              </a:rPr>
              <a:t>+</a:t>
            </a:r>
            <a:r>
              <a:rPr lang="en-US" dirty="0">
                <a:solidFill>
                  <a:srgbClr val="002060"/>
                </a:solidFill>
              </a:rPr>
              <a:t>, Ag</a:t>
            </a:r>
            <a:r>
              <a:rPr lang="en-US" baseline="30000" dirty="0">
                <a:solidFill>
                  <a:srgbClr val="002060"/>
                </a:solidFill>
              </a:rPr>
              <a:t>+</a:t>
            </a:r>
            <a:r>
              <a:rPr lang="en-US" dirty="0">
                <a:solidFill>
                  <a:srgbClr val="002060"/>
                </a:solidFill>
              </a:rPr>
              <a:t>, Cd</a:t>
            </a:r>
            <a:r>
              <a:rPr lang="en-US" baseline="30000" dirty="0">
                <a:solidFill>
                  <a:srgbClr val="002060"/>
                </a:solidFill>
              </a:rPr>
              <a:t>2+</a:t>
            </a:r>
            <a:r>
              <a:rPr lang="en-US" dirty="0">
                <a:solidFill>
                  <a:srgbClr val="002060"/>
                </a:solidFill>
              </a:rPr>
              <a:t>, Al</a:t>
            </a:r>
            <a:r>
              <a:rPr lang="en-US" baseline="30000" dirty="0">
                <a:solidFill>
                  <a:srgbClr val="002060"/>
                </a:solidFill>
              </a:rPr>
              <a:t>3+</a:t>
            </a:r>
            <a:r>
              <a:rPr lang="en-US" dirty="0">
                <a:solidFill>
                  <a:srgbClr val="002060"/>
                </a:solidFill>
              </a:rPr>
              <a:t>,</a:t>
            </a:r>
            <a:r>
              <a:rPr lang="en-US" baseline="30000" dirty="0">
                <a:solidFill>
                  <a:srgbClr val="002060"/>
                </a:solidFill>
              </a:rPr>
              <a:t> </a:t>
            </a:r>
            <a:r>
              <a:rPr lang="en-US" dirty="0">
                <a:solidFill>
                  <a:srgbClr val="002060"/>
                </a:solidFill>
              </a:rPr>
              <a:t>Ga</a:t>
            </a:r>
            <a:r>
              <a:rPr lang="en-US" baseline="30000" dirty="0">
                <a:solidFill>
                  <a:srgbClr val="002060"/>
                </a:solidFill>
              </a:rPr>
              <a:t>3+</a:t>
            </a:r>
            <a:r>
              <a:rPr lang="en-US" dirty="0">
                <a:solidFill>
                  <a:srgbClr val="002060"/>
                </a:solidFill>
              </a:rPr>
              <a:t>, In</a:t>
            </a:r>
            <a:r>
              <a:rPr lang="en-US" baseline="30000" dirty="0">
                <a:solidFill>
                  <a:srgbClr val="002060"/>
                </a:solidFill>
              </a:rPr>
              <a:t>3+</a:t>
            </a:r>
            <a:r>
              <a:rPr lang="en-US" dirty="0">
                <a:solidFill>
                  <a:srgbClr val="002060"/>
                </a:solidFill>
              </a:rPr>
              <a:t>) and polarizable Anions (i.e., I</a:t>
            </a:r>
            <a:r>
              <a:rPr lang="en-US" baseline="30000" dirty="0">
                <a:solidFill>
                  <a:srgbClr val="002060"/>
                </a:solidFill>
              </a:rPr>
              <a:t>-</a:t>
            </a:r>
            <a:r>
              <a:rPr lang="en-US" dirty="0">
                <a:solidFill>
                  <a:srgbClr val="002060"/>
                </a:solidFill>
              </a:rPr>
              <a:t>, S</a:t>
            </a:r>
            <a:r>
              <a:rPr lang="en-US" baseline="30000" dirty="0">
                <a:solidFill>
                  <a:srgbClr val="002060"/>
                </a:solidFill>
              </a:rPr>
              <a:t>2-</a:t>
            </a:r>
            <a:r>
              <a:rPr lang="en-US" dirty="0">
                <a:solidFill>
                  <a:srgbClr val="002060"/>
                </a:solidFill>
              </a:rPr>
              <a:t>, P</a:t>
            </a:r>
            <a:r>
              <a:rPr lang="en-US" baseline="30000" dirty="0">
                <a:solidFill>
                  <a:srgbClr val="002060"/>
                </a:solidFill>
              </a:rPr>
              <a:t>3-</a:t>
            </a:r>
            <a:r>
              <a:rPr lang="en-US" dirty="0">
                <a:solidFill>
                  <a:srgbClr val="002060"/>
                </a:solidFill>
              </a:rPr>
              <a:t>, As</a:t>
            </a:r>
            <a:r>
              <a:rPr lang="en-US" baseline="30000" dirty="0">
                <a:solidFill>
                  <a:srgbClr val="002060"/>
                </a:solidFill>
              </a:rPr>
              <a:t>3-</a:t>
            </a:r>
            <a:r>
              <a:rPr lang="en-US" dirty="0">
                <a:solidFill>
                  <a:srgbClr val="002060"/>
                </a:solidFill>
              </a:rPr>
              <a:t>, Sb</a:t>
            </a:r>
            <a:r>
              <a:rPr lang="en-US" baseline="30000" dirty="0">
                <a:solidFill>
                  <a:srgbClr val="002060"/>
                </a:solidFill>
              </a:rPr>
              <a:t>3-</a:t>
            </a:r>
            <a:r>
              <a:rPr lang="en-US" dirty="0">
                <a:solidFill>
                  <a:srgbClr val="002060"/>
                </a:solidFill>
              </a:rPr>
              <a:t>) leading to Cu(</a:t>
            </a:r>
            <a:r>
              <a:rPr lang="en-US" dirty="0" err="1">
                <a:solidFill>
                  <a:srgbClr val="002060"/>
                </a:solidFill>
              </a:rPr>
              <a:t>Cl,Br,I</a:t>
            </a:r>
            <a:r>
              <a:rPr lang="en-US" dirty="0">
                <a:solidFill>
                  <a:srgbClr val="002060"/>
                </a:solidFill>
              </a:rPr>
              <a:t>), </a:t>
            </a:r>
            <a:r>
              <a:rPr lang="en-US" dirty="0" err="1">
                <a:solidFill>
                  <a:srgbClr val="002060"/>
                </a:solidFill>
              </a:rPr>
              <a:t>AgI</a:t>
            </a:r>
            <a:r>
              <a:rPr lang="en-US" dirty="0">
                <a:solidFill>
                  <a:srgbClr val="002060"/>
                </a:solidFill>
              </a:rPr>
              <a:t>, Zn(</a:t>
            </a:r>
            <a:r>
              <a:rPr lang="en-US" dirty="0" err="1">
                <a:solidFill>
                  <a:srgbClr val="002060"/>
                </a:solidFill>
              </a:rPr>
              <a:t>S,Se,Te</a:t>
            </a:r>
            <a:r>
              <a:rPr lang="en-US" dirty="0">
                <a:solidFill>
                  <a:srgbClr val="002060"/>
                </a:solidFill>
              </a:rPr>
              <a:t>), </a:t>
            </a:r>
            <a:r>
              <a:rPr lang="en-US" dirty="0" err="1">
                <a:solidFill>
                  <a:srgbClr val="002060"/>
                </a:solidFill>
              </a:rPr>
              <a:t>Ga</a:t>
            </a:r>
            <a:r>
              <a:rPr lang="en-US" dirty="0">
                <a:solidFill>
                  <a:srgbClr val="002060"/>
                </a:solidFill>
              </a:rPr>
              <a:t>(P,As), Hg(</a:t>
            </a:r>
            <a:r>
              <a:rPr lang="en-US" dirty="0" err="1">
                <a:solidFill>
                  <a:srgbClr val="002060"/>
                </a:solidFill>
              </a:rPr>
              <a:t>S,Se,Te</a:t>
            </a:r>
            <a:r>
              <a:rPr lang="en-US" dirty="0">
                <a:solidFill>
                  <a:srgbClr val="002060"/>
                </a:solidFill>
              </a:rPr>
              <a:t>), etc. </a:t>
            </a:r>
            <a:endParaRPr lang="en-US" dirty="0" smtClean="0">
              <a:solidFill>
                <a:srgbClr val="002060"/>
              </a:solidFill>
            </a:endParaRPr>
          </a:p>
          <a:p>
            <a:pPr lvl="1"/>
            <a:r>
              <a:rPr lang="en-US" dirty="0" smtClean="0">
                <a:solidFill>
                  <a:srgbClr val="002060"/>
                </a:solidFill>
              </a:rPr>
              <a:t>The </a:t>
            </a:r>
            <a:r>
              <a:rPr lang="en-US" dirty="0">
                <a:solidFill>
                  <a:srgbClr val="002060"/>
                </a:solidFill>
              </a:rPr>
              <a:t>structure of </a:t>
            </a:r>
            <a:r>
              <a:rPr lang="en-US" dirty="0" err="1">
                <a:solidFill>
                  <a:srgbClr val="002060"/>
                </a:solidFill>
              </a:rPr>
              <a:t>GaAs</a:t>
            </a:r>
            <a:r>
              <a:rPr lang="en-US" dirty="0">
                <a:solidFill>
                  <a:srgbClr val="002060"/>
                </a:solidFill>
              </a:rPr>
              <a:t> is </a:t>
            </a:r>
            <a:r>
              <a:rPr lang="en-US" dirty="0" smtClean="0">
                <a:solidFill>
                  <a:srgbClr val="002060"/>
                </a:solidFill>
              </a:rPr>
              <a:t>identical with the </a:t>
            </a:r>
            <a:r>
              <a:rPr lang="en-US" dirty="0" err="1" smtClean="0">
                <a:solidFill>
                  <a:srgbClr val="002060"/>
                </a:solidFill>
              </a:rPr>
              <a:t>ZnS</a:t>
            </a:r>
            <a:r>
              <a:rPr lang="en-US" dirty="0" smtClean="0">
                <a:solidFill>
                  <a:srgbClr val="002060"/>
                </a:solidFill>
              </a:rPr>
              <a:t> structure. </a:t>
            </a:r>
          </a:p>
          <a:p>
            <a:pPr lvl="1"/>
            <a:r>
              <a:rPr lang="en-US" dirty="0" smtClean="0">
                <a:solidFill>
                  <a:srgbClr val="002060"/>
                </a:solidFill>
              </a:rPr>
              <a:t>Nearly </a:t>
            </a:r>
            <a:r>
              <a:rPr lang="en-US" dirty="0">
                <a:solidFill>
                  <a:srgbClr val="002060"/>
                </a:solidFill>
              </a:rPr>
              <a:t>all MEX</a:t>
            </a:r>
            <a:r>
              <a:rPr lang="en-US" baseline="-25000" dirty="0">
                <a:solidFill>
                  <a:srgbClr val="002060"/>
                </a:solidFill>
              </a:rPr>
              <a:t>2 </a:t>
            </a:r>
            <a:r>
              <a:rPr lang="en-US" dirty="0">
                <a:solidFill>
                  <a:srgbClr val="002060"/>
                </a:solidFill>
              </a:rPr>
              <a:t>compounds (M=Cu</a:t>
            </a:r>
            <a:r>
              <a:rPr lang="en-US" baseline="30000" dirty="0">
                <a:solidFill>
                  <a:srgbClr val="002060"/>
                </a:solidFill>
              </a:rPr>
              <a:t>+</a:t>
            </a:r>
            <a:r>
              <a:rPr lang="en-US" dirty="0">
                <a:solidFill>
                  <a:srgbClr val="002060"/>
                </a:solidFill>
              </a:rPr>
              <a:t>, Ag</a:t>
            </a:r>
            <a:r>
              <a:rPr lang="en-US" baseline="30000" dirty="0">
                <a:solidFill>
                  <a:srgbClr val="002060"/>
                </a:solidFill>
              </a:rPr>
              <a:t>+</a:t>
            </a:r>
            <a:r>
              <a:rPr lang="en-US" dirty="0">
                <a:solidFill>
                  <a:srgbClr val="002060"/>
                </a:solidFill>
              </a:rPr>
              <a:t>, E=Al</a:t>
            </a:r>
            <a:r>
              <a:rPr lang="en-US" baseline="30000" dirty="0">
                <a:solidFill>
                  <a:srgbClr val="002060"/>
                </a:solidFill>
              </a:rPr>
              <a:t>3+</a:t>
            </a:r>
            <a:r>
              <a:rPr lang="en-US" dirty="0">
                <a:solidFill>
                  <a:srgbClr val="002060"/>
                </a:solidFill>
              </a:rPr>
              <a:t>, Ga</a:t>
            </a:r>
            <a:r>
              <a:rPr lang="en-US" baseline="30000" dirty="0">
                <a:solidFill>
                  <a:srgbClr val="002060"/>
                </a:solidFill>
              </a:rPr>
              <a:t>3+</a:t>
            </a:r>
            <a:r>
              <a:rPr lang="en-US" dirty="0">
                <a:solidFill>
                  <a:srgbClr val="002060"/>
                </a:solidFill>
              </a:rPr>
              <a:t>, In</a:t>
            </a:r>
            <a:r>
              <a:rPr lang="en-US" baseline="30000" dirty="0">
                <a:solidFill>
                  <a:srgbClr val="002060"/>
                </a:solidFill>
              </a:rPr>
              <a:t>3+</a:t>
            </a:r>
            <a:r>
              <a:rPr lang="en-US" dirty="0">
                <a:solidFill>
                  <a:srgbClr val="002060"/>
                </a:solidFill>
              </a:rPr>
              <a:t>; X=S</a:t>
            </a:r>
            <a:r>
              <a:rPr lang="en-US" baseline="30000" dirty="0">
                <a:solidFill>
                  <a:srgbClr val="002060"/>
                </a:solidFill>
              </a:rPr>
              <a:t>2-</a:t>
            </a:r>
            <a:r>
              <a:rPr lang="en-US" dirty="0">
                <a:solidFill>
                  <a:srgbClr val="002060"/>
                </a:solidFill>
              </a:rPr>
              <a:t>, Se</a:t>
            </a:r>
            <a:r>
              <a:rPr lang="en-US" baseline="30000" dirty="0">
                <a:solidFill>
                  <a:srgbClr val="002060"/>
                </a:solidFill>
              </a:rPr>
              <a:t>2-,</a:t>
            </a:r>
            <a:r>
              <a:rPr lang="en-US" dirty="0">
                <a:solidFill>
                  <a:srgbClr val="002060"/>
                </a:solidFill>
              </a:rPr>
              <a:t> Te</a:t>
            </a:r>
            <a:r>
              <a:rPr lang="en-US" baseline="30000" dirty="0">
                <a:solidFill>
                  <a:srgbClr val="002060"/>
                </a:solidFill>
              </a:rPr>
              <a:t>2-</a:t>
            </a:r>
            <a:r>
              <a:rPr lang="en-US" dirty="0">
                <a:solidFill>
                  <a:srgbClr val="002060"/>
                </a:solidFill>
              </a:rPr>
              <a:t>; i.e., AgInS</a:t>
            </a:r>
            <a:r>
              <a:rPr lang="en-US" baseline="-25000" dirty="0">
                <a:solidFill>
                  <a:srgbClr val="002060"/>
                </a:solidFill>
              </a:rPr>
              <a:t>2</a:t>
            </a:r>
            <a:r>
              <a:rPr lang="en-US" dirty="0">
                <a:solidFill>
                  <a:srgbClr val="002060"/>
                </a:solidFill>
              </a:rPr>
              <a:t>) adopt the chalcopyrite structure (CuFeS</a:t>
            </a:r>
            <a:r>
              <a:rPr lang="en-US" baseline="-25000" dirty="0">
                <a:solidFill>
                  <a:srgbClr val="002060"/>
                </a:solidFill>
              </a:rPr>
              <a:t>2</a:t>
            </a:r>
            <a:r>
              <a:rPr lang="en-US" dirty="0">
                <a:solidFill>
                  <a:srgbClr val="002060"/>
                </a:solidFill>
              </a:rPr>
              <a:t>), which is a </a:t>
            </a:r>
            <a:r>
              <a:rPr lang="en-US" dirty="0" err="1">
                <a:solidFill>
                  <a:srgbClr val="002060"/>
                </a:solidFill>
              </a:rPr>
              <a:t>superlattice</a:t>
            </a:r>
            <a:r>
              <a:rPr lang="en-US" dirty="0">
                <a:solidFill>
                  <a:srgbClr val="002060"/>
                </a:solidFill>
              </a:rPr>
              <a:t> of the zinc blende structure, at room temperature.</a:t>
            </a:r>
          </a:p>
          <a:p>
            <a:pPr lvl="1"/>
            <a:endParaRPr lang="en-US" dirty="0">
              <a:solidFill>
                <a:srgbClr val="002060"/>
              </a:solidFill>
            </a:endParaRPr>
          </a:p>
          <a:p>
            <a:pPr lvl="1"/>
            <a:endParaRPr lang="en-US" dirty="0">
              <a:solidFill>
                <a:schemeClr val="bg1"/>
              </a:solidFill>
            </a:endParaRPr>
          </a:p>
        </p:txBody>
      </p:sp>
      <p:sp>
        <p:nvSpPr>
          <p:cNvPr id="3" name="Title 2"/>
          <p:cNvSpPr>
            <a:spLocks noGrp="1"/>
          </p:cNvSpPr>
          <p:nvPr>
            <p:ph type="title"/>
          </p:nvPr>
        </p:nvSpPr>
        <p:spPr/>
        <p:txBody>
          <a:bodyPr/>
          <a:lstStyle/>
          <a:p>
            <a:pPr algn="ctr"/>
            <a:r>
              <a:rPr lang="en-US" dirty="0">
                <a:solidFill>
                  <a:srgbClr val="002060"/>
                </a:solidFill>
                <a:effectLst/>
              </a:rPr>
              <a:t>AB Structures </a:t>
            </a:r>
            <a:r>
              <a:rPr lang="en-US" dirty="0" smtClean="0">
                <a:solidFill>
                  <a:srgbClr val="002060"/>
                </a:solidFill>
                <a:effectLst/>
              </a:rPr>
              <a:t>III</a:t>
            </a:r>
            <a:endParaRPr lang="en-US" dirty="0"/>
          </a:p>
        </p:txBody>
      </p:sp>
      <p:grpSp>
        <p:nvGrpSpPr>
          <p:cNvPr id="7" name="Group 6"/>
          <p:cNvGrpSpPr/>
          <p:nvPr/>
        </p:nvGrpSpPr>
        <p:grpSpPr>
          <a:xfrm>
            <a:off x="7315200" y="1600200"/>
            <a:ext cx="1520825" cy="1425575"/>
            <a:chOff x="7315200" y="1905000"/>
            <a:chExt cx="1520825" cy="1425575"/>
          </a:xfrm>
        </p:grpSpPr>
        <p:pic>
          <p:nvPicPr>
            <p:cNvPr id="3074" name="Picture 91" descr="zns"/>
            <p:cNvPicPr>
              <a:picLocks noChangeAspect="1" noChangeArrowheads="1"/>
            </p:cNvPicPr>
            <p:nvPr/>
          </p:nvPicPr>
          <p:blipFill>
            <a:blip r:embed="rId2" cstate="print">
              <a:lum contrast="40000"/>
              <a:extLst>
                <a:ext uri="{28A0092B-C50C-407E-A947-70E740481C1C}">
                  <a14:useLocalDpi xmlns:a14="http://schemas.microsoft.com/office/drawing/2010/main" val="0"/>
                </a:ext>
              </a:extLst>
            </a:blip>
            <a:srcRect/>
            <a:stretch>
              <a:fillRect/>
            </a:stretch>
          </p:blipFill>
          <p:spPr bwMode="auto">
            <a:xfrm>
              <a:off x="7315200" y="1905000"/>
              <a:ext cx="1520825"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2"/>
            <p:cNvSpPr txBox="1">
              <a:spLocks noChangeArrowheads="1"/>
            </p:cNvSpPr>
            <p:nvPr/>
          </p:nvSpPr>
          <p:spPr bwMode="auto">
            <a:xfrm>
              <a:off x="7620000" y="2687637"/>
              <a:ext cx="381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effectLst/>
                  <a:latin typeface="Times New Roman" pitchFamily="18" charset="0"/>
                  <a:cs typeface="Arial" pitchFamily="34" charset="0"/>
                </a:rPr>
                <a:t>Zn</a:t>
              </a:r>
              <a:endParaRPr kumimoji="0" lang="en-US" sz="3600" b="0" i="0" u="none" strike="noStrike" cap="none" normalizeH="0" baseline="0" dirty="0" smtClean="0">
                <a:ln>
                  <a:noFill/>
                </a:ln>
                <a:effectLst/>
                <a:latin typeface="Arial" pitchFamily="34" charset="0"/>
                <a:cs typeface="Arial" pitchFamily="34" charset="0"/>
              </a:endParaRPr>
            </a:p>
          </p:txBody>
        </p:sp>
        <p:sp>
          <p:nvSpPr>
            <p:cNvPr id="5" name="Text Box 2"/>
            <p:cNvSpPr txBox="1">
              <a:spLocks noChangeArrowheads="1"/>
            </p:cNvSpPr>
            <p:nvPr/>
          </p:nvSpPr>
          <p:spPr bwMode="auto">
            <a:xfrm>
              <a:off x="7543800" y="2438400"/>
              <a:ext cx="2921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rgbClr val="FFFFFF"/>
                  </a:solidFill>
                  <a:effectLst/>
                  <a:latin typeface="Times New Roman" pitchFamily="18" charset="0"/>
                  <a:cs typeface="Arial" pitchFamily="34" charset="0"/>
                </a:rPr>
                <a:t>S</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9" name="Group 8"/>
          <p:cNvGrpSpPr/>
          <p:nvPr/>
        </p:nvGrpSpPr>
        <p:grpSpPr>
          <a:xfrm>
            <a:off x="7239000" y="3200400"/>
            <a:ext cx="1613958" cy="1280160"/>
            <a:chOff x="7239000" y="3200400"/>
            <a:chExt cx="1613958" cy="1280160"/>
          </a:xfrm>
        </p:grpSpPr>
        <p:pic>
          <p:nvPicPr>
            <p:cNvPr id="3077" name="Picture 92"/>
            <p:cNvPicPr>
              <a:picLocks noChangeAspect="1" noChangeArrowheads="1"/>
            </p:cNvPicPr>
            <p:nvPr/>
          </p:nvPicPr>
          <p:blipFill>
            <a:blip r:embed="rId3" cstate="print">
              <a:lum contrast="20000"/>
              <a:extLst>
                <a:ext uri="{28A0092B-C50C-407E-A947-70E740481C1C}">
                  <a14:useLocalDpi xmlns:a14="http://schemas.microsoft.com/office/drawing/2010/main" val="0"/>
                </a:ext>
              </a:extLst>
            </a:blip>
            <a:srcRect l="17276" t="18463" r="17276" b="18463"/>
            <a:stretch>
              <a:fillRect/>
            </a:stretch>
          </p:blipFill>
          <p:spPr bwMode="auto">
            <a:xfrm>
              <a:off x="7315200" y="3200400"/>
              <a:ext cx="1537758" cy="128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7467600" y="3462010"/>
              <a:ext cx="354584" cy="276999"/>
            </a:xfrm>
            <a:prstGeom prst="rect">
              <a:avLst/>
            </a:prstGeom>
            <a:noFill/>
          </p:spPr>
          <p:txBody>
            <a:bodyPr wrap="none" rtlCol="0">
              <a:spAutoFit/>
            </a:bodyPr>
            <a:lstStyle/>
            <a:p>
              <a:r>
                <a:rPr lang="en-US" sz="1200" b="1" dirty="0" smtClean="0">
                  <a:solidFill>
                    <a:schemeClr val="bg1"/>
                  </a:solidFill>
                </a:rPr>
                <a:t>As</a:t>
              </a:r>
              <a:endParaRPr lang="en-US" sz="1200" b="1" dirty="0">
                <a:solidFill>
                  <a:schemeClr val="bg1"/>
                </a:solidFill>
              </a:endParaRPr>
            </a:p>
          </p:txBody>
        </p:sp>
        <p:sp>
          <p:nvSpPr>
            <p:cNvPr id="12" name="TextBox 11"/>
            <p:cNvSpPr txBox="1"/>
            <p:nvPr/>
          </p:nvSpPr>
          <p:spPr>
            <a:xfrm>
              <a:off x="7239000" y="3685401"/>
              <a:ext cx="381836" cy="276999"/>
            </a:xfrm>
            <a:prstGeom prst="rect">
              <a:avLst/>
            </a:prstGeom>
            <a:noFill/>
          </p:spPr>
          <p:txBody>
            <a:bodyPr wrap="none" rtlCol="0">
              <a:spAutoFit/>
            </a:bodyPr>
            <a:lstStyle/>
            <a:p>
              <a:r>
                <a:rPr lang="en-US" sz="1200" b="1" dirty="0" err="1" smtClean="0">
                  <a:solidFill>
                    <a:schemeClr val="bg1"/>
                  </a:solidFill>
                </a:rPr>
                <a:t>Ga</a:t>
              </a:r>
              <a:endParaRPr lang="en-US" sz="1200" b="1" dirty="0">
                <a:solidFill>
                  <a:schemeClr val="bg1"/>
                </a:solidFill>
              </a:endParaRPr>
            </a:p>
          </p:txBody>
        </p:sp>
      </p:grpSp>
      <p:grpSp>
        <p:nvGrpSpPr>
          <p:cNvPr id="14" name="Group 13"/>
          <p:cNvGrpSpPr/>
          <p:nvPr/>
        </p:nvGrpSpPr>
        <p:grpSpPr>
          <a:xfrm>
            <a:off x="6911070" y="4648200"/>
            <a:ext cx="1084263" cy="1737360"/>
            <a:chOff x="7625644" y="4648200"/>
            <a:chExt cx="1084263" cy="1676400"/>
          </a:xfrm>
        </p:grpSpPr>
        <p:pic>
          <p:nvPicPr>
            <p:cNvPr id="3078" name="Picture 6" descr="Figure 10 (graphics1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5644" y="4648200"/>
              <a:ext cx="1084263"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2"/>
            <p:cNvSpPr txBox="1">
              <a:spLocks noChangeArrowheads="1"/>
            </p:cNvSpPr>
            <p:nvPr/>
          </p:nvSpPr>
          <p:spPr bwMode="auto">
            <a:xfrm>
              <a:off x="7661837" y="5867400"/>
              <a:ext cx="3810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1" i="0" u="none" strike="noStrike" cap="none" normalizeH="0" baseline="0" smtClean="0">
                  <a:ln>
                    <a:noFill/>
                  </a:ln>
                  <a:solidFill>
                    <a:schemeClr val="bg1"/>
                  </a:solidFill>
                  <a:effectLst/>
                  <a:latin typeface="Times New Roman" pitchFamily="18" charset="0"/>
                  <a:cs typeface="Arial" pitchFamily="34" charset="0"/>
                </a:rPr>
                <a:t>Fe</a:t>
              </a:r>
              <a:endParaRPr kumimoji="0" lang="en-US" sz="1800" b="0" i="0" u="none" strike="noStrike" cap="none" normalizeH="0" baseline="0" smtClean="0">
                <a:ln>
                  <a:noFill/>
                </a:ln>
                <a:solidFill>
                  <a:schemeClr val="bg1"/>
                </a:solidFill>
                <a:effectLst/>
                <a:latin typeface="Arial" pitchFamily="34" charset="0"/>
                <a:cs typeface="Arial" pitchFamily="34" charset="0"/>
              </a:endParaRPr>
            </a:p>
          </p:txBody>
        </p:sp>
        <p:sp>
          <p:nvSpPr>
            <p:cNvPr id="11" name="Text Box 2"/>
            <p:cNvSpPr txBox="1">
              <a:spLocks noChangeArrowheads="1"/>
            </p:cNvSpPr>
            <p:nvPr/>
          </p:nvSpPr>
          <p:spPr bwMode="auto">
            <a:xfrm>
              <a:off x="8001000" y="5804356"/>
              <a:ext cx="3810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1" i="0" u="none" strike="noStrike" cap="none" normalizeH="0" baseline="0" smtClean="0">
                  <a:ln>
                    <a:noFill/>
                  </a:ln>
                  <a:solidFill>
                    <a:schemeClr val="bg1"/>
                  </a:solidFill>
                  <a:effectLst/>
                  <a:latin typeface="Times New Roman" pitchFamily="18" charset="0"/>
                  <a:cs typeface="Arial" pitchFamily="34" charset="0"/>
                </a:rPr>
                <a:t>Cu</a:t>
              </a:r>
              <a:endParaRPr kumimoji="0" lang="en-US" sz="1800" b="0" i="0" u="none" strike="noStrike" cap="none" normalizeH="0" baseline="0" smtClean="0">
                <a:ln>
                  <a:noFill/>
                </a:ln>
                <a:solidFill>
                  <a:schemeClr val="bg1"/>
                </a:solidFill>
                <a:effectLst/>
                <a:latin typeface="Arial" pitchFamily="34" charset="0"/>
                <a:cs typeface="Arial" pitchFamily="34" charset="0"/>
              </a:endParaRPr>
            </a:p>
          </p:txBody>
        </p:sp>
        <p:sp>
          <p:nvSpPr>
            <p:cNvPr id="13" name="Text Box 2"/>
            <p:cNvSpPr txBox="1">
              <a:spLocks noChangeArrowheads="1"/>
            </p:cNvSpPr>
            <p:nvPr/>
          </p:nvSpPr>
          <p:spPr bwMode="auto">
            <a:xfrm>
              <a:off x="8084079" y="6109156"/>
              <a:ext cx="3810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1" i="0" u="none" strike="noStrike" cap="none" normalizeH="0" baseline="0" smtClean="0">
                  <a:ln>
                    <a:noFill/>
                  </a:ln>
                  <a:solidFill>
                    <a:schemeClr val="bg1"/>
                  </a:solidFill>
                  <a:effectLst/>
                  <a:latin typeface="Times New Roman" pitchFamily="18" charset="0"/>
                  <a:cs typeface="Arial" pitchFamily="34" charset="0"/>
                </a:rPr>
                <a:t>S</a:t>
              </a:r>
              <a:endParaRPr kumimoji="0" lang="en-US" sz="1800" b="0" i="0" u="none" strike="noStrike" cap="none" normalizeH="0" baseline="0" smtClean="0">
                <a:ln>
                  <a:noFill/>
                </a:ln>
                <a:solidFill>
                  <a:schemeClr val="bg1"/>
                </a:solidFill>
                <a:effectLst/>
                <a:latin typeface="Arial" pitchFamily="34" charset="0"/>
                <a:cs typeface="Arial" pitchFamily="34" charset="0"/>
              </a:endParaRPr>
            </a:p>
          </p:txBody>
        </p:sp>
      </p:grpSp>
      <p:pic>
        <p:nvPicPr>
          <p:cNvPr id="3084" name="Picture 12" descr="http://t2.gstatic.com/images?q=tbn:ANd9GcSmXcfMNfB9A_gX8qZXbyJkDd-niwkFs2y9KoiQK6FVSvc6CKvscg"/>
          <p:cNvPicPr>
            <a:picLocks noChangeAspect="1" noChangeArrowheads="1"/>
          </p:cNvPicPr>
          <p:nvPr/>
        </p:nvPicPr>
        <p:blipFill rotWithShape="1">
          <a:blip r:embed="rId5">
            <a:extLst>
              <a:ext uri="{28A0092B-C50C-407E-A947-70E740481C1C}">
                <a14:useLocalDpi xmlns:a14="http://schemas.microsoft.com/office/drawing/2010/main" val="0"/>
              </a:ext>
            </a:extLst>
          </a:blip>
          <a:srcRect l="14794" r="10481"/>
          <a:stretch/>
        </p:blipFill>
        <p:spPr bwMode="auto">
          <a:xfrm>
            <a:off x="8001000" y="4635955"/>
            <a:ext cx="905979"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335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fltVal val="0"/>
                                          </p:val>
                                        </p:tav>
                                        <p:tav tm="100000">
                                          <p:val>
                                            <p:strVal val="#ppt_w"/>
                                          </p:val>
                                        </p:tav>
                                      </p:tavLst>
                                    </p:anim>
                                    <p:anim calcmode="lin" valueType="num">
                                      <p:cBhvr>
                                        <p:cTn id="11" dur="500" fill="hold"/>
                                        <p:tgtEl>
                                          <p:spTgt spid="7"/>
                                        </p:tgtEl>
                                        <p:attrNameLst>
                                          <p:attrName>ppt_h</p:attrName>
                                        </p:attrNameLst>
                                      </p:cBhvr>
                                      <p:tavLst>
                                        <p:tav tm="0">
                                          <p:val>
                                            <p:fltVal val="0"/>
                                          </p:val>
                                        </p:tav>
                                        <p:tav tm="100000">
                                          <p:val>
                                            <p:strVal val="#ppt_h"/>
                                          </p:val>
                                        </p:tav>
                                      </p:tavLst>
                                    </p:anim>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16" presetClass="entr" presetSubtype="21" fill="hold" nodeType="with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barn(inVertical)">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barn(inVertical)">
                                      <p:cBhvr>
                                        <p:cTn id="32" dur="500"/>
                                        <p:tgtEl>
                                          <p:spTgt spid="2">
                                            <p:txEl>
                                              <p:pRg st="4" end="4"/>
                                            </p:txEl>
                                          </p:spTgt>
                                        </p:tgtEl>
                                      </p:cBhvr>
                                    </p:animEffect>
                                  </p:childTnLst>
                                </p:cTn>
                              </p:par>
                              <p:par>
                                <p:cTn id="33" presetID="53" presetClass="entr" presetSubtype="16"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par>
                                <p:cTn id="38" presetID="53" presetClass="entr" presetSubtype="16" fill="hold" nodeType="withEffect">
                                  <p:stCondLst>
                                    <p:cond delay="0"/>
                                  </p:stCondLst>
                                  <p:childTnLst>
                                    <p:set>
                                      <p:cBhvr>
                                        <p:cTn id="39" dur="1" fill="hold">
                                          <p:stCondLst>
                                            <p:cond delay="0"/>
                                          </p:stCondLst>
                                        </p:cTn>
                                        <p:tgtEl>
                                          <p:spTgt spid="3084"/>
                                        </p:tgtEl>
                                        <p:attrNameLst>
                                          <p:attrName>style.visibility</p:attrName>
                                        </p:attrNameLst>
                                      </p:cBhvr>
                                      <p:to>
                                        <p:strVal val="visible"/>
                                      </p:to>
                                    </p:set>
                                    <p:anim calcmode="lin" valueType="num">
                                      <p:cBhvr>
                                        <p:cTn id="40" dur="500" fill="hold"/>
                                        <p:tgtEl>
                                          <p:spTgt spid="3084"/>
                                        </p:tgtEl>
                                        <p:attrNameLst>
                                          <p:attrName>ppt_w</p:attrName>
                                        </p:attrNameLst>
                                      </p:cBhvr>
                                      <p:tavLst>
                                        <p:tav tm="0">
                                          <p:val>
                                            <p:fltVal val="0"/>
                                          </p:val>
                                        </p:tav>
                                        <p:tav tm="100000">
                                          <p:val>
                                            <p:strVal val="#ppt_w"/>
                                          </p:val>
                                        </p:tav>
                                      </p:tavLst>
                                    </p:anim>
                                    <p:anim calcmode="lin" valueType="num">
                                      <p:cBhvr>
                                        <p:cTn id="41" dur="500" fill="hold"/>
                                        <p:tgtEl>
                                          <p:spTgt spid="3084"/>
                                        </p:tgtEl>
                                        <p:attrNameLst>
                                          <p:attrName>ppt_h</p:attrName>
                                        </p:attrNameLst>
                                      </p:cBhvr>
                                      <p:tavLst>
                                        <p:tav tm="0">
                                          <p:val>
                                            <p:fltVal val="0"/>
                                          </p:val>
                                        </p:tav>
                                        <p:tav tm="100000">
                                          <p:val>
                                            <p:strVal val="#ppt_h"/>
                                          </p:val>
                                        </p:tav>
                                      </p:tavLst>
                                    </p:anim>
                                    <p:animEffect transition="in" filter="fade">
                                      <p:cBhvr>
                                        <p:cTn id="42" dur="500"/>
                                        <p:tgtEl>
                                          <p:spTgt spid="3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300420" cy="4953000"/>
          </a:xfrm>
        </p:spPr>
        <p:txBody>
          <a:bodyPr>
            <a:normAutofit fontScale="85000" lnSpcReduction="20000"/>
          </a:bodyPr>
          <a:lstStyle/>
          <a:p>
            <a:r>
              <a:rPr lang="en-US" b="1" dirty="0" err="1">
                <a:solidFill>
                  <a:schemeClr val="bg1"/>
                </a:solidFill>
              </a:rPr>
              <a:t>NiAs</a:t>
            </a:r>
            <a:r>
              <a:rPr lang="en-US" b="1" dirty="0">
                <a:solidFill>
                  <a:schemeClr val="bg1"/>
                </a:solidFill>
              </a:rPr>
              <a:t> Structure (Nickel </a:t>
            </a:r>
            <a:r>
              <a:rPr lang="en-US" b="1" dirty="0" smtClean="0">
                <a:solidFill>
                  <a:schemeClr val="bg1"/>
                </a:solidFill>
              </a:rPr>
              <a:t>Arsenide, r=0.532)</a:t>
            </a:r>
            <a:endParaRPr lang="en-US" b="1" dirty="0">
              <a:solidFill>
                <a:schemeClr val="bg1"/>
              </a:solidFill>
            </a:endParaRPr>
          </a:p>
          <a:p>
            <a:pPr lvl="1"/>
            <a:r>
              <a:rPr lang="en-US" dirty="0" smtClean="0">
                <a:solidFill>
                  <a:srgbClr val="002060"/>
                </a:solidFill>
              </a:rPr>
              <a:t>In </a:t>
            </a:r>
            <a:r>
              <a:rPr lang="en-US" dirty="0">
                <a:solidFill>
                  <a:srgbClr val="002060"/>
                </a:solidFill>
              </a:rPr>
              <a:t>this structure, the arsenide ions form an </a:t>
            </a:r>
            <a:r>
              <a:rPr lang="en-US" dirty="0" err="1">
                <a:solidFill>
                  <a:srgbClr val="002060"/>
                </a:solidFill>
              </a:rPr>
              <a:t>hcp</a:t>
            </a:r>
            <a:r>
              <a:rPr lang="en-US" dirty="0">
                <a:solidFill>
                  <a:srgbClr val="002060"/>
                </a:solidFill>
              </a:rPr>
              <a:t> structure, </a:t>
            </a:r>
            <a:r>
              <a:rPr lang="en-US" dirty="0" smtClean="0">
                <a:solidFill>
                  <a:srgbClr val="002060"/>
                </a:solidFill>
              </a:rPr>
              <a:t/>
            </a:r>
            <a:br>
              <a:rPr lang="en-US" dirty="0" smtClean="0">
                <a:solidFill>
                  <a:srgbClr val="002060"/>
                </a:solidFill>
              </a:rPr>
            </a:br>
            <a:r>
              <a:rPr lang="en-US" dirty="0" smtClean="0">
                <a:solidFill>
                  <a:srgbClr val="002060"/>
                </a:solidFill>
              </a:rPr>
              <a:t>in </a:t>
            </a:r>
            <a:r>
              <a:rPr lang="en-US" dirty="0">
                <a:solidFill>
                  <a:srgbClr val="002060"/>
                </a:solidFill>
              </a:rPr>
              <a:t>which the Ni-ions are occupying all octahedral holes. </a:t>
            </a:r>
            <a:r>
              <a:rPr lang="en-US" dirty="0" smtClean="0">
                <a:solidFill>
                  <a:srgbClr val="002060"/>
                </a:solidFill>
              </a:rPr>
              <a:t/>
            </a:r>
            <a:br>
              <a:rPr lang="en-US" dirty="0" smtClean="0">
                <a:solidFill>
                  <a:srgbClr val="002060"/>
                </a:solidFill>
              </a:rPr>
            </a:br>
            <a:r>
              <a:rPr lang="en-US" dirty="0" smtClean="0">
                <a:solidFill>
                  <a:srgbClr val="002060"/>
                </a:solidFill>
              </a:rPr>
              <a:t>The </a:t>
            </a:r>
            <a:r>
              <a:rPr lang="en-US" dirty="0">
                <a:solidFill>
                  <a:srgbClr val="002060"/>
                </a:solidFill>
              </a:rPr>
              <a:t>nickel ions have an octahedral coordination and the </a:t>
            </a:r>
            <a:r>
              <a:rPr lang="en-US" dirty="0" smtClean="0">
                <a:solidFill>
                  <a:srgbClr val="002060"/>
                </a:solidFill>
              </a:rPr>
              <a:t/>
            </a:r>
            <a:br>
              <a:rPr lang="en-US" dirty="0" smtClean="0">
                <a:solidFill>
                  <a:srgbClr val="002060"/>
                </a:solidFill>
              </a:rPr>
            </a:br>
            <a:r>
              <a:rPr lang="en-US" dirty="0" smtClean="0">
                <a:solidFill>
                  <a:srgbClr val="002060"/>
                </a:solidFill>
              </a:rPr>
              <a:t>arsenide </a:t>
            </a:r>
            <a:r>
              <a:rPr lang="en-US" dirty="0">
                <a:solidFill>
                  <a:srgbClr val="002060"/>
                </a:solidFill>
              </a:rPr>
              <a:t>ions a trigonal prismatic environment. </a:t>
            </a:r>
            <a:endParaRPr lang="en-US" dirty="0" smtClean="0">
              <a:solidFill>
                <a:srgbClr val="002060"/>
              </a:solidFill>
            </a:endParaRPr>
          </a:p>
          <a:p>
            <a:pPr lvl="1"/>
            <a:r>
              <a:rPr lang="en-US" dirty="0" smtClean="0">
                <a:solidFill>
                  <a:srgbClr val="002060"/>
                </a:solidFill>
              </a:rPr>
              <a:t>There </a:t>
            </a:r>
            <a:r>
              <a:rPr lang="en-US" dirty="0">
                <a:solidFill>
                  <a:srgbClr val="002060"/>
                </a:solidFill>
              </a:rPr>
              <a:t>are two formula units of </a:t>
            </a:r>
            <a:r>
              <a:rPr lang="en-US" dirty="0" err="1">
                <a:solidFill>
                  <a:srgbClr val="002060"/>
                </a:solidFill>
              </a:rPr>
              <a:t>NiAs</a:t>
            </a:r>
            <a:r>
              <a:rPr lang="en-US" dirty="0">
                <a:solidFill>
                  <a:srgbClr val="002060"/>
                </a:solidFill>
              </a:rPr>
              <a:t> per unit cell </a:t>
            </a:r>
            <a:r>
              <a:rPr lang="en-US" dirty="0" smtClean="0">
                <a:solidFill>
                  <a:srgbClr val="002060"/>
                </a:solidFill>
              </a:rPr>
              <a:t> </a:t>
            </a:r>
            <a:r>
              <a:rPr lang="en-US" dirty="0">
                <a:solidFill>
                  <a:srgbClr val="002060"/>
                </a:solidFill>
              </a:rPr>
              <a:t>(Ni: 8 corners (8/8) </a:t>
            </a:r>
            <a:r>
              <a:rPr lang="en-US" dirty="0" smtClean="0">
                <a:solidFill>
                  <a:srgbClr val="002060"/>
                </a:solidFill>
              </a:rPr>
              <a:t/>
            </a:r>
            <a:br>
              <a:rPr lang="en-US" dirty="0" smtClean="0">
                <a:solidFill>
                  <a:srgbClr val="002060"/>
                </a:solidFill>
              </a:rPr>
            </a:br>
            <a:r>
              <a:rPr lang="en-US" dirty="0" smtClean="0">
                <a:solidFill>
                  <a:srgbClr val="002060"/>
                </a:solidFill>
              </a:rPr>
              <a:t>+ </a:t>
            </a:r>
            <a:r>
              <a:rPr lang="en-US" dirty="0">
                <a:solidFill>
                  <a:srgbClr val="002060"/>
                </a:solidFill>
              </a:rPr>
              <a:t>4 edges (4/4), As: 2 atoms in the interior or unit cell)). </a:t>
            </a:r>
            <a:endParaRPr lang="en-US" dirty="0" smtClean="0">
              <a:solidFill>
                <a:srgbClr val="002060"/>
              </a:solidFill>
            </a:endParaRPr>
          </a:p>
          <a:p>
            <a:pPr lvl="1"/>
            <a:r>
              <a:rPr lang="en-US" dirty="0">
                <a:solidFill>
                  <a:srgbClr val="002060"/>
                </a:solidFill>
              </a:rPr>
              <a:t>This structure is found among transition metals with </a:t>
            </a:r>
            <a:r>
              <a:rPr lang="en-US" dirty="0" err="1">
                <a:solidFill>
                  <a:srgbClr val="002060"/>
                </a:solidFill>
              </a:rPr>
              <a:t>chalcogens</a:t>
            </a:r>
            <a:r>
              <a:rPr lang="en-US" dirty="0">
                <a:solidFill>
                  <a:srgbClr val="002060"/>
                </a:solidFill>
              </a:rPr>
              <a:t>, </a:t>
            </a:r>
            <a:r>
              <a:rPr lang="en-US" dirty="0" err="1">
                <a:solidFill>
                  <a:srgbClr val="002060"/>
                </a:solidFill>
              </a:rPr>
              <a:t>arsenides</a:t>
            </a:r>
            <a:r>
              <a:rPr lang="en-US" dirty="0">
                <a:solidFill>
                  <a:srgbClr val="002060"/>
                </a:solidFill>
              </a:rPr>
              <a:t>, </a:t>
            </a:r>
            <a:r>
              <a:rPr lang="en-US" dirty="0" err="1" smtClean="0">
                <a:solidFill>
                  <a:srgbClr val="002060"/>
                </a:solidFill>
              </a:rPr>
              <a:t>antimonides</a:t>
            </a:r>
            <a:r>
              <a:rPr lang="en-US" dirty="0" smtClean="0">
                <a:solidFill>
                  <a:srgbClr val="002060"/>
                </a:solidFill>
              </a:rPr>
              <a:t> </a:t>
            </a:r>
            <a:r>
              <a:rPr lang="en-US" dirty="0">
                <a:solidFill>
                  <a:srgbClr val="002060"/>
                </a:solidFill>
              </a:rPr>
              <a:t>and </a:t>
            </a:r>
            <a:r>
              <a:rPr lang="en-US" dirty="0" err="1" smtClean="0">
                <a:solidFill>
                  <a:srgbClr val="002060"/>
                </a:solidFill>
              </a:rPr>
              <a:t>bismuthides</a:t>
            </a:r>
            <a:r>
              <a:rPr lang="en-US" dirty="0" smtClean="0">
                <a:solidFill>
                  <a:srgbClr val="002060"/>
                </a:solidFill>
              </a:rPr>
              <a:t> </a:t>
            </a:r>
            <a:r>
              <a:rPr lang="en-US" dirty="0">
                <a:solidFill>
                  <a:srgbClr val="002060"/>
                </a:solidFill>
              </a:rPr>
              <a:t>i.e., Ti(</a:t>
            </a:r>
            <a:r>
              <a:rPr lang="en-US" dirty="0" err="1">
                <a:solidFill>
                  <a:srgbClr val="002060"/>
                </a:solidFill>
              </a:rPr>
              <a:t>S,Se,Te</a:t>
            </a:r>
            <a:r>
              <a:rPr lang="en-US" dirty="0">
                <a:solidFill>
                  <a:srgbClr val="002060"/>
                </a:solidFill>
              </a:rPr>
              <a:t>), </a:t>
            </a:r>
            <a:r>
              <a:rPr lang="en-US" dirty="0" smtClean="0">
                <a:solidFill>
                  <a:srgbClr val="002060"/>
                </a:solidFill>
              </a:rPr>
              <a:t>Cr(</a:t>
            </a:r>
            <a:r>
              <a:rPr lang="en-US" dirty="0" err="1" smtClean="0">
                <a:solidFill>
                  <a:srgbClr val="002060"/>
                </a:solidFill>
              </a:rPr>
              <a:t>S,Se,Te,Sb</a:t>
            </a:r>
            <a:r>
              <a:rPr lang="en-US" dirty="0">
                <a:solidFill>
                  <a:srgbClr val="002060"/>
                </a:solidFill>
              </a:rPr>
              <a:t>), Ni(</a:t>
            </a:r>
            <a:r>
              <a:rPr lang="en-US" dirty="0" err="1">
                <a:solidFill>
                  <a:srgbClr val="002060"/>
                </a:solidFill>
              </a:rPr>
              <a:t>S,Se,Te,Sb,Sn</a:t>
            </a:r>
            <a:r>
              <a:rPr lang="en-US" dirty="0">
                <a:solidFill>
                  <a:srgbClr val="002060"/>
                </a:solidFill>
              </a:rPr>
              <a:t>), </a:t>
            </a:r>
            <a:r>
              <a:rPr lang="en-US" dirty="0" smtClean="0">
                <a:solidFill>
                  <a:srgbClr val="002060"/>
                </a:solidFill>
              </a:rPr>
              <a:t>etc</a:t>
            </a:r>
            <a:r>
              <a:rPr lang="en-US" dirty="0">
                <a:solidFill>
                  <a:srgbClr val="002060"/>
                </a:solidFill>
              </a:rPr>
              <a:t>.</a:t>
            </a:r>
          </a:p>
          <a:p>
            <a:pPr lvl="1"/>
            <a:r>
              <a:rPr lang="en-US" dirty="0" err="1">
                <a:solidFill>
                  <a:srgbClr val="002060"/>
                </a:solidFill>
              </a:rPr>
              <a:t>FeS</a:t>
            </a:r>
            <a:r>
              <a:rPr lang="en-US" dirty="0">
                <a:solidFill>
                  <a:srgbClr val="002060"/>
                </a:solidFill>
              </a:rPr>
              <a:t> (</a:t>
            </a:r>
            <a:r>
              <a:rPr lang="en-US" dirty="0" err="1">
                <a:solidFill>
                  <a:srgbClr val="002060"/>
                </a:solidFill>
              </a:rPr>
              <a:t>Troilite</a:t>
            </a:r>
            <a:r>
              <a:rPr lang="en-US" dirty="0" smtClean="0">
                <a:solidFill>
                  <a:srgbClr val="002060"/>
                </a:solidFill>
              </a:rPr>
              <a:t>) </a:t>
            </a:r>
          </a:p>
          <a:p>
            <a:pPr lvl="2"/>
            <a:r>
              <a:rPr lang="en-US" dirty="0" smtClean="0">
                <a:solidFill>
                  <a:srgbClr val="7030A0"/>
                </a:solidFill>
              </a:rPr>
              <a:t>It is hexagonal (with distortions), </a:t>
            </a:r>
            <a:r>
              <a:rPr lang="en-US" dirty="0">
                <a:solidFill>
                  <a:srgbClr val="7030A0"/>
                </a:solidFill>
              </a:rPr>
              <a:t>with alternating layers of Fe</a:t>
            </a:r>
            <a:r>
              <a:rPr lang="en-US" baseline="30000" dirty="0">
                <a:solidFill>
                  <a:srgbClr val="7030A0"/>
                </a:solidFill>
              </a:rPr>
              <a:t>2+</a:t>
            </a:r>
            <a:r>
              <a:rPr lang="en-US" dirty="0">
                <a:solidFill>
                  <a:srgbClr val="7030A0"/>
                </a:solidFill>
              </a:rPr>
              <a:t> and S</a:t>
            </a:r>
            <a:r>
              <a:rPr lang="en-US" baseline="30000" dirty="0">
                <a:solidFill>
                  <a:srgbClr val="7030A0"/>
                </a:solidFill>
              </a:rPr>
              <a:t>2−</a:t>
            </a:r>
            <a:r>
              <a:rPr lang="en-US" dirty="0">
                <a:solidFill>
                  <a:srgbClr val="7030A0"/>
                </a:solidFill>
              </a:rPr>
              <a:t> ions. </a:t>
            </a:r>
            <a:endParaRPr lang="en-US" dirty="0" smtClean="0">
              <a:solidFill>
                <a:srgbClr val="7030A0"/>
              </a:solidFill>
            </a:endParaRPr>
          </a:p>
          <a:p>
            <a:pPr lvl="2"/>
            <a:r>
              <a:rPr lang="en-US" dirty="0" smtClean="0">
                <a:solidFill>
                  <a:srgbClr val="7030A0"/>
                </a:solidFill>
              </a:rPr>
              <a:t>The </a:t>
            </a:r>
            <a:r>
              <a:rPr lang="en-US" i="1" dirty="0">
                <a:solidFill>
                  <a:srgbClr val="7030A0"/>
                </a:solidFill>
              </a:rPr>
              <a:t>c</a:t>
            </a:r>
            <a:r>
              <a:rPr lang="en-US" dirty="0">
                <a:solidFill>
                  <a:srgbClr val="7030A0"/>
                </a:solidFill>
              </a:rPr>
              <a:t>‐axis of hexagonal symmetry is the axis of very hard magnetization </a:t>
            </a:r>
            <a:r>
              <a:rPr lang="en-US" dirty="0" smtClean="0">
                <a:solidFill>
                  <a:srgbClr val="7030A0"/>
                </a:solidFill>
              </a:rPr>
              <a:t>and </a:t>
            </a:r>
            <a:r>
              <a:rPr lang="en-US" dirty="0">
                <a:solidFill>
                  <a:srgbClr val="7030A0"/>
                </a:solidFill>
              </a:rPr>
              <a:t>is perpendicular to the basal planes</a:t>
            </a:r>
            <a:r>
              <a:rPr lang="en-US" dirty="0" smtClean="0">
                <a:solidFill>
                  <a:srgbClr val="7030A0"/>
                </a:solidFill>
              </a:rPr>
              <a:t>. </a:t>
            </a:r>
          </a:p>
          <a:p>
            <a:pPr lvl="2"/>
            <a:r>
              <a:rPr lang="en-US" dirty="0" smtClean="0">
                <a:solidFill>
                  <a:srgbClr val="7030A0"/>
                </a:solidFill>
              </a:rPr>
              <a:t>The </a:t>
            </a:r>
            <a:r>
              <a:rPr lang="en-US" dirty="0">
                <a:solidFill>
                  <a:srgbClr val="7030A0"/>
                </a:solidFill>
              </a:rPr>
              <a:t>alternating Fe</a:t>
            </a:r>
            <a:r>
              <a:rPr lang="en-US" baseline="30000" dirty="0">
                <a:solidFill>
                  <a:srgbClr val="7030A0"/>
                </a:solidFill>
              </a:rPr>
              <a:t>2+</a:t>
            </a:r>
            <a:r>
              <a:rPr lang="en-US" dirty="0">
                <a:solidFill>
                  <a:srgbClr val="7030A0"/>
                </a:solidFill>
              </a:rPr>
              <a:t> layers define the two magnetic </a:t>
            </a:r>
            <a:r>
              <a:rPr lang="en-US" dirty="0" err="1">
                <a:solidFill>
                  <a:srgbClr val="7030A0"/>
                </a:solidFill>
              </a:rPr>
              <a:t>sublattices</a:t>
            </a:r>
            <a:r>
              <a:rPr lang="en-US" dirty="0">
                <a:solidFill>
                  <a:srgbClr val="7030A0"/>
                </a:solidFill>
              </a:rPr>
              <a:t> with oppositely directed magnetic moments. </a:t>
            </a:r>
            <a:endParaRPr lang="en-US" dirty="0" smtClean="0">
              <a:solidFill>
                <a:srgbClr val="7030A0"/>
              </a:solidFill>
            </a:endParaRPr>
          </a:p>
          <a:p>
            <a:pPr lvl="2"/>
            <a:r>
              <a:rPr lang="en-US" dirty="0" smtClean="0">
                <a:solidFill>
                  <a:srgbClr val="7030A0"/>
                </a:solidFill>
              </a:rPr>
              <a:t>In </a:t>
            </a:r>
            <a:r>
              <a:rPr lang="en-US" dirty="0">
                <a:solidFill>
                  <a:srgbClr val="7030A0"/>
                </a:solidFill>
              </a:rPr>
              <a:t>nonstoichiometric monoclinic </a:t>
            </a:r>
            <a:r>
              <a:rPr lang="en-US" dirty="0" err="1">
                <a:solidFill>
                  <a:srgbClr val="7030A0"/>
                </a:solidFill>
              </a:rPr>
              <a:t>pyrrhotite</a:t>
            </a:r>
            <a:r>
              <a:rPr lang="en-US" dirty="0">
                <a:solidFill>
                  <a:srgbClr val="7030A0"/>
                </a:solidFill>
              </a:rPr>
              <a:t> Fe</a:t>
            </a:r>
            <a:r>
              <a:rPr lang="en-US" baseline="-25000" dirty="0">
                <a:solidFill>
                  <a:srgbClr val="7030A0"/>
                </a:solidFill>
              </a:rPr>
              <a:t>7</a:t>
            </a:r>
            <a:r>
              <a:rPr lang="en-US" dirty="0">
                <a:solidFill>
                  <a:srgbClr val="7030A0"/>
                </a:solidFill>
              </a:rPr>
              <a:t>S</a:t>
            </a:r>
            <a:r>
              <a:rPr lang="en-US" baseline="-25000" dirty="0">
                <a:solidFill>
                  <a:srgbClr val="7030A0"/>
                </a:solidFill>
              </a:rPr>
              <a:t>8</a:t>
            </a:r>
            <a:r>
              <a:rPr lang="en-US" dirty="0">
                <a:solidFill>
                  <a:srgbClr val="7030A0"/>
                </a:solidFill>
              </a:rPr>
              <a:t>, the cation vacancies </a:t>
            </a:r>
            <a:r>
              <a:rPr lang="en-US" dirty="0" smtClean="0">
                <a:solidFill>
                  <a:srgbClr val="7030A0"/>
                </a:solidFill>
              </a:rPr>
              <a:t>are </a:t>
            </a:r>
            <a:r>
              <a:rPr lang="en-US" dirty="0">
                <a:solidFill>
                  <a:srgbClr val="7030A0"/>
                </a:solidFill>
              </a:rPr>
              <a:t>preferentially located on one of the two magnetic </a:t>
            </a:r>
            <a:r>
              <a:rPr lang="en-US" dirty="0" err="1">
                <a:solidFill>
                  <a:srgbClr val="7030A0"/>
                </a:solidFill>
              </a:rPr>
              <a:t>sublattices</a:t>
            </a:r>
            <a:r>
              <a:rPr lang="en-US" dirty="0">
                <a:solidFill>
                  <a:srgbClr val="7030A0"/>
                </a:solidFill>
              </a:rPr>
              <a:t>, giving </a:t>
            </a:r>
            <a:r>
              <a:rPr lang="en-US" dirty="0" smtClean="0">
                <a:solidFill>
                  <a:srgbClr val="7030A0"/>
                </a:solidFill>
              </a:rPr>
              <a:t>rise </a:t>
            </a:r>
            <a:r>
              <a:rPr lang="en-US" dirty="0">
                <a:solidFill>
                  <a:srgbClr val="7030A0"/>
                </a:solidFill>
              </a:rPr>
              <a:t>to ferrimagnetism.</a:t>
            </a:r>
          </a:p>
          <a:p>
            <a:pPr lvl="1"/>
            <a:endParaRPr lang="en-US" dirty="0">
              <a:solidFill>
                <a:srgbClr val="002060"/>
              </a:solidFill>
            </a:endParaRPr>
          </a:p>
        </p:txBody>
      </p:sp>
      <p:sp>
        <p:nvSpPr>
          <p:cNvPr id="3" name="Title 2"/>
          <p:cNvSpPr>
            <a:spLocks noGrp="1"/>
          </p:cNvSpPr>
          <p:nvPr>
            <p:ph type="title"/>
          </p:nvPr>
        </p:nvSpPr>
        <p:spPr/>
        <p:txBody>
          <a:bodyPr/>
          <a:lstStyle/>
          <a:p>
            <a:pPr algn="ctr"/>
            <a:r>
              <a:rPr lang="en-US" dirty="0">
                <a:solidFill>
                  <a:srgbClr val="002060"/>
                </a:solidFill>
                <a:effectLst/>
              </a:rPr>
              <a:t>AB Structures </a:t>
            </a:r>
            <a:r>
              <a:rPr lang="en-US" dirty="0" smtClean="0">
                <a:solidFill>
                  <a:srgbClr val="002060"/>
                </a:solidFill>
                <a:effectLst/>
              </a:rPr>
              <a:t>IV</a:t>
            </a:r>
            <a:endParaRPr lang="en-US" dirty="0"/>
          </a:p>
        </p:txBody>
      </p:sp>
      <p:grpSp>
        <p:nvGrpSpPr>
          <p:cNvPr id="7" name="Group 6"/>
          <p:cNvGrpSpPr/>
          <p:nvPr/>
        </p:nvGrpSpPr>
        <p:grpSpPr>
          <a:xfrm>
            <a:off x="6781800" y="1524000"/>
            <a:ext cx="1890713" cy="1173163"/>
            <a:chOff x="6781800" y="1524000"/>
            <a:chExt cx="1890713" cy="1173163"/>
          </a:xfrm>
        </p:grpSpPr>
        <p:pic>
          <p:nvPicPr>
            <p:cNvPr id="4098" name="Picture 93"/>
            <p:cNvPicPr>
              <a:picLocks noChangeAspect="1" noChangeArrowheads="1"/>
            </p:cNvPicPr>
            <p:nvPr/>
          </p:nvPicPr>
          <p:blipFill>
            <a:blip r:embed="rId2" cstate="print">
              <a:lum contrast="20000"/>
              <a:extLst>
                <a:ext uri="{28A0092B-C50C-407E-A947-70E740481C1C}">
                  <a14:useLocalDpi xmlns:a14="http://schemas.microsoft.com/office/drawing/2010/main" val="0"/>
                </a:ext>
              </a:extLst>
            </a:blip>
            <a:srcRect l="19652" t="24576" r="19652" b="24576"/>
            <a:stretch>
              <a:fillRect/>
            </a:stretch>
          </p:blipFill>
          <p:spPr bwMode="auto">
            <a:xfrm>
              <a:off x="6781800" y="1524000"/>
              <a:ext cx="1890713"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2"/>
            <p:cNvSpPr txBox="1">
              <a:spLocks noChangeArrowheads="1"/>
            </p:cNvSpPr>
            <p:nvPr/>
          </p:nvSpPr>
          <p:spPr bwMode="auto">
            <a:xfrm>
              <a:off x="8229600" y="1981200"/>
              <a:ext cx="3810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dirty="0" smtClean="0">
                  <a:ln>
                    <a:noFill/>
                  </a:ln>
                  <a:solidFill>
                    <a:schemeClr val="bg1"/>
                  </a:solidFill>
                  <a:effectLst/>
                  <a:latin typeface="Times New Roman" pitchFamily="18" charset="0"/>
                  <a:cs typeface="Arial" pitchFamily="34" charset="0"/>
                </a:rPr>
                <a:t>Ni</a:t>
              </a:r>
              <a:endParaRPr kumimoji="0" lang="en-US" sz="2400" b="0" i="0" u="none" strike="noStrike" cap="none" normalizeH="0" baseline="0" dirty="0" smtClean="0">
                <a:ln>
                  <a:noFill/>
                </a:ln>
                <a:solidFill>
                  <a:schemeClr val="bg1"/>
                </a:solidFill>
                <a:effectLst/>
                <a:latin typeface="Arial" pitchFamily="34" charset="0"/>
                <a:cs typeface="Arial" pitchFamily="34" charset="0"/>
              </a:endParaRPr>
            </a:p>
          </p:txBody>
        </p:sp>
        <p:sp>
          <p:nvSpPr>
            <p:cNvPr id="5" name="Text Box 2"/>
            <p:cNvSpPr txBox="1">
              <a:spLocks noChangeArrowheads="1"/>
            </p:cNvSpPr>
            <p:nvPr/>
          </p:nvSpPr>
          <p:spPr bwMode="auto">
            <a:xfrm>
              <a:off x="8229600" y="2219662"/>
              <a:ext cx="3810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dirty="0" smtClean="0">
                  <a:ln>
                    <a:noFill/>
                  </a:ln>
                  <a:solidFill>
                    <a:schemeClr val="bg1"/>
                  </a:solidFill>
                  <a:effectLst/>
                  <a:latin typeface="Times New Roman" pitchFamily="18" charset="0"/>
                  <a:cs typeface="Arial" pitchFamily="34" charset="0"/>
                </a:rPr>
                <a:t>As</a:t>
              </a:r>
              <a:endParaRPr kumimoji="0" lang="en-US" sz="2400" b="0" i="0" u="none" strike="noStrike" cap="none" normalizeH="0" baseline="0" dirty="0" smtClean="0">
                <a:ln>
                  <a:noFill/>
                </a:ln>
                <a:solidFill>
                  <a:schemeClr val="bg1"/>
                </a:solidFill>
                <a:effectLst/>
                <a:latin typeface="Arial" pitchFamily="34" charset="0"/>
                <a:cs typeface="Arial" pitchFamily="34" charset="0"/>
              </a:endParaRPr>
            </a:p>
          </p:txBody>
        </p:sp>
      </p:grpSp>
    </p:spTree>
    <p:extLst>
      <p:ext uri="{BB962C8B-B14F-4D97-AF65-F5344CB8AC3E}">
        <p14:creationId xmlns:p14="http://schemas.microsoft.com/office/powerpoint/2010/main" val="3454110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fltVal val="0"/>
                                          </p:val>
                                        </p:tav>
                                        <p:tav tm="100000">
                                          <p:val>
                                            <p:strVal val="#ppt_w"/>
                                          </p:val>
                                        </p:tav>
                                      </p:tavLst>
                                    </p:anim>
                                    <p:anim calcmode="lin" valueType="num">
                                      <p:cBhvr>
                                        <p:cTn id="11" dur="500" fill="hold"/>
                                        <p:tgtEl>
                                          <p:spTgt spid="7"/>
                                        </p:tgtEl>
                                        <p:attrNameLst>
                                          <p:attrName>ppt_h</p:attrName>
                                        </p:attrNameLst>
                                      </p:cBhvr>
                                      <p:tavLst>
                                        <p:tav tm="0">
                                          <p:val>
                                            <p:fltVal val="0"/>
                                          </p:val>
                                        </p:tav>
                                        <p:tav tm="100000">
                                          <p:val>
                                            <p:strVal val="#ppt_h"/>
                                          </p:val>
                                        </p:tav>
                                      </p:tavLst>
                                    </p:anim>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barn(inVertical)">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barn(inVertical)">
                                      <p:cBhvr>
                                        <p:cTn id="4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ustom 1">
      <a:majorFont>
        <a:latin typeface="Times New Roman"/>
        <a:ea typeface=""/>
        <a:cs typeface=""/>
      </a:majorFont>
      <a:minorFont>
        <a:latin typeface="Times New Roman"/>
        <a:ea typeface=""/>
        <a:cs typeface=""/>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1042</TotalTime>
  <Words>3302</Words>
  <Application>Microsoft Office PowerPoint</Application>
  <PresentationFormat>On-screen Show (4:3)</PresentationFormat>
  <Paragraphs>260</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Paper</vt:lpstr>
      <vt:lpstr>Lecture 13a</vt:lpstr>
      <vt:lpstr>Introduction I</vt:lpstr>
      <vt:lpstr>Metal structures  I</vt:lpstr>
      <vt:lpstr>Metal structures  II</vt:lpstr>
      <vt:lpstr>Metal structures  III</vt:lpstr>
      <vt:lpstr>AB Structures I</vt:lpstr>
      <vt:lpstr>AB Structures II</vt:lpstr>
      <vt:lpstr>AB Structures III</vt:lpstr>
      <vt:lpstr>AB Structures IV</vt:lpstr>
      <vt:lpstr>AB Structures V</vt:lpstr>
      <vt:lpstr>AB Structures VI</vt:lpstr>
      <vt:lpstr>AB2 Structures I</vt:lpstr>
      <vt:lpstr>AB2 Structures II</vt:lpstr>
      <vt:lpstr>AB2 Structures III</vt:lpstr>
      <vt:lpstr>AB2 Structures IV</vt:lpstr>
      <vt:lpstr>AB2 Structures V</vt:lpstr>
      <vt:lpstr>AB2 Structures VI</vt:lpstr>
      <vt:lpstr>AB3 Structures I</vt:lpstr>
      <vt:lpstr>AB3 Structures II</vt:lpstr>
      <vt:lpstr>Summary CCP structures</vt:lpstr>
      <vt:lpstr>Polyhedra I</vt:lpstr>
      <vt:lpstr>Polyhedra II</vt:lpstr>
      <vt:lpstr>Polyhedra III</vt:lpstr>
      <vt:lpstr>Polyhedra IV</vt:lpstr>
      <vt:lpstr>Polyhedra V</vt:lpstr>
      <vt:lpstr>Polyhedra VI</vt:lpstr>
      <vt:lpstr>Polyhedra VII</vt:lpstr>
      <vt:lpstr>Polyhedra VIII</vt:lpstr>
      <vt:lpstr>Polyhedra IX</vt:lpstr>
      <vt:lpstr>Polyhedra X</vt:lpstr>
      <vt:lpstr>Polyhedra XI</vt:lpstr>
      <vt:lpstr>Polyhedra XII</vt:lpstr>
      <vt:lpstr>Polyhedra XIII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13a</dc:title>
  <dc:creator>bacher</dc:creator>
  <cp:lastModifiedBy>bacher</cp:lastModifiedBy>
  <cp:revision>63</cp:revision>
  <dcterms:created xsi:type="dcterms:W3CDTF">2012-02-25T00:38:43Z</dcterms:created>
  <dcterms:modified xsi:type="dcterms:W3CDTF">2012-02-27T00:11:15Z</dcterms:modified>
</cp:coreProperties>
</file>