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FD3C-2846-46A6-9B5B-7C97BAC893FB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C430-1FEE-4C5F-A47E-7305D4D5D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9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FD3C-2846-46A6-9B5B-7C97BAC893FB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C430-1FEE-4C5F-A47E-7305D4D5D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FD3C-2846-46A6-9B5B-7C97BAC893FB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C430-1FEE-4C5F-A47E-7305D4D5D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9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FD3C-2846-46A6-9B5B-7C97BAC893FB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C430-1FEE-4C5F-A47E-7305D4D5D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9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FD3C-2846-46A6-9B5B-7C97BAC893FB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C430-1FEE-4C5F-A47E-7305D4D5D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5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FD3C-2846-46A6-9B5B-7C97BAC893FB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C430-1FEE-4C5F-A47E-7305D4D5D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9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FD3C-2846-46A6-9B5B-7C97BAC893FB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C430-1FEE-4C5F-A47E-7305D4D5D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1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FD3C-2846-46A6-9B5B-7C97BAC893FB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C430-1FEE-4C5F-A47E-7305D4D5D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1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FD3C-2846-46A6-9B5B-7C97BAC893FB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C430-1FEE-4C5F-A47E-7305D4D5D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FD3C-2846-46A6-9B5B-7C97BAC893FB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C430-1FEE-4C5F-A47E-7305D4D5D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FD3C-2846-46A6-9B5B-7C97BAC893FB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C430-1FEE-4C5F-A47E-7305D4D5D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5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FFD3C-2846-46A6-9B5B-7C97BAC893FB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3C430-1FEE-4C5F-A47E-7305D4D5D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4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Lecture 12a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Metal-organic Frameworks</a:t>
            </a:r>
            <a:endParaRPr lang="en-US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Synthesis of </a:t>
            </a:r>
            <a:r>
              <a:rPr lang="en-US" b="1" dirty="0">
                <a:latin typeface="Symbol" panose="05050102010706020507" pitchFamily="18" charset="2"/>
              </a:rPr>
              <a:t>a</a:t>
            </a:r>
            <a:r>
              <a:rPr lang="en-US" b="1" dirty="0"/>
              <a:t>-Mg</a:t>
            </a:r>
            <a:r>
              <a:rPr lang="en-US" b="1" baseline="-25000" dirty="0"/>
              <a:t>3</a:t>
            </a:r>
            <a:r>
              <a:rPr lang="en-US" b="1" dirty="0"/>
              <a:t>(O</a:t>
            </a:r>
            <a:r>
              <a:rPr lang="en-US" b="1" baseline="-25000" dirty="0"/>
              <a:t>2</a:t>
            </a:r>
            <a:r>
              <a:rPr lang="en-US" b="1" dirty="0"/>
              <a:t>CH)</a:t>
            </a:r>
            <a:r>
              <a:rPr lang="en-US" b="1" baseline="-25000" dirty="0"/>
              <a:t>6</a:t>
            </a:r>
            <a:r>
              <a:rPr lang="en-US" b="1" dirty="0"/>
              <a:t> </a:t>
            </a:r>
            <a:r>
              <a:rPr lang="en-US" b="1" dirty="0">
                <a:sym typeface="Symbol"/>
              </a:rPr>
              <a:t></a:t>
            </a:r>
            <a:r>
              <a:rPr lang="en-US" b="1" dirty="0"/>
              <a:t>DMF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Magnesium </a:t>
            </a:r>
            <a:r>
              <a:rPr lang="en-US" dirty="0">
                <a:solidFill>
                  <a:srgbClr val="002060"/>
                </a:solidFill>
              </a:rPr>
              <a:t>nitrate (Mg(NO</a:t>
            </a:r>
            <a:r>
              <a:rPr lang="en-US" baseline="-25000" dirty="0">
                <a:solidFill>
                  <a:srgbClr val="002060"/>
                </a:solidFill>
              </a:rPr>
              <a:t>3</a:t>
            </a:r>
            <a:r>
              <a:rPr lang="en-US" dirty="0">
                <a:solidFill>
                  <a:srgbClr val="002060"/>
                </a:solidFill>
              </a:rPr>
              <a:t>)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*6 </a:t>
            </a:r>
            <a:r>
              <a:rPr lang="en-US" dirty="0" smtClean="0">
                <a:solidFill>
                  <a:srgbClr val="002060"/>
                </a:solidFill>
              </a:rPr>
              <a:t>H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O) </a:t>
            </a:r>
            <a:r>
              <a:rPr lang="en-US" dirty="0">
                <a:solidFill>
                  <a:srgbClr val="002060"/>
                </a:solidFill>
              </a:rPr>
              <a:t>and formic acid </a:t>
            </a:r>
            <a:r>
              <a:rPr lang="en-US" dirty="0" smtClean="0">
                <a:solidFill>
                  <a:srgbClr val="002060"/>
                </a:solidFill>
              </a:rPr>
              <a:t>are </a:t>
            </a:r>
            <a:r>
              <a:rPr lang="en-US" dirty="0">
                <a:solidFill>
                  <a:srgbClr val="002060"/>
                </a:solidFill>
              </a:rPr>
              <a:t>suspended in dry DMF </a:t>
            </a:r>
            <a:r>
              <a:rPr lang="en-US" dirty="0" smtClean="0">
                <a:solidFill>
                  <a:srgbClr val="002060"/>
                </a:solidFill>
              </a:rPr>
              <a:t>in </a:t>
            </a:r>
            <a:r>
              <a:rPr lang="en-US" dirty="0">
                <a:solidFill>
                  <a:srgbClr val="002060"/>
                </a:solidFill>
              </a:rPr>
              <a:t>a 20 mL </a:t>
            </a:r>
            <a:r>
              <a:rPr lang="en-US" dirty="0" smtClean="0">
                <a:solidFill>
                  <a:srgbClr val="002060"/>
                </a:solidFill>
              </a:rPr>
              <a:t>drum vial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vial is closed with a flat septum (Teflon side down, pushed inwards) and a compression cap.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vial is place in an oven at 110 </a:t>
            </a:r>
            <a:r>
              <a:rPr lang="en-US" baseline="30000" dirty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C for at least 40 hours.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During </a:t>
            </a:r>
            <a:r>
              <a:rPr lang="en-US" dirty="0">
                <a:solidFill>
                  <a:srgbClr val="002060"/>
                </a:solidFill>
              </a:rPr>
              <a:t>this time, a crystalline precipitate is formed. </a:t>
            </a:r>
          </a:p>
        </p:txBody>
      </p:sp>
    </p:spTree>
    <p:extLst>
      <p:ext uri="{BB962C8B-B14F-4D97-AF65-F5344CB8AC3E}">
        <p14:creationId xmlns:p14="http://schemas.microsoft.com/office/powerpoint/2010/main" val="269391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Synthesis of </a:t>
            </a:r>
            <a:r>
              <a:rPr lang="en-US" b="1" dirty="0">
                <a:latin typeface="Symbol" panose="05050102010706020507" pitchFamily="18" charset="2"/>
              </a:rPr>
              <a:t>a</a:t>
            </a:r>
            <a:r>
              <a:rPr lang="en-US" b="1" dirty="0"/>
              <a:t>-Mg</a:t>
            </a:r>
            <a:r>
              <a:rPr lang="en-US" b="1" baseline="-25000" dirty="0"/>
              <a:t>3</a:t>
            </a:r>
            <a:r>
              <a:rPr lang="en-US" b="1" dirty="0"/>
              <a:t>(O</a:t>
            </a:r>
            <a:r>
              <a:rPr lang="en-US" b="1" baseline="-25000" dirty="0"/>
              <a:t>2</a:t>
            </a:r>
            <a:r>
              <a:rPr lang="en-US" b="1" dirty="0"/>
              <a:t>CH)</a:t>
            </a:r>
            <a:r>
              <a:rPr lang="en-US" b="1" baseline="-25000" dirty="0"/>
              <a:t>6</a:t>
            </a:r>
            <a:r>
              <a:rPr lang="en-US" b="1" dirty="0"/>
              <a:t> 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-Mg</a:t>
            </a:r>
            <a:r>
              <a:rPr lang="en-US" baseline="-25000" dirty="0" smtClean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(O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CH)</a:t>
            </a:r>
            <a:r>
              <a:rPr lang="en-US" baseline="-25000" dirty="0" smtClean="0">
                <a:solidFill>
                  <a:srgbClr val="002060"/>
                </a:solidFill>
              </a:rPr>
              <a:t>6</a:t>
            </a:r>
            <a:r>
              <a:rPr lang="en-US" dirty="0">
                <a:solidFill>
                  <a:srgbClr val="002060"/>
                </a:solidFill>
                <a:sym typeface="Symbol"/>
              </a:rPr>
              <a:t></a:t>
            </a:r>
            <a:r>
              <a:rPr lang="en-US" dirty="0">
                <a:solidFill>
                  <a:srgbClr val="002060"/>
                </a:solidFill>
              </a:rPr>
              <a:t>DMF </a:t>
            </a:r>
            <a:r>
              <a:rPr lang="en-US" dirty="0" smtClean="0">
                <a:solidFill>
                  <a:srgbClr val="002060"/>
                </a:solidFill>
              </a:rPr>
              <a:t>are </a:t>
            </a:r>
            <a:r>
              <a:rPr lang="en-US" dirty="0">
                <a:solidFill>
                  <a:srgbClr val="002060"/>
                </a:solidFill>
              </a:rPr>
              <a:t>placed is a small Schlenk flask. The sample is heated to </a:t>
            </a:r>
            <a:r>
              <a:rPr lang="en-US" dirty="0" smtClean="0">
                <a:solidFill>
                  <a:srgbClr val="002060"/>
                </a:solidFill>
              </a:rPr>
              <a:t>130 </a:t>
            </a:r>
            <a:r>
              <a:rPr lang="en-US" baseline="30000" dirty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C (silicon oil bath) for 36 hours in a dynamic vacuum. </a:t>
            </a:r>
          </a:p>
          <a:p>
            <a:endParaRPr lang="en-US" dirty="0"/>
          </a:p>
          <a:p>
            <a:r>
              <a:rPr lang="en-US" b="1" dirty="0" smtClean="0"/>
              <a:t>Synthesis </a:t>
            </a:r>
            <a:r>
              <a:rPr lang="en-US" b="1" dirty="0"/>
              <a:t>of the guest inclusion </a:t>
            </a:r>
            <a:r>
              <a:rPr lang="en-US" b="1" dirty="0" smtClean="0"/>
              <a:t>complexes</a:t>
            </a:r>
            <a:r>
              <a:rPr lang="en-US" dirty="0"/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en-US" dirty="0">
                <a:solidFill>
                  <a:srgbClr val="002060"/>
                </a:solidFill>
              </a:rPr>
              <a:t>-Mg</a:t>
            </a:r>
            <a:r>
              <a:rPr lang="en-US" baseline="-25000" dirty="0">
                <a:solidFill>
                  <a:srgbClr val="002060"/>
                </a:solidFill>
              </a:rPr>
              <a:t>3</a:t>
            </a:r>
            <a:r>
              <a:rPr lang="en-US" dirty="0">
                <a:solidFill>
                  <a:srgbClr val="002060"/>
                </a:solidFill>
              </a:rPr>
              <a:t>(O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CH)</a:t>
            </a:r>
            <a:r>
              <a:rPr lang="en-US" baseline="-25000" dirty="0">
                <a:solidFill>
                  <a:srgbClr val="002060"/>
                </a:solidFill>
              </a:rPr>
              <a:t>6</a:t>
            </a:r>
            <a:r>
              <a:rPr lang="en-US" dirty="0">
                <a:solidFill>
                  <a:srgbClr val="002060"/>
                </a:solidFill>
              </a:rPr>
              <a:t> (100 mg) is placed in the assigned solvents (10 mL, dry) for at least 48 hours. The obtained solids are isolated by filtration and dried in air.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Characterization</a:t>
            </a:r>
            <a:r>
              <a:rPr lang="en-US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Infrared </a:t>
            </a:r>
            <a:r>
              <a:rPr lang="en-US" dirty="0">
                <a:solidFill>
                  <a:srgbClr val="002060"/>
                </a:solidFill>
              </a:rPr>
              <a:t>spectrum (ATR), </a:t>
            </a:r>
            <a:r>
              <a:rPr lang="en-US" baseline="30000" dirty="0">
                <a:solidFill>
                  <a:srgbClr val="002060"/>
                </a:solidFill>
              </a:rPr>
              <a:t>1</a:t>
            </a:r>
            <a:r>
              <a:rPr lang="en-US" dirty="0">
                <a:solidFill>
                  <a:srgbClr val="002060"/>
                </a:solidFill>
              </a:rPr>
              <a:t>H-NMR and </a:t>
            </a:r>
            <a:r>
              <a:rPr lang="en-US" baseline="30000" dirty="0" smtClean="0">
                <a:solidFill>
                  <a:srgbClr val="002060"/>
                </a:solidFill>
              </a:rPr>
              <a:t>13</a:t>
            </a:r>
            <a:r>
              <a:rPr lang="en-US" dirty="0" smtClean="0">
                <a:solidFill>
                  <a:srgbClr val="002060"/>
                </a:solidFill>
              </a:rPr>
              <a:t>C-NMR </a:t>
            </a:r>
            <a:r>
              <a:rPr lang="en-US" dirty="0">
                <a:solidFill>
                  <a:srgbClr val="002060"/>
                </a:solidFill>
              </a:rPr>
              <a:t>spectrum (D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O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2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Thermogravimetric</a:t>
            </a:r>
            <a:r>
              <a:rPr lang="en-US" dirty="0" smtClean="0">
                <a:solidFill>
                  <a:srgbClr val="002060"/>
                </a:solidFill>
              </a:rPr>
              <a:t> Analysis (TGA)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weight sample is </a:t>
            </a:r>
            <a:br>
              <a:rPr lang="en-US" sz="2800" dirty="0" smtClean="0"/>
            </a:br>
            <a:r>
              <a:rPr lang="en-US" sz="2800" dirty="0" smtClean="0"/>
              <a:t>heated under nitrogen </a:t>
            </a:r>
            <a:br>
              <a:rPr lang="en-US" sz="2800" dirty="0" smtClean="0"/>
            </a:br>
            <a:r>
              <a:rPr lang="en-US" sz="2800" dirty="0" smtClean="0"/>
              <a:t>gas and the decrease in</a:t>
            </a:r>
            <a:br>
              <a:rPr lang="en-US" sz="2800" dirty="0" smtClean="0"/>
            </a:br>
            <a:r>
              <a:rPr lang="en-US" sz="2800" dirty="0" smtClean="0"/>
              <a:t>weight is observed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The loss of solvent starts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at 130 </a:t>
            </a:r>
            <a:r>
              <a:rPr lang="en-US" sz="2400" baseline="30000" dirty="0" smtClean="0">
                <a:solidFill>
                  <a:srgbClr val="002060"/>
                </a:solidFill>
              </a:rPr>
              <a:t>o</a:t>
            </a:r>
            <a:r>
              <a:rPr lang="en-US" sz="2400" dirty="0" smtClean="0">
                <a:solidFill>
                  <a:srgbClr val="002060"/>
                </a:solidFill>
              </a:rPr>
              <a:t>C leading to the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solvent free compound,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which has a mass of 82.4 % of the original compound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At 400 </a:t>
            </a:r>
            <a:r>
              <a:rPr lang="en-US" sz="2400" baseline="30000" dirty="0" smtClean="0">
                <a:solidFill>
                  <a:srgbClr val="C00000"/>
                </a:solidFill>
              </a:rPr>
              <a:t>o</a:t>
            </a:r>
            <a:r>
              <a:rPr lang="en-US" sz="2400" dirty="0" smtClean="0">
                <a:solidFill>
                  <a:srgbClr val="C00000"/>
                </a:solidFill>
              </a:rPr>
              <a:t>C, </a:t>
            </a:r>
            <a:r>
              <a:rPr lang="en-US" sz="2400" dirty="0" smtClean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en-US" sz="2400" dirty="0" smtClean="0">
                <a:solidFill>
                  <a:srgbClr val="C00000"/>
                </a:solidFill>
              </a:rPr>
              <a:t>-magnesium </a:t>
            </a:r>
            <a:r>
              <a:rPr lang="en-US" sz="2400" dirty="0" err="1" smtClean="0">
                <a:solidFill>
                  <a:srgbClr val="C00000"/>
                </a:solidFill>
              </a:rPr>
              <a:t>formate</a:t>
            </a:r>
            <a:r>
              <a:rPr lang="en-US" sz="2400" dirty="0" smtClean="0">
                <a:solidFill>
                  <a:srgbClr val="C00000"/>
                </a:solidFill>
              </a:rPr>
              <a:t> thermally decomposes to form </a:t>
            </a:r>
            <a:r>
              <a:rPr lang="en-US" sz="2400" dirty="0" err="1" smtClean="0">
                <a:solidFill>
                  <a:srgbClr val="C00000"/>
                </a:solidFill>
              </a:rPr>
              <a:t>MgO</a:t>
            </a:r>
            <a:r>
              <a:rPr lang="en-US" sz="2400" dirty="0" smtClean="0">
                <a:solidFill>
                  <a:srgbClr val="C00000"/>
                </a:solidFill>
              </a:rPr>
              <a:t> (29.0 %)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009653" cy="288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943600" y="1752600"/>
            <a:ext cx="0" cy="243840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010400" y="1752600"/>
            <a:ext cx="0" cy="2438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91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Introduction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size of the interstitial spaces in structures depends largely on the size of the atoms that make up the basic structure</a:t>
            </a:r>
          </a:p>
          <a:p>
            <a:r>
              <a:rPr lang="en-US" dirty="0" smtClean="0"/>
              <a:t>Larger subunits allow for the inclusion of larger molecules i.e., solvent molecules</a:t>
            </a:r>
          </a:p>
          <a:p>
            <a:r>
              <a:rPr lang="en-US" dirty="0" smtClean="0"/>
              <a:t>Many structures release these solvent molecules but tend to collapse without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4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Introduction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Porous </a:t>
            </a:r>
            <a:r>
              <a:rPr lang="en-US" dirty="0"/>
              <a:t>materials like zeolites have been used for a long time in industrial application as catalysts or support of catalysts in the petroleum industry, in water purification, in gas separation, </a:t>
            </a: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as a drying agent (molecular sieves).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display porous structures that are based on a Si/Al-oxide </a:t>
            </a:r>
            <a:r>
              <a:rPr lang="en-US" dirty="0" smtClean="0"/>
              <a:t>structures </a:t>
            </a:r>
            <a:r>
              <a:rPr lang="en-US" dirty="0"/>
              <a:t>that contain additional cations i.e., Na</a:t>
            </a:r>
            <a:r>
              <a:rPr lang="en-US" baseline="30000" dirty="0"/>
              <a:t>+</a:t>
            </a:r>
            <a:r>
              <a:rPr lang="en-US" dirty="0"/>
              <a:t>, K</a:t>
            </a:r>
            <a:r>
              <a:rPr lang="en-US" baseline="30000" dirty="0"/>
              <a:t>+</a:t>
            </a:r>
            <a:r>
              <a:rPr lang="en-US" dirty="0"/>
              <a:t>, Mg</a:t>
            </a:r>
            <a:r>
              <a:rPr lang="en-US" baseline="30000" dirty="0"/>
              <a:t>2+</a:t>
            </a:r>
            <a:r>
              <a:rPr lang="en-US" dirty="0"/>
              <a:t>, Ca</a:t>
            </a:r>
            <a:r>
              <a:rPr lang="en-US" baseline="30000" dirty="0"/>
              <a:t>2+</a:t>
            </a:r>
            <a:r>
              <a:rPr lang="en-US" dirty="0"/>
              <a:t>, etc. that modify their properties like their Lewis acidity or the size of their pores/channels significantly. </a:t>
            </a:r>
            <a:endParaRPr lang="en-US" dirty="0" smtClean="0"/>
          </a:p>
          <a:p>
            <a:r>
              <a:rPr lang="en-US" dirty="0" smtClean="0"/>
              <a:t>Due </a:t>
            </a:r>
            <a:r>
              <a:rPr lang="en-US" dirty="0"/>
              <a:t>to the large channels in the structures, they usually display very low densities compared to other minerals </a:t>
            </a:r>
            <a:r>
              <a:rPr lang="en-US" dirty="0" smtClean="0"/>
              <a:t>(</a:t>
            </a:r>
            <a:r>
              <a:rPr lang="en-US" dirty="0"/>
              <a:t>SiO</a:t>
            </a:r>
            <a:r>
              <a:rPr lang="en-US" baseline="-25000" dirty="0"/>
              <a:t>2</a:t>
            </a:r>
            <a:r>
              <a:rPr lang="en-US" dirty="0"/>
              <a:t>: 2.65 g/cm</a:t>
            </a:r>
            <a:r>
              <a:rPr lang="en-US" baseline="30000" dirty="0"/>
              <a:t>3</a:t>
            </a:r>
            <a:r>
              <a:rPr lang="en-US" dirty="0"/>
              <a:t>,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: 4.00 g/cm</a:t>
            </a:r>
            <a:r>
              <a:rPr lang="en-US" baseline="30000" dirty="0"/>
              <a:t>3</a:t>
            </a:r>
            <a:r>
              <a:rPr lang="en-US" dirty="0"/>
              <a:t>, </a:t>
            </a:r>
            <a:r>
              <a:rPr lang="en-US" dirty="0" err="1"/>
              <a:t>CaO</a:t>
            </a:r>
            <a:r>
              <a:rPr lang="en-US" dirty="0"/>
              <a:t>: 3.34 g/cm</a:t>
            </a:r>
            <a:r>
              <a:rPr lang="en-US" baseline="30000" dirty="0"/>
              <a:t>3</a:t>
            </a:r>
            <a:r>
              <a:rPr lang="en-US" dirty="0"/>
              <a:t>). </a:t>
            </a:r>
            <a:r>
              <a:rPr lang="en-US" dirty="0" smtClean="0"/>
              <a:t>Some </a:t>
            </a:r>
            <a:r>
              <a:rPr lang="en-US" dirty="0"/>
              <a:t>zeolites like </a:t>
            </a:r>
            <a:r>
              <a:rPr lang="en-US" dirty="0" err="1"/>
              <a:t>clinoptilolite</a:t>
            </a:r>
            <a:r>
              <a:rPr lang="en-US" dirty="0"/>
              <a:t> ((</a:t>
            </a:r>
            <a:r>
              <a:rPr lang="en-US" dirty="0" err="1"/>
              <a:t>Na,K,Ca</a:t>
            </a:r>
            <a:r>
              <a:rPr lang="en-US" dirty="0"/>
              <a:t>)</a:t>
            </a:r>
            <a:r>
              <a:rPr lang="en-US" baseline="-25000" dirty="0"/>
              <a:t>2-3</a:t>
            </a:r>
            <a:r>
              <a:rPr lang="en-US" dirty="0"/>
              <a:t>Al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 err="1"/>
              <a:t>Al,Si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Si</a:t>
            </a:r>
            <a:r>
              <a:rPr lang="en-US" baseline="-25000" dirty="0"/>
              <a:t>13</a:t>
            </a:r>
            <a:r>
              <a:rPr lang="en-US" dirty="0"/>
              <a:t>O</a:t>
            </a:r>
            <a:r>
              <a:rPr lang="en-US" baseline="-25000" dirty="0"/>
              <a:t>36</a:t>
            </a:r>
            <a:r>
              <a:rPr lang="en-US" dirty="0"/>
              <a:t>·12 H</a:t>
            </a:r>
            <a:r>
              <a:rPr lang="en-US" baseline="-25000" dirty="0"/>
              <a:t>2</a:t>
            </a:r>
            <a:r>
              <a:rPr lang="en-US" dirty="0"/>
              <a:t>O, </a:t>
            </a:r>
            <a:r>
              <a:rPr lang="en-US" dirty="0" smtClean="0"/>
              <a:t>2.15 </a:t>
            </a:r>
            <a:r>
              <a:rPr lang="en-US" dirty="0"/>
              <a:t>g/cm</a:t>
            </a:r>
            <a:r>
              <a:rPr lang="en-US" baseline="30000" dirty="0"/>
              <a:t>3</a:t>
            </a:r>
            <a:r>
              <a:rPr lang="en-US" dirty="0"/>
              <a:t>), </a:t>
            </a:r>
            <a:r>
              <a:rPr lang="en-US" dirty="0" err="1"/>
              <a:t>stilbite</a:t>
            </a:r>
            <a:r>
              <a:rPr lang="en-US" dirty="0"/>
              <a:t> (NaCa</a:t>
            </a:r>
            <a:r>
              <a:rPr lang="en-US" baseline="-25000" dirty="0"/>
              <a:t>4</a:t>
            </a:r>
            <a:r>
              <a:rPr lang="en-US" dirty="0"/>
              <a:t>(Si</a:t>
            </a:r>
            <a:r>
              <a:rPr lang="en-US" baseline="-25000" dirty="0"/>
              <a:t>27</a:t>
            </a:r>
            <a:r>
              <a:rPr lang="en-US" dirty="0"/>
              <a:t>Al</a:t>
            </a:r>
            <a:r>
              <a:rPr lang="en-US" baseline="-25000" dirty="0"/>
              <a:t>9</a:t>
            </a:r>
            <a:r>
              <a:rPr lang="en-US" dirty="0"/>
              <a:t>)O</a:t>
            </a:r>
            <a:r>
              <a:rPr lang="en-US" baseline="-25000" dirty="0"/>
              <a:t>72</a:t>
            </a:r>
            <a:r>
              <a:rPr lang="en-US" dirty="0"/>
              <a:t>·28 H</a:t>
            </a:r>
            <a:r>
              <a:rPr lang="en-US" baseline="-25000" dirty="0"/>
              <a:t>2</a:t>
            </a:r>
            <a:r>
              <a:rPr lang="en-US" dirty="0"/>
              <a:t>O, </a:t>
            </a:r>
            <a:r>
              <a:rPr lang="en-US" dirty="0" smtClean="0"/>
              <a:t>2.15 </a:t>
            </a:r>
            <a:r>
              <a:rPr lang="en-US" dirty="0"/>
              <a:t>g/cm</a:t>
            </a:r>
            <a:r>
              <a:rPr lang="en-US" baseline="30000" dirty="0"/>
              <a:t>3</a:t>
            </a:r>
            <a:r>
              <a:rPr lang="en-US" dirty="0"/>
              <a:t>) and </a:t>
            </a:r>
            <a:r>
              <a:rPr lang="en-US" dirty="0" err="1"/>
              <a:t>natrolite</a:t>
            </a:r>
            <a:r>
              <a:rPr lang="en-US" dirty="0"/>
              <a:t> (Na</a:t>
            </a:r>
            <a:r>
              <a:rPr lang="en-US" baseline="-25000" dirty="0"/>
              <a:t>2</a:t>
            </a:r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Si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10</a:t>
            </a:r>
            <a:r>
              <a:rPr lang="en-US" dirty="0"/>
              <a:t>·2 H</a:t>
            </a:r>
            <a:r>
              <a:rPr lang="en-US" baseline="-25000" dirty="0"/>
              <a:t>2</a:t>
            </a:r>
            <a:r>
              <a:rPr lang="en-US" dirty="0"/>
              <a:t>O, </a:t>
            </a:r>
            <a:r>
              <a:rPr lang="en-US" dirty="0" smtClean="0"/>
              <a:t>2.25 </a:t>
            </a:r>
            <a:r>
              <a:rPr lang="en-US" dirty="0"/>
              <a:t>g/cm</a:t>
            </a:r>
            <a:r>
              <a:rPr lang="en-US" baseline="30000" dirty="0"/>
              <a:t>3</a:t>
            </a:r>
            <a:r>
              <a:rPr lang="en-US" dirty="0"/>
              <a:t>) occur in nature. </a:t>
            </a:r>
            <a:endParaRPr lang="en-US" dirty="0" smtClean="0"/>
          </a:p>
          <a:p>
            <a:r>
              <a:rPr lang="en-US" dirty="0" smtClean="0"/>
              <a:t>ZSM-5 </a:t>
            </a:r>
            <a:r>
              <a:rPr lang="en-US" dirty="0"/>
              <a:t>(named after</a:t>
            </a:r>
            <a:r>
              <a:rPr lang="en-US" baseline="30000" dirty="0"/>
              <a:t> </a:t>
            </a:r>
            <a:r>
              <a:rPr lang="en-US" dirty="0"/>
              <a:t>Zeolite </a:t>
            </a:r>
            <a:r>
              <a:rPr lang="en-US" dirty="0" err="1"/>
              <a:t>Sconoy</a:t>
            </a:r>
            <a:r>
              <a:rPr lang="en-US" dirty="0"/>
              <a:t> Mobile, Na</a:t>
            </a:r>
            <a:r>
              <a:rPr lang="en-US" baseline="-25000" dirty="0"/>
              <a:t>n</a:t>
            </a:r>
            <a:r>
              <a:rPr lang="en-US" dirty="0"/>
              <a:t>Al</a:t>
            </a:r>
            <a:r>
              <a:rPr lang="en-US" baseline="-25000" dirty="0"/>
              <a:t>n</a:t>
            </a:r>
            <a:r>
              <a:rPr lang="en-US" dirty="0"/>
              <a:t>Si</a:t>
            </a:r>
            <a:r>
              <a:rPr lang="en-US" baseline="-25000" dirty="0"/>
              <a:t>96–n</a:t>
            </a:r>
            <a:r>
              <a:rPr lang="en-US" dirty="0"/>
              <a:t>O</a:t>
            </a:r>
            <a:r>
              <a:rPr lang="en-US" baseline="-25000" dirty="0"/>
              <a:t>192</a:t>
            </a:r>
            <a:r>
              <a:rPr lang="en-US" dirty="0"/>
              <a:t>·16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 smtClean="0"/>
              <a:t>(</a:t>
            </a:r>
            <a:r>
              <a:rPr lang="en-US" dirty="0"/>
              <a:t>0&lt;n&lt;27), </a:t>
            </a:r>
            <a:r>
              <a:rPr lang="en-US" dirty="0" smtClean="0"/>
              <a:t>0.72 </a:t>
            </a:r>
            <a:r>
              <a:rPr lang="en-US" dirty="0"/>
              <a:t>g/cm</a:t>
            </a:r>
            <a:r>
              <a:rPr lang="en-US" baseline="30000" dirty="0"/>
              <a:t>3,</a:t>
            </a:r>
            <a:r>
              <a:rPr lang="en-US" dirty="0"/>
              <a:t>) is an artificial zeolite that is used for the </a:t>
            </a:r>
            <a:r>
              <a:rPr lang="en-US" dirty="0" smtClean="0"/>
              <a:t>isomerization </a:t>
            </a:r>
            <a:r>
              <a:rPr lang="en-US" dirty="0"/>
              <a:t>of meta-xylene or ortho-xylene to para-xylene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as </a:t>
            </a:r>
            <a:r>
              <a:rPr lang="en-US" dirty="0" smtClean="0"/>
              <a:t>support </a:t>
            </a:r>
            <a:r>
              <a:rPr lang="en-US" dirty="0"/>
              <a:t>for the copper-based oxidation of ethanol to acetaldehyde. </a:t>
            </a:r>
          </a:p>
          <a:p>
            <a:endParaRPr lang="en-US" dirty="0"/>
          </a:p>
        </p:txBody>
      </p:sp>
      <p:pic>
        <p:nvPicPr>
          <p:cNvPr id="4" name="Picture 3" descr="http://upload.wikimedia.org/wikipedia/commons/thumb/5/58/Zeolite-ZSM-5-3D-vdW.png/220px-Zeolite-ZSM-5-3D-vd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91000"/>
            <a:ext cx="1648544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87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Recently, metal-organic frameworks (MOF) have garnered a lot of attention because of their unique properties.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They </a:t>
            </a:r>
            <a:r>
              <a:rPr lang="en-US" dirty="0">
                <a:solidFill>
                  <a:srgbClr val="002060"/>
                </a:solidFill>
              </a:rPr>
              <a:t>consist of a metal ion and an organic ligand that links the metal ions together into larger arrays.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Many </a:t>
            </a:r>
            <a:r>
              <a:rPr lang="en-US" dirty="0">
                <a:solidFill>
                  <a:srgbClr val="002060"/>
                </a:solidFill>
              </a:rPr>
              <a:t>dicarboxylic acids (i.e., oxalic acid, malonic acid, succinic acid, </a:t>
            </a:r>
            <a:r>
              <a:rPr lang="en-US" dirty="0" err="1">
                <a:solidFill>
                  <a:srgbClr val="002060"/>
                </a:solidFill>
              </a:rPr>
              <a:t>glutaric</a:t>
            </a:r>
            <a:r>
              <a:rPr lang="en-US" dirty="0">
                <a:solidFill>
                  <a:srgbClr val="002060"/>
                </a:solidFill>
              </a:rPr>
              <a:t> acid, terephthalic acid), tricarboxylic acid (i.e., citric acid, </a:t>
            </a:r>
            <a:r>
              <a:rPr lang="en-US" dirty="0" err="1">
                <a:solidFill>
                  <a:srgbClr val="002060"/>
                </a:solidFill>
              </a:rPr>
              <a:t>trimesic</a:t>
            </a:r>
            <a:r>
              <a:rPr lang="en-US" dirty="0">
                <a:solidFill>
                  <a:srgbClr val="002060"/>
                </a:solidFill>
              </a:rPr>
              <a:t> acid) or azoles (i.e., 1,2,3-triazole, </a:t>
            </a:r>
            <a:r>
              <a:rPr lang="en-US" dirty="0" err="1">
                <a:solidFill>
                  <a:srgbClr val="002060"/>
                </a:solidFill>
              </a:rPr>
              <a:t>pyrrodiazole</a:t>
            </a:r>
            <a:r>
              <a:rPr lang="en-US" dirty="0">
                <a:solidFill>
                  <a:srgbClr val="002060"/>
                </a:solidFill>
              </a:rPr>
              <a:t>) are used as linker.   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MOF-5 </a:t>
            </a:r>
            <a:r>
              <a:rPr lang="en-US" dirty="0">
                <a:solidFill>
                  <a:srgbClr val="002060"/>
                </a:solidFill>
              </a:rPr>
              <a:t>(Zn</a:t>
            </a:r>
            <a:r>
              <a:rPr lang="en-US" baseline="-25000" dirty="0">
                <a:solidFill>
                  <a:srgbClr val="002060"/>
                </a:solidFill>
              </a:rPr>
              <a:t>4</a:t>
            </a:r>
            <a:r>
              <a:rPr lang="en-US" dirty="0">
                <a:solidFill>
                  <a:srgbClr val="002060"/>
                </a:solidFill>
              </a:rPr>
              <a:t>O(1,4-benzenedicarboxylate)</a:t>
            </a:r>
            <a:r>
              <a:rPr lang="en-US" baseline="-25000" dirty="0">
                <a:solidFill>
                  <a:srgbClr val="002060"/>
                </a:solidFill>
              </a:rPr>
              <a:t>3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0.13-0.20 </a:t>
            </a:r>
            <a:r>
              <a:rPr lang="en-US" dirty="0">
                <a:solidFill>
                  <a:srgbClr val="002060"/>
                </a:solidFill>
              </a:rPr>
              <a:t>g/cm</a:t>
            </a:r>
            <a:r>
              <a:rPr lang="en-US" baseline="30000" dirty="0">
                <a:solidFill>
                  <a:srgbClr val="002060"/>
                </a:solidFill>
              </a:rPr>
              <a:t>3</a:t>
            </a:r>
            <a:r>
              <a:rPr lang="en-US" dirty="0">
                <a:solidFill>
                  <a:srgbClr val="002060"/>
                </a:solidFill>
              </a:rPr>
              <a:t>) consists of tetrahedral [Zn</a:t>
            </a:r>
            <a:r>
              <a:rPr lang="en-US" baseline="-25000" dirty="0">
                <a:solidFill>
                  <a:srgbClr val="002060"/>
                </a:solidFill>
              </a:rPr>
              <a:t>4</a:t>
            </a:r>
            <a:r>
              <a:rPr lang="en-US" dirty="0">
                <a:solidFill>
                  <a:srgbClr val="002060"/>
                </a:solidFill>
              </a:rPr>
              <a:t>O]</a:t>
            </a:r>
            <a:r>
              <a:rPr lang="en-US" baseline="30000" dirty="0">
                <a:solidFill>
                  <a:srgbClr val="002060"/>
                </a:solidFill>
              </a:rPr>
              <a:t>6+</a:t>
            </a:r>
            <a:r>
              <a:rPr lang="en-US" dirty="0">
                <a:solidFill>
                  <a:srgbClr val="002060"/>
                </a:solidFill>
              </a:rPr>
              <a:t> units  that are linked together with 1,4-benzene-dicarboxylate units. The opening in the structure is 9.3-13.8 Å depending on the orientation of the ring. </a:t>
            </a:r>
            <a:endParaRPr lang="en-US" dirty="0" smtClean="0">
              <a:solidFill>
                <a:srgbClr val="002060"/>
              </a:solidFill>
            </a:endParaRP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MOF-5 </a:t>
            </a:r>
            <a:r>
              <a:rPr lang="en-US" dirty="0">
                <a:solidFill>
                  <a:srgbClr val="7030A0"/>
                </a:solidFill>
              </a:rPr>
              <a:t>can store a significant amount of hydrogen at low temperature (77 K: 7.1 </a:t>
            </a:r>
            <a:r>
              <a:rPr lang="en-US" dirty="0" err="1">
                <a:solidFill>
                  <a:srgbClr val="7030A0"/>
                </a:solidFill>
              </a:rPr>
              <a:t>wt</a:t>
            </a:r>
            <a:r>
              <a:rPr lang="en-US" dirty="0">
                <a:solidFill>
                  <a:srgbClr val="7030A0"/>
                </a:solidFill>
              </a:rPr>
              <a:t> % (40 bar), 10 </a:t>
            </a:r>
            <a:r>
              <a:rPr lang="en-US" dirty="0" err="1">
                <a:solidFill>
                  <a:srgbClr val="7030A0"/>
                </a:solidFill>
              </a:rPr>
              <a:t>wt</a:t>
            </a:r>
            <a:r>
              <a:rPr lang="en-US" dirty="0">
                <a:solidFill>
                  <a:srgbClr val="7030A0"/>
                </a:solidFill>
              </a:rPr>
              <a:t> % (100 bar)). </a:t>
            </a:r>
            <a:endParaRPr lang="en-US" dirty="0" smtClean="0">
              <a:solidFill>
                <a:srgbClr val="7030A0"/>
              </a:solidFill>
            </a:endParaRP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While </a:t>
            </a:r>
            <a:r>
              <a:rPr lang="en-US" dirty="0">
                <a:solidFill>
                  <a:srgbClr val="7030A0"/>
                </a:solidFill>
              </a:rPr>
              <a:t>the hydrogen storage capacity in decent at 77 K (66 g/L), its ability to store hydrogen at room temperature is significantly lower (9.1 g/L), which limits its use as hydrogen storage medium</a:t>
            </a:r>
          </a:p>
        </p:txBody>
      </p:sp>
      <p:pic>
        <p:nvPicPr>
          <p:cNvPr id="4" name="Picture 3" descr="http://upload.wikimedia.org/wikipedia/commons/thumb/7/74/IRMOF-1_wiki.png/220px-IRMOF-1_wik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05200"/>
            <a:ext cx="18288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61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2648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MOF-177 </a:t>
            </a:r>
            <a:r>
              <a:rPr lang="en-US" sz="2400" dirty="0"/>
              <a:t>(Zn</a:t>
            </a:r>
            <a:r>
              <a:rPr lang="en-US" sz="2400" baseline="-25000" dirty="0"/>
              <a:t>4</a:t>
            </a:r>
            <a:r>
              <a:rPr lang="en-US" sz="2400" dirty="0"/>
              <a:t>O(1,3,5-benzenetribenzoate)</a:t>
            </a:r>
            <a:r>
              <a:rPr lang="en-US" sz="2400" baseline="-25000" dirty="0"/>
              <a:t>2</a:t>
            </a:r>
            <a:r>
              <a:rPr lang="en-US" sz="2400" dirty="0"/>
              <a:t>) also consists of tetrahedral [Zn</a:t>
            </a:r>
            <a:r>
              <a:rPr lang="en-US" sz="2400" baseline="-25000" dirty="0"/>
              <a:t>4</a:t>
            </a:r>
            <a:r>
              <a:rPr lang="en-US" sz="2400" dirty="0"/>
              <a:t>O]</a:t>
            </a:r>
            <a:r>
              <a:rPr lang="en-US" sz="2400" baseline="30000" dirty="0"/>
              <a:t>6+</a:t>
            </a:r>
            <a:r>
              <a:rPr lang="en-US" sz="2400" dirty="0"/>
              <a:t> units are linked by large, triangular </a:t>
            </a:r>
            <a:r>
              <a:rPr lang="en-US" sz="2400" dirty="0" err="1"/>
              <a:t>tricarboxylate</a:t>
            </a:r>
            <a:r>
              <a:rPr lang="en-US" sz="2400" dirty="0"/>
              <a:t> ligands. </a:t>
            </a:r>
            <a:endParaRPr lang="en-US" sz="2400" dirty="0" smtClean="0"/>
          </a:p>
          <a:p>
            <a:r>
              <a:rPr lang="en-US" sz="2400" dirty="0" smtClean="0"/>
              <a:t>Its </a:t>
            </a:r>
            <a:r>
              <a:rPr lang="en-US" sz="2400" dirty="0"/>
              <a:t>hydrogen storage capacity is similar to the one of MOF-5 (77 K: 7.1 </a:t>
            </a:r>
            <a:r>
              <a:rPr lang="en-US" sz="2400" dirty="0" err="1"/>
              <a:t>wt</a:t>
            </a:r>
            <a:r>
              <a:rPr lang="en-US" sz="2400" dirty="0"/>
              <a:t> % (40 bar), 11.4 </a:t>
            </a:r>
            <a:r>
              <a:rPr lang="en-US" sz="2400" dirty="0" err="1"/>
              <a:t>wt</a:t>
            </a:r>
            <a:r>
              <a:rPr lang="en-US" sz="2400" dirty="0"/>
              <a:t> % (78 bar)). </a:t>
            </a:r>
            <a:endParaRPr lang="en-US" sz="2400" dirty="0" smtClean="0"/>
          </a:p>
          <a:p>
            <a:r>
              <a:rPr lang="en-US" sz="2400" dirty="0" smtClean="0"/>
              <a:t>MOF-200 </a:t>
            </a:r>
            <a:r>
              <a:rPr lang="en-US" sz="2400" dirty="0"/>
              <a:t>and MOF-210 display a little bit higher uptake of hydrogen at low temperature and are able to deliver 3 % at 100 bar at room temperature. </a:t>
            </a:r>
          </a:p>
        </p:txBody>
      </p:sp>
      <p:pic>
        <p:nvPicPr>
          <p:cNvPr id="4" name="Picture 3" descr="http://www.chem-station.com/blog/images/MOF_177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32"/>
          <a:stretch/>
        </p:blipFill>
        <p:spPr bwMode="auto">
          <a:xfrm>
            <a:off x="6629400" y="1676400"/>
            <a:ext cx="20574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75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MIL-53 ([Al(OH)] (1,4-benzenedicarboxylate)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/>
              <a:t>1,4-benzenedicarboxylic acid)</a:t>
            </a:r>
            <a:r>
              <a:rPr lang="en-US" sz="1800" baseline="-25000" dirty="0"/>
              <a:t>0.7, </a:t>
            </a:r>
            <a:r>
              <a:rPr lang="en-US" sz="1800" dirty="0" smtClean="0"/>
              <a:t>0.4 </a:t>
            </a:r>
            <a:r>
              <a:rPr lang="en-US" sz="1800" dirty="0"/>
              <a:t>g/cm</a:t>
            </a:r>
            <a:r>
              <a:rPr lang="en-US" sz="1800" baseline="30000" dirty="0"/>
              <a:t>3</a:t>
            </a:r>
            <a:r>
              <a:rPr lang="en-US" sz="1800" dirty="0"/>
              <a:t>) consists linear chains of [AlO</a:t>
            </a:r>
            <a:r>
              <a:rPr lang="en-US" sz="1800" baseline="-25000" dirty="0"/>
              <a:t>4</a:t>
            </a:r>
            <a:r>
              <a:rPr lang="en-US" sz="1800" dirty="0"/>
              <a:t>(OH)</a:t>
            </a:r>
            <a:r>
              <a:rPr lang="en-US" sz="1800" baseline="-25000" dirty="0"/>
              <a:t>2</a:t>
            </a:r>
            <a:r>
              <a:rPr lang="en-US" sz="1800" dirty="0"/>
              <a:t>] octahedra that are linked together with 1,4-benzene-dicarboxylate units. </a:t>
            </a:r>
            <a:endParaRPr lang="en-US" sz="1800" dirty="0" smtClean="0"/>
          </a:p>
          <a:p>
            <a:r>
              <a:rPr lang="en-US" sz="1800" dirty="0" smtClean="0"/>
              <a:t>Like </a:t>
            </a:r>
            <a:r>
              <a:rPr lang="en-US" sz="1800" dirty="0"/>
              <a:t>many other MOFs, it is obtained by the reaction of the metal nitrate with the dicarboxylic acid under hydrothermal </a:t>
            </a:r>
            <a:r>
              <a:rPr lang="en-US" sz="1800" dirty="0" smtClean="0"/>
              <a:t>conditions (</a:t>
            </a:r>
            <a:r>
              <a:rPr lang="en-US" sz="1800" dirty="0"/>
              <a:t>synthesis </a:t>
            </a:r>
            <a:r>
              <a:rPr lang="en-US" sz="1800" dirty="0" smtClean="0"/>
              <a:t>of single crystals </a:t>
            </a:r>
            <a:r>
              <a:rPr lang="en-US" sz="1800" dirty="0"/>
              <a:t>that depends on the solubility of minerals in hot water under high </a:t>
            </a:r>
            <a:r>
              <a:rPr lang="en-US" sz="1800" dirty="0" smtClean="0"/>
              <a:t>pressure, important in geochemistry). </a:t>
            </a:r>
          </a:p>
          <a:p>
            <a:r>
              <a:rPr lang="en-US" sz="1800" dirty="0" smtClean="0"/>
              <a:t>Recently</a:t>
            </a:r>
            <a:r>
              <a:rPr lang="en-US" sz="1800" dirty="0"/>
              <a:t>, the iron, chromium and scandium analog of MIL-53 have been prepared as well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MIL-101 (Cr</a:t>
            </a:r>
            <a:r>
              <a:rPr lang="en-US" sz="1800" baseline="-25000" dirty="0"/>
              <a:t>3</a:t>
            </a:r>
            <a:r>
              <a:rPr lang="en-US" sz="1800" dirty="0"/>
              <a:t>O(F/OH)(H</a:t>
            </a:r>
            <a:r>
              <a:rPr lang="en-US" sz="1800" baseline="-25000" dirty="0"/>
              <a:t>2</a:t>
            </a:r>
            <a:r>
              <a:rPr lang="en-US" sz="1800" dirty="0"/>
              <a:t>O)</a:t>
            </a:r>
            <a:r>
              <a:rPr lang="en-US" sz="1800" baseline="-25000" dirty="0"/>
              <a:t>2</a:t>
            </a:r>
            <a:r>
              <a:rPr lang="en-US" sz="1800" dirty="0"/>
              <a:t>(1,4-benzenedicarboxylate)</a:t>
            </a:r>
            <a:r>
              <a:rPr lang="en-US" sz="1800" baseline="-25000" dirty="0"/>
              <a:t>3</a:t>
            </a:r>
            <a:r>
              <a:rPr lang="en-US" sz="1800" dirty="0"/>
              <a:t>) and MIL-100(Fe) (Fe</a:t>
            </a:r>
            <a:r>
              <a:rPr lang="en-US" sz="1800" baseline="-25000" dirty="0"/>
              <a:t>3</a:t>
            </a:r>
            <a:r>
              <a:rPr lang="en-US" sz="1800" dirty="0"/>
              <a:t>OF(H</a:t>
            </a:r>
            <a:r>
              <a:rPr lang="en-US" sz="1800" baseline="-25000" dirty="0"/>
              <a:t>2</a:t>
            </a:r>
            <a:r>
              <a:rPr lang="en-US" sz="1800" dirty="0"/>
              <a:t>O)</a:t>
            </a:r>
            <a:r>
              <a:rPr lang="en-US" sz="1800" baseline="-25000" dirty="0"/>
              <a:t>2</a:t>
            </a:r>
            <a:r>
              <a:rPr lang="en-US" sz="1800" dirty="0"/>
              <a:t> ((1,3,5-benzenetribenzoate)</a:t>
            </a:r>
            <a:r>
              <a:rPr lang="en-US" sz="1800" baseline="-25000" dirty="0"/>
              <a:t>2</a:t>
            </a:r>
            <a:r>
              <a:rPr lang="en-US" sz="1800" dirty="0"/>
              <a:t>) are variations of MIL-53 using iron or chromium as metal center and fluoride or hydroxide ligands in addition to the organic linkers.</a:t>
            </a:r>
          </a:p>
          <a:p>
            <a:endParaRPr lang="en-US" sz="1800" dirty="0"/>
          </a:p>
        </p:txBody>
      </p:sp>
      <p:pic>
        <p:nvPicPr>
          <p:cNvPr id="4" name="Picture 3" descr="http://upload.wikimedia.org/wikipedia/commons/thumb/e/e4/MIL-53ht.png/1024px-MIL-53h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15910"/>
            <a:ext cx="2133600" cy="1560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5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Introduction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HKUST-1 (Cu</a:t>
            </a:r>
            <a:r>
              <a:rPr lang="en-US" sz="2000" baseline="-25000" dirty="0"/>
              <a:t>3</a:t>
            </a:r>
            <a:r>
              <a:rPr lang="en-US" sz="2000" dirty="0"/>
              <a:t>(1,3,5-benzenetribenzoate)</a:t>
            </a:r>
            <a:r>
              <a:rPr lang="en-US" sz="2000" baseline="-25000" dirty="0"/>
              <a:t>2</a:t>
            </a:r>
            <a:r>
              <a:rPr lang="en-US" sz="2000" dirty="0"/>
              <a:t>, </a:t>
            </a:r>
            <a:r>
              <a:rPr lang="en-US" sz="2000" dirty="0" smtClean="0"/>
              <a:t>    0.35 </a:t>
            </a:r>
            <a:r>
              <a:rPr lang="en-US" sz="2000" dirty="0"/>
              <a:t>g/cm</a:t>
            </a:r>
            <a:r>
              <a:rPr lang="en-US" sz="2000" baseline="30000" dirty="0"/>
              <a:t>3</a:t>
            </a:r>
            <a:r>
              <a:rPr lang="en-US" sz="2000" dirty="0"/>
              <a:t>,</a:t>
            </a:r>
            <a:r>
              <a:rPr lang="en-US" sz="2000" baseline="30000" dirty="0"/>
              <a:t> </a:t>
            </a:r>
            <a:r>
              <a:rPr lang="en-US" sz="2000" dirty="0" err="1"/>
              <a:t>Basolite</a:t>
            </a:r>
            <a:r>
              <a:rPr lang="en-US" sz="2000" dirty="0"/>
              <a:t> C300) is a copper-based MOF whose thin films could be used in applications including photovoltaics, sensors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/>
              <a:t>electronic materials while.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ZIF-8  </a:t>
            </a:r>
            <a:r>
              <a:rPr lang="en-US" sz="2000" dirty="0"/>
              <a:t>(Zn(C</a:t>
            </a:r>
            <a:r>
              <a:rPr lang="en-US" sz="2000" baseline="-25000" dirty="0"/>
              <a:t>4</a:t>
            </a:r>
            <a:r>
              <a:rPr lang="en-US" sz="2000" dirty="0"/>
              <a:t>H</a:t>
            </a:r>
            <a:r>
              <a:rPr lang="en-US" sz="2000" baseline="-25000" dirty="0"/>
              <a:t>5</a:t>
            </a:r>
            <a:r>
              <a:rPr lang="en-US" sz="2000" dirty="0"/>
              <a:t>N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  <a:r>
              <a:rPr lang="en-US" sz="2000" baseline="-25000" dirty="0"/>
              <a:t>2</a:t>
            </a:r>
            <a:r>
              <a:rPr lang="en-US" sz="2000"/>
              <a:t>, </a:t>
            </a:r>
            <a:r>
              <a:rPr lang="en-US" sz="2000" smtClean="0"/>
              <a:t>0.35 </a:t>
            </a:r>
            <a:r>
              <a:rPr lang="en-US" sz="2000" dirty="0"/>
              <a:t>g/cm</a:t>
            </a:r>
            <a:r>
              <a:rPr lang="en-US" sz="2000" baseline="30000" dirty="0"/>
              <a:t>3</a:t>
            </a:r>
            <a:r>
              <a:rPr lang="en-US" sz="2000" dirty="0"/>
              <a:t>,</a:t>
            </a:r>
            <a:r>
              <a:rPr lang="en-US" sz="2000" baseline="30000" dirty="0"/>
              <a:t> </a:t>
            </a:r>
            <a:r>
              <a:rPr lang="en-US" sz="2000" dirty="0" err="1"/>
              <a:t>Basolite</a:t>
            </a:r>
            <a:r>
              <a:rPr lang="en-US" sz="2000" dirty="0"/>
              <a:t> Z1200) is a is a zinc </a:t>
            </a:r>
            <a:r>
              <a:rPr lang="en-US" sz="2000" dirty="0" smtClean="0"/>
              <a:t>2-methylimidazoline </a:t>
            </a:r>
            <a:r>
              <a:rPr lang="en-US" sz="2000" dirty="0"/>
              <a:t>compound. </a:t>
            </a:r>
            <a:endParaRPr lang="en-US" sz="2000" dirty="0" smtClean="0"/>
          </a:p>
        </p:txBody>
      </p:sp>
      <p:pic>
        <p:nvPicPr>
          <p:cNvPr id="1026" name="Picture 2" descr="https://crystallography365.files.wordpress.com/2013/12/hkust_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11" y="1509462"/>
            <a:ext cx="2468880" cy="24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emtube3d.com/images/naomi/Zif-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67" y="3962400"/>
            <a:ext cx="2468880" cy="23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VII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Asymmetric Synthesis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t="23723" r="52719" b="49091"/>
          <a:stretch/>
        </p:blipFill>
        <p:spPr>
          <a:xfrm>
            <a:off x="1438417" y="4151415"/>
            <a:ext cx="2104864" cy="237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6949" b="33333"/>
          <a:stretch/>
        </p:blipFill>
        <p:spPr>
          <a:xfrm>
            <a:off x="685800" y="2261260"/>
            <a:ext cx="3610099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9" t="57661" b="3783"/>
          <a:stretch/>
        </p:blipFill>
        <p:spPr>
          <a:xfrm>
            <a:off x="4655126" y="2362200"/>
            <a:ext cx="3878121" cy="39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9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Experiment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students will synthesize 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-magnesium </a:t>
            </a:r>
            <a:r>
              <a:rPr lang="en-US" dirty="0" err="1"/>
              <a:t>formate</a:t>
            </a:r>
            <a:r>
              <a:rPr lang="en-US" dirty="0"/>
              <a:t>, which also </a:t>
            </a:r>
            <a:r>
              <a:rPr lang="en-US" dirty="0" smtClean="0"/>
              <a:t>displays MOF–type </a:t>
            </a:r>
            <a:r>
              <a:rPr lang="en-US" dirty="0"/>
              <a:t>properties as well, in </a:t>
            </a:r>
            <a:r>
              <a:rPr lang="en-US" dirty="0" err="1"/>
              <a:t>solvothermal</a:t>
            </a:r>
            <a:r>
              <a:rPr lang="en-US" dirty="0"/>
              <a:t> </a:t>
            </a:r>
            <a:r>
              <a:rPr lang="en-US" dirty="0" smtClean="0"/>
              <a:t>fashion </a:t>
            </a:r>
          </a:p>
          <a:p>
            <a:r>
              <a:rPr lang="en-US" dirty="0" smtClean="0"/>
              <a:t>Since </a:t>
            </a:r>
            <a:r>
              <a:rPr lang="en-US" dirty="0"/>
              <a:t>the synthesis of 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-Mg</a:t>
            </a:r>
            <a:r>
              <a:rPr lang="en-US" baseline="-25000" dirty="0"/>
              <a:t>3</a:t>
            </a:r>
            <a:r>
              <a:rPr lang="en-US" dirty="0"/>
              <a:t>(O</a:t>
            </a:r>
            <a:r>
              <a:rPr lang="en-US" baseline="-25000" dirty="0"/>
              <a:t>2</a:t>
            </a:r>
            <a:r>
              <a:rPr lang="en-US" dirty="0"/>
              <a:t>CH)</a:t>
            </a:r>
            <a:r>
              <a:rPr lang="en-US" baseline="-25000" dirty="0"/>
              <a:t>6</a:t>
            </a:r>
            <a:r>
              <a:rPr lang="en-US" dirty="0"/>
              <a:t> is carried out in </a:t>
            </a:r>
            <a:r>
              <a:rPr lang="en-US" i="1" dirty="0"/>
              <a:t>N,N</a:t>
            </a:r>
            <a:r>
              <a:rPr lang="en-US" dirty="0"/>
              <a:t>-</a:t>
            </a:r>
            <a:r>
              <a:rPr lang="en-US" dirty="0" err="1"/>
              <a:t>dimethylformamide</a:t>
            </a:r>
            <a:r>
              <a:rPr lang="en-US" dirty="0"/>
              <a:t>, the solvent will be included into the porous </a:t>
            </a:r>
            <a:r>
              <a:rPr lang="en-US" dirty="0" smtClean="0"/>
              <a:t>structure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Upon heating under reduced pressure, the guest can be removed without disrupting the framework as the crystal structure of the two compounds demonstrates.           </a:t>
            </a:r>
          </a:p>
          <a:p>
            <a:r>
              <a:rPr lang="en-US" dirty="0" smtClean="0"/>
              <a:t>Other </a:t>
            </a:r>
            <a:r>
              <a:rPr lang="en-US" dirty="0"/>
              <a:t>molecules (i.e., THF, Et</a:t>
            </a:r>
            <a:r>
              <a:rPr lang="en-US" baseline="-25000" dirty="0"/>
              <a:t>2</a:t>
            </a:r>
            <a:r>
              <a:rPr lang="en-US" dirty="0"/>
              <a:t>O, </a:t>
            </a:r>
            <a:r>
              <a:rPr lang="en-US" dirty="0" err="1"/>
              <a:t>MeOH</a:t>
            </a:r>
            <a:r>
              <a:rPr lang="en-US" dirty="0"/>
              <a:t>, EtOH,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6</a:t>
            </a:r>
            <a:r>
              <a:rPr lang="en-US" dirty="0"/>
              <a:t>, C</a:t>
            </a:r>
            <a:r>
              <a:rPr lang="en-US" baseline="-25000" dirty="0"/>
              <a:t>7</a:t>
            </a:r>
            <a:r>
              <a:rPr lang="en-US" dirty="0"/>
              <a:t>H</a:t>
            </a:r>
            <a:r>
              <a:rPr lang="en-US" baseline="-25000" dirty="0"/>
              <a:t>8</a:t>
            </a:r>
            <a:r>
              <a:rPr lang="en-US" dirty="0"/>
              <a:t>,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, etc.) may or may not be used to fill the voids of the guest-free structure depending on their size.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3" y="2651760"/>
            <a:ext cx="5486397" cy="2377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632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Lecture 12a</vt:lpstr>
      <vt:lpstr>Introduction I</vt:lpstr>
      <vt:lpstr>Introduction II</vt:lpstr>
      <vt:lpstr>Introduction III</vt:lpstr>
      <vt:lpstr>Introduction IV</vt:lpstr>
      <vt:lpstr>Introduction V</vt:lpstr>
      <vt:lpstr>Introduction VI</vt:lpstr>
      <vt:lpstr>Introduction VII</vt:lpstr>
      <vt:lpstr>Experiment I</vt:lpstr>
      <vt:lpstr>Experiment II</vt:lpstr>
      <vt:lpstr>Experiment III</vt:lpstr>
      <vt:lpstr>Thermogravimetric Analysis (TGA)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 Bacher</dc:creator>
  <cp:lastModifiedBy>Alf Bacher</cp:lastModifiedBy>
  <cp:revision>13</cp:revision>
  <dcterms:created xsi:type="dcterms:W3CDTF">2015-02-11T01:12:04Z</dcterms:created>
  <dcterms:modified xsi:type="dcterms:W3CDTF">2015-02-16T19:49:15Z</dcterms:modified>
</cp:coreProperties>
</file>