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63" r:id="rId9"/>
    <p:sldId id="268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31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emf"/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grayscl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0DABFA-E092-49B8-BF61-0D8CC2DE5DEE}" type="datetimeFigureOut">
              <a:rPr lang="en-US" smtClean="0"/>
              <a:t>2/7/2012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71E2F01-8797-4FD2-BF3F-80BB3253312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ov"/><Relationship Id="rId7" Type="http://schemas.openxmlformats.org/officeDocument/2006/relationships/image" Target="../media/image12.png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3.mov"/><Relationship Id="rId4" Type="http://schemas.openxmlformats.org/officeDocument/2006/relationships/video" Target="../media/media2.mov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o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microsoft.com/office/2007/relationships/media" Target="../media/media6.mov"/><Relationship Id="rId5" Type="http://schemas.openxmlformats.org/officeDocument/2006/relationships/video" Target="NULL" TargetMode="External"/><Relationship Id="rId10" Type="http://schemas.openxmlformats.org/officeDocument/2006/relationships/image" Target="../media/image17.png"/><Relationship Id="rId4" Type="http://schemas.openxmlformats.org/officeDocument/2006/relationships/video" Target="../media/media5.mov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ov"/><Relationship Id="rId7" Type="http://schemas.openxmlformats.org/officeDocument/2006/relationships/image" Target="../media/image19.png"/><Relationship Id="rId2" Type="http://schemas.microsoft.com/office/2007/relationships/media" Target="../media/media7.mov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microsoft.com/office/2007/relationships/media" Target="../media/media9.mo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1.mov"/><Relationship Id="rId7" Type="http://schemas.openxmlformats.org/officeDocument/2006/relationships/image" Target="../media/image21.png"/><Relationship Id="rId2" Type="http://schemas.microsoft.com/office/2007/relationships/media" Target="../media/media10.mov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12.mov"/><Relationship Id="rId4" Type="http://schemas.openxmlformats.org/officeDocument/2006/relationships/video" Target="../media/media11.mo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b="1" i="1" dirty="0">
                <a:solidFill>
                  <a:srgbClr val="00B0F0"/>
                </a:solidFill>
              </a:rPr>
              <a:t>Introduction to Infrared </a:t>
            </a:r>
            <a:r>
              <a:rPr lang="en-US" sz="3200" b="1" i="1" dirty="0" smtClean="0">
                <a:solidFill>
                  <a:srgbClr val="00B0F0"/>
                </a:solidFill>
              </a:rPr>
              <a:t>Spectroscopy II</a:t>
            </a:r>
            <a:endParaRPr lang="en-US" sz="3200" b="1" i="1" dirty="0">
              <a:solidFill>
                <a:srgbClr val="00B0F0"/>
              </a:solidFill>
            </a:endParaRPr>
          </a:p>
          <a:p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Lecture 9a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4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524000"/>
            <a:ext cx="8610600" cy="4572000"/>
          </a:xfrm>
        </p:spPr>
        <p:txBody>
          <a:bodyPr>
            <a:norm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Trans-</a:t>
            </a:r>
            <a:r>
              <a:rPr lang="en-US" sz="2200" b="1" i="1" dirty="0">
                <a:solidFill>
                  <a:schemeClr val="bg1"/>
                </a:solidFill>
              </a:rPr>
              <a:t>[Co(NH</a:t>
            </a:r>
            <a:r>
              <a:rPr lang="en-US" sz="2200" b="1" i="1" baseline="-25000" dirty="0">
                <a:solidFill>
                  <a:schemeClr val="bg1"/>
                </a:solidFill>
              </a:rPr>
              <a:t>3</a:t>
            </a:r>
            <a:r>
              <a:rPr lang="en-US" sz="2200" b="1" i="1" dirty="0">
                <a:solidFill>
                  <a:schemeClr val="bg1"/>
                </a:solidFill>
              </a:rPr>
              <a:t>)</a:t>
            </a:r>
            <a:r>
              <a:rPr lang="en-US" sz="2200" b="1" i="1" baseline="-25000" dirty="0">
                <a:solidFill>
                  <a:schemeClr val="bg1"/>
                </a:solidFill>
              </a:rPr>
              <a:t>4</a:t>
            </a:r>
            <a:r>
              <a:rPr lang="en-US" sz="2200" b="1" i="1" dirty="0">
                <a:solidFill>
                  <a:schemeClr val="bg1"/>
                </a:solidFill>
              </a:rPr>
              <a:t>Br</a:t>
            </a:r>
            <a:r>
              <a:rPr lang="en-US" sz="2200" b="1" i="1" baseline="-25000" dirty="0">
                <a:solidFill>
                  <a:schemeClr val="bg1"/>
                </a:solidFill>
              </a:rPr>
              <a:t>2</a:t>
            </a:r>
            <a:r>
              <a:rPr lang="en-US" sz="2200" b="1" i="1" dirty="0">
                <a:solidFill>
                  <a:schemeClr val="bg1"/>
                </a:solidFill>
              </a:rPr>
              <a:t>]</a:t>
            </a:r>
            <a:r>
              <a:rPr lang="en-US" sz="2200" b="1" i="1" baseline="30000" dirty="0">
                <a:solidFill>
                  <a:schemeClr val="bg1"/>
                </a:solidFill>
              </a:rPr>
              <a:t>-</a:t>
            </a:r>
            <a:r>
              <a:rPr lang="en-US" sz="2200" b="1" i="1" dirty="0">
                <a:solidFill>
                  <a:schemeClr val="bg1"/>
                </a:solidFill>
              </a:rPr>
              <a:t> 	B(OH)</a:t>
            </a:r>
            <a:r>
              <a:rPr lang="en-US" sz="2200" b="1" i="1" baseline="-25000" dirty="0">
                <a:solidFill>
                  <a:schemeClr val="bg1"/>
                </a:solidFill>
              </a:rPr>
              <a:t>3</a:t>
            </a:r>
            <a:r>
              <a:rPr lang="en-US" sz="2200" b="1" i="1" dirty="0">
                <a:solidFill>
                  <a:schemeClr val="bg1"/>
                </a:solidFill>
              </a:rPr>
              <a:t>	 </a:t>
            </a:r>
            <a:r>
              <a:rPr lang="en-US" sz="2200" b="1" i="1" dirty="0" smtClean="0">
                <a:solidFill>
                  <a:schemeClr val="bg1"/>
                </a:solidFill>
              </a:rPr>
              <a:t>     </a:t>
            </a:r>
            <a:r>
              <a:rPr lang="en-US" sz="2200" b="1" i="1" dirty="0">
                <a:solidFill>
                  <a:schemeClr val="bg1"/>
                </a:solidFill>
              </a:rPr>
              <a:t>trans-C</a:t>
            </a:r>
            <a:r>
              <a:rPr lang="en-US" sz="2200" b="1" i="1" baseline="-25000" dirty="0">
                <a:solidFill>
                  <a:schemeClr val="bg1"/>
                </a:solidFill>
              </a:rPr>
              <a:t>2</a:t>
            </a:r>
            <a:r>
              <a:rPr lang="en-US" sz="2200" b="1" i="1" dirty="0">
                <a:solidFill>
                  <a:schemeClr val="bg1"/>
                </a:solidFill>
              </a:rPr>
              <a:t>H</a:t>
            </a:r>
            <a:r>
              <a:rPr lang="en-US" sz="2200" b="1" i="1" baseline="-25000" dirty="0">
                <a:solidFill>
                  <a:schemeClr val="bg1"/>
                </a:solidFill>
              </a:rPr>
              <a:t>2</a:t>
            </a:r>
            <a:r>
              <a:rPr lang="en-US" sz="2200" b="1" i="1" dirty="0">
                <a:solidFill>
                  <a:schemeClr val="bg1"/>
                </a:solidFill>
              </a:rPr>
              <a:t>Cl</a:t>
            </a:r>
            <a:r>
              <a:rPr lang="en-US" sz="2200" b="1" i="1" baseline="-25000" dirty="0">
                <a:solidFill>
                  <a:schemeClr val="bg1"/>
                </a:solidFill>
              </a:rPr>
              <a:t>2</a:t>
            </a:r>
            <a:r>
              <a:rPr lang="en-US" sz="2200" b="1" i="1" dirty="0">
                <a:solidFill>
                  <a:schemeClr val="bg1"/>
                </a:solidFill>
              </a:rPr>
              <a:t>	</a:t>
            </a:r>
            <a:r>
              <a:rPr lang="en-US" sz="2200" b="1" i="1" dirty="0" smtClean="0">
                <a:solidFill>
                  <a:schemeClr val="bg1"/>
                </a:solidFill>
              </a:rPr>
              <a:t>PCl</a:t>
            </a:r>
            <a:r>
              <a:rPr lang="en-US" sz="2200" b="1" i="1" baseline="-25000" dirty="0" smtClean="0">
                <a:solidFill>
                  <a:schemeClr val="bg1"/>
                </a:solidFill>
              </a:rPr>
              <a:t>5</a:t>
            </a:r>
            <a:endParaRPr lang="en-US" sz="2200" b="1" dirty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 smtClean="0"/>
          </a:p>
          <a:p>
            <a:r>
              <a:rPr lang="en-US" sz="2200" b="1" i="1" dirty="0" smtClean="0">
                <a:solidFill>
                  <a:schemeClr val="bg1"/>
                </a:solidFill>
              </a:rPr>
              <a:t>Symmetry </a:t>
            </a:r>
            <a:r>
              <a:rPr lang="en-US" sz="2200" b="1" i="1" dirty="0">
                <a:solidFill>
                  <a:schemeClr val="bg1"/>
                </a:solidFill>
              </a:rPr>
              <a:t>elements: </a:t>
            </a:r>
            <a:r>
              <a:rPr lang="en-US" sz="2200" b="1" dirty="0">
                <a:solidFill>
                  <a:schemeClr val="bg1"/>
                </a:solidFill>
              </a:rPr>
              <a:t>	</a:t>
            </a:r>
            <a:r>
              <a:rPr lang="en-US" sz="2200" dirty="0">
                <a:solidFill>
                  <a:schemeClr val="bg1"/>
                </a:solidFill>
              </a:rPr>
              <a:t>               </a:t>
            </a:r>
          </a:p>
          <a:p>
            <a:r>
              <a:rPr lang="en-US" sz="2200" b="1" dirty="0">
                <a:solidFill>
                  <a:srgbClr val="7030A0"/>
                </a:solidFill>
              </a:rPr>
              <a:t>E, </a:t>
            </a:r>
            <a:r>
              <a:rPr lang="en-US" sz="2200" b="1" dirty="0">
                <a:solidFill>
                  <a:srgbClr val="7030A0"/>
                </a:solidFill>
              </a:rPr>
              <a:t>C</a:t>
            </a:r>
            <a:r>
              <a:rPr lang="en-US" sz="2200" b="1" baseline="-25000" dirty="0">
                <a:solidFill>
                  <a:srgbClr val="7030A0"/>
                </a:solidFill>
              </a:rPr>
              <a:t>4</a:t>
            </a:r>
            <a:r>
              <a:rPr lang="en-US" sz="2200" b="1" dirty="0">
                <a:solidFill>
                  <a:srgbClr val="7030A0"/>
                </a:solidFill>
              </a:rPr>
              <a:t>, 4C</a:t>
            </a:r>
            <a:r>
              <a:rPr lang="en-US" sz="2200" b="1" baseline="-25000" dirty="0">
                <a:solidFill>
                  <a:srgbClr val="7030A0"/>
                </a:solidFill>
              </a:rPr>
              <a:t>2</a:t>
            </a:r>
            <a:r>
              <a:rPr lang="en-US" sz="2200" b="1" dirty="0">
                <a:solidFill>
                  <a:srgbClr val="7030A0"/>
                </a:solidFill>
              </a:rPr>
              <a:t>’, 4</a:t>
            </a:r>
            <a:r>
              <a:rPr lang="en-US" sz="2200" b="1" dirty="0">
                <a:solidFill>
                  <a:srgbClr val="7030A0"/>
                </a:solidFill>
                <a:latin typeface="Symbol" pitchFamily="18" charset="2"/>
              </a:rPr>
              <a:t>s</a:t>
            </a:r>
            <a:r>
              <a:rPr lang="en-US" sz="2200" b="1" baseline="-25000" dirty="0">
                <a:solidFill>
                  <a:srgbClr val="7030A0"/>
                </a:solidFill>
              </a:rPr>
              <a:t>v</a:t>
            </a:r>
            <a:r>
              <a:rPr lang="en-US" sz="2200" b="1" dirty="0">
                <a:solidFill>
                  <a:srgbClr val="7030A0"/>
                </a:solidFill>
              </a:rPr>
              <a:t>, </a:t>
            </a:r>
            <a:r>
              <a:rPr lang="en-US" sz="2200" b="1" dirty="0" err="1">
                <a:solidFill>
                  <a:srgbClr val="7030A0"/>
                </a:solidFill>
                <a:latin typeface="Symbol" pitchFamily="18" charset="2"/>
              </a:rPr>
              <a:t>s</a:t>
            </a:r>
            <a:r>
              <a:rPr lang="en-US" sz="2200" b="1" baseline="-25000" dirty="0" err="1">
                <a:solidFill>
                  <a:srgbClr val="7030A0"/>
                </a:solidFill>
              </a:rPr>
              <a:t>h</a:t>
            </a:r>
            <a:r>
              <a:rPr lang="en-US" sz="2200" b="1" dirty="0">
                <a:solidFill>
                  <a:srgbClr val="7030A0"/>
                </a:solidFill>
              </a:rPr>
              <a:t>, </a:t>
            </a:r>
            <a:r>
              <a:rPr lang="en-US" sz="2200" b="1" dirty="0" err="1">
                <a:solidFill>
                  <a:srgbClr val="7030A0"/>
                </a:solidFill>
              </a:rPr>
              <a:t>i</a:t>
            </a:r>
            <a:r>
              <a:rPr lang="en-US" sz="2200" b="1" dirty="0">
                <a:solidFill>
                  <a:srgbClr val="7030A0"/>
                </a:solidFill>
              </a:rPr>
              <a:t>, S</a:t>
            </a:r>
            <a:r>
              <a:rPr lang="en-US" sz="2200" b="1" baseline="-25000" dirty="0">
                <a:solidFill>
                  <a:srgbClr val="7030A0"/>
                </a:solidFill>
              </a:rPr>
              <a:t>4</a:t>
            </a:r>
            <a:endParaRPr lang="en-US" sz="2400" b="1" dirty="0">
              <a:solidFill>
                <a:srgbClr val="7030A0"/>
              </a:solidFill>
            </a:endParaRPr>
          </a:p>
          <a:p>
            <a:r>
              <a:rPr lang="en-US" sz="2200" b="1" i="1" dirty="0" smtClean="0">
                <a:solidFill>
                  <a:schemeClr val="bg1"/>
                </a:solidFill>
              </a:rPr>
              <a:t>Point </a:t>
            </a:r>
            <a:r>
              <a:rPr lang="en-US" sz="2200" b="1" i="1" dirty="0">
                <a:solidFill>
                  <a:schemeClr val="bg1"/>
                </a:solidFill>
              </a:rPr>
              <a:t>group: </a:t>
            </a:r>
          </a:p>
          <a:p>
            <a:r>
              <a:rPr lang="en-US" sz="2200" b="1" dirty="0">
                <a:solidFill>
                  <a:srgbClr val="002060"/>
                </a:solidFill>
              </a:rPr>
              <a:t>                     D</a:t>
            </a:r>
            <a:r>
              <a:rPr lang="en-US" sz="2200" b="1" baseline="-25000" dirty="0">
                <a:solidFill>
                  <a:srgbClr val="002060"/>
                </a:solidFill>
              </a:rPr>
              <a:t>4h</a:t>
            </a:r>
            <a:r>
              <a:rPr lang="en-US" sz="2200" dirty="0">
                <a:solidFill>
                  <a:srgbClr val="002060"/>
                </a:solidFill>
              </a:rPr>
              <a:t>   	            </a:t>
            </a:r>
            <a:r>
              <a:rPr lang="en-US" sz="2200" b="1" dirty="0">
                <a:solidFill>
                  <a:srgbClr val="002060"/>
                </a:solidFill>
              </a:rPr>
              <a:t>C</a:t>
            </a:r>
            <a:r>
              <a:rPr lang="en-US" sz="2200" b="1" baseline="-25000" dirty="0">
                <a:solidFill>
                  <a:srgbClr val="002060"/>
                </a:solidFill>
              </a:rPr>
              <a:t>3h</a:t>
            </a:r>
            <a:r>
              <a:rPr lang="en-US" sz="2200" dirty="0">
                <a:solidFill>
                  <a:srgbClr val="002060"/>
                </a:solidFill>
              </a:rPr>
              <a:t>	              </a:t>
            </a:r>
            <a:r>
              <a:rPr lang="en-US" sz="2200" b="1" dirty="0">
                <a:solidFill>
                  <a:srgbClr val="002060"/>
                </a:solidFill>
              </a:rPr>
              <a:t>C</a:t>
            </a:r>
            <a:r>
              <a:rPr lang="en-US" sz="2200" b="1" baseline="-25000" dirty="0">
                <a:solidFill>
                  <a:srgbClr val="002060"/>
                </a:solidFill>
              </a:rPr>
              <a:t>2h</a:t>
            </a:r>
            <a:r>
              <a:rPr lang="en-US" sz="2200" dirty="0">
                <a:solidFill>
                  <a:srgbClr val="002060"/>
                </a:solidFill>
              </a:rPr>
              <a:t>		</a:t>
            </a:r>
            <a:r>
              <a:rPr lang="en-US" sz="2200" dirty="0" smtClean="0">
                <a:solidFill>
                  <a:srgbClr val="002060"/>
                </a:solidFill>
              </a:rPr>
              <a:t>  </a:t>
            </a:r>
            <a:r>
              <a:rPr lang="en-US" sz="2200" b="1" dirty="0" smtClean="0">
                <a:solidFill>
                  <a:srgbClr val="002060"/>
                </a:solidFill>
              </a:rPr>
              <a:t>D</a:t>
            </a:r>
            <a:r>
              <a:rPr lang="en-US" sz="2200" b="1" baseline="-25000" dirty="0" smtClean="0">
                <a:solidFill>
                  <a:srgbClr val="002060"/>
                </a:solidFill>
              </a:rPr>
              <a:t>3h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Examples</a:t>
            </a: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3815653"/>
              </p:ext>
            </p:extLst>
          </p:nvPr>
        </p:nvGraphicFramePr>
        <p:xfrm>
          <a:off x="1600200" y="2057400"/>
          <a:ext cx="6948000" cy="136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CS ChemDraw Drawing" r:id="rId3" imgW="2779200" imgH="545400" progId="ChemDraw.Document.6.0">
                  <p:embed/>
                </p:oleObj>
              </mc:Choice>
              <mc:Fallback>
                <p:oleObj name="CS ChemDraw Drawing" r:id="rId3" imgW="2779200" imgH="545400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057400"/>
                        <a:ext cx="6948000" cy="13635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63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Point group flowchart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7696200" cy="510231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170428" y="1447800"/>
            <a:ext cx="259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</a:t>
            </a:r>
            <a:r>
              <a:rPr lang="en-US" b="1" baseline="-25000" dirty="0">
                <a:solidFill>
                  <a:srgbClr val="7030A0"/>
                </a:solidFill>
              </a:rPr>
              <a:t>4</a:t>
            </a:r>
            <a:r>
              <a:rPr lang="en-US" b="1" dirty="0">
                <a:solidFill>
                  <a:srgbClr val="7030A0"/>
                </a:solidFill>
              </a:rPr>
              <a:t>, 4C</a:t>
            </a:r>
            <a:r>
              <a:rPr lang="en-US" b="1" baseline="-25000" dirty="0">
                <a:solidFill>
                  <a:srgbClr val="7030A0"/>
                </a:solidFill>
              </a:rPr>
              <a:t>2</a:t>
            </a:r>
            <a:r>
              <a:rPr lang="en-US" b="1" dirty="0">
                <a:solidFill>
                  <a:srgbClr val="7030A0"/>
                </a:solidFill>
              </a:rPr>
              <a:t>’, 4</a:t>
            </a:r>
            <a:r>
              <a:rPr lang="en-US" b="1" dirty="0">
                <a:solidFill>
                  <a:srgbClr val="7030A0"/>
                </a:solidFill>
                <a:latin typeface="Symbol" pitchFamily="18" charset="2"/>
              </a:rPr>
              <a:t>s</a:t>
            </a:r>
            <a:r>
              <a:rPr lang="en-US" b="1" baseline="-25000" dirty="0">
                <a:solidFill>
                  <a:srgbClr val="7030A0"/>
                </a:solidFill>
              </a:rPr>
              <a:t>v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Symbol" pitchFamily="18" charset="2"/>
              </a:rPr>
              <a:t>s</a:t>
            </a:r>
            <a:r>
              <a:rPr lang="en-US" b="1" baseline="-25000" dirty="0" err="1">
                <a:solidFill>
                  <a:srgbClr val="7030A0"/>
                </a:solidFill>
              </a:rPr>
              <a:t>h</a:t>
            </a:r>
            <a:r>
              <a:rPr lang="en-US" b="1" dirty="0">
                <a:solidFill>
                  <a:srgbClr val="7030A0"/>
                </a:solidFill>
              </a:rPr>
              <a:t>, </a:t>
            </a:r>
            <a:r>
              <a:rPr lang="en-US" b="1" dirty="0" err="1">
                <a:solidFill>
                  <a:srgbClr val="7030A0"/>
                </a:solidFill>
              </a:rPr>
              <a:t>i</a:t>
            </a:r>
            <a:r>
              <a:rPr lang="en-US" b="1" dirty="0">
                <a:solidFill>
                  <a:srgbClr val="7030A0"/>
                </a:solidFill>
              </a:rPr>
              <a:t>, S</a:t>
            </a:r>
            <a:r>
              <a:rPr lang="en-US" b="1" baseline="-25000" dirty="0">
                <a:solidFill>
                  <a:srgbClr val="7030A0"/>
                </a:solidFill>
              </a:rPr>
              <a:t>4</a:t>
            </a:r>
            <a:endParaRPr lang="en-US" b="1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495800" y="5562600"/>
            <a:ext cx="609600" cy="38100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95800" y="6248400"/>
            <a:ext cx="190500" cy="3017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4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the vibration leads to a periodic change in dipole </a:t>
            </a:r>
            <a:r>
              <a:rPr lang="en-US" dirty="0" smtClean="0">
                <a:solidFill>
                  <a:schemeClr val="bg1"/>
                </a:solidFill>
              </a:rPr>
              <a:t>moment, </a:t>
            </a:r>
            <a:r>
              <a:rPr lang="en-US" dirty="0">
                <a:solidFill>
                  <a:schemeClr val="bg1"/>
                </a:solidFill>
              </a:rPr>
              <a:t>the vibration will be infrared active.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the polarization changes throughout the process, the vibration will be Raman active.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Group </a:t>
            </a:r>
            <a:r>
              <a:rPr lang="en-US" dirty="0">
                <a:solidFill>
                  <a:schemeClr val="bg1"/>
                </a:solidFill>
              </a:rPr>
              <a:t>theory allows us to classify certain vibrations into </a:t>
            </a:r>
            <a:r>
              <a:rPr lang="en-US" i="1" dirty="0">
                <a:solidFill>
                  <a:schemeClr val="bg1"/>
                </a:solidFill>
              </a:rPr>
              <a:t>symmetry species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b="1" dirty="0">
                <a:solidFill>
                  <a:schemeClr val="bg1"/>
                </a:solidFill>
              </a:rPr>
              <a:t> </a:t>
            </a:r>
            <a:r>
              <a:rPr lang="en-US" b="1" i="1" dirty="0" smtClean="0">
                <a:solidFill>
                  <a:srgbClr val="002060"/>
                </a:solidFill>
              </a:rPr>
              <a:t>Nomenclature</a:t>
            </a:r>
            <a:r>
              <a:rPr lang="en-US" b="1" i="1" dirty="0">
                <a:solidFill>
                  <a:srgbClr val="002060"/>
                </a:solidFill>
              </a:rPr>
              <a:t>: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i="1" dirty="0" smtClean="0">
                <a:solidFill>
                  <a:srgbClr val="7030A0"/>
                </a:solidFill>
              </a:rPr>
              <a:t>A</a:t>
            </a:r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en-US" dirty="0" smtClean="0">
                <a:solidFill>
                  <a:srgbClr val="7030A0"/>
                </a:solidFill>
              </a:rPr>
              <a:t> the </a:t>
            </a:r>
            <a:r>
              <a:rPr lang="en-US" dirty="0">
                <a:solidFill>
                  <a:srgbClr val="7030A0"/>
                </a:solidFill>
              </a:rPr>
              <a:t>symmetry of the principal axis remains at all times during the </a:t>
            </a:r>
            <a:endParaRPr lang="en-US" dirty="0" smtClean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          vibration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i="1" dirty="0">
                <a:solidFill>
                  <a:srgbClr val="7030A0"/>
                </a:solidFill>
              </a:rPr>
              <a:t>B</a:t>
            </a:r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en-US" dirty="0" smtClean="0">
                <a:solidFill>
                  <a:srgbClr val="7030A0"/>
                </a:solidFill>
              </a:rPr>
              <a:t> the </a:t>
            </a:r>
            <a:r>
              <a:rPr lang="en-US" dirty="0">
                <a:solidFill>
                  <a:srgbClr val="7030A0"/>
                </a:solidFill>
              </a:rPr>
              <a:t>symmetry in regard to the principal axis is destroyed</a:t>
            </a:r>
          </a:p>
          <a:p>
            <a:r>
              <a:rPr lang="en-US" i="1" dirty="0">
                <a:solidFill>
                  <a:srgbClr val="7030A0"/>
                </a:solidFill>
              </a:rPr>
              <a:t>E,F,</a:t>
            </a:r>
            <a:r>
              <a:rPr lang="en-US" dirty="0">
                <a:solidFill>
                  <a:srgbClr val="7030A0"/>
                </a:solidFill>
              </a:rPr>
              <a:t>.. 	</a:t>
            </a:r>
            <a:r>
              <a:rPr lang="en-US" dirty="0" smtClean="0">
                <a:solidFill>
                  <a:srgbClr val="7030A0"/>
                </a:solidFill>
              </a:rPr>
              <a:t> degeneration </a:t>
            </a:r>
            <a:r>
              <a:rPr lang="en-US" dirty="0">
                <a:solidFill>
                  <a:srgbClr val="7030A0"/>
                </a:solidFill>
              </a:rPr>
              <a:t>of vibration (2, 3, ...)</a:t>
            </a:r>
          </a:p>
          <a:p>
            <a:r>
              <a:rPr lang="en-US" i="1" dirty="0">
                <a:solidFill>
                  <a:srgbClr val="7030A0"/>
                </a:solidFill>
              </a:rPr>
              <a:t>g, u</a:t>
            </a:r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en-US" dirty="0" smtClean="0">
                <a:solidFill>
                  <a:srgbClr val="7030A0"/>
                </a:solidFill>
              </a:rPr>
              <a:t> only </a:t>
            </a:r>
            <a:r>
              <a:rPr lang="en-US" dirty="0">
                <a:solidFill>
                  <a:srgbClr val="7030A0"/>
                </a:solidFill>
              </a:rPr>
              <a:t>if inversion center is present, </a:t>
            </a:r>
            <a:r>
              <a:rPr lang="en-US" i="1" dirty="0">
                <a:solidFill>
                  <a:srgbClr val="7030A0"/>
                </a:solidFill>
              </a:rPr>
              <a:t>g</a:t>
            </a:r>
            <a:r>
              <a:rPr lang="en-US" dirty="0">
                <a:solidFill>
                  <a:srgbClr val="7030A0"/>
                </a:solidFill>
              </a:rPr>
              <a:t>=</a:t>
            </a:r>
            <a:r>
              <a:rPr lang="en-US" dirty="0" err="1">
                <a:solidFill>
                  <a:srgbClr val="7030A0"/>
                </a:solidFill>
              </a:rPr>
              <a:t>gerade</a:t>
            </a:r>
            <a:r>
              <a:rPr lang="en-US" dirty="0">
                <a:solidFill>
                  <a:srgbClr val="7030A0"/>
                </a:solidFill>
              </a:rPr>
              <a:t> (symmetry remains), </a:t>
            </a:r>
            <a:r>
              <a:rPr lang="en-US" dirty="0" smtClean="0">
                <a:solidFill>
                  <a:srgbClr val="7030A0"/>
                </a:solidFill>
              </a:rPr>
              <a:t/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            </a:t>
            </a:r>
            <a:r>
              <a:rPr lang="en-US" i="1" dirty="0" smtClean="0">
                <a:solidFill>
                  <a:srgbClr val="7030A0"/>
                </a:solidFill>
              </a:rPr>
              <a:t>u</a:t>
            </a:r>
            <a:r>
              <a:rPr lang="en-US" dirty="0" smtClean="0">
                <a:solidFill>
                  <a:srgbClr val="7030A0"/>
                </a:solidFill>
              </a:rPr>
              <a:t>=</a:t>
            </a:r>
            <a:r>
              <a:rPr lang="en-US" dirty="0" err="1" smtClean="0">
                <a:solidFill>
                  <a:srgbClr val="7030A0"/>
                </a:solidFill>
              </a:rPr>
              <a:t>ungerade</a:t>
            </a:r>
            <a:r>
              <a:rPr lang="en-US" dirty="0" smtClean="0">
                <a:solidFill>
                  <a:srgbClr val="7030A0"/>
                </a:solidFill>
              </a:rPr>
              <a:t> (</a:t>
            </a:r>
            <a:r>
              <a:rPr lang="en-US" dirty="0">
                <a:solidFill>
                  <a:srgbClr val="7030A0"/>
                </a:solidFill>
              </a:rPr>
              <a:t>symmetry destroyed)</a:t>
            </a:r>
          </a:p>
          <a:p>
            <a:r>
              <a:rPr lang="en-US" i="1" dirty="0">
                <a:solidFill>
                  <a:srgbClr val="7030A0"/>
                </a:solidFill>
              </a:rPr>
              <a:t>‘, “</a:t>
            </a:r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en-US" dirty="0" smtClean="0">
                <a:solidFill>
                  <a:srgbClr val="7030A0"/>
                </a:solidFill>
              </a:rPr>
              <a:t> symmetrical </a:t>
            </a:r>
            <a:r>
              <a:rPr lang="en-US" dirty="0">
                <a:solidFill>
                  <a:srgbClr val="7030A0"/>
                </a:solidFill>
              </a:rPr>
              <a:t>or asymmetrical vibration perpendicular to </a:t>
            </a:r>
            <a:r>
              <a:rPr lang="en-US" dirty="0" smtClean="0">
                <a:solidFill>
                  <a:srgbClr val="7030A0"/>
                </a:solidFill>
              </a:rPr>
              <a:t>principal</a:t>
            </a:r>
            <a:br>
              <a:rPr lang="en-US" dirty="0" smtClean="0">
                <a:solidFill>
                  <a:srgbClr val="7030A0"/>
                </a:solidFill>
              </a:rPr>
            </a:br>
            <a:r>
              <a:rPr lang="en-US" dirty="0" smtClean="0">
                <a:solidFill>
                  <a:srgbClr val="7030A0"/>
                </a:solidFill>
              </a:rPr>
              <a:t>           axis</a:t>
            </a:r>
          </a:p>
          <a:p>
            <a:r>
              <a:rPr lang="en-US" i="1" dirty="0" smtClean="0">
                <a:solidFill>
                  <a:srgbClr val="7030A0"/>
                </a:solidFill>
              </a:rPr>
              <a:t>1,2,3</a:t>
            </a:r>
            <a:r>
              <a:rPr lang="en-US" dirty="0">
                <a:solidFill>
                  <a:srgbClr val="7030A0"/>
                </a:solidFill>
              </a:rPr>
              <a:t>	</a:t>
            </a:r>
            <a:r>
              <a:rPr lang="en-US" dirty="0" smtClean="0">
                <a:solidFill>
                  <a:srgbClr val="7030A0"/>
                </a:solidFill>
              </a:rPr>
              <a:t> indices </a:t>
            </a:r>
            <a:r>
              <a:rPr lang="en-US" dirty="0">
                <a:solidFill>
                  <a:srgbClr val="7030A0"/>
                </a:solidFill>
              </a:rPr>
              <a:t>if there are more than one symmetry element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Why do we bother with these things</a:t>
            </a:r>
            <a:r>
              <a:rPr lang="en-US" dirty="0" smtClean="0">
                <a:solidFill>
                  <a:srgbClr val="002060"/>
                </a:solidFill>
              </a:rPr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Point group: </a:t>
            </a:r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b="1" baseline="-25000" dirty="0" smtClean="0">
                <a:solidFill>
                  <a:srgbClr val="002060"/>
                </a:solidFill>
              </a:rPr>
              <a:t>2h</a:t>
            </a:r>
            <a:r>
              <a:rPr lang="en-US" dirty="0" smtClean="0">
                <a:solidFill>
                  <a:schemeClr val="bg1"/>
                </a:solidFill>
              </a:rPr>
              <a:t> (inversion center, C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Number of modes: 6 </a:t>
            </a:r>
            <a:r>
              <a:rPr lang="en-US" dirty="0">
                <a:solidFill>
                  <a:schemeClr val="bg1"/>
                </a:solidFill>
              </a:rPr>
              <a:t>(=3*4-6</a:t>
            </a:r>
            <a:r>
              <a:rPr lang="en-US" dirty="0" smtClean="0">
                <a:solidFill>
                  <a:schemeClr val="bg1"/>
                </a:solidFill>
              </a:rPr>
              <a:t>), non-linear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 </a:t>
            </a:r>
            <a:r>
              <a:rPr lang="en-US" dirty="0">
                <a:solidFill>
                  <a:srgbClr val="FF0000"/>
                </a:solidFill>
              </a:rPr>
              <a:t>exclusion rule applies because of the inversion center!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Example 1: </a:t>
            </a:r>
            <a:r>
              <a:rPr lang="en-US" i="1" dirty="0">
                <a:solidFill>
                  <a:srgbClr val="002060"/>
                </a:solidFill>
              </a:rPr>
              <a:t>trans</a:t>
            </a:r>
            <a:r>
              <a:rPr lang="en-US" dirty="0">
                <a:solidFill>
                  <a:srgbClr val="002060"/>
                </a:solidFill>
              </a:rPr>
              <a:t>-N</a:t>
            </a:r>
            <a:r>
              <a:rPr lang="en-US" baseline="-25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F</a:t>
            </a:r>
            <a:r>
              <a:rPr lang="en-US" baseline="-25000" dirty="0">
                <a:solidFill>
                  <a:srgbClr val="002060"/>
                </a:solidFill>
              </a:rPr>
              <a:t>2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trans-N2F2_1018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00"/>
                </p14:media>
              </p:ext>
            </p:extLst>
          </p:nvPr>
        </p:nvPicPr>
        <p:blipFill rotWithShape="1">
          <a:blip r:embed="rId7"/>
          <a:srcRect l="44302" t="37404" r="40698" b="31298"/>
          <a:stretch>
            <a:fillRect/>
          </a:stretch>
        </p:blipFill>
        <p:spPr>
          <a:xfrm>
            <a:off x="1066800" y="3002280"/>
            <a:ext cx="1737360" cy="1645920"/>
          </a:xfrm>
          <a:prstGeom prst="rect">
            <a:avLst/>
          </a:prstGeom>
        </p:spPr>
      </p:pic>
      <p:pic>
        <p:nvPicPr>
          <p:cNvPr id="5" name="trans-N2F2_990.mo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3254" t="36989" r="42094" b="32283"/>
          <a:stretch/>
        </p:blipFill>
        <p:spPr>
          <a:xfrm>
            <a:off x="3657600" y="3002280"/>
            <a:ext cx="1737360" cy="1645920"/>
          </a:xfrm>
          <a:prstGeom prst="rect">
            <a:avLst/>
          </a:prstGeom>
        </p:spPr>
      </p:pic>
      <p:pic>
        <p:nvPicPr>
          <p:cNvPr id="6" name="trans-N2F2_364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9400"/>
                </p14:media>
              </p:ext>
            </p:extLst>
          </p:nvPr>
        </p:nvPicPr>
        <p:blipFill rotWithShape="1">
          <a:blip r:embed="rId9"/>
          <a:srcRect l="42674" t="39787" r="41629" b="34604"/>
          <a:stretch>
            <a:fillRect/>
          </a:stretch>
        </p:blipFill>
        <p:spPr>
          <a:xfrm>
            <a:off x="6172197" y="3002280"/>
            <a:ext cx="1737360" cy="16459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4724399"/>
            <a:ext cx="746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Sym. to p.a.	</a:t>
            </a:r>
            <a:r>
              <a:rPr lang="en-US" dirty="0" smtClean="0">
                <a:solidFill>
                  <a:srgbClr val="002060"/>
                </a:solidFill>
              </a:rPr>
              <a:t>               asym</a:t>
            </a:r>
            <a:r>
              <a:rPr lang="en-US" dirty="0">
                <a:solidFill>
                  <a:srgbClr val="002060"/>
                </a:solidFill>
              </a:rPr>
              <a:t>. to p.a. 	    </a:t>
            </a:r>
            <a:r>
              <a:rPr lang="en-US" dirty="0" smtClean="0">
                <a:solidFill>
                  <a:srgbClr val="002060"/>
                </a:solidFill>
              </a:rPr>
              <a:t>      </a:t>
            </a:r>
            <a:r>
              <a:rPr lang="en-US" dirty="0">
                <a:solidFill>
                  <a:srgbClr val="002060"/>
                </a:solidFill>
              </a:rPr>
              <a:t>sym. to p.a.</a:t>
            </a:r>
          </a:p>
          <a:p>
            <a:r>
              <a:rPr lang="en-US" dirty="0">
                <a:solidFill>
                  <a:srgbClr val="002060"/>
                </a:solidFill>
              </a:rPr>
              <a:t>Sym. to </a:t>
            </a:r>
            <a:r>
              <a:rPr lang="en-US" dirty="0" err="1">
                <a:solidFill>
                  <a:srgbClr val="002060"/>
                </a:solidFill>
              </a:rPr>
              <a:t>i.c</a:t>
            </a:r>
            <a:r>
              <a:rPr lang="en-US" dirty="0">
                <a:solidFill>
                  <a:srgbClr val="002060"/>
                </a:solidFill>
              </a:rPr>
              <a:t>.	</a:t>
            </a:r>
            <a:r>
              <a:rPr lang="en-US" dirty="0" smtClean="0">
                <a:solidFill>
                  <a:srgbClr val="002060"/>
                </a:solidFill>
              </a:rPr>
              <a:t>               asym</a:t>
            </a:r>
            <a:r>
              <a:rPr lang="en-US" dirty="0">
                <a:solidFill>
                  <a:srgbClr val="002060"/>
                </a:solidFill>
              </a:rPr>
              <a:t>. to </a:t>
            </a:r>
            <a:r>
              <a:rPr lang="en-US" dirty="0" err="1">
                <a:solidFill>
                  <a:srgbClr val="002060"/>
                </a:solidFill>
              </a:rPr>
              <a:t>i.c</a:t>
            </a:r>
            <a:r>
              <a:rPr lang="en-US" dirty="0">
                <a:solidFill>
                  <a:srgbClr val="002060"/>
                </a:solidFill>
              </a:rPr>
              <a:t>.	    </a:t>
            </a:r>
            <a:r>
              <a:rPr lang="en-US" dirty="0" smtClean="0">
                <a:solidFill>
                  <a:srgbClr val="002060"/>
                </a:solidFill>
              </a:rPr>
              <a:t>      asym</a:t>
            </a:r>
            <a:r>
              <a:rPr lang="en-US" dirty="0">
                <a:solidFill>
                  <a:srgbClr val="002060"/>
                </a:solidFill>
              </a:rPr>
              <a:t>. to </a:t>
            </a:r>
            <a:r>
              <a:rPr lang="en-US" dirty="0" err="1">
                <a:solidFill>
                  <a:srgbClr val="002060"/>
                </a:solidFill>
              </a:rPr>
              <a:t>i.c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en-US" baseline="-25000" dirty="0">
                <a:solidFill>
                  <a:srgbClr val="002060"/>
                </a:solidFill>
              </a:rPr>
              <a:t>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baseline="-25000" dirty="0">
                <a:solidFill>
                  <a:srgbClr val="002060"/>
                </a:solidFill>
              </a:rPr>
              <a:t>s</a:t>
            </a:r>
            <a:r>
              <a:rPr lang="en-US" dirty="0">
                <a:solidFill>
                  <a:srgbClr val="002060"/>
                </a:solidFill>
              </a:rPr>
              <a:t>(NF)	   </a:t>
            </a:r>
            <a:r>
              <a:rPr lang="en-US" dirty="0" smtClean="0">
                <a:solidFill>
                  <a:srgbClr val="002060"/>
                </a:solidFill>
              </a:rPr>
              <a:t>            B</a:t>
            </a:r>
            <a:r>
              <a:rPr lang="en-US" baseline="-25000" dirty="0" smtClean="0">
                <a:solidFill>
                  <a:srgbClr val="002060"/>
                </a:solidFill>
              </a:rPr>
              <a:t>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baseline="-25000" dirty="0">
                <a:solidFill>
                  <a:srgbClr val="002060"/>
                </a:solidFill>
              </a:rPr>
              <a:t>as</a:t>
            </a:r>
            <a:r>
              <a:rPr lang="en-US" dirty="0">
                <a:solidFill>
                  <a:srgbClr val="002060"/>
                </a:solidFill>
              </a:rPr>
              <a:t>(NF)	     </a:t>
            </a:r>
            <a:r>
              <a:rPr lang="en-US" dirty="0" smtClean="0">
                <a:solidFill>
                  <a:srgbClr val="002060"/>
                </a:solidFill>
              </a:rPr>
              <a:t>     A</a:t>
            </a:r>
            <a:r>
              <a:rPr lang="en-US" baseline="-25000" dirty="0" smtClean="0">
                <a:solidFill>
                  <a:srgbClr val="002060"/>
                </a:solidFill>
              </a:rPr>
              <a:t>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</a:rPr>
              <a:t></a:t>
            </a:r>
            <a:r>
              <a:rPr lang="en-US" dirty="0">
                <a:solidFill>
                  <a:srgbClr val="002060"/>
                </a:solidFill>
              </a:rPr>
              <a:t>(FNNF)</a:t>
            </a:r>
          </a:p>
          <a:p>
            <a:r>
              <a:rPr lang="en-US" dirty="0">
                <a:solidFill>
                  <a:srgbClr val="002060"/>
                </a:solidFill>
              </a:rPr>
              <a:t>Raman active	   </a:t>
            </a:r>
            <a:r>
              <a:rPr lang="en-US" dirty="0" smtClean="0">
                <a:solidFill>
                  <a:srgbClr val="002060"/>
                </a:solidFill>
              </a:rPr>
              <a:t>            Infrared </a:t>
            </a:r>
            <a:r>
              <a:rPr lang="en-US" dirty="0">
                <a:solidFill>
                  <a:srgbClr val="002060"/>
                </a:solidFill>
              </a:rPr>
              <a:t>active	     </a:t>
            </a:r>
            <a:r>
              <a:rPr lang="en-US" dirty="0" smtClean="0">
                <a:solidFill>
                  <a:srgbClr val="002060"/>
                </a:solidFill>
              </a:rPr>
              <a:t>     Infrared </a:t>
            </a:r>
            <a:r>
              <a:rPr lang="en-US" dirty="0">
                <a:solidFill>
                  <a:srgbClr val="002060"/>
                </a:solidFill>
              </a:rPr>
              <a:t>active 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1018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               990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 </a:t>
            </a:r>
            <a:r>
              <a:rPr lang="en-US" dirty="0">
                <a:solidFill>
                  <a:srgbClr val="002060"/>
                </a:solidFill>
              </a:rPr>
              <a:t>		        </a:t>
            </a:r>
            <a:r>
              <a:rPr lang="en-US" dirty="0" smtClean="0">
                <a:solidFill>
                  <a:srgbClr val="002060"/>
                </a:solidFill>
              </a:rPr>
              <a:t>  364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91023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-N2F2_1523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44315" t="38901" r="43541" b="33958"/>
          <a:stretch/>
        </p:blipFill>
        <p:spPr>
          <a:xfrm>
            <a:off x="914400" y="1554480"/>
            <a:ext cx="1737360" cy="16459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Example 1: </a:t>
            </a:r>
            <a:r>
              <a:rPr lang="en-US" i="1" dirty="0">
                <a:solidFill>
                  <a:srgbClr val="002060"/>
                </a:solidFill>
              </a:rPr>
              <a:t>trans</a:t>
            </a:r>
            <a:r>
              <a:rPr lang="en-US" dirty="0">
                <a:solidFill>
                  <a:srgbClr val="002060"/>
                </a:solidFill>
              </a:rPr>
              <a:t>-N</a:t>
            </a:r>
            <a:r>
              <a:rPr lang="en-US" baseline="-25000" dirty="0">
                <a:solidFill>
                  <a:srgbClr val="002060"/>
                </a:solidFill>
              </a:rPr>
              <a:t>2</a:t>
            </a:r>
            <a:r>
              <a:rPr lang="en-US" dirty="0">
                <a:solidFill>
                  <a:srgbClr val="002060"/>
                </a:solidFill>
              </a:rPr>
              <a:t>F</a:t>
            </a:r>
            <a:r>
              <a:rPr lang="en-US" baseline="-25000" dirty="0">
                <a:solidFill>
                  <a:srgbClr val="002060"/>
                </a:solidFill>
              </a:rPr>
              <a:t>2</a:t>
            </a:r>
            <a:endParaRPr lang="en-US" dirty="0"/>
          </a:p>
        </p:txBody>
      </p:sp>
      <p:pic>
        <p:nvPicPr>
          <p:cNvPr id="5" name="trans-N2F2_603.mo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3489" t="37404" r="42441" b="31298"/>
          <a:stretch/>
        </p:blipFill>
        <p:spPr>
          <a:xfrm>
            <a:off x="3429000" y="1554480"/>
            <a:ext cx="1737360" cy="1645920"/>
          </a:xfrm>
          <a:prstGeom prst="rect">
            <a:avLst/>
          </a:prstGeom>
        </p:spPr>
      </p:pic>
      <p:pic>
        <p:nvPicPr>
          <p:cNvPr id="6" name="trans-N2F2_423.mov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>
                  <p14:trim end="4100"/>
                </p14:media>
              </p:ext>
            </p:extLst>
          </p:nvPr>
        </p:nvPicPr>
        <p:blipFill rotWithShape="1">
          <a:blip r:embed="rId10"/>
          <a:srcRect l="43721" t="37913" r="41977" b="31044"/>
          <a:stretch>
            <a:fillRect/>
          </a:stretch>
        </p:blipFill>
        <p:spPr>
          <a:xfrm>
            <a:off x="6035040" y="1554480"/>
            <a:ext cx="1737360" cy="1723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3333969"/>
            <a:ext cx="6934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Sym. to </a:t>
            </a:r>
            <a:r>
              <a:rPr lang="en-US" dirty="0" err="1">
                <a:solidFill>
                  <a:srgbClr val="002060"/>
                </a:solidFill>
              </a:rPr>
              <a:t>p.a</a:t>
            </a:r>
            <a:r>
              <a:rPr lang="en-US" dirty="0">
                <a:solidFill>
                  <a:srgbClr val="002060"/>
                </a:solidFill>
              </a:rPr>
              <a:t>	 </a:t>
            </a:r>
            <a:r>
              <a:rPr lang="en-US" dirty="0" smtClean="0">
                <a:solidFill>
                  <a:srgbClr val="002060"/>
                </a:solidFill>
              </a:rPr>
              <a:t>          sym</a:t>
            </a:r>
            <a:r>
              <a:rPr lang="en-US" dirty="0">
                <a:solidFill>
                  <a:srgbClr val="002060"/>
                </a:solidFill>
              </a:rPr>
              <a:t>. to p.a.		</a:t>
            </a:r>
            <a:r>
              <a:rPr lang="en-US" dirty="0" smtClean="0">
                <a:solidFill>
                  <a:srgbClr val="002060"/>
                </a:solidFill>
              </a:rPr>
              <a:t>        asym</a:t>
            </a:r>
            <a:r>
              <a:rPr lang="en-US" dirty="0">
                <a:solidFill>
                  <a:srgbClr val="002060"/>
                </a:solidFill>
              </a:rPr>
              <a:t>. to p.a.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Sym</a:t>
            </a:r>
            <a:r>
              <a:rPr lang="en-US" dirty="0">
                <a:solidFill>
                  <a:srgbClr val="002060"/>
                </a:solidFill>
              </a:rPr>
              <a:t>. to </a:t>
            </a:r>
            <a:r>
              <a:rPr lang="en-US" dirty="0" err="1">
                <a:solidFill>
                  <a:srgbClr val="002060"/>
                </a:solidFill>
              </a:rPr>
              <a:t>i.c</a:t>
            </a:r>
            <a:r>
              <a:rPr lang="en-US" dirty="0">
                <a:solidFill>
                  <a:srgbClr val="002060"/>
                </a:solidFill>
              </a:rPr>
              <a:t>.	</a:t>
            </a:r>
            <a:r>
              <a:rPr lang="en-US" dirty="0" smtClean="0">
                <a:solidFill>
                  <a:srgbClr val="002060"/>
                </a:solidFill>
              </a:rPr>
              <a:t>           sym</a:t>
            </a:r>
            <a:r>
              <a:rPr lang="en-US" dirty="0">
                <a:solidFill>
                  <a:srgbClr val="002060"/>
                </a:solidFill>
              </a:rPr>
              <a:t>. to </a:t>
            </a:r>
            <a:r>
              <a:rPr lang="en-US" dirty="0" err="1">
                <a:solidFill>
                  <a:srgbClr val="002060"/>
                </a:solidFill>
              </a:rPr>
              <a:t>i.c</a:t>
            </a:r>
            <a:r>
              <a:rPr lang="en-US" dirty="0">
                <a:solidFill>
                  <a:srgbClr val="002060"/>
                </a:solidFill>
              </a:rPr>
              <a:t>.	</a:t>
            </a:r>
            <a:r>
              <a:rPr lang="en-US" dirty="0" smtClean="0">
                <a:solidFill>
                  <a:srgbClr val="002060"/>
                </a:solidFill>
              </a:rPr>
              <a:t>                        asym</a:t>
            </a:r>
            <a:r>
              <a:rPr lang="en-US" dirty="0">
                <a:solidFill>
                  <a:srgbClr val="002060"/>
                </a:solidFill>
              </a:rPr>
              <a:t>. to </a:t>
            </a:r>
            <a:r>
              <a:rPr lang="en-US" dirty="0" err="1">
                <a:solidFill>
                  <a:srgbClr val="002060"/>
                </a:solidFill>
              </a:rPr>
              <a:t>i.c</a:t>
            </a:r>
            <a:r>
              <a:rPr lang="en-US" dirty="0">
                <a:solidFill>
                  <a:srgbClr val="002060"/>
                </a:solidFill>
              </a:rPr>
              <a:t>.</a:t>
            </a:r>
          </a:p>
          <a:p>
            <a:r>
              <a:rPr lang="en-US" dirty="0">
                <a:solidFill>
                  <a:srgbClr val="002060"/>
                </a:solidFill>
              </a:rPr>
              <a:t>A</a:t>
            </a:r>
            <a:r>
              <a:rPr lang="en-US" baseline="-25000" dirty="0">
                <a:solidFill>
                  <a:srgbClr val="002060"/>
                </a:solidFill>
              </a:rPr>
              <a:t>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dirty="0">
                <a:solidFill>
                  <a:srgbClr val="002060"/>
                </a:solidFill>
              </a:rPr>
              <a:t>(N=N)	</a:t>
            </a:r>
            <a:r>
              <a:rPr lang="en-US" dirty="0" smtClean="0">
                <a:solidFill>
                  <a:srgbClr val="002060"/>
                </a:solidFill>
              </a:rPr>
              <a:t>           A</a:t>
            </a:r>
            <a:r>
              <a:rPr lang="en-US" baseline="-25000" dirty="0" smtClean="0">
                <a:solidFill>
                  <a:srgbClr val="002060"/>
                </a:solidFill>
              </a:rPr>
              <a:t>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</a:rPr>
              <a:t></a:t>
            </a:r>
            <a:r>
              <a:rPr lang="en-US" dirty="0">
                <a:solidFill>
                  <a:srgbClr val="002060"/>
                </a:solidFill>
              </a:rPr>
              <a:t>(NNF)	</a:t>
            </a:r>
            <a:r>
              <a:rPr lang="en-US" dirty="0" smtClean="0">
                <a:solidFill>
                  <a:srgbClr val="002060"/>
                </a:solidFill>
              </a:rPr>
              <a:t>                        B</a:t>
            </a:r>
            <a:r>
              <a:rPr lang="en-US" baseline="-25000" dirty="0" smtClean="0">
                <a:solidFill>
                  <a:srgbClr val="002060"/>
                </a:solidFill>
              </a:rPr>
              <a:t>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>
                <a:solidFill>
                  <a:srgbClr val="002060"/>
                </a:solidFill>
                <a:latin typeface="Symbol" pitchFamily="18" charset="2"/>
              </a:rPr>
              <a:t></a:t>
            </a:r>
            <a:r>
              <a:rPr lang="en-US" dirty="0">
                <a:solidFill>
                  <a:srgbClr val="002060"/>
                </a:solidFill>
              </a:rPr>
              <a:t>(NNF)</a:t>
            </a:r>
          </a:p>
          <a:p>
            <a:r>
              <a:rPr lang="en-US" dirty="0">
                <a:solidFill>
                  <a:srgbClr val="002060"/>
                </a:solidFill>
              </a:rPr>
              <a:t>Infrared active	</a:t>
            </a:r>
            <a:r>
              <a:rPr lang="en-US" dirty="0" smtClean="0">
                <a:solidFill>
                  <a:srgbClr val="002060"/>
                </a:solidFill>
              </a:rPr>
              <a:t>           Infrared </a:t>
            </a:r>
            <a:r>
              <a:rPr lang="en-US" dirty="0">
                <a:solidFill>
                  <a:srgbClr val="002060"/>
                </a:solidFill>
              </a:rPr>
              <a:t>active	</a:t>
            </a:r>
            <a:r>
              <a:rPr lang="en-US" dirty="0" smtClean="0">
                <a:solidFill>
                  <a:srgbClr val="002060"/>
                </a:solidFill>
              </a:rPr>
              <a:t>        Infrared </a:t>
            </a:r>
            <a:r>
              <a:rPr lang="en-US" dirty="0">
                <a:solidFill>
                  <a:srgbClr val="002060"/>
                </a:solidFill>
              </a:rPr>
              <a:t>active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1523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           603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		        </a:t>
            </a:r>
            <a:r>
              <a:rPr lang="en-US" dirty="0" smtClean="0">
                <a:solidFill>
                  <a:srgbClr val="002060"/>
                </a:solidFill>
              </a:rPr>
              <a:t>423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42779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Point group: </a:t>
            </a:r>
            <a:r>
              <a:rPr lang="en-US" b="1" dirty="0" smtClean="0">
                <a:solidFill>
                  <a:srgbClr val="002060"/>
                </a:solidFill>
              </a:rPr>
              <a:t>C</a:t>
            </a:r>
            <a:r>
              <a:rPr lang="en-US" b="1" baseline="-25000" dirty="0" smtClean="0">
                <a:solidFill>
                  <a:srgbClr val="002060"/>
                </a:solidFill>
              </a:rPr>
              <a:t>3v</a:t>
            </a:r>
            <a:r>
              <a:rPr lang="en-US" dirty="0" smtClean="0">
                <a:solidFill>
                  <a:schemeClr val="bg1"/>
                </a:solidFill>
              </a:rPr>
              <a:t> (C</a:t>
            </a:r>
            <a:r>
              <a:rPr lang="en-US" baseline="-25000" dirty="0" smtClean="0">
                <a:solidFill>
                  <a:schemeClr val="bg1"/>
                </a:solidFill>
              </a:rPr>
              <a:t>3,</a:t>
            </a:r>
            <a:r>
              <a:rPr lang="en-US" dirty="0" smtClean="0">
                <a:solidFill>
                  <a:schemeClr val="bg1"/>
                </a:solidFill>
              </a:rPr>
              <a:t> vertical mirror plane)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Number of modes: 6 (=3*4-6), non-linear</a:t>
            </a:r>
          </a:p>
          <a:p>
            <a:r>
              <a:rPr lang="en-US" dirty="0">
                <a:solidFill>
                  <a:srgbClr val="FF0000"/>
                </a:solidFill>
              </a:rPr>
              <a:t>The exclusion rule </a:t>
            </a:r>
            <a:r>
              <a:rPr lang="en-US" dirty="0" smtClean="0">
                <a:solidFill>
                  <a:srgbClr val="FF0000"/>
                </a:solidFill>
              </a:rPr>
              <a:t>does not apply here </a:t>
            </a:r>
            <a:r>
              <a:rPr lang="en-US" dirty="0">
                <a:solidFill>
                  <a:srgbClr val="FF0000"/>
                </a:solidFill>
              </a:rPr>
              <a:t>because </a:t>
            </a:r>
            <a:r>
              <a:rPr lang="en-US" dirty="0" smtClean="0">
                <a:solidFill>
                  <a:srgbClr val="FF0000"/>
                </a:solidFill>
              </a:rPr>
              <a:t>there is no </a:t>
            </a:r>
            <a:r>
              <a:rPr lang="en-US" dirty="0">
                <a:solidFill>
                  <a:srgbClr val="FF0000"/>
                </a:solidFill>
              </a:rPr>
              <a:t>inversion </a:t>
            </a:r>
            <a:r>
              <a:rPr lang="en-US" dirty="0" smtClean="0">
                <a:solidFill>
                  <a:srgbClr val="FF0000"/>
                </a:solidFill>
              </a:rPr>
              <a:t>center in the molecule.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Example 2: </a:t>
            </a:r>
            <a:r>
              <a:rPr lang="en-US" i="1" dirty="0" smtClean="0">
                <a:solidFill>
                  <a:srgbClr val="002060"/>
                </a:solidFill>
              </a:rPr>
              <a:t>CHCl</a:t>
            </a:r>
            <a:r>
              <a:rPr lang="en-US" i="1" baseline="-25000" dirty="0" smtClean="0">
                <a:solidFill>
                  <a:srgbClr val="002060"/>
                </a:solidFill>
              </a:rPr>
              <a:t>3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990600" y="5048071"/>
            <a:ext cx="746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Sym. to p.a.	</a:t>
            </a:r>
            <a:r>
              <a:rPr lang="en-US" dirty="0" smtClean="0">
                <a:solidFill>
                  <a:srgbClr val="002060"/>
                </a:solidFill>
              </a:rPr>
              <a:t>               asym</a:t>
            </a:r>
            <a:r>
              <a:rPr lang="en-US" dirty="0">
                <a:solidFill>
                  <a:srgbClr val="002060"/>
                </a:solidFill>
              </a:rPr>
              <a:t>. to p.a. 	    </a:t>
            </a:r>
            <a:r>
              <a:rPr lang="en-US" dirty="0" smtClean="0">
                <a:solidFill>
                  <a:srgbClr val="002060"/>
                </a:solidFill>
              </a:rPr>
              <a:t>      </a:t>
            </a:r>
            <a:r>
              <a:rPr lang="en-US" dirty="0">
                <a:solidFill>
                  <a:srgbClr val="002060"/>
                </a:solidFill>
              </a:rPr>
              <a:t>sym. to p.a.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A</a:t>
            </a:r>
            <a:r>
              <a:rPr lang="en-US" baseline="-25000" dirty="0" smtClean="0">
                <a:solidFill>
                  <a:srgbClr val="002060"/>
                </a:solidFill>
              </a:rPr>
              <a:t>1</a:t>
            </a:r>
            <a:r>
              <a:rPr lang="en-US" dirty="0" smtClean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dirty="0" smtClean="0">
                <a:solidFill>
                  <a:srgbClr val="002060"/>
                </a:solidFill>
              </a:rPr>
              <a:t>(CH)</a:t>
            </a:r>
            <a:r>
              <a:rPr lang="en-US" dirty="0">
                <a:solidFill>
                  <a:srgbClr val="002060"/>
                </a:solidFill>
              </a:rPr>
              <a:t>	 </a:t>
            </a:r>
            <a:r>
              <a:rPr lang="en-US" dirty="0" smtClean="0">
                <a:solidFill>
                  <a:srgbClr val="002060"/>
                </a:solidFill>
              </a:rPr>
              <a:t>              A</a:t>
            </a:r>
            <a:r>
              <a:rPr lang="en-US" baseline="-25000" dirty="0" smtClean="0">
                <a:solidFill>
                  <a:srgbClr val="002060"/>
                </a:solidFill>
              </a:rPr>
              <a:t>1</a:t>
            </a:r>
            <a:r>
              <a:rPr lang="en-US" dirty="0" smtClean="0">
                <a:solidFill>
                  <a:srgbClr val="002060"/>
                </a:solidFill>
              </a:rPr>
              <a:t>,</a:t>
            </a:r>
            <a:r>
              <a:rPr lang="en-US" baseline="-25000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baseline="-25000" dirty="0" smtClean="0">
                <a:solidFill>
                  <a:srgbClr val="002060"/>
                </a:solidFill>
              </a:rPr>
              <a:t>s</a:t>
            </a:r>
            <a:r>
              <a:rPr lang="en-US" dirty="0" smtClean="0">
                <a:solidFill>
                  <a:srgbClr val="002060"/>
                </a:solidFill>
              </a:rPr>
              <a:t>(CCl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r>
              <a:rPr lang="en-US" dirty="0">
                <a:solidFill>
                  <a:srgbClr val="002060"/>
                </a:solidFill>
              </a:rPr>
              <a:t>	     </a:t>
            </a:r>
            <a:r>
              <a:rPr lang="en-US" dirty="0" smtClean="0">
                <a:solidFill>
                  <a:srgbClr val="002060"/>
                </a:solidFill>
              </a:rPr>
              <a:t>     A</a:t>
            </a:r>
            <a:r>
              <a:rPr lang="en-US" baseline="-25000" dirty="0" smtClean="0">
                <a:solidFill>
                  <a:srgbClr val="002060"/>
                </a:solidFill>
              </a:rPr>
              <a:t>u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baseline="-25000" dirty="0" smtClean="0">
                <a:solidFill>
                  <a:srgbClr val="002060"/>
                </a:solidFill>
              </a:rPr>
              <a:t>s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>
                <a:solidFill>
                  <a:srgbClr val="002060"/>
                </a:solidFill>
              </a:rPr>
              <a:t>CCl</a:t>
            </a:r>
            <a:r>
              <a:rPr lang="en-US" baseline="-25000" dirty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)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Raman </a:t>
            </a:r>
            <a:r>
              <a:rPr lang="en-US" dirty="0" smtClean="0">
                <a:solidFill>
                  <a:srgbClr val="002060"/>
                </a:solidFill>
              </a:rPr>
              <a:t>and IR active             Raman and IR active          </a:t>
            </a:r>
            <a:r>
              <a:rPr lang="en-US" dirty="0">
                <a:solidFill>
                  <a:srgbClr val="002060"/>
                </a:solidFill>
              </a:rPr>
              <a:t>Raman and IR active</a:t>
            </a:r>
            <a:r>
              <a:rPr lang="en-US" dirty="0" smtClean="0">
                <a:solidFill>
                  <a:srgbClr val="002060"/>
                </a:solidFill>
              </a:rPr>
              <a:t>          3019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               668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 </a:t>
            </a:r>
            <a:r>
              <a:rPr lang="en-US" dirty="0">
                <a:solidFill>
                  <a:srgbClr val="002060"/>
                </a:solidFill>
              </a:rPr>
              <a:t>		        </a:t>
            </a:r>
            <a:r>
              <a:rPr lang="en-US" dirty="0" smtClean="0">
                <a:solidFill>
                  <a:srgbClr val="002060"/>
                </a:solidFill>
              </a:rPr>
              <a:t>  366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</a:p>
        </p:txBody>
      </p:sp>
      <p:pic>
        <p:nvPicPr>
          <p:cNvPr id="4" name="chloroform_3019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0"/>
                </p14:media>
              </p:ext>
            </p:extLst>
          </p:nvPr>
        </p:nvPicPr>
        <p:blipFill rotWithShape="1">
          <a:blip r:embed="rId6"/>
          <a:srcRect l="41860" t="36630" r="41629" b="34813"/>
          <a:stretch>
            <a:fillRect/>
          </a:stretch>
        </p:blipFill>
        <p:spPr>
          <a:xfrm>
            <a:off x="997685" y="3352800"/>
            <a:ext cx="1828800" cy="1645920"/>
          </a:xfrm>
          <a:prstGeom prst="rect">
            <a:avLst/>
          </a:prstGeom>
        </p:spPr>
      </p:pic>
      <p:pic>
        <p:nvPicPr>
          <p:cNvPr id="6" name="chloroform_668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00"/>
                </p14:media>
              </p:ext>
            </p:extLst>
          </p:nvPr>
        </p:nvPicPr>
        <p:blipFill rotWithShape="1">
          <a:blip r:embed="rId7"/>
          <a:srcRect l="42442" t="36111" r="41977" b="35592"/>
          <a:stretch>
            <a:fillRect/>
          </a:stretch>
        </p:blipFill>
        <p:spPr>
          <a:xfrm>
            <a:off x="3657600" y="3352800"/>
            <a:ext cx="1828800" cy="1645920"/>
          </a:xfrm>
          <a:prstGeom prst="rect">
            <a:avLst/>
          </a:prstGeom>
        </p:spPr>
      </p:pic>
      <p:pic>
        <p:nvPicPr>
          <p:cNvPr id="7" name="chloroform_366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4">
                  <p14:trim end="400"/>
                </p14:media>
              </p:ext>
            </p:extLst>
          </p:nvPr>
        </p:nvPicPr>
        <p:blipFill rotWithShape="1">
          <a:blip r:embed="rId8"/>
          <a:srcRect l="41628" t="38448" r="41000" b="35593"/>
          <a:stretch>
            <a:fillRect/>
          </a:stretch>
        </p:blipFill>
        <p:spPr>
          <a:xfrm>
            <a:off x="6172200" y="3403568"/>
            <a:ext cx="18288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loroform_1216.mov">
            <a:hlinkClick r:id="" action="ppaction://media"/>
          </p:cNvPr>
          <p:cNvPicPr>
            <a:picLocks noGrp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0"/>
                </p14:media>
              </p:ext>
            </p:extLst>
          </p:nvPr>
        </p:nvPicPr>
        <p:blipFill rotWithShape="1">
          <a:blip r:embed="rId7"/>
          <a:srcRect l="41602" t="36344" r="41473" b="34361"/>
          <a:stretch>
            <a:fillRect/>
          </a:stretch>
        </p:blipFill>
        <p:spPr>
          <a:xfrm>
            <a:off x="1082040" y="1523999"/>
            <a:ext cx="1828800" cy="164592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Example 2: </a:t>
            </a:r>
            <a:r>
              <a:rPr lang="en-US" i="1" dirty="0">
                <a:solidFill>
                  <a:srgbClr val="002060"/>
                </a:solidFill>
              </a:rPr>
              <a:t>CHCl</a:t>
            </a:r>
            <a:r>
              <a:rPr lang="en-US" i="1" baseline="-25000" dirty="0">
                <a:solidFill>
                  <a:srgbClr val="002060"/>
                </a:solidFill>
              </a:rPr>
              <a:t>3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90600" y="3333969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Sym. to </a:t>
            </a:r>
            <a:r>
              <a:rPr lang="en-US" dirty="0" err="1">
                <a:solidFill>
                  <a:srgbClr val="002060"/>
                </a:solidFill>
              </a:rPr>
              <a:t>p.a</a:t>
            </a:r>
            <a:r>
              <a:rPr lang="en-US" dirty="0">
                <a:solidFill>
                  <a:srgbClr val="002060"/>
                </a:solidFill>
              </a:rPr>
              <a:t>	 </a:t>
            </a:r>
            <a:r>
              <a:rPr lang="en-US" dirty="0" smtClean="0">
                <a:solidFill>
                  <a:srgbClr val="002060"/>
                </a:solidFill>
              </a:rPr>
              <a:t>          sym</a:t>
            </a:r>
            <a:r>
              <a:rPr lang="en-US" dirty="0">
                <a:solidFill>
                  <a:srgbClr val="002060"/>
                </a:solidFill>
              </a:rPr>
              <a:t>. to p.a.		</a:t>
            </a:r>
            <a:r>
              <a:rPr lang="en-US" dirty="0" smtClean="0">
                <a:solidFill>
                  <a:srgbClr val="002060"/>
                </a:solidFill>
              </a:rPr>
              <a:t>        asym</a:t>
            </a:r>
            <a:r>
              <a:rPr lang="en-US" dirty="0">
                <a:solidFill>
                  <a:srgbClr val="002060"/>
                </a:solidFill>
              </a:rPr>
              <a:t>. to p.a.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E,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dirty="0" smtClean="0">
                <a:solidFill>
                  <a:srgbClr val="002060"/>
                </a:solidFill>
              </a:rPr>
              <a:t>(</a:t>
            </a:r>
            <a:r>
              <a:rPr lang="en-US" dirty="0" err="1" smtClean="0">
                <a:solidFill>
                  <a:srgbClr val="002060"/>
                </a:solidFill>
              </a:rPr>
              <a:t>HCCl</a:t>
            </a:r>
            <a:r>
              <a:rPr lang="en-US" dirty="0" smtClean="0">
                <a:solidFill>
                  <a:srgbClr val="002060"/>
                </a:solidFill>
              </a:rPr>
              <a:t>),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en-US" dirty="0" smtClean="0">
                <a:solidFill>
                  <a:srgbClr val="002060"/>
                </a:solidFill>
              </a:rPr>
              <a:t>(CCl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 smtClean="0">
                <a:solidFill>
                  <a:srgbClr val="002060"/>
                </a:solidFill>
              </a:rPr>
              <a:t>)          E,</a:t>
            </a:r>
            <a:r>
              <a:rPr lang="en-US" baseline="-25000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baseline="-25000" dirty="0" smtClean="0">
                <a:solidFill>
                  <a:srgbClr val="002060"/>
                </a:solidFill>
              </a:rPr>
              <a:t>as</a:t>
            </a:r>
            <a:r>
              <a:rPr lang="en-US" dirty="0" smtClean="0">
                <a:solidFill>
                  <a:srgbClr val="002060"/>
                </a:solidFill>
              </a:rPr>
              <a:t>(CCl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)	          </a:t>
            </a:r>
            <a:r>
              <a:rPr lang="en-US" dirty="0" smtClean="0">
                <a:solidFill>
                  <a:srgbClr val="002060"/>
                </a:solidFill>
              </a:rPr>
              <a:t>              E, </a:t>
            </a:r>
            <a:r>
              <a:rPr lang="en-US" dirty="0" smtClean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baseline="-25000" dirty="0" smtClean="0">
                <a:solidFill>
                  <a:srgbClr val="002060"/>
                </a:solidFill>
              </a:rPr>
              <a:t>as</a:t>
            </a:r>
            <a:r>
              <a:rPr lang="en-US" dirty="0" smtClean="0">
                <a:solidFill>
                  <a:srgbClr val="002060"/>
                </a:solidFill>
              </a:rPr>
              <a:t>(CCl</a:t>
            </a:r>
            <a:r>
              <a:rPr lang="en-US" baseline="-25000" dirty="0" smtClean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)</a:t>
            </a:r>
          </a:p>
          <a:p>
            <a:r>
              <a:rPr lang="en-US" dirty="0" smtClean="0">
                <a:solidFill>
                  <a:srgbClr val="002060"/>
                </a:solidFill>
              </a:rPr>
              <a:t>Raman </a:t>
            </a:r>
            <a:r>
              <a:rPr lang="en-US" dirty="0">
                <a:solidFill>
                  <a:srgbClr val="002060"/>
                </a:solidFill>
              </a:rPr>
              <a:t>and IR active         </a:t>
            </a:r>
            <a:r>
              <a:rPr lang="en-US" dirty="0" smtClean="0">
                <a:solidFill>
                  <a:srgbClr val="002060"/>
                </a:solidFill>
              </a:rPr>
              <a:t>Raman </a:t>
            </a:r>
            <a:r>
              <a:rPr lang="en-US" dirty="0">
                <a:solidFill>
                  <a:srgbClr val="002060"/>
                </a:solidFill>
              </a:rPr>
              <a:t>and IR active          </a:t>
            </a:r>
            <a:r>
              <a:rPr lang="en-US" dirty="0" smtClean="0">
                <a:solidFill>
                  <a:srgbClr val="002060"/>
                </a:solidFill>
              </a:rPr>
              <a:t>  Raman </a:t>
            </a:r>
            <a:r>
              <a:rPr lang="en-US" dirty="0">
                <a:solidFill>
                  <a:srgbClr val="002060"/>
                </a:solidFill>
              </a:rPr>
              <a:t>and IR active </a:t>
            </a:r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1216 cm</a:t>
            </a:r>
            <a:r>
              <a:rPr lang="en-US" baseline="30000" dirty="0" smtClean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           761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  <a:r>
              <a:rPr lang="en-US" dirty="0">
                <a:solidFill>
                  <a:srgbClr val="002060"/>
                </a:solidFill>
              </a:rPr>
              <a:t>		        </a:t>
            </a:r>
            <a:r>
              <a:rPr lang="en-US" dirty="0" smtClean="0">
                <a:solidFill>
                  <a:srgbClr val="002060"/>
                </a:solidFill>
              </a:rPr>
              <a:t>262 </a:t>
            </a:r>
            <a:r>
              <a:rPr lang="en-US" dirty="0">
                <a:solidFill>
                  <a:srgbClr val="002060"/>
                </a:solidFill>
              </a:rPr>
              <a:t>cm</a:t>
            </a:r>
            <a:r>
              <a:rPr lang="en-US" baseline="30000" dirty="0">
                <a:solidFill>
                  <a:srgbClr val="002060"/>
                </a:solidFill>
              </a:rPr>
              <a:t>-1</a:t>
            </a:r>
          </a:p>
        </p:txBody>
      </p:sp>
      <p:pic>
        <p:nvPicPr>
          <p:cNvPr id="6" name="chloroform_761.mov">
            <a:hlinkClick r:id="" action="ppaction://media"/>
          </p:cNvPr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2442" t="36630" r="41977" b="37667"/>
          <a:stretch/>
        </p:blipFill>
        <p:spPr>
          <a:xfrm>
            <a:off x="3533553" y="1524000"/>
            <a:ext cx="1828800" cy="1645920"/>
          </a:xfrm>
          <a:prstGeom prst="rect">
            <a:avLst/>
          </a:prstGeom>
        </p:spPr>
      </p:pic>
      <p:pic>
        <p:nvPicPr>
          <p:cNvPr id="7" name="chloroform_262.mov">
            <a:hlinkClick r:id="" action="ppaction://media"/>
          </p:cNvPr>
          <p:cNvPicPr>
            <a:picLocks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end="3400"/>
                </p14:media>
              </p:ext>
            </p:extLst>
          </p:nvPr>
        </p:nvPicPr>
        <p:blipFill rotWithShape="1">
          <a:blip r:embed="rId9"/>
          <a:srcRect l="41745" t="37669" r="41395" b="35592"/>
          <a:stretch>
            <a:fillRect/>
          </a:stretch>
        </p:blipFill>
        <p:spPr>
          <a:xfrm>
            <a:off x="6019799" y="1524000"/>
            <a:ext cx="18288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1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Example 2: </a:t>
            </a:r>
            <a:r>
              <a:rPr lang="en-US" i="1" dirty="0">
                <a:solidFill>
                  <a:srgbClr val="002060"/>
                </a:solidFill>
              </a:rPr>
              <a:t>CHCl</a:t>
            </a:r>
            <a:r>
              <a:rPr lang="en-US" i="1" baseline="-25000" dirty="0">
                <a:solidFill>
                  <a:srgbClr val="002060"/>
                </a:solidFill>
              </a:rPr>
              <a:t>3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5" b="19014"/>
          <a:stretch/>
        </p:blipFill>
        <p:spPr bwMode="auto">
          <a:xfrm>
            <a:off x="533400" y="1679945"/>
            <a:ext cx="6810375" cy="2358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97"/>
          <a:stretch/>
        </p:blipFill>
        <p:spPr bwMode="auto">
          <a:xfrm>
            <a:off x="548640" y="4191000"/>
            <a:ext cx="77724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3462670"/>
            <a:ext cx="200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Infrared spectrum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8199" y="4191000"/>
            <a:ext cx="18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Raman spectrum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3196" y="2754868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sz="1400" dirty="0">
                <a:solidFill>
                  <a:srgbClr val="002060"/>
                </a:solidFill>
              </a:rPr>
              <a:t>(CH)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80123" y="5638800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sz="1400" dirty="0">
                <a:solidFill>
                  <a:srgbClr val="002060"/>
                </a:solidFill>
              </a:rPr>
              <a:t>(CH)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312354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sz="1400" baseline="-25000" dirty="0">
                <a:solidFill>
                  <a:srgbClr val="002060"/>
                </a:solidFill>
              </a:rPr>
              <a:t>s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5807413" y="4221778"/>
            <a:ext cx="816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sz="1400" baseline="-25000" dirty="0">
                <a:solidFill>
                  <a:srgbClr val="002060"/>
                </a:solidFill>
              </a:rPr>
              <a:t>s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600" dirty="0">
                <a:solidFill>
                  <a:srgbClr val="002060"/>
                </a:solidFill>
              </a:rPr>
              <a:t>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6997392" y="4191000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sz="1400" baseline="-25000" dirty="0">
                <a:solidFill>
                  <a:srgbClr val="002060"/>
                </a:solidFill>
              </a:rPr>
              <a:t>s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4434840" y="3462102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sz="1400" dirty="0">
                <a:solidFill>
                  <a:srgbClr val="002060"/>
                </a:solidFill>
              </a:rPr>
              <a:t>(</a:t>
            </a:r>
            <a:r>
              <a:rPr lang="en-US" sz="1400" dirty="0" err="1">
                <a:solidFill>
                  <a:srgbClr val="002060"/>
                </a:solidFill>
              </a:rPr>
              <a:t>HCCl</a:t>
            </a:r>
            <a:r>
              <a:rPr lang="en-US" sz="1400" dirty="0">
                <a:solidFill>
                  <a:srgbClr val="002060"/>
                </a:solidFill>
              </a:rPr>
              <a:t>), </a:t>
            </a:r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4304826" y="5808077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sz="1400" dirty="0">
                <a:solidFill>
                  <a:srgbClr val="002060"/>
                </a:solidFill>
              </a:rPr>
              <a:t>(</a:t>
            </a:r>
            <a:r>
              <a:rPr lang="en-US" sz="1400" dirty="0" err="1">
                <a:solidFill>
                  <a:srgbClr val="002060"/>
                </a:solidFill>
              </a:rPr>
              <a:t>HCCl</a:t>
            </a:r>
            <a:r>
              <a:rPr lang="en-US" sz="1400" dirty="0">
                <a:solidFill>
                  <a:srgbClr val="002060"/>
                </a:solidFill>
              </a:rPr>
              <a:t>), </a:t>
            </a:r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r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86400" y="3093422"/>
            <a:ext cx="8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sz="1400" baseline="-25000" dirty="0">
                <a:solidFill>
                  <a:srgbClr val="002060"/>
                </a:solidFill>
              </a:rPr>
              <a:t>as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807413" y="5736349"/>
            <a:ext cx="845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</a:t>
            </a:r>
            <a:r>
              <a:rPr lang="en-US" sz="1400" baseline="-25000" dirty="0">
                <a:solidFill>
                  <a:srgbClr val="002060"/>
                </a:solidFill>
              </a:rPr>
              <a:t>as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7391400" y="4724400"/>
            <a:ext cx="12780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  <a:latin typeface="Symbol" pitchFamily="18" charset="2"/>
              </a:rPr>
              <a:t>d</a:t>
            </a:r>
            <a:r>
              <a:rPr lang="en-US" sz="1400" baseline="-25000" dirty="0">
                <a:solidFill>
                  <a:srgbClr val="002060"/>
                </a:solidFill>
              </a:rPr>
              <a:t>as</a:t>
            </a:r>
            <a:r>
              <a:rPr lang="en-US" sz="1400" dirty="0">
                <a:solidFill>
                  <a:srgbClr val="002060"/>
                </a:solidFill>
              </a:rPr>
              <a:t>(CCl</a:t>
            </a:r>
            <a:r>
              <a:rPr lang="en-US" sz="1400" baseline="-25000" dirty="0">
                <a:solidFill>
                  <a:srgbClr val="002060"/>
                </a:solidFill>
              </a:rPr>
              <a:t>3</a:t>
            </a:r>
            <a:r>
              <a:rPr lang="en-US" sz="1400" dirty="0">
                <a:solidFill>
                  <a:srgbClr val="002060"/>
                </a:solidFill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13979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THE END???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Why do some objects appear </a:t>
            </a:r>
            <a:r>
              <a:rPr lang="en-US" dirty="0" smtClean="0">
                <a:solidFill>
                  <a:schemeClr val="bg1"/>
                </a:solidFill>
              </a:rPr>
              <a:t>more symmetrical </a:t>
            </a:r>
            <a:r>
              <a:rPr lang="en-US" dirty="0">
                <a:solidFill>
                  <a:schemeClr val="bg1"/>
                </a:solidFill>
              </a:rPr>
              <a:t>than </a:t>
            </a:r>
            <a:r>
              <a:rPr lang="en-US" dirty="0" smtClean="0">
                <a:solidFill>
                  <a:schemeClr val="bg1"/>
                </a:solidFill>
              </a:rPr>
              <a:t>others?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>
                <a:solidFill>
                  <a:schemeClr val="bg1"/>
                </a:solidFill>
              </a:rPr>
              <a:t>symmetric molecule appears to look the same from all sides, even if it is rotated.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How </a:t>
            </a:r>
            <a:r>
              <a:rPr lang="en-US" dirty="0">
                <a:solidFill>
                  <a:schemeClr val="bg1"/>
                </a:solidFill>
              </a:rPr>
              <a:t>do symmetry and </a:t>
            </a:r>
            <a:r>
              <a:rPr lang="en-US" dirty="0" smtClean="0">
                <a:solidFill>
                  <a:schemeClr val="bg1"/>
                </a:solidFill>
              </a:rPr>
              <a:t>spectroscopy </a:t>
            </a:r>
            <a:r>
              <a:rPr lang="en-US" dirty="0">
                <a:solidFill>
                  <a:schemeClr val="bg1"/>
                </a:solidFill>
              </a:rPr>
              <a:t>relate to each other?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In </a:t>
            </a:r>
            <a:r>
              <a:rPr lang="en-US" dirty="0">
                <a:solidFill>
                  <a:schemeClr val="bg1"/>
                </a:solidFill>
              </a:rPr>
              <a:t>order to understand this, chemists use </a:t>
            </a:r>
            <a:r>
              <a:rPr lang="en-US" i="1" dirty="0">
                <a:solidFill>
                  <a:schemeClr val="bg1"/>
                </a:solidFill>
              </a:rPr>
              <a:t>symmetry operations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i="1" dirty="0">
                <a:solidFill>
                  <a:schemeClr val="bg1"/>
                </a:solidFill>
              </a:rPr>
              <a:t>symmetry elements</a:t>
            </a:r>
            <a:r>
              <a:rPr lang="en-US" dirty="0">
                <a:solidFill>
                  <a:schemeClr val="bg1"/>
                </a:solidFill>
              </a:rPr>
              <a:t>. 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Operations </a:t>
            </a:r>
            <a:r>
              <a:rPr lang="en-US" dirty="0">
                <a:solidFill>
                  <a:srgbClr val="002060"/>
                </a:solidFill>
              </a:rPr>
              <a:t>that leave the appearance of the molecule the same are </a:t>
            </a:r>
            <a:r>
              <a:rPr lang="en-US" i="1" dirty="0">
                <a:solidFill>
                  <a:srgbClr val="002060"/>
                </a:solidFill>
              </a:rPr>
              <a:t>symmetry operations.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The </a:t>
            </a:r>
            <a:r>
              <a:rPr lang="en-US" dirty="0">
                <a:solidFill>
                  <a:srgbClr val="002060"/>
                </a:solidFill>
              </a:rPr>
              <a:t>tools that are used for those operations are called </a:t>
            </a:r>
            <a:r>
              <a:rPr lang="en-US" i="1" dirty="0">
                <a:solidFill>
                  <a:srgbClr val="002060"/>
                </a:solidFill>
              </a:rPr>
              <a:t>symmetry elements</a:t>
            </a:r>
            <a:r>
              <a:rPr lang="en-US" dirty="0">
                <a:solidFill>
                  <a:srgbClr val="002060"/>
                </a:solidFill>
              </a:rPr>
              <a:t>.  </a:t>
            </a: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Introduction I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66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What types of symmetry operations are there?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0"/>
            <a:r>
              <a:rPr lang="en-US" b="1" dirty="0" smtClean="0">
                <a:solidFill>
                  <a:srgbClr val="002060"/>
                </a:solidFill>
              </a:rPr>
              <a:t>Translation</a:t>
            </a:r>
            <a:endParaRPr lang="en-US" dirty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Going </a:t>
            </a:r>
            <a:r>
              <a:rPr lang="en-US" dirty="0">
                <a:solidFill>
                  <a:schemeClr val="bg1"/>
                </a:solidFill>
              </a:rPr>
              <a:t>along the translation vector in </a:t>
            </a:r>
            <a:r>
              <a:rPr lang="en-US" dirty="0">
                <a:solidFill>
                  <a:schemeClr val="bg1"/>
                </a:solidFill>
                <a:latin typeface="Symbol" pitchFamily="18" charset="2"/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-PdCl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, does not change the molecule. 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>
                <a:solidFill>
                  <a:schemeClr val="bg1"/>
                </a:solidFill>
              </a:rPr>
              <a:t>type of transformation has high significance in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solid-state </a:t>
            </a:r>
            <a:r>
              <a:rPr lang="en-US" dirty="0" smtClean="0">
                <a:solidFill>
                  <a:schemeClr val="bg1"/>
                </a:solidFill>
              </a:rPr>
              <a:t>structures (X-ray crystallography), </a:t>
            </a:r>
            <a:r>
              <a:rPr lang="en-US" dirty="0">
                <a:solidFill>
                  <a:schemeClr val="bg1"/>
                </a:solidFill>
              </a:rPr>
              <a:t>but does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not </a:t>
            </a:r>
            <a:r>
              <a:rPr lang="en-US" dirty="0">
                <a:solidFill>
                  <a:schemeClr val="bg1"/>
                </a:solidFill>
              </a:rPr>
              <a:t>play a role in infrared and Raman spectroscopy because the observer usually looks at isolated molecules or ions.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Symmetry operations 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1787158"/>
              </p:ext>
            </p:extLst>
          </p:nvPr>
        </p:nvGraphicFramePr>
        <p:xfrm>
          <a:off x="4114800" y="2971800"/>
          <a:ext cx="1965325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CS ChemDraw Drawing" r:id="rId3" imgW="2285730" imgH="1142730" progId="ChemDraw.Document.6.0">
                  <p:embed/>
                </p:oleObj>
              </mc:Choice>
              <mc:Fallback>
                <p:oleObj name="CS ChemDraw Drawing" r:id="rId3" imgW="2285730" imgH="114273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2971800"/>
                        <a:ext cx="1965325" cy="989012"/>
                      </a:xfrm>
                      <a:prstGeom prst="rect">
                        <a:avLst/>
                      </a:prstGeom>
                      <a:solidFill>
                        <a:schemeClr val="tx2">
                          <a:lumMod val="75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15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b="1" dirty="0">
                <a:solidFill>
                  <a:srgbClr val="00B050"/>
                </a:solidFill>
              </a:rPr>
              <a:t>Rotation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 rotation is performed around an axis of symmetry through an angle of 360/n (n-fold axis)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These axes are generally labeled by symbols like </a:t>
            </a:r>
            <a:r>
              <a:rPr lang="en-US" i="1" dirty="0" err="1">
                <a:solidFill>
                  <a:schemeClr val="bg1"/>
                </a:solidFill>
              </a:rPr>
              <a:t>C</a:t>
            </a:r>
            <a:r>
              <a:rPr lang="en-US" i="1" baseline="-25000" dirty="0" err="1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or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In most cases, regular polygons with </a:t>
            </a:r>
            <a:r>
              <a:rPr lang="en-US" i="1" dirty="0">
                <a:solidFill>
                  <a:schemeClr val="bg1"/>
                </a:solidFill>
              </a:rPr>
              <a:t>n</a:t>
            </a:r>
            <a:r>
              <a:rPr lang="en-US" dirty="0">
                <a:solidFill>
                  <a:schemeClr val="bg1"/>
                </a:solidFill>
              </a:rPr>
              <a:t> corners have a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i="1" dirty="0">
                <a:solidFill>
                  <a:schemeClr val="bg1"/>
                </a:solidFill>
              </a:rPr>
              <a:t>n-2</a:t>
            </a:r>
            <a:r>
              <a:rPr lang="en-US" dirty="0">
                <a:solidFill>
                  <a:schemeClr val="bg1"/>
                </a:solidFill>
              </a:rPr>
              <a:t>)-axis as principle axis, which is the axis with highest </a:t>
            </a:r>
            <a:r>
              <a:rPr lang="en-US" dirty="0" smtClean="0">
                <a:solidFill>
                  <a:schemeClr val="bg1"/>
                </a:solidFill>
              </a:rPr>
              <a:t>priority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i.e., IF</a:t>
            </a:r>
            <a:r>
              <a:rPr lang="en-US" baseline="-25000" dirty="0" smtClean="0">
                <a:solidFill>
                  <a:schemeClr val="bg1"/>
                </a:solidFill>
              </a:rPr>
              <a:t>7</a:t>
            </a:r>
            <a:r>
              <a:rPr lang="en-US" dirty="0" smtClean="0">
                <a:solidFill>
                  <a:schemeClr val="bg1"/>
                </a:solidFill>
              </a:rPr>
              <a:t> exhibits a pentagonal </a:t>
            </a:r>
            <a:r>
              <a:rPr lang="en-US" dirty="0" err="1" smtClean="0">
                <a:solidFill>
                  <a:schemeClr val="bg1"/>
                </a:solidFill>
              </a:rPr>
              <a:t>bipyramidal</a:t>
            </a:r>
            <a:r>
              <a:rPr lang="en-US" dirty="0" smtClean="0">
                <a:solidFill>
                  <a:schemeClr val="bg1"/>
                </a:solidFill>
              </a:rPr>
              <a:t> structure with a C</a:t>
            </a:r>
            <a:r>
              <a:rPr lang="en-US" baseline="-25000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-axis as the principle axis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Symmetry operations II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992855"/>
              </p:ext>
            </p:extLst>
          </p:nvPr>
        </p:nvGraphicFramePr>
        <p:xfrm>
          <a:off x="2971800" y="2743200"/>
          <a:ext cx="3276600" cy="1338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CS ChemDraw Drawing" r:id="rId3" imgW="3819960" imgH="1573560" progId="ChemDraw.Document.6.0">
                  <p:embed/>
                </p:oleObj>
              </mc:Choice>
              <mc:Fallback>
                <p:oleObj name="CS ChemDraw Drawing" r:id="rId3" imgW="3819960" imgH="1573560" progId="ChemDraw.Document.6.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2743200"/>
                        <a:ext cx="3276600" cy="13382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AutoShape 3"/>
          <p:cNvCxnSpPr>
            <a:cxnSpLocks noChangeShapeType="1"/>
          </p:cNvCxnSpPr>
          <p:nvPr/>
        </p:nvCxnSpPr>
        <p:spPr bwMode="auto">
          <a:xfrm>
            <a:off x="3685032" y="2971800"/>
            <a:ext cx="0" cy="11017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13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006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b="1" dirty="0">
                <a:solidFill>
                  <a:srgbClr val="0070C0"/>
                </a:solidFill>
              </a:rPr>
              <a:t>Reflection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a reflection in a plane passing through a molecule leaves it indistinguishable from its initial form, it possesses a </a:t>
            </a:r>
            <a:r>
              <a:rPr lang="en-US" i="1" dirty="0">
                <a:solidFill>
                  <a:schemeClr val="bg1"/>
                </a:solidFill>
              </a:rPr>
              <a:t>plane of </a:t>
            </a:r>
            <a:r>
              <a:rPr lang="en-US" i="1" dirty="0" smtClean="0">
                <a:solidFill>
                  <a:schemeClr val="bg1"/>
                </a:solidFill>
              </a:rPr>
              <a:t>symmetry</a:t>
            </a:r>
            <a:r>
              <a:rPr lang="en-US" dirty="0" smtClean="0">
                <a:solidFill>
                  <a:schemeClr val="bg1"/>
                </a:solidFill>
              </a:rPr>
              <a:t>, which is </a:t>
            </a:r>
            <a:r>
              <a:rPr lang="en-US" dirty="0" smtClean="0">
                <a:solidFill>
                  <a:schemeClr val="bg1"/>
                </a:solidFill>
              </a:rPr>
              <a:t>also </a:t>
            </a:r>
            <a:r>
              <a:rPr lang="en-US" dirty="0">
                <a:solidFill>
                  <a:schemeClr val="bg1"/>
                </a:solidFill>
              </a:rPr>
              <a:t>called a mirror plane (</a:t>
            </a:r>
            <a:r>
              <a:rPr lang="en-US" i="1" dirty="0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en-US" i="1" dirty="0">
                <a:solidFill>
                  <a:schemeClr val="bg1"/>
                </a:solidFill>
              </a:rPr>
              <a:t>, m</a:t>
            </a:r>
            <a:r>
              <a:rPr lang="en-US" dirty="0">
                <a:solidFill>
                  <a:schemeClr val="bg1"/>
                </a:solidFill>
              </a:rPr>
              <a:t>).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Indices: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v</a:t>
            </a:r>
            <a:r>
              <a:rPr lang="en-US" dirty="0">
                <a:solidFill>
                  <a:srgbClr val="002060"/>
                </a:solidFill>
              </a:rPr>
              <a:t>= vertical, principle axis is part of the mirror plane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h</a:t>
            </a:r>
            <a:r>
              <a:rPr lang="en-US" dirty="0">
                <a:solidFill>
                  <a:srgbClr val="002060"/>
                </a:solidFill>
              </a:rPr>
              <a:t>= horizontal, perpendicular to principal axis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d</a:t>
            </a:r>
            <a:r>
              <a:rPr lang="en-US" dirty="0">
                <a:solidFill>
                  <a:srgbClr val="002060"/>
                </a:solidFill>
              </a:rPr>
              <a:t>= diagonal or dihedral i.e., ethane</a:t>
            </a:r>
            <a:r>
              <a:rPr lang="en-US" dirty="0"/>
              <a:t>	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For </a:t>
            </a:r>
            <a:r>
              <a:rPr lang="en-US" dirty="0">
                <a:solidFill>
                  <a:schemeClr val="bg1"/>
                </a:solidFill>
              </a:rPr>
              <a:t>instance, the water molecule possesses two mirror planes passing through the oxygen atom, one that contains all three atoms, the other one perpendicular to it.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Example</a:t>
            </a:r>
            <a:r>
              <a:rPr lang="en-US" i="1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Pt</a:t>
            </a:r>
            <a:r>
              <a:rPr lang="en-US" dirty="0" smtClean="0">
                <a:solidFill>
                  <a:schemeClr val="bg1"/>
                </a:solidFill>
              </a:rPr>
              <a:t>(NH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Cl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forms two geometrical isomers, trans and cis. 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Symmetry operations </a:t>
            </a:r>
            <a:r>
              <a:rPr lang="en-US" dirty="0" smtClean="0">
                <a:solidFill>
                  <a:srgbClr val="002060"/>
                </a:solidFill>
              </a:rPr>
              <a:t>III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010864"/>
              </p:ext>
            </p:extLst>
          </p:nvPr>
        </p:nvGraphicFramePr>
        <p:xfrm>
          <a:off x="6400800" y="2895600"/>
          <a:ext cx="962025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CS ChemDraw Drawing" r:id="rId3" imgW="1447800" imgH="1056640" progId="ChemDraw.Document.6.0">
                  <p:embed/>
                </p:oleObj>
              </mc:Choice>
              <mc:Fallback>
                <p:oleObj name="CS ChemDraw Drawing" r:id="rId3" imgW="1447800" imgH="105664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2895600"/>
                        <a:ext cx="962025" cy="7143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201040"/>
              </p:ext>
            </p:extLst>
          </p:nvPr>
        </p:nvGraphicFramePr>
        <p:xfrm>
          <a:off x="7696200" y="2895600"/>
          <a:ext cx="74295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CS ChemDraw Drawing" r:id="rId5" imgW="702360" imgH="683640" progId="ChemDraw.Document.6.0">
                  <p:embed/>
                </p:oleObj>
              </mc:Choice>
              <mc:Fallback>
                <p:oleObj name="CS ChemDraw Drawing" r:id="rId5" imgW="702360" imgH="683640" progId="ChemDraw.Document.6.0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2895600"/>
                        <a:ext cx="742950" cy="7239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9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254960"/>
              </p:ext>
            </p:extLst>
          </p:nvPr>
        </p:nvGraphicFramePr>
        <p:xfrm>
          <a:off x="2914650" y="5334000"/>
          <a:ext cx="33147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CS ChemDraw Drawing" r:id="rId7" imgW="2721240" imgH="636480" progId="ChemDraw.Document.6.0">
                  <p:embed/>
                </p:oleObj>
              </mc:Choice>
              <mc:Fallback>
                <p:oleObj name="CS ChemDraw Drawing" r:id="rId7" imgW="2721240" imgH="636480" progId="ChemDraw.Document.6.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4650" y="5334000"/>
                        <a:ext cx="3314700" cy="777875"/>
                      </a:xfrm>
                      <a:prstGeom prst="rect">
                        <a:avLst/>
                      </a:prstGeom>
                      <a:solidFill>
                        <a:schemeClr val="tx2">
                          <a:lumMod val="9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Connector 9"/>
          <p:cNvCxnSpPr/>
          <p:nvPr/>
        </p:nvCxnSpPr>
        <p:spPr>
          <a:xfrm flipV="1">
            <a:off x="2971800" y="5334000"/>
            <a:ext cx="762000" cy="76200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078480" y="5364480"/>
            <a:ext cx="731520" cy="731520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166360" y="5669280"/>
            <a:ext cx="1047750" cy="7937"/>
          </a:xfrm>
          <a:prstGeom prst="line">
            <a:avLst/>
          </a:prstGeom>
          <a:ln w="19050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37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b="1" dirty="0">
                <a:solidFill>
                  <a:srgbClr val="7030A0"/>
                </a:solidFill>
              </a:rPr>
              <a:t>Center of symmetry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a molecule is symmetric about a point in the molecule, it has a </a:t>
            </a:r>
            <a:r>
              <a:rPr lang="en-US" i="1" dirty="0">
                <a:solidFill>
                  <a:schemeClr val="bg1"/>
                </a:solidFill>
              </a:rPr>
              <a:t>center of symmetry</a:t>
            </a:r>
            <a:r>
              <a:rPr lang="en-US" dirty="0">
                <a:solidFill>
                  <a:schemeClr val="bg1"/>
                </a:solidFill>
              </a:rPr>
              <a:t> (also called </a:t>
            </a:r>
            <a:r>
              <a:rPr lang="en-US" i="1" dirty="0">
                <a:solidFill>
                  <a:schemeClr val="bg1"/>
                </a:solidFill>
              </a:rPr>
              <a:t>inversion center, </a:t>
            </a:r>
            <a:r>
              <a:rPr lang="en-US" i="1" dirty="0" err="1">
                <a:solidFill>
                  <a:schemeClr val="bg1"/>
                </a:solidFill>
              </a:rPr>
              <a:t>i</a:t>
            </a:r>
            <a:r>
              <a:rPr lang="en-US" i="1" dirty="0">
                <a:solidFill>
                  <a:schemeClr val="bg1"/>
                </a:solidFill>
              </a:rPr>
              <a:t>, 1 or </a:t>
            </a:r>
            <a:r>
              <a:rPr lang="en-US" i="1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).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Atoms </a:t>
            </a:r>
            <a:r>
              <a:rPr lang="en-US" dirty="0">
                <a:solidFill>
                  <a:schemeClr val="bg1"/>
                </a:solidFill>
              </a:rPr>
              <a:t>are in equal distance and in opposite directions about this point in space.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Water and </a:t>
            </a:r>
            <a:r>
              <a:rPr lang="en-US" i="1" dirty="0">
                <a:solidFill>
                  <a:schemeClr val="bg1"/>
                </a:solidFill>
              </a:rPr>
              <a:t>cis</a:t>
            </a:r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err="1">
                <a:solidFill>
                  <a:schemeClr val="bg1"/>
                </a:solidFill>
              </a:rPr>
              <a:t>Pt</a:t>
            </a:r>
            <a:r>
              <a:rPr lang="en-US" dirty="0">
                <a:solidFill>
                  <a:schemeClr val="bg1"/>
                </a:solidFill>
              </a:rPr>
              <a:t>(NH</a:t>
            </a:r>
            <a:r>
              <a:rPr lang="en-US" baseline="-25000" dirty="0">
                <a:solidFill>
                  <a:schemeClr val="bg1"/>
                </a:solidFill>
              </a:rPr>
              <a:t>3</a:t>
            </a:r>
            <a:r>
              <a:rPr lang="en-US" dirty="0">
                <a:solidFill>
                  <a:schemeClr val="bg1"/>
                </a:solidFill>
              </a:rPr>
              <a:t>)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Cl</a:t>
            </a:r>
            <a:r>
              <a:rPr lang="en-US" baseline="-25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do not possess an inversion center.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i="1" dirty="0" smtClean="0">
                <a:solidFill>
                  <a:schemeClr val="bg1"/>
                </a:solidFill>
              </a:rPr>
              <a:t>Trans</a:t>
            </a:r>
            <a:r>
              <a:rPr lang="en-US" dirty="0" smtClean="0">
                <a:solidFill>
                  <a:schemeClr val="bg1"/>
                </a:solidFill>
              </a:rPr>
              <a:t>-</a:t>
            </a:r>
            <a:r>
              <a:rPr lang="en-US" dirty="0" err="1" smtClean="0">
                <a:solidFill>
                  <a:schemeClr val="bg1"/>
                </a:solidFill>
              </a:rPr>
              <a:t>Pt</a:t>
            </a:r>
            <a:r>
              <a:rPr lang="en-US" dirty="0" smtClean="0">
                <a:solidFill>
                  <a:schemeClr val="bg1"/>
                </a:solidFill>
              </a:rPr>
              <a:t>(NH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r>
              <a:rPr lang="en-US" dirty="0" smtClean="0">
                <a:solidFill>
                  <a:schemeClr val="bg1"/>
                </a:solidFill>
              </a:rPr>
              <a:t>Cl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on the other hand has a</a:t>
            </a:r>
            <a:r>
              <a:rPr lang="en-US" baseline="-25000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center of symmetry located in the platinum atom.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If </a:t>
            </a:r>
            <a:r>
              <a:rPr lang="en-US" dirty="0">
                <a:solidFill>
                  <a:schemeClr val="bg1"/>
                </a:solidFill>
              </a:rPr>
              <a:t>a molecule possesses an inversion center, the </a:t>
            </a:r>
            <a:r>
              <a:rPr lang="en-US" i="1" dirty="0">
                <a:solidFill>
                  <a:srgbClr val="FF0000"/>
                </a:solidFill>
              </a:rPr>
              <a:t>exclusion rule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will </a:t>
            </a:r>
            <a:r>
              <a:rPr lang="en-US" dirty="0" smtClean="0">
                <a:solidFill>
                  <a:schemeClr val="bg1"/>
                </a:solidFill>
              </a:rPr>
              <a:t>apply.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If a molecule exhibits an inversion center, </a:t>
            </a:r>
            <a:r>
              <a:rPr lang="en-US" b="1" dirty="0" smtClean="0">
                <a:solidFill>
                  <a:srgbClr val="FF0000"/>
                </a:solidFill>
              </a:rPr>
              <a:t>a </a:t>
            </a:r>
            <a:r>
              <a:rPr lang="en-US" b="1" dirty="0">
                <a:solidFill>
                  <a:srgbClr val="FF0000"/>
                </a:solidFill>
              </a:rPr>
              <a:t>vibration is either infrared or Raman active, but not both.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Symmetry operations </a:t>
            </a:r>
            <a:r>
              <a:rPr lang="en-US" dirty="0" smtClean="0">
                <a:solidFill>
                  <a:srgbClr val="002060"/>
                </a:solidFill>
              </a:rPr>
              <a:t>IV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594064"/>
              </p:ext>
            </p:extLst>
          </p:nvPr>
        </p:nvGraphicFramePr>
        <p:xfrm>
          <a:off x="4033837" y="2971800"/>
          <a:ext cx="10763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CS ChemDraw Drawing" r:id="rId3" imgW="1678940" imgH="1178560" progId="ChemDraw.Document.6.0">
                  <p:embed/>
                </p:oleObj>
              </mc:Choice>
              <mc:Fallback>
                <p:oleObj name="CS ChemDraw Drawing" r:id="rId3" imgW="1678940" imgH="1178560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837" y="2971800"/>
                        <a:ext cx="1076325" cy="762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022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Rotary reflection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rotary reflection is a combination of n-fold rotation and a horizontal reflection (</a:t>
            </a:r>
            <a:r>
              <a:rPr lang="en-US" i="1" dirty="0">
                <a:solidFill>
                  <a:schemeClr val="bg1"/>
                </a:solidFill>
              </a:rPr>
              <a:t>S</a:t>
            </a:r>
            <a:r>
              <a:rPr lang="en-US" i="1" baseline="-25000" dirty="0">
                <a:solidFill>
                  <a:schemeClr val="bg1"/>
                </a:solidFill>
              </a:rPr>
              <a:t>N</a:t>
            </a:r>
            <a:r>
              <a:rPr lang="en-US" i="1" dirty="0">
                <a:solidFill>
                  <a:schemeClr val="bg1"/>
                </a:solidFill>
              </a:rPr>
              <a:t>, N</a:t>
            </a:r>
            <a:r>
              <a:rPr lang="en-US" dirty="0">
                <a:solidFill>
                  <a:schemeClr val="bg1"/>
                </a:solidFill>
              </a:rPr>
              <a:t>).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methane molecule forms an ideal tetrahedron and therefore possesses T</a:t>
            </a:r>
            <a:r>
              <a:rPr lang="en-US" baseline="-25000" dirty="0">
                <a:solidFill>
                  <a:schemeClr val="bg1"/>
                </a:solidFill>
              </a:rPr>
              <a:t>d</a:t>
            </a:r>
            <a:r>
              <a:rPr lang="en-US" dirty="0">
                <a:solidFill>
                  <a:schemeClr val="bg1"/>
                </a:solidFill>
              </a:rPr>
              <a:t>-symmetry.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Assuming </a:t>
            </a:r>
            <a:r>
              <a:rPr lang="en-US" dirty="0">
                <a:solidFill>
                  <a:schemeClr val="bg1"/>
                </a:solidFill>
              </a:rPr>
              <a:t>a horizontal plane passing through the central atom, the C-H bonds can be projected onto this plane revealing a 90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angle between them.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This </a:t>
            </a:r>
            <a:r>
              <a:rPr lang="en-US" dirty="0">
                <a:solidFill>
                  <a:schemeClr val="bg1"/>
                </a:solidFill>
              </a:rPr>
              <a:t>molecule possesses a S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 axis.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Hint: The </a:t>
            </a:r>
            <a:r>
              <a:rPr lang="en-US" dirty="0">
                <a:solidFill>
                  <a:schemeClr val="bg1"/>
                </a:solidFill>
              </a:rPr>
              <a:t>projection onto a horizontal plane makes it generally easier to identify such an axis.  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Symmetry operations </a:t>
            </a:r>
            <a:r>
              <a:rPr lang="en-US" dirty="0" smtClean="0">
                <a:solidFill>
                  <a:srgbClr val="002060"/>
                </a:solidFill>
              </a:rPr>
              <a:t>V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2438399"/>
              </p:ext>
            </p:extLst>
          </p:nvPr>
        </p:nvGraphicFramePr>
        <p:xfrm>
          <a:off x="4637088" y="2417762"/>
          <a:ext cx="9255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CS ChemDraw Drawing" r:id="rId3" imgW="649800" imgH="605520" progId="ChemDraw.Document.6.0">
                  <p:embed/>
                </p:oleObj>
              </mc:Choice>
              <mc:Fallback>
                <p:oleObj name="CS ChemDraw Drawing" r:id="rId3" imgW="649800" imgH="605520" progId="ChemDraw.Document.6.0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7088" y="2417762"/>
                        <a:ext cx="925512" cy="8588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992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4953000"/>
          </a:xfrm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bg1"/>
                </a:solidFill>
              </a:rPr>
              <a:t>The </a:t>
            </a:r>
            <a:r>
              <a:rPr lang="en-US" sz="2200" dirty="0">
                <a:solidFill>
                  <a:schemeClr val="bg1"/>
                </a:solidFill>
              </a:rPr>
              <a:t>orientation of symmetry elements is always relative to a Cartesian system with the z-axis being vertical. This axis is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defined </a:t>
            </a:r>
            <a:r>
              <a:rPr lang="en-US" sz="2200" dirty="0">
                <a:solidFill>
                  <a:schemeClr val="bg1"/>
                </a:solidFill>
              </a:rPr>
              <a:t>as the principal axis.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If </a:t>
            </a:r>
            <a:r>
              <a:rPr lang="en-US" sz="2200" dirty="0">
                <a:solidFill>
                  <a:schemeClr val="bg1"/>
                </a:solidFill>
              </a:rPr>
              <a:t>a </a:t>
            </a:r>
            <a:r>
              <a:rPr lang="en-US" sz="2200" i="1" dirty="0">
                <a:solidFill>
                  <a:schemeClr val="bg1"/>
                </a:solidFill>
              </a:rPr>
              <a:t>mirror plane</a:t>
            </a:r>
            <a:r>
              <a:rPr lang="en-US" sz="2200" dirty="0">
                <a:solidFill>
                  <a:schemeClr val="bg1"/>
                </a:solidFill>
              </a:rPr>
              <a:t> is the only symmetry element, the point group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is </a:t>
            </a:r>
            <a:r>
              <a:rPr lang="en-US" sz="2200" b="1" dirty="0">
                <a:solidFill>
                  <a:schemeClr val="bg1"/>
                </a:solidFill>
              </a:rPr>
              <a:t>C</a:t>
            </a:r>
            <a:r>
              <a:rPr lang="en-US" sz="2200" b="1" baseline="-25000" dirty="0">
                <a:solidFill>
                  <a:schemeClr val="bg1"/>
                </a:solidFill>
              </a:rPr>
              <a:t>s</a:t>
            </a:r>
            <a:r>
              <a:rPr lang="en-US" sz="2200" dirty="0">
                <a:solidFill>
                  <a:schemeClr val="bg1"/>
                </a:solidFill>
              </a:rPr>
              <a:t> (m).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If </a:t>
            </a:r>
            <a:r>
              <a:rPr lang="en-US" sz="2200" dirty="0">
                <a:solidFill>
                  <a:schemeClr val="bg1"/>
                </a:solidFill>
              </a:rPr>
              <a:t>an </a:t>
            </a:r>
            <a:r>
              <a:rPr lang="en-US" sz="2200" i="1" dirty="0">
                <a:solidFill>
                  <a:schemeClr val="bg1"/>
                </a:solidFill>
              </a:rPr>
              <a:t>inversion center</a:t>
            </a:r>
            <a:r>
              <a:rPr lang="en-US" sz="2200" dirty="0">
                <a:solidFill>
                  <a:schemeClr val="bg1"/>
                </a:solidFill>
              </a:rPr>
              <a:t> is the only symmetry element, the point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group </a:t>
            </a:r>
            <a:r>
              <a:rPr lang="en-US" sz="2200" dirty="0">
                <a:solidFill>
                  <a:schemeClr val="bg1"/>
                </a:solidFill>
              </a:rPr>
              <a:t>is </a:t>
            </a:r>
            <a:r>
              <a:rPr lang="en-US" sz="2200" b="1" dirty="0" err="1">
                <a:solidFill>
                  <a:schemeClr val="bg1"/>
                </a:solidFill>
              </a:rPr>
              <a:t>C</a:t>
            </a:r>
            <a:r>
              <a:rPr lang="en-US" sz="2200" b="1" baseline="-25000" dirty="0" err="1">
                <a:solidFill>
                  <a:schemeClr val="bg1"/>
                </a:solidFill>
              </a:rPr>
              <a:t>i</a:t>
            </a:r>
            <a:r>
              <a:rPr lang="en-US" sz="2200" dirty="0">
                <a:solidFill>
                  <a:schemeClr val="bg1"/>
                </a:solidFill>
              </a:rPr>
              <a:t> otherwise </a:t>
            </a:r>
            <a:r>
              <a:rPr lang="en-US" sz="2200" b="1" dirty="0" err="1">
                <a:solidFill>
                  <a:schemeClr val="bg1"/>
                </a:solidFill>
              </a:rPr>
              <a:t>C</a:t>
            </a:r>
            <a:r>
              <a:rPr lang="en-US" sz="2200" b="1" baseline="-25000" dirty="0" err="1">
                <a:solidFill>
                  <a:schemeClr val="bg1"/>
                </a:solidFill>
              </a:rPr>
              <a:t>n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r>
              <a:rPr lang="en-US" sz="2200" i="1" dirty="0" smtClean="0">
                <a:solidFill>
                  <a:schemeClr val="bg1"/>
                </a:solidFill>
              </a:rPr>
              <a:t>Symmetry </a:t>
            </a:r>
            <a:r>
              <a:rPr lang="en-US" sz="2200" i="1" dirty="0">
                <a:solidFill>
                  <a:schemeClr val="bg1"/>
                </a:solidFill>
              </a:rPr>
              <a:t>elements</a:t>
            </a:r>
            <a:r>
              <a:rPr lang="en-US" sz="2200" dirty="0">
                <a:solidFill>
                  <a:schemeClr val="bg1"/>
                </a:solidFill>
              </a:rPr>
              <a:t> are only referred to once, even if they occur several times due to multiplication of other symmetry elements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i.e</a:t>
            </a:r>
            <a:r>
              <a:rPr lang="en-US" sz="2200" dirty="0">
                <a:solidFill>
                  <a:schemeClr val="bg1"/>
                </a:solidFill>
              </a:rPr>
              <a:t>., IF</a:t>
            </a:r>
            <a:r>
              <a:rPr lang="en-US" sz="2200" baseline="-25000" dirty="0">
                <a:solidFill>
                  <a:schemeClr val="bg1"/>
                </a:solidFill>
              </a:rPr>
              <a:t>7</a:t>
            </a:r>
            <a:r>
              <a:rPr lang="en-US" sz="2200" dirty="0">
                <a:solidFill>
                  <a:schemeClr val="bg1"/>
                </a:solidFill>
              </a:rPr>
              <a:t> (=pentagonal </a:t>
            </a:r>
            <a:r>
              <a:rPr lang="en-US" sz="2200" dirty="0" err="1">
                <a:solidFill>
                  <a:schemeClr val="bg1"/>
                </a:solidFill>
              </a:rPr>
              <a:t>bipyramidal</a:t>
            </a:r>
            <a:r>
              <a:rPr lang="en-US" sz="2200" dirty="0">
                <a:solidFill>
                  <a:schemeClr val="bg1"/>
                </a:solidFill>
              </a:rPr>
              <a:t>) has </a:t>
            </a:r>
            <a:r>
              <a:rPr lang="en-US" sz="2200" dirty="0" smtClean="0">
                <a:solidFill>
                  <a:schemeClr val="bg1"/>
                </a:solidFill>
              </a:rPr>
              <a:t>one </a:t>
            </a:r>
            <a:r>
              <a:rPr lang="en-US" sz="2200" b="1" dirty="0">
                <a:solidFill>
                  <a:schemeClr val="bg1"/>
                </a:solidFill>
              </a:rPr>
              <a:t>C</a:t>
            </a:r>
            <a:r>
              <a:rPr lang="en-US" sz="2200" b="1" baseline="-25000" dirty="0">
                <a:solidFill>
                  <a:schemeClr val="bg1"/>
                </a:solidFill>
              </a:rPr>
              <a:t>5</a:t>
            </a:r>
            <a:r>
              <a:rPr lang="en-US" sz="2200" b="1" dirty="0">
                <a:solidFill>
                  <a:schemeClr val="bg1"/>
                </a:solidFill>
              </a:rPr>
              <a:t>-</a:t>
            </a:r>
            <a:r>
              <a:rPr lang="en-US" sz="2200" dirty="0">
                <a:solidFill>
                  <a:schemeClr val="bg1"/>
                </a:solidFill>
              </a:rPr>
              <a:t>axis and five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b="1" dirty="0" smtClean="0">
                <a:solidFill>
                  <a:schemeClr val="bg1"/>
                </a:solidFill>
              </a:rPr>
              <a:t>C</a:t>
            </a:r>
            <a:r>
              <a:rPr lang="en-US" sz="22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200" b="1" dirty="0" smtClean="0">
                <a:solidFill>
                  <a:schemeClr val="bg1"/>
                </a:solidFill>
              </a:rPr>
              <a:t>-</a:t>
            </a:r>
            <a:r>
              <a:rPr lang="en-US" sz="2200" dirty="0" smtClean="0">
                <a:solidFill>
                  <a:schemeClr val="bg1"/>
                </a:solidFill>
              </a:rPr>
              <a:t>axis </a:t>
            </a:r>
            <a:r>
              <a:rPr lang="en-US" sz="2200" dirty="0">
                <a:solidFill>
                  <a:schemeClr val="bg1"/>
                </a:solidFill>
              </a:rPr>
              <a:t>perpendicular to the </a:t>
            </a:r>
            <a:r>
              <a:rPr lang="en-US" sz="2200" b="1" dirty="0">
                <a:solidFill>
                  <a:schemeClr val="bg1"/>
                </a:solidFill>
              </a:rPr>
              <a:t>C</a:t>
            </a:r>
            <a:r>
              <a:rPr lang="en-US" sz="2200" b="1" baseline="-25000" dirty="0">
                <a:solidFill>
                  <a:schemeClr val="bg1"/>
                </a:solidFill>
              </a:rPr>
              <a:t>5</a:t>
            </a:r>
            <a:r>
              <a:rPr lang="en-US" sz="2200" b="1" dirty="0">
                <a:solidFill>
                  <a:schemeClr val="bg1"/>
                </a:solidFill>
              </a:rPr>
              <a:t>-</a:t>
            </a:r>
            <a:r>
              <a:rPr lang="en-US" sz="2200" dirty="0">
                <a:solidFill>
                  <a:schemeClr val="bg1"/>
                </a:solidFill>
              </a:rPr>
              <a:t>axis.</a:t>
            </a:r>
          </a:p>
          <a:p>
            <a:r>
              <a:rPr lang="en-US" sz="2200" dirty="0" smtClean="0">
                <a:solidFill>
                  <a:schemeClr val="bg1"/>
                </a:solidFill>
              </a:rPr>
              <a:t>If </a:t>
            </a:r>
            <a:r>
              <a:rPr lang="en-US" sz="2200" dirty="0">
                <a:solidFill>
                  <a:schemeClr val="bg1"/>
                </a:solidFill>
              </a:rPr>
              <a:t>a twofold axis is perpendicular to the principal axis, the point </a:t>
            </a:r>
            <a:r>
              <a:rPr lang="en-US" sz="2200" dirty="0" smtClean="0">
                <a:solidFill>
                  <a:schemeClr val="bg1"/>
                </a:solidFill>
              </a:rPr>
              <a:t/>
            </a:r>
            <a:br>
              <a:rPr lang="en-US" sz="2200" dirty="0" smtClean="0">
                <a:solidFill>
                  <a:schemeClr val="bg1"/>
                </a:solidFill>
              </a:rPr>
            </a:br>
            <a:r>
              <a:rPr lang="en-US" sz="2200" dirty="0" smtClean="0">
                <a:solidFill>
                  <a:schemeClr val="bg1"/>
                </a:solidFill>
              </a:rPr>
              <a:t>group </a:t>
            </a:r>
            <a:r>
              <a:rPr lang="en-US" sz="2200" dirty="0">
                <a:solidFill>
                  <a:schemeClr val="bg1"/>
                </a:solidFill>
              </a:rPr>
              <a:t>is characterized </a:t>
            </a:r>
            <a:r>
              <a:rPr lang="en-US" sz="2200" dirty="0" smtClean="0">
                <a:solidFill>
                  <a:schemeClr val="bg1"/>
                </a:solidFill>
              </a:rPr>
              <a:t>with </a:t>
            </a:r>
            <a:r>
              <a:rPr lang="en-US" sz="2200" b="1" dirty="0" smtClean="0">
                <a:solidFill>
                  <a:schemeClr val="bg1"/>
                </a:solidFill>
              </a:rPr>
              <a:t>D</a:t>
            </a:r>
            <a:r>
              <a:rPr lang="en-US" sz="2200" b="1" baseline="-25000" dirty="0" smtClean="0">
                <a:solidFill>
                  <a:schemeClr val="bg1"/>
                </a:solidFill>
              </a:rPr>
              <a:t>n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endParaRPr lang="en-US" sz="2200" dirty="0" smtClean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The 32 Point </a:t>
            </a:r>
            <a:r>
              <a:rPr lang="en-US" dirty="0" smtClean="0">
                <a:solidFill>
                  <a:srgbClr val="002060"/>
                </a:solidFill>
              </a:rPr>
              <a:t>groups I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6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The orientation of the mirror planes are relative to the principal axis: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	</a:t>
            </a:r>
            <a:r>
              <a:rPr lang="en-US" sz="2800" dirty="0">
                <a:solidFill>
                  <a:srgbClr val="002060"/>
                </a:solidFill>
              </a:rPr>
              <a:t>v: if a mirror plane includes the principal axis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	h: if a mirror plane is perpendicular to the principal axis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	d: for vertical mirror planes, if also a two-fold axis in the </a:t>
            </a:r>
            <a:r>
              <a:rPr lang="en-US" sz="2800" dirty="0">
                <a:solidFill>
                  <a:schemeClr val="bg1"/>
                </a:solidFill>
              </a:rPr>
              <a:t>horizontal orientation is present, which is not on the mirror plane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use of rotary reflection axes is usually avoided. In most cases they can be </a:t>
            </a:r>
            <a:r>
              <a:rPr lang="en-US" sz="2800" dirty="0" smtClean="0">
                <a:solidFill>
                  <a:schemeClr val="bg1"/>
                </a:solidFill>
              </a:rPr>
              <a:t>substituted </a:t>
            </a:r>
            <a:r>
              <a:rPr lang="en-US" sz="2800" dirty="0">
                <a:solidFill>
                  <a:schemeClr val="bg1"/>
                </a:solidFill>
              </a:rPr>
              <a:t>i.e., </a:t>
            </a:r>
            <a:r>
              <a:rPr lang="en-US" sz="2800" b="1" dirty="0">
                <a:solidFill>
                  <a:schemeClr val="bg1"/>
                </a:solidFill>
              </a:rPr>
              <a:t>S</a:t>
            </a:r>
            <a:r>
              <a:rPr lang="en-US" sz="2800" b="1" baseline="-25000" dirty="0">
                <a:solidFill>
                  <a:schemeClr val="bg1"/>
                </a:solidFill>
              </a:rPr>
              <a:t>4v</a:t>
            </a:r>
            <a:r>
              <a:rPr lang="en-US" sz="2800" dirty="0">
                <a:solidFill>
                  <a:schemeClr val="bg1"/>
                </a:solidFill>
              </a:rPr>
              <a:t> = </a:t>
            </a:r>
            <a:r>
              <a:rPr lang="en-US" sz="2800" b="1" dirty="0">
                <a:solidFill>
                  <a:schemeClr val="bg1"/>
                </a:solidFill>
              </a:rPr>
              <a:t>D</a:t>
            </a:r>
            <a:r>
              <a:rPr lang="en-US" sz="2800" b="1" baseline="-25000" dirty="0">
                <a:solidFill>
                  <a:schemeClr val="bg1"/>
                </a:solidFill>
              </a:rPr>
              <a:t>2d</a:t>
            </a:r>
            <a:r>
              <a:rPr lang="en-US" sz="2800" dirty="0">
                <a:solidFill>
                  <a:schemeClr val="bg1"/>
                </a:solidFill>
              </a:rPr>
              <a:t> except for </a:t>
            </a:r>
            <a:r>
              <a:rPr lang="en-US" sz="2800" b="1" dirty="0">
                <a:solidFill>
                  <a:schemeClr val="bg1"/>
                </a:solidFill>
              </a:rPr>
              <a:t>S</a:t>
            </a:r>
            <a:r>
              <a:rPr lang="en-US" sz="2800" b="1" baseline="-25000" dirty="0">
                <a:solidFill>
                  <a:schemeClr val="bg1"/>
                </a:solidFill>
              </a:rPr>
              <a:t>4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b="1" dirty="0">
                <a:solidFill>
                  <a:schemeClr val="bg1"/>
                </a:solidFill>
              </a:rPr>
              <a:t>S</a:t>
            </a:r>
            <a:r>
              <a:rPr lang="en-US" sz="2800" b="1" baseline="-25000" dirty="0">
                <a:solidFill>
                  <a:schemeClr val="bg1"/>
                </a:solidFill>
              </a:rPr>
              <a:t>8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b="1" dirty="0">
                <a:solidFill>
                  <a:schemeClr val="bg1"/>
                </a:solidFill>
              </a:rPr>
              <a:t>S</a:t>
            </a:r>
            <a:r>
              <a:rPr lang="en-US" sz="2800" b="1" baseline="-25000" dirty="0">
                <a:solidFill>
                  <a:schemeClr val="bg1"/>
                </a:solidFill>
              </a:rPr>
              <a:t>12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r>
              <a:rPr lang="en-US" sz="2800" dirty="0">
                <a:solidFill>
                  <a:schemeClr val="bg1"/>
                </a:solidFill>
              </a:rPr>
              <a:t>Cubic point groups like </a:t>
            </a:r>
            <a:r>
              <a:rPr lang="en-US" sz="2800" b="1" dirty="0">
                <a:solidFill>
                  <a:schemeClr val="bg1"/>
                </a:solidFill>
              </a:rPr>
              <a:t>O</a:t>
            </a:r>
            <a:r>
              <a:rPr lang="en-US" sz="2800" dirty="0">
                <a:solidFill>
                  <a:schemeClr val="bg1"/>
                </a:solidFill>
              </a:rPr>
              <a:t> (octahedral) or </a:t>
            </a:r>
            <a:r>
              <a:rPr lang="en-US" sz="2800" b="1" dirty="0">
                <a:solidFill>
                  <a:schemeClr val="bg1"/>
                </a:solidFill>
              </a:rPr>
              <a:t>T</a:t>
            </a:r>
            <a:r>
              <a:rPr lang="en-US" sz="2800" dirty="0">
                <a:solidFill>
                  <a:schemeClr val="bg1"/>
                </a:solidFill>
              </a:rPr>
              <a:t> (tetrahedral) possess four three-fold axes in space, which form an angle of </a:t>
            </a:r>
            <a:r>
              <a:rPr lang="en-US" sz="2800" dirty="0" smtClean="0">
                <a:solidFill>
                  <a:schemeClr val="bg1"/>
                </a:solidFill>
              </a:rPr>
              <a:t>109.5</a:t>
            </a:r>
            <a:r>
              <a:rPr lang="en-US" sz="2800" baseline="30000" dirty="0" smtClean="0">
                <a:solidFill>
                  <a:schemeClr val="bg1"/>
                </a:solidFill>
              </a:rPr>
              <a:t>o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  <a:r>
              <a:rPr lang="en-US" sz="2800" dirty="0">
                <a:solidFill>
                  <a:schemeClr val="bg1"/>
                </a:solidFill>
              </a:rPr>
              <a:t> </a:t>
            </a:r>
          </a:p>
          <a:p>
            <a:r>
              <a:rPr lang="en-US" sz="2800" dirty="0">
                <a:solidFill>
                  <a:schemeClr val="bg1"/>
                </a:solidFill>
              </a:rPr>
              <a:t>Icosahedral point groups (</a:t>
            </a:r>
            <a:r>
              <a:rPr lang="en-US" sz="2800" b="1" dirty="0">
                <a:solidFill>
                  <a:schemeClr val="bg1"/>
                </a:solidFill>
              </a:rPr>
              <a:t>I</a:t>
            </a:r>
            <a:r>
              <a:rPr lang="en-US" sz="2800" dirty="0">
                <a:solidFill>
                  <a:schemeClr val="bg1"/>
                </a:solidFill>
              </a:rPr>
              <a:t>) have </a:t>
            </a:r>
            <a:r>
              <a:rPr lang="en-US" sz="2800" dirty="0" smtClean="0">
                <a:solidFill>
                  <a:schemeClr val="bg1"/>
                </a:solidFill>
              </a:rPr>
              <a:t>ten </a:t>
            </a:r>
            <a:r>
              <a:rPr lang="en-US" sz="2800" dirty="0">
                <a:solidFill>
                  <a:schemeClr val="bg1"/>
                </a:solidFill>
              </a:rPr>
              <a:t>three-fold axes and </a:t>
            </a:r>
            <a:r>
              <a:rPr lang="en-US" sz="2800" dirty="0" smtClean="0">
                <a:solidFill>
                  <a:schemeClr val="bg1"/>
                </a:solidFill>
              </a:rPr>
              <a:t>six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five-fold </a:t>
            </a:r>
            <a:r>
              <a:rPr lang="en-US" sz="2800" dirty="0">
                <a:solidFill>
                  <a:schemeClr val="bg1"/>
                </a:solidFill>
              </a:rPr>
              <a:t>axes in space.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The 32 Point groups </a:t>
            </a:r>
            <a:r>
              <a:rPr lang="en-US" dirty="0" smtClean="0">
                <a:solidFill>
                  <a:srgbClr val="002060"/>
                </a:solidFill>
              </a:rPr>
              <a:t>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38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777</TotalTime>
  <Words>635</Words>
  <Application>Microsoft Office PowerPoint</Application>
  <PresentationFormat>On-screen Show (4:3)</PresentationFormat>
  <Paragraphs>128</Paragraphs>
  <Slides>18</Slides>
  <Notes>0</Notes>
  <HiddenSlides>0</HiddenSlides>
  <MMClips>12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Paper</vt:lpstr>
      <vt:lpstr>CS ChemDraw Drawing</vt:lpstr>
      <vt:lpstr>Lecture 9a</vt:lpstr>
      <vt:lpstr>Introduction I</vt:lpstr>
      <vt:lpstr>Symmetry operations I</vt:lpstr>
      <vt:lpstr>Symmetry operations II</vt:lpstr>
      <vt:lpstr>Symmetry operations III</vt:lpstr>
      <vt:lpstr>Symmetry operations IV</vt:lpstr>
      <vt:lpstr>Symmetry operations V</vt:lpstr>
      <vt:lpstr>The 32 Point groups I</vt:lpstr>
      <vt:lpstr>The 32 Point groups II</vt:lpstr>
      <vt:lpstr>Examples</vt:lpstr>
      <vt:lpstr>Point group flowchart</vt:lpstr>
      <vt:lpstr>Why do we bother with these things?</vt:lpstr>
      <vt:lpstr>Example 1: trans-N2F2</vt:lpstr>
      <vt:lpstr>Example 1: trans-N2F2</vt:lpstr>
      <vt:lpstr>Example 2: CHCl3</vt:lpstr>
      <vt:lpstr>Example 2: CHCl3</vt:lpstr>
      <vt:lpstr>Example 2: CHCl3</vt:lpstr>
      <vt:lpstr>THE END???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9a</dc:title>
  <dc:creator>bacher</dc:creator>
  <cp:lastModifiedBy>bacher</cp:lastModifiedBy>
  <cp:revision>31</cp:revision>
  <dcterms:created xsi:type="dcterms:W3CDTF">2012-02-05T22:54:43Z</dcterms:created>
  <dcterms:modified xsi:type="dcterms:W3CDTF">2012-02-08T00:46:12Z</dcterms:modified>
</cp:coreProperties>
</file>