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73" r:id="rId6"/>
    <p:sldId id="262" r:id="rId7"/>
    <p:sldId id="263" r:id="rId8"/>
    <p:sldId id="264" r:id="rId9"/>
    <p:sldId id="265" r:id="rId10"/>
    <p:sldId id="272" r:id="rId11"/>
    <p:sldId id="266" r:id="rId12"/>
    <p:sldId id="267" r:id="rId13"/>
    <p:sldId id="274" r:id="rId14"/>
    <p:sldId id="275" r:id="rId15"/>
    <p:sldId id="268" r:id="rId16"/>
    <p:sldId id="269" r:id="rId17"/>
    <p:sldId id="270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e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1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e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e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8F6F6-07DF-4ECB-8F42-BEC38C9BE330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BEB72-5140-442D-845B-F1982FC12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84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43F32-31A6-4E74-AC7F-2048584E31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6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9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8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6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7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6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3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1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994FA-1DD4-492D-B0E0-E115AB884A7A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B439-7347-42C4-BEED-48EB7263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7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9.e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4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m/url?sa=i&amp;rct=j&amp;q=nmr+spectrometer&amp;source=images&amp;cd=&amp;cad=rja&amp;docid=0GFl2z_Gf5_04M&amp;tbnid=9USkr1mpdAJ9QM:&amp;ved=0CAUQjRw&amp;url=http://www.chem.ucla.edu/harding/IGOC/N/nmr_spectrometer.html&amp;ei=XQliUem3GKmajAL1vIHwDQ&amp;bvm=bv.44770516,d.cGE&amp;psig=AFQjCNGxEqr5Nu2vCgl_VI7wdFPrqtsDxA&amp;ust=136546581324331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en.wikipedia.org/wiki/File:MRI-Philips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Lecture 7b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spc="0" baseline="3000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</a:rPr>
              <a:t>13</a:t>
            </a:r>
            <a:r>
              <a:rPr lang="en-US" sz="3600" b="1" spc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</a:rPr>
              <a:t>C-NMR </a:t>
            </a:r>
            <a:r>
              <a:rPr lang="en-US" sz="3600" b="1" spc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7030A0"/>
                </a:solidFill>
              </a:rPr>
              <a:t>Spectroscopy</a:t>
            </a:r>
            <a:endParaRPr lang="en-US" sz="3600" b="1" spc="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32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aseline="30000" dirty="0">
                <a:solidFill>
                  <a:srgbClr val="002060"/>
                </a:solidFill>
                <a:effectLst/>
              </a:rPr>
              <a:t>13</a:t>
            </a:r>
            <a:r>
              <a:rPr lang="en-US" sz="3600" dirty="0">
                <a:solidFill>
                  <a:srgbClr val="002060"/>
                </a:solidFill>
                <a:effectLst/>
              </a:rPr>
              <a:t>C-NMR Spectroscopy - </a:t>
            </a:r>
            <a:r>
              <a:rPr lang="en-US" sz="3600" dirty="0" smtClean="0">
                <a:solidFill>
                  <a:srgbClr val="002060"/>
                </a:solidFill>
                <a:effectLst/>
              </a:rPr>
              <a:t>Symmetry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Symmetry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If </a:t>
            </a:r>
            <a:r>
              <a:rPr lang="en-US" dirty="0">
                <a:solidFill>
                  <a:srgbClr val="002060"/>
                </a:solidFill>
              </a:rPr>
              <a:t>there are fewer signals than atoms of </a:t>
            </a:r>
            <a:r>
              <a:rPr lang="en-US" dirty="0" smtClean="0">
                <a:solidFill>
                  <a:srgbClr val="002060"/>
                </a:solidFill>
              </a:rPr>
              <a:t>a particular </a:t>
            </a:r>
            <a:r>
              <a:rPr lang="en-US" dirty="0">
                <a:solidFill>
                  <a:srgbClr val="002060"/>
                </a:solidFill>
              </a:rPr>
              <a:t>kind, there has to be </a:t>
            </a:r>
            <a:r>
              <a:rPr lang="en-US" b="1" i="1" dirty="0">
                <a:solidFill>
                  <a:srgbClr val="002060"/>
                </a:solidFill>
              </a:rPr>
              <a:t>symmetry</a:t>
            </a:r>
            <a:r>
              <a:rPr lang="en-US" dirty="0">
                <a:solidFill>
                  <a:srgbClr val="002060"/>
                </a:solidFill>
              </a:rPr>
              <a:t> in the molecule because atoms with the same chemical (or more accurately magnetic) environment show up at the same </a:t>
            </a:r>
            <a:r>
              <a:rPr lang="en-US" dirty="0" smtClean="0">
                <a:solidFill>
                  <a:srgbClr val="002060"/>
                </a:solidFill>
              </a:rPr>
              <a:t>location </a:t>
            </a:r>
            <a:r>
              <a:rPr lang="en-US" dirty="0">
                <a:solidFill>
                  <a:srgbClr val="002060"/>
                </a:solidFill>
              </a:rPr>
              <a:t>in the spectrum, which usually results in a larger signal.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Even </a:t>
            </a:r>
            <a:r>
              <a:rPr lang="en-US" dirty="0">
                <a:solidFill>
                  <a:srgbClr val="002060"/>
                </a:solidFill>
              </a:rPr>
              <a:t>for simple groups this assumes that there is free rotation around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rgbClr val="002060"/>
                </a:solidFill>
              </a:rPr>
              <a:t>-bonds which </a:t>
            </a:r>
            <a:r>
              <a:rPr lang="en-US" dirty="0">
                <a:solidFill>
                  <a:srgbClr val="002060"/>
                </a:solidFill>
              </a:rPr>
              <a:t>will strictly speaking only be true when the temperature is high enough to provide enough energy for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this </a:t>
            </a:r>
            <a:r>
              <a:rPr lang="en-US" dirty="0">
                <a:solidFill>
                  <a:srgbClr val="002060"/>
                </a:solidFill>
              </a:rPr>
              <a:t>process and if there is no preferentially arrangement of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molecule that generates an asymmetric environment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>
                <a:solidFill>
                  <a:srgbClr val="002060"/>
                </a:solidFill>
              </a:rPr>
              <a:t>i.e., intramolecular hydrogen bonds, </a:t>
            </a:r>
            <a:r>
              <a:rPr lang="en-US" dirty="0" smtClean="0">
                <a:solidFill>
                  <a:srgbClr val="002060"/>
                </a:solidFill>
              </a:rPr>
              <a:t>resonance, </a:t>
            </a:r>
            <a:r>
              <a:rPr lang="en-US" dirty="0">
                <a:solidFill>
                  <a:srgbClr val="002060"/>
                </a:solidFill>
              </a:rPr>
              <a:t>etc.).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92688"/>
              </p:ext>
            </p:extLst>
          </p:nvPr>
        </p:nvGraphicFramePr>
        <p:xfrm>
          <a:off x="2895600" y="3200400"/>
          <a:ext cx="496252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CS ChemDraw Drawing" r:id="rId3" imgW="4963268" imgH="1191254" progId="ChemDraw.Document.6.0">
                  <p:embed/>
                </p:oleObj>
              </mc:Choice>
              <mc:Fallback>
                <p:oleObj name="CS ChemDraw Drawing" r:id="rId3" imgW="4963268" imgH="119125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3200400"/>
                        <a:ext cx="4962525" cy="1190625"/>
                      </a:xfrm>
                      <a:prstGeom prst="rect">
                        <a:avLst/>
                      </a:prstGeom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48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DEPT-Introduction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962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Recall that most </a:t>
            </a:r>
            <a:r>
              <a:rPr lang="en-US" baseline="30000" dirty="0" smtClean="0"/>
              <a:t>13</a:t>
            </a:r>
            <a:r>
              <a:rPr lang="en-US" dirty="0" smtClean="0"/>
              <a:t>C-NMR are acquired as proton decoupled spectra because </a:t>
            </a:r>
            <a:r>
              <a:rPr lang="en-US" dirty="0"/>
              <a:t>of the </a:t>
            </a:r>
            <a:r>
              <a:rPr lang="en-US" baseline="30000" dirty="0"/>
              <a:t>13</a:t>
            </a:r>
            <a:r>
              <a:rPr lang="en-US" dirty="0"/>
              <a:t>C nucleus </a:t>
            </a:r>
            <a:r>
              <a:rPr lang="en-US" dirty="0" smtClean="0"/>
              <a:t>is significantly less abundant than the </a:t>
            </a:r>
            <a:r>
              <a:rPr lang="en-US" baseline="30000" dirty="0"/>
              <a:t>1</a:t>
            </a:r>
            <a:r>
              <a:rPr lang="en-US" dirty="0"/>
              <a:t>H </a:t>
            </a:r>
            <a:r>
              <a:rPr lang="en-US" dirty="0" smtClean="0"/>
              <a:t>nucleus</a:t>
            </a:r>
            <a:endParaRPr lang="en-US" dirty="0"/>
          </a:p>
          <a:p>
            <a:r>
              <a:rPr lang="en-US" b="1" dirty="0" err="1" smtClean="0">
                <a:solidFill>
                  <a:srgbClr val="C00000"/>
                </a:solidFill>
              </a:rPr>
              <a:t>D</a:t>
            </a:r>
            <a:r>
              <a:rPr lang="en-US" dirty="0" err="1" smtClean="0"/>
              <a:t>istortionless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E</a:t>
            </a:r>
            <a:r>
              <a:rPr lang="en-US" dirty="0"/>
              <a:t>nhancement by </a:t>
            </a:r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dirty="0"/>
              <a:t>olarization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/>
              <a:t>T</a:t>
            </a:r>
            <a:r>
              <a:rPr lang="en-US" dirty="0"/>
              <a:t>ransfer, or also called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DEPT</a:t>
            </a:r>
            <a:r>
              <a:rPr lang="en-US" dirty="0"/>
              <a:t>, is a technique that is used to compensate for some </a:t>
            </a:r>
            <a:r>
              <a:rPr lang="en-US" dirty="0" smtClean="0"/>
              <a:t>shortcomings of </a:t>
            </a:r>
            <a:r>
              <a:rPr lang="en-US" baseline="30000" dirty="0"/>
              <a:t>13</a:t>
            </a:r>
            <a:r>
              <a:rPr lang="en-US" dirty="0"/>
              <a:t>C-NMR spectroscopy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technique utilizes the fact that different CH functions behave differently in an experiment, where the polarization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transferred from the proton to the carbon </a:t>
            </a:r>
            <a:r>
              <a:rPr lang="en-US" dirty="0" smtClean="0"/>
              <a:t>atom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Some </a:t>
            </a:r>
            <a:r>
              <a:rPr lang="en-US" dirty="0">
                <a:solidFill>
                  <a:srgbClr val="002060"/>
                </a:solidFill>
              </a:rPr>
              <a:t>spin states are changed, which causes a greater imbalance between different energy states and an enhanced sensitivity.  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607473"/>
              </p:ext>
            </p:extLst>
          </p:nvPr>
        </p:nvGraphicFramePr>
        <p:xfrm>
          <a:off x="1874520" y="5405733"/>
          <a:ext cx="5212080" cy="9188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33600"/>
                <a:gridCol w="762000"/>
                <a:gridCol w="762000"/>
                <a:gridCol w="762000"/>
                <a:gridCol w="792480"/>
              </a:tblGrid>
              <a:tr h="20889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</a:rPr>
                        <a:t># of attached </a:t>
                      </a:r>
                      <a:r>
                        <a:rPr lang="en-US" sz="1400" u="none" dirty="0" err="1" smtClean="0">
                          <a:solidFill>
                            <a:schemeClr val="tx1"/>
                          </a:solidFill>
                          <a:effectLst/>
                        </a:rPr>
                        <a:t>hydrogens</a:t>
                      </a:r>
                      <a:endParaRPr lang="en-US" sz="2000" u="none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</a:rPr>
                        <a:t>0 (-C-)</a:t>
                      </a:r>
                      <a:endParaRPr lang="en-US" sz="2000" u="none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</a:rPr>
                        <a:t>1 (CH)</a:t>
                      </a:r>
                      <a:endParaRPr lang="en-US" sz="2000" u="none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</a:rPr>
                        <a:t>2 (CH</a:t>
                      </a:r>
                      <a:r>
                        <a:rPr lang="en-US" sz="1400" u="none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2000" u="none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</a:rPr>
                        <a:t>3 (CH</a:t>
                      </a:r>
                      <a:r>
                        <a:rPr lang="en-US" sz="1400" u="none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400" u="non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2000" u="none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1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DEPT 135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down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1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DEPT 90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1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DEPT 45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up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93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DEPT-Example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25908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The original spectrum of isoamyl acetate displays only six signals due to the symmetry in the side chain</a:t>
            </a:r>
          </a:p>
          <a:p>
            <a:r>
              <a:rPr lang="en-US" sz="1800" dirty="0" smtClean="0"/>
              <a:t>The carbonyl carbon atom at </a:t>
            </a:r>
            <a:r>
              <a:rPr lang="en-US" sz="1800" dirty="0" smtClean="0">
                <a:latin typeface="Symbol" pitchFamily="18" charset="2"/>
              </a:rPr>
              <a:t>d</a:t>
            </a:r>
            <a:r>
              <a:rPr lang="en-US" sz="1800" dirty="0" smtClean="0"/>
              <a:t>=172 ppm does not show up in either DEPT spectrum because it is quaternary</a:t>
            </a:r>
          </a:p>
          <a:p>
            <a:r>
              <a:rPr lang="en-US" sz="1800" dirty="0" smtClean="0"/>
              <a:t>The methylene functions </a:t>
            </a:r>
            <a:br>
              <a:rPr lang="en-US" sz="1800" dirty="0" smtClean="0"/>
            </a:br>
            <a:r>
              <a:rPr lang="en-US" sz="1800" dirty="0" smtClean="0"/>
              <a:t>at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=38 ppm and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=61 ppm point down in the DEPT 135 spectrum</a:t>
            </a:r>
          </a:p>
          <a:p>
            <a:r>
              <a:rPr lang="en-US" sz="1800" dirty="0" smtClean="0"/>
              <a:t>The methine function at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=25 ppm shows up in all three DEPT spectra</a:t>
            </a:r>
          </a:p>
          <a:p>
            <a:r>
              <a:rPr lang="en-US" sz="1800" dirty="0" smtClean="0"/>
              <a:t>The DEPT spectrum can not determine which of the signals at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=21 ppm and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=24 ppm belongs to C1 and C6 (only one signal due to symmetry!)</a:t>
            </a:r>
            <a:endParaRPr lang="en-US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088777"/>
              </p:ext>
            </p:extLst>
          </p:nvPr>
        </p:nvGraphicFramePr>
        <p:xfrm>
          <a:off x="3048000" y="1554480"/>
          <a:ext cx="5934075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ChemSketch" r:id="rId4" imgW="6873240" imgH="8001000" progId="ACD.ChemSketch.20">
                  <p:embed/>
                </p:oleObj>
              </mc:Choice>
              <mc:Fallback>
                <p:oleObj name="ChemSketch" r:id="rId4" imgW="6873240" imgH="8001000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554480"/>
                        <a:ext cx="5934075" cy="21945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96685"/>
              </p:ext>
            </p:extLst>
          </p:nvPr>
        </p:nvGraphicFramePr>
        <p:xfrm>
          <a:off x="3048000" y="37338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ChemSketch" r:id="rId6" imgW="6873240" imgH="8001000" progId="ACD.ChemSketch.20">
                  <p:embed/>
                </p:oleObj>
              </mc:Choice>
              <mc:Fallback>
                <p:oleObj name="ChemSketch" r:id="rId6" imgW="6873240" imgH="8001000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7338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79101"/>
              </p:ext>
            </p:extLst>
          </p:nvPr>
        </p:nvGraphicFramePr>
        <p:xfrm>
          <a:off x="3048000" y="46482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ChemSketch" r:id="rId8" imgW="6873240" imgH="8001000" progId="ACD.ChemSketch.20">
                  <p:embed/>
                </p:oleObj>
              </mc:Choice>
              <mc:Fallback>
                <p:oleObj name="ChemSketch" r:id="rId8" imgW="6873240" imgH="8001000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6482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921078"/>
              </p:ext>
            </p:extLst>
          </p:nvPr>
        </p:nvGraphicFramePr>
        <p:xfrm>
          <a:off x="3048000" y="55626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ChemSketch" r:id="rId10" imgW="6873240" imgH="7997952" progId="ACD.ChemSketch.20">
                  <p:embed/>
                </p:oleObj>
              </mc:Choice>
              <mc:Fallback>
                <p:oleObj name="ChemSketch" r:id="rId10" imgW="6873240" imgH="7997952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5626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766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Full Spectrum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3733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135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5562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45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76600" y="464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90</a:t>
            </a:r>
            <a:endParaRPr lang="en-US" b="1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68281"/>
              </p:ext>
            </p:extLst>
          </p:nvPr>
        </p:nvGraphicFramePr>
        <p:xfrm>
          <a:off x="4965700" y="1677987"/>
          <a:ext cx="16573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CS ChemDraw Drawing" r:id="rId12" imgW="2206287" imgH="1011717" progId="ChemDraw.Document.6.0">
                  <p:embed/>
                </p:oleObj>
              </mc:Choice>
              <mc:Fallback>
                <p:oleObj name="CS ChemDraw Drawing" r:id="rId12" imgW="2206287" imgH="10117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965700" y="1677987"/>
                        <a:ext cx="1657350" cy="760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429000" y="30363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2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86600" y="2362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3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48600" y="2362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4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64393" y="2362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5</a:t>
            </a:r>
            <a:endParaRPr lang="en-US" b="1" dirty="0">
              <a:solidFill>
                <a:srgbClr val="66006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59582" y="1509889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0066"/>
                </a:solidFill>
              </a:rPr>
              <a:t>1/6</a:t>
            </a:r>
            <a:endParaRPr lang="en-US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57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DEPT-Examples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2438400" cy="4572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full spectrum </a:t>
            </a:r>
            <a:br>
              <a:rPr lang="en-US" sz="1800" dirty="0" smtClean="0"/>
            </a:br>
            <a:r>
              <a:rPr lang="en-US" sz="1800" dirty="0" smtClean="0"/>
              <a:t>of camphor displays ten signals</a:t>
            </a:r>
          </a:p>
          <a:p>
            <a:r>
              <a:rPr lang="en-US" sz="1800" dirty="0" smtClean="0"/>
              <a:t>The signal at </a:t>
            </a:r>
            <a:r>
              <a:rPr lang="en-US" sz="1800" dirty="0" smtClean="0">
                <a:latin typeface="Symbol" pitchFamily="18" charset="2"/>
              </a:rPr>
              <a:t>d</a:t>
            </a:r>
            <a:r>
              <a:rPr lang="en-US" sz="1800" dirty="0" smtClean="0"/>
              <a:t>=215 ppm is due to the carbonyl group</a:t>
            </a:r>
          </a:p>
          <a:p>
            <a:r>
              <a:rPr lang="en-US" sz="1800" dirty="0" smtClean="0"/>
              <a:t>The signals at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=47 ppm and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=57 ppm are due to the other two quaternary carbon atoms</a:t>
            </a:r>
          </a:p>
          <a:p>
            <a:r>
              <a:rPr lang="en-US" sz="1800" dirty="0" smtClean="0"/>
              <a:t>Thus, these three carbon atoms do not  appear in any of the DEPT spectra </a:t>
            </a:r>
          </a:p>
          <a:p>
            <a:endParaRPr lang="en-US" sz="1800" dirty="0"/>
          </a:p>
        </p:txBody>
      </p:sp>
      <p:graphicFrame>
        <p:nvGraphicFramePr>
          <p:cNvPr id="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324324"/>
              </p:ext>
            </p:extLst>
          </p:nvPr>
        </p:nvGraphicFramePr>
        <p:xfrm>
          <a:off x="2743200" y="1524000"/>
          <a:ext cx="59436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ChemSketch" r:id="rId3" imgW="6873120" imgH="6550200" progId="ACD.ChemSketch.20">
                  <p:embed/>
                </p:oleObj>
              </mc:Choice>
              <mc:Fallback>
                <p:oleObj name="ChemSketch" r:id="rId3" imgW="6873120" imgH="6550200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524000"/>
                        <a:ext cx="5943600" cy="4572000"/>
                      </a:xfrm>
                      <a:prstGeom prst="rect">
                        <a:avLst/>
                      </a:prstGeom>
                      <a:solidFill>
                        <a:srgbClr val="D7CEE6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044920"/>
              </p:ext>
            </p:extLst>
          </p:nvPr>
        </p:nvGraphicFramePr>
        <p:xfrm>
          <a:off x="4800600" y="1524000"/>
          <a:ext cx="1157287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CS ChemDraw Drawing" r:id="rId5" imgW="1156511" imgH="1535771" progId="ChemDraw.Document.6.0">
                  <p:embed/>
                </p:oleObj>
              </mc:Choice>
              <mc:Fallback>
                <p:oleObj name="CS ChemDraw Drawing" r:id="rId5" imgW="1156511" imgH="15357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0600" y="1524000"/>
                        <a:ext cx="1157287" cy="153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0" y="50050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010400" y="45760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319918" y="46800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485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DEPT-Examples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26670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 smtClean="0"/>
              <a:t>The range of the DEPT spectra show here is from </a:t>
            </a:r>
            <a:r>
              <a:rPr lang="en-US" sz="1800" dirty="0" smtClean="0">
                <a:latin typeface="Symbol" pitchFamily="18" charset="2"/>
              </a:rPr>
              <a:t>d</a:t>
            </a:r>
            <a:r>
              <a:rPr lang="en-US" sz="1800" dirty="0" smtClean="0"/>
              <a:t>=0-50 ppm (the three quaternary peaks are removed)</a:t>
            </a:r>
          </a:p>
          <a:p>
            <a:r>
              <a:rPr lang="en-US" sz="1800" dirty="0" smtClean="0"/>
              <a:t>The signal at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=43.6 ppm (furthest to the left) is due to the methine function (C4)</a:t>
            </a:r>
          </a:p>
          <a:p>
            <a:r>
              <a:rPr lang="en-US" sz="1800" dirty="0" smtClean="0"/>
              <a:t>The signals at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=43.4 ppm,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=30 ppm and </a:t>
            </a:r>
            <a:r>
              <a:rPr lang="en-US" sz="1800" dirty="0">
                <a:latin typeface="Symbol" pitchFamily="18" charset="2"/>
              </a:rPr>
              <a:t>d</a:t>
            </a:r>
            <a:r>
              <a:rPr lang="en-US" sz="1800" dirty="0" smtClean="0"/>
              <a:t>=27 ppm are due to methylene groups (C5, C6, C7)</a:t>
            </a:r>
          </a:p>
          <a:p>
            <a:r>
              <a:rPr lang="en-US" sz="1800" dirty="0" smtClean="0"/>
              <a:t>The signals at </a:t>
            </a:r>
            <a:r>
              <a:rPr lang="en-US" sz="1800" dirty="0" smtClean="0">
                <a:latin typeface="Symbol" pitchFamily="18" charset="2"/>
              </a:rPr>
              <a:t>d</a:t>
            </a:r>
            <a:r>
              <a:rPr lang="en-US" sz="1800" dirty="0" smtClean="0"/>
              <a:t>=19.8 ppm, </a:t>
            </a:r>
            <a:r>
              <a:rPr lang="en-US" sz="1800" dirty="0" smtClean="0">
                <a:latin typeface="Symbol" pitchFamily="18" charset="2"/>
              </a:rPr>
              <a:t>d</a:t>
            </a:r>
            <a:r>
              <a:rPr lang="en-US" sz="1800" dirty="0" smtClean="0"/>
              <a:t>=19.2 ppm and </a:t>
            </a:r>
            <a:r>
              <a:rPr lang="en-US" sz="1800" dirty="0" smtClean="0">
                <a:latin typeface="Symbol" pitchFamily="18" charset="2"/>
              </a:rPr>
              <a:t>d</a:t>
            </a:r>
            <a:r>
              <a:rPr lang="en-US" sz="1800" dirty="0" smtClean="0"/>
              <a:t>=9 ppm are due to the methyl groups (C8, C9, C10)</a:t>
            </a:r>
          </a:p>
          <a:p>
            <a:r>
              <a:rPr lang="en-US" sz="1800" dirty="0" smtClean="0"/>
              <a:t>For the methylene and the methyl groups, it is very difficult to determine which signal is due to which carbon atom without additional information</a:t>
            </a:r>
          </a:p>
          <a:p>
            <a:endParaRPr lang="en-US" sz="1800" dirty="0"/>
          </a:p>
        </p:txBody>
      </p:sp>
      <p:graphicFrame>
        <p:nvGraphicFramePr>
          <p:cNvPr id="9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67988"/>
              </p:ext>
            </p:extLst>
          </p:nvPr>
        </p:nvGraphicFramePr>
        <p:xfrm>
          <a:off x="3048000" y="4343400"/>
          <a:ext cx="5943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ChemSketch" r:id="rId3" imgW="6873120" imgH="6556320" progId="ACD.ChemSketch.20">
                  <p:embed/>
                </p:oleObj>
              </mc:Choice>
              <mc:Fallback>
                <p:oleObj name="ChemSketch" r:id="rId3" imgW="6873120" imgH="6556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4343400"/>
                        <a:ext cx="5943600" cy="13716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268611"/>
              </p:ext>
            </p:extLst>
          </p:nvPr>
        </p:nvGraphicFramePr>
        <p:xfrm>
          <a:off x="3048000" y="1600200"/>
          <a:ext cx="5943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ChemSketch" r:id="rId5" imgW="6873120" imgH="6553080" progId="ACD.ChemSketch.20">
                  <p:embed/>
                </p:oleObj>
              </mc:Choice>
              <mc:Fallback>
                <p:oleObj name="ChemSketch" r:id="rId5" imgW="6873120" imgH="65530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1600200"/>
                        <a:ext cx="5943600" cy="13716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7338763"/>
              </p:ext>
            </p:extLst>
          </p:nvPr>
        </p:nvGraphicFramePr>
        <p:xfrm>
          <a:off x="3048000" y="2971800"/>
          <a:ext cx="5943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ChemSketch" r:id="rId7" imgW="6873120" imgH="6546960" progId="ACD.ChemSketch.20">
                  <p:embed/>
                </p:oleObj>
              </mc:Choice>
              <mc:Fallback>
                <p:oleObj name="ChemSketch" r:id="rId7" imgW="6873120" imgH="6546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8000" y="2971800"/>
                        <a:ext cx="5943600" cy="13716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029161"/>
              </p:ext>
            </p:extLst>
          </p:nvPr>
        </p:nvGraphicFramePr>
        <p:xfrm>
          <a:off x="8001000" y="3048000"/>
          <a:ext cx="896149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CS ChemDraw Drawing" r:id="rId9" imgW="1156511" imgH="1535771" progId="ChemDraw.Document.6.0">
                  <p:embed/>
                </p:oleObj>
              </mc:Choice>
              <mc:Fallback>
                <p:oleObj name="CS ChemDraw Drawing" r:id="rId9" imgW="1156511" imgH="1535771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048000"/>
                        <a:ext cx="896149" cy="1188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86200" y="156597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31182" y="2272099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5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53390" y="1932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6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19328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7</a:t>
            </a:r>
            <a:endParaRPr 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633374" y="2261191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8 9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772400" y="226119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2460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DEPT-Examples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reaction of 1,2-Diphenylpropanediol with acids leads to </a:t>
            </a:r>
            <a:br>
              <a:rPr lang="en-US" sz="2400" dirty="0" smtClean="0"/>
            </a:br>
            <a:r>
              <a:rPr lang="en-US" sz="2400" dirty="0" smtClean="0"/>
              <a:t>the formation of an aldehyde (I) or ketone (II) (or a mixture</a:t>
            </a:r>
            <a:br>
              <a:rPr lang="en-US" sz="2400" dirty="0" smtClean="0"/>
            </a:br>
            <a:r>
              <a:rPr lang="en-US" sz="2400" dirty="0" smtClean="0"/>
              <a:t>of them) depending on the conditions during the reaction </a:t>
            </a:r>
            <a:br>
              <a:rPr lang="en-US" sz="2400" dirty="0" smtClean="0"/>
            </a:br>
            <a:r>
              <a:rPr lang="en-US" sz="2400" dirty="0" smtClean="0"/>
              <a:t>(i.e., temperature, amount and type of catalyst, etc.).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How could the </a:t>
            </a:r>
            <a:r>
              <a:rPr lang="en-US" sz="2400" baseline="30000" dirty="0" smtClean="0"/>
              <a:t>13</a:t>
            </a:r>
            <a:r>
              <a:rPr lang="en-US" sz="2400" dirty="0" smtClean="0"/>
              <a:t>C-NMR spectrum and the DEPT spectra be used to determine the nature of the product?</a:t>
            </a:r>
          </a:p>
          <a:p>
            <a:pPr lvl="1"/>
            <a:endParaRPr lang="en-US" dirty="0" smtClean="0"/>
          </a:p>
          <a:p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376029"/>
              </p:ext>
            </p:extLst>
          </p:nvPr>
        </p:nvGraphicFramePr>
        <p:xfrm>
          <a:off x="1490439" y="3124200"/>
          <a:ext cx="6129561" cy="1583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CS ChemDraw Drawing" r:id="rId3" imgW="8756515" imgH="2262547" progId="ChemDraw.Document.6.0">
                  <p:embed/>
                </p:oleObj>
              </mc:Choice>
              <mc:Fallback>
                <p:oleObj name="CS ChemDraw Drawing" r:id="rId3" imgW="8756515" imgH="226254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0439" y="3124200"/>
                        <a:ext cx="6129561" cy="1583783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45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DEPT-Examples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2514600" cy="45720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The aldehyde displays seven signals due to the symmetry of the two phenyl groups.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Aldehyde carbon: 201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Four carbon atoms: 126-145 ppm (small (ipso), medium (para), two tall (ortho, meta))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Quaternary carbon atom: 62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Methyl group: </a:t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21 ppm 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 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814441"/>
              </p:ext>
            </p:extLst>
          </p:nvPr>
        </p:nvGraphicFramePr>
        <p:xfrm>
          <a:off x="2981325" y="1524000"/>
          <a:ext cx="5934075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ChemSketch" r:id="rId3" imgW="6873240" imgH="6729984" progId="ACD.ChemSketch.20">
                  <p:embed/>
                </p:oleObj>
              </mc:Choice>
              <mc:Fallback>
                <p:oleObj name="ChemSketch" r:id="rId3" imgW="6873240" imgH="6729984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1524000"/>
                        <a:ext cx="5934075" cy="21945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702656"/>
              </p:ext>
            </p:extLst>
          </p:nvPr>
        </p:nvGraphicFramePr>
        <p:xfrm>
          <a:off x="2981325" y="37338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4" name="ChemSketch" r:id="rId5" imgW="6873240" imgH="6739128" progId="ACD.ChemSketch.20">
                  <p:embed/>
                </p:oleObj>
              </mc:Choice>
              <mc:Fallback>
                <p:oleObj name="ChemSketch" r:id="rId5" imgW="6873240" imgH="6739128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37338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382773"/>
              </p:ext>
            </p:extLst>
          </p:nvPr>
        </p:nvGraphicFramePr>
        <p:xfrm>
          <a:off x="2981325" y="4648200"/>
          <a:ext cx="5934075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ChemSketch" r:id="rId7" imgW="6873240" imgH="6726936" progId="ACD.ChemSketch.20">
                  <p:embed/>
                </p:oleObj>
              </mc:Choice>
              <mc:Fallback>
                <p:oleObj name="ChemSketch" r:id="rId7" imgW="6873240" imgH="6726936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4648200"/>
                        <a:ext cx="5934075" cy="100584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199052"/>
              </p:ext>
            </p:extLst>
          </p:nvPr>
        </p:nvGraphicFramePr>
        <p:xfrm>
          <a:off x="2981325" y="56388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6" name="ChemSketch" r:id="rId9" imgW="6873240" imgH="6729984" progId="ACD.ChemSketch.20">
                  <p:embed/>
                </p:oleObj>
              </mc:Choice>
              <mc:Fallback>
                <p:oleObj name="ChemSketch" r:id="rId9" imgW="6873240" imgH="6729984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56388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004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Full Spectrum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76600" y="3733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135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464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90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76600" y="5638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45</a:t>
            </a:r>
            <a:endParaRPr lang="en-US" b="1" dirty="0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076237"/>
              </p:ext>
            </p:extLst>
          </p:nvPr>
        </p:nvGraphicFramePr>
        <p:xfrm>
          <a:off x="7696200" y="1595651"/>
          <a:ext cx="10572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7" name="CS ChemDraw Drawing" r:id="rId11" imgW="1736928" imgH="1962509" progId="ChemDraw.Document.6.0">
                  <p:embed/>
                </p:oleObj>
              </mc:Choice>
              <mc:Fallback>
                <p:oleObj name="CS ChemDraw Drawing" r:id="rId11" imgW="1736928" imgH="1962509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595651"/>
                        <a:ext cx="105727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849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DEPT-Examples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2590800" cy="4572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ketone displays eleven signals due to the lack of symmetry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Ketone </a:t>
            </a:r>
            <a:r>
              <a:rPr lang="en-US" sz="1600" dirty="0">
                <a:solidFill>
                  <a:srgbClr val="002060"/>
                </a:solidFill>
              </a:rPr>
              <a:t>carbon: </a:t>
            </a:r>
            <a:r>
              <a:rPr lang="en-US" sz="1600" dirty="0" smtClean="0">
                <a:solidFill>
                  <a:srgbClr val="002060"/>
                </a:solidFill>
              </a:rPr>
              <a:t/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200 </a:t>
            </a:r>
            <a:r>
              <a:rPr lang="en-US" sz="1600" dirty="0">
                <a:solidFill>
                  <a:srgbClr val="002060"/>
                </a:solidFill>
              </a:rPr>
              <a:t>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Eight </a:t>
            </a:r>
            <a:r>
              <a:rPr lang="en-US" sz="1600" dirty="0">
                <a:solidFill>
                  <a:srgbClr val="002060"/>
                </a:solidFill>
              </a:rPr>
              <a:t>carbon atoms: </a:t>
            </a:r>
            <a:r>
              <a:rPr lang="en-US" sz="1600" dirty="0" smtClean="0">
                <a:solidFill>
                  <a:srgbClr val="002060"/>
                </a:solidFill>
              </a:rPr>
              <a:t>128-141 </a:t>
            </a:r>
            <a:r>
              <a:rPr lang="en-US" sz="1600" dirty="0">
                <a:solidFill>
                  <a:srgbClr val="002060"/>
                </a:solidFill>
              </a:rPr>
              <a:t>ppm </a:t>
            </a:r>
            <a:r>
              <a:rPr lang="en-US" sz="1600" dirty="0" smtClean="0">
                <a:solidFill>
                  <a:srgbClr val="002060"/>
                </a:solidFill>
              </a:rPr>
              <a:t>(two small </a:t>
            </a:r>
            <a:r>
              <a:rPr lang="en-US" sz="1600" dirty="0">
                <a:solidFill>
                  <a:srgbClr val="002060"/>
                </a:solidFill>
              </a:rPr>
              <a:t>(ipso), </a:t>
            </a:r>
            <a:r>
              <a:rPr lang="en-US" sz="1600" dirty="0" smtClean="0">
                <a:solidFill>
                  <a:srgbClr val="002060"/>
                </a:solidFill>
              </a:rPr>
              <a:t>two medium </a:t>
            </a:r>
            <a:r>
              <a:rPr lang="en-US" sz="1600" dirty="0">
                <a:solidFill>
                  <a:srgbClr val="002060"/>
                </a:solidFill>
              </a:rPr>
              <a:t>(para), </a:t>
            </a:r>
            <a:r>
              <a:rPr lang="en-US" sz="1600" dirty="0" smtClean="0">
                <a:solidFill>
                  <a:srgbClr val="002060"/>
                </a:solidFill>
              </a:rPr>
              <a:t>four tall </a:t>
            </a:r>
            <a:r>
              <a:rPr lang="en-US" sz="1600" dirty="0">
                <a:solidFill>
                  <a:srgbClr val="002060"/>
                </a:solidFill>
              </a:rPr>
              <a:t>(ortho, meta))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Methine </a:t>
            </a:r>
            <a:r>
              <a:rPr lang="en-US" sz="1600" dirty="0">
                <a:solidFill>
                  <a:srgbClr val="002060"/>
                </a:solidFill>
              </a:rPr>
              <a:t>carbon atom: </a:t>
            </a:r>
            <a:r>
              <a:rPr lang="en-US" sz="1600" dirty="0" smtClean="0">
                <a:solidFill>
                  <a:srgbClr val="002060"/>
                </a:solidFill>
              </a:rPr>
              <a:t>48 </a:t>
            </a:r>
            <a:r>
              <a:rPr lang="en-US" sz="1600" dirty="0">
                <a:solidFill>
                  <a:srgbClr val="002060"/>
                </a:solidFill>
              </a:rPr>
              <a:t>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Methyl group: </a:t>
            </a:r>
            <a:r>
              <a:rPr lang="en-US" sz="1600" dirty="0" smtClean="0">
                <a:solidFill>
                  <a:srgbClr val="002060"/>
                </a:solidFill>
              </a:rPr>
              <a:t/>
            </a:r>
            <a:br>
              <a:rPr lang="en-US" sz="1600" dirty="0" smtClean="0">
                <a:solidFill>
                  <a:srgbClr val="002060"/>
                </a:solidFill>
              </a:rPr>
            </a:br>
            <a:r>
              <a:rPr lang="en-US" sz="1600" dirty="0" smtClean="0">
                <a:solidFill>
                  <a:srgbClr val="002060"/>
                </a:solidFill>
              </a:rPr>
              <a:t>20 </a:t>
            </a:r>
            <a:r>
              <a:rPr lang="en-US" sz="1600" dirty="0">
                <a:solidFill>
                  <a:srgbClr val="002060"/>
                </a:solidFill>
              </a:rPr>
              <a:t>ppm </a:t>
            </a:r>
          </a:p>
          <a:p>
            <a:endParaRPr lang="en-US" sz="18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299615"/>
              </p:ext>
            </p:extLst>
          </p:nvPr>
        </p:nvGraphicFramePr>
        <p:xfrm>
          <a:off x="2981325" y="1524000"/>
          <a:ext cx="5934075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2" name="ChemSketch" r:id="rId3" imgW="6873240" imgH="6903720" progId="ACD.ChemSketch.20">
                  <p:embed/>
                </p:oleObj>
              </mc:Choice>
              <mc:Fallback>
                <p:oleObj name="ChemSketch" r:id="rId3" imgW="6873240" imgH="6903720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1524000"/>
                        <a:ext cx="5934075" cy="21945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5861484"/>
              </p:ext>
            </p:extLst>
          </p:nvPr>
        </p:nvGraphicFramePr>
        <p:xfrm>
          <a:off x="2981325" y="37338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3" name="ChemSketch" r:id="rId5" imgW="6873240" imgH="6909816" progId="ACD.ChemSketch.20">
                  <p:embed/>
                </p:oleObj>
              </mc:Choice>
              <mc:Fallback>
                <p:oleObj name="ChemSketch" r:id="rId5" imgW="6873240" imgH="6909816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37338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626585"/>
              </p:ext>
            </p:extLst>
          </p:nvPr>
        </p:nvGraphicFramePr>
        <p:xfrm>
          <a:off x="2981325" y="46482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4" name="ChemSketch" r:id="rId7" imgW="6873240" imgH="6906768" progId="ACD.ChemSketch.20">
                  <p:embed/>
                </p:oleObj>
              </mc:Choice>
              <mc:Fallback>
                <p:oleObj name="ChemSketch" r:id="rId7" imgW="6873240" imgH="6906768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46482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809009"/>
              </p:ext>
            </p:extLst>
          </p:nvPr>
        </p:nvGraphicFramePr>
        <p:xfrm>
          <a:off x="2971800" y="5562600"/>
          <a:ext cx="59340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5" name="ChemSketch" r:id="rId9" imgW="6873240" imgH="6903720" progId="ACD.ChemSketch.20">
                  <p:embed/>
                </p:oleObj>
              </mc:Choice>
              <mc:Fallback>
                <p:oleObj name="ChemSketch" r:id="rId9" imgW="6873240" imgH="6903720" progId="ACD.ChemSketch.20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562600"/>
                        <a:ext cx="5934075" cy="9144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766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Full Spectrum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7338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135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00400" y="464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90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00400" y="5562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DEPT 45</a:t>
            </a:r>
            <a:endParaRPr lang="en-US" b="1" dirty="0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348766"/>
              </p:ext>
            </p:extLst>
          </p:nvPr>
        </p:nvGraphicFramePr>
        <p:xfrm>
          <a:off x="7467600" y="1628775"/>
          <a:ext cx="13811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6" name="CS ChemDraw Drawing" r:id="rId11" imgW="2366523" imgH="1391009" progId="ChemDraw.Document.6.0">
                  <p:embed/>
                </p:oleObj>
              </mc:Choice>
              <mc:Fallback>
                <p:oleObj name="CS ChemDraw Drawing" r:id="rId11" imgW="2366523" imgH="1391009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628775"/>
                        <a:ext cx="138112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624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Problem Solving Strategy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Strategy for solving structure problems </a:t>
            </a:r>
            <a:r>
              <a:rPr lang="en-US" b="1" dirty="0" smtClean="0"/>
              <a:t>with </a:t>
            </a:r>
            <a:r>
              <a:rPr lang="en-US" b="1" baseline="30000" dirty="0" smtClean="0"/>
              <a:t>13</a:t>
            </a:r>
            <a:r>
              <a:rPr lang="en-US" b="1" dirty="0" smtClean="0"/>
              <a:t>C-NMR </a:t>
            </a:r>
            <a:r>
              <a:rPr lang="en-US" b="1" dirty="0"/>
              <a:t>spectra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Step 1: Determine </a:t>
            </a:r>
            <a:r>
              <a:rPr lang="en-US" dirty="0">
                <a:solidFill>
                  <a:srgbClr val="002060"/>
                </a:solidFill>
              </a:rPr>
              <a:t>degrees of unsaturation from </a:t>
            </a:r>
            <a:r>
              <a:rPr lang="en-US" dirty="0" smtClean="0">
                <a:solidFill>
                  <a:srgbClr val="002060"/>
                </a:solidFill>
              </a:rPr>
              <a:t>molecular formula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 	</a:t>
            </a:r>
            <a:r>
              <a:rPr lang="en-US" dirty="0" smtClean="0"/>
              <a:t>     </a:t>
            </a:r>
            <a:r>
              <a:rPr lang="en-US" b="1" dirty="0" smtClean="0"/>
              <a:t>Degree of unsaturation 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Step 2: Determine </a:t>
            </a:r>
            <a:r>
              <a:rPr lang="en-US" dirty="0">
                <a:solidFill>
                  <a:srgbClr val="002060"/>
                </a:solidFill>
              </a:rPr>
              <a:t>if there is symmetry in the molecule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Step 3: Determine the hybridization </a:t>
            </a:r>
            <a:r>
              <a:rPr lang="en-US" dirty="0">
                <a:solidFill>
                  <a:srgbClr val="002060"/>
                </a:solidFill>
              </a:rPr>
              <a:t>of </a:t>
            </a:r>
            <a:r>
              <a:rPr lang="en-US" dirty="0" smtClean="0">
                <a:solidFill>
                  <a:srgbClr val="002060"/>
                </a:solidFill>
              </a:rPr>
              <a:t>carbon atoms </a:t>
            </a:r>
            <a:r>
              <a:rPr lang="en-US" dirty="0">
                <a:solidFill>
                  <a:srgbClr val="002060"/>
                </a:solidFill>
              </a:rPr>
              <a:t>giving </a:t>
            </a:r>
            <a:r>
              <a:rPr lang="en-US" dirty="0" smtClean="0">
                <a:solidFill>
                  <a:srgbClr val="002060"/>
                </a:solidFill>
              </a:rPr>
              <a:t>rise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</a:t>
            </a:r>
            <a:r>
              <a:rPr lang="en-US" dirty="0">
                <a:solidFill>
                  <a:srgbClr val="002060"/>
                </a:solidFill>
              </a:rPr>
              <a:t>to </a:t>
            </a:r>
            <a:r>
              <a:rPr lang="en-US" dirty="0" smtClean="0">
                <a:solidFill>
                  <a:srgbClr val="002060"/>
                </a:solidFill>
              </a:rPr>
              <a:t>observed signals</a:t>
            </a:r>
            <a:endParaRPr lang="en-US" dirty="0">
              <a:solidFill>
                <a:srgbClr val="002060"/>
              </a:solidFill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</a:rPr>
              <a:t>Step 4: Determine the number </a:t>
            </a:r>
            <a:r>
              <a:rPr lang="en-US" dirty="0">
                <a:solidFill>
                  <a:srgbClr val="002060"/>
                </a:solidFill>
              </a:rPr>
              <a:t>of hydrogen atoms on </a:t>
            </a:r>
            <a:r>
              <a:rPr lang="en-US" dirty="0" smtClean="0">
                <a:solidFill>
                  <a:srgbClr val="002060"/>
                </a:solidFill>
              </a:rPr>
              <a:t>each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carbon atom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Step 5: Put the pieces </a:t>
            </a:r>
            <a:r>
              <a:rPr lang="en-US" dirty="0">
                <a:solidFill>
                  <a:srgbClr val="002060"/>
                </a:solidFill>
              </a:rPr>
              <a:t>together</a:t>
            </a:r>
            <a:r>
              <a:rPr lang="en-US" dirty="0" smtClean="0">
                <a:solidFill>
                  <a:srgbClr val="002060"/>
                </a:solidFill>
              </a:rPr>
              <a:t>. Make sure that all atoms have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proper valences (i.e., </a:t>
            </a: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en-US" dirty="0" smtClean="0">
                <a:solidFill>
                  <a:srgbClr val="002060"/>
                </a:solidFill>
              </a:rPr>
              <a:t>arbon: 4, hydrogen: 1, oxygen: 2)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Step 6: Make sure that the structure is consistent with the formula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(and other information provided)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417579"/>
              </p:ext>
            </p:extLst>
          </p:nvPr>
        </p:nvGraphicFramePr>
        <p:xfrm>
          <a:off x="4867275" y="2524125"/>
          <a:ext cx="34385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3" imgW="3611160" imgH="456840" progId="Equation.3">
                  <p:embed/>
                </p:oleObj>
              </mc:Choice>
              <mc:Fallback>
                <p:oleObj name="Equation" r:id="rId3" imgW="3611160" imgH="4568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2524125"/>
                        <a:ext cx="3438525" cy="447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22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In-lab Assignment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Make sure to bring the handout/worksheet with you that was sent to you last week </a:t>
            </a:r>
          </a:p>
          <a:p>
            <a:r>
              <a:rPr lang="en-US" sz="2000" dirty="0" smtClean="0"/>
              <a:t>During </a:t>
            </a:r>
            <a:r>
              <a:rPr lang="en-US" sz="2000" dirty="0"/>
              <a:t>the 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C-NMR lab, </a:t>
            </a:r>
            <a:r>
              <a:rPr lang="en-US" sz="2000" dirty="0"/>
              <a:t>your TA will </a:t>
            </a:r>
            <a:r>
              <a:rPr lang="en-US" sz="2000" dirty="0" smtClean="0"/>
              <a:t>assign one </a:t>
            </a:r>
            <a:r>
              <a:rPr lang="en-US" sz="2000" dirty="0"/>
              <a:t>molecular </a:t>
            </a:r>
            <a:r>
              <a:rPr lang="en-US" sz="2000" dirty="0" smtClean="0"/>
              <a:t>formula/group (=2 students). </a:t>
            </a:r>
            <a:endParaRPr lang="en-US" sz="2000" dirty="0"/>
          </a:p>
          <a:p>
            <a:r>
              <a:rPr lang="en-US" sz="2000" dirty="0" smtClean="0"/>
              <a:t>Each </a:t>
            </a:r>
            <a:r>
              <a:rPr lang="en-US" sz="2000" dirty="0"/>
              <a:t>group will try</a:t>
            </a:r>
            <a:r>
              <a:rPr lang="en-US" sz="2000" b="1" dirty="0"/>
              <a:t> </a:t>
            </a:r>
            <a:r>
              <a:rPr lang="en-US" sz="2000" dirty="0"/>
              <a:t>to draw </a:t>
            </a:r>
            <a:r>
              <a:rPr lang="en-US" sz="2000" dirty="0" smtClean="0"/>
              <a:t>five </a:t>
            </a:r>
            <a:r>
              <a:rPr lang="en-US" sz="2000" dirty="0"/>
              <a:t>isomers and predict the 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C-NMR </a:t>
            </a:r>
            <a:r>
              <a:rPr lang="en-US" sz="2000" dirty="0"/>
              <a:t>spectra for that molecule in the work sheets. </a:t>
            </a:r>
          </a:p>
          <a:p>
            <a:r>
              <a:rPr lang="en-US" sz="2000" dirty="0" smtClean="0"/>
              <a:t>Each </a:t>
            </a:r>
            <a:r>
              <a:rPr lang="en-US" sz="2000" dirty="0"/>
              <a:t>group will go to SLC </a:t>
            </a:r>
            <a:r>
              <a:rPr lang="en-US" sz="2000" dirty="0" smtClean="0"/>
              <a:t>lab (the TA will tell you which room to use) </a:t>
            </a:r>
            <a:r>
              <a:rPr lang="en-US" sz="2000" dirty="0"/>
              <a:t>and use computer to generate the spectra for each of your isomers (use the ACD/NMR </a:t>
            </a:r>
            <a:r>
              <a:rPr lang="en-US" sz="2000" dirty="0" smtClean="0"/>
              <a:t>program, which  </a:t>
            </a:r>
            <a:r>
              <a:rPr lang="en-US" sz="2000" dirty="0"/>
              <a:t>can be found in Start--Programs ACD Labs. </a:t>
            </a:r>
          </a:p>
          <a:p>
            <a:r>
              <a:rPr lang="en-US" sz="2000" dirty="0"/>
              <a:t>Inside ACD Labs is </a:t>
            </a:r>
            <a:r>
              <a:rPr lang="en-US" sz="2000" dirty="0" smtClean="0"/>
              <a:t>C-NMR </a:t>
            </a:r>
            <a:r>
              <a:rPr lang="en-US" sz="2000" dirty="0"/>
              <a:t>and </a:t>
            </a:r>
            <a:r>
              <a:rPr lang="en-US" sz="2000" dirty="0" smtClean="0"/>
              <a:t>H-NMR</a:t>
            </a:r>
            <a:endParaRPr lang="en-US" sz="2000" dirty="0"/>
          </a:p>
          <a:p>
            <a:r>
              <a:rPr lang="en-US" sz="2000" dirty="0" smtClean="0"/>
              <a:t>Each </a:t>
            </a:r>
            <a:r>
              <a:rPr lang="en-US" sz="2000" dirty="0"/>
              <a:t>group  MUST answer all the questions in the FIRST page on the “work sheets” before turning in the </a:t>
            </a:r>
            <a:r>
              <a:rPr lang="en-US" sz="2000" dirty="0" smtClean="0"/>
              <a:t>sheets immediately after the meeting </a:t>
            </a:r>
          </a:p>
          <a:p>
            <a:r>
              <a:rPr lang="en-US" sz="2000" dirty="0" smtClean="0"/>
              <a:t>Make </a:t>
            </a:r>
            <a:r>
              <a:rPr lang="en-US" sz="2000" dirty="0"/>
              <a:t>sure to write the names of the group members on the work sheets</a:t>
            </a:r>
            <a:r>
              <a:rPr lang="en-US" sz="2000" dirty="0" smtClean="0"/>
              <a:t>. If the your name is not on the worksheet, you will not receive credit.  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247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048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Nuclear Magnetic Resonance (NMR) Spectroscopy is a technique used to determine the type, number and relative positions of certain atoms in a molecule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Originally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discovered by Felix Bloch and Edward Purcell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1946 (both shared the Nobel Prize in Physics in 1952 for their pioneering work), it has seen a significant increase in popularity with the development of FT-NMR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spectrometers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(in the beginning continuous spectrometers were used)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NMR spectroscopy is the chemical version of MRI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Picture 4" descr="http://www.chem.ucla.edu/harding/IGOC/N/nmr_spectrometer01.gif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8"/>
          <a:stretch/>
        </p:blipFill>
        <p:spPr bwMode="auto">
          <a:xfrm>
            <a:off x="5029200" y="4480560"/>
            <a:ext cx="956296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343400" y="5303520"/>
            <a:ext cx="548640" cy="27832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080760" y="5303520"/>
            <a:ext cx="548640" cy="27832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6146" name="Picture 2" descr="http://upload.wikimedia.org/wikipedia/commons/thumb/e/ee/MRI-Philips.JPG/220px-MRI-Philips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60" y="4480560"/>
            <a:ext cx="2101755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isibrno.cz/~gott/nmrmus/ftnmr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1" t="40781" r="26613" b="10400"/>
          <a:stretch/>
        </p:blipFill>
        <p:spPr bwMode="auto">
          <a:xfrm>
            <a:off x="533400" y="4480560"/>
            <a:ext cx="3676556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68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Physical Background </a:t>
            </a:r>
            <a:r>
              <a:rPr lang="en-US" sz="36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of NMR </a:t>
            </a:r>
            <a:r>
              <a:rPr lang="en-US" sz="36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Spectroscopy I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400"/>
          </a:xfrm>
        </p:spPr>
        <p:txBody>
          <a:bodyPr>
            <a:no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Nuclei, which are moving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are charged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particles, generate a magnetic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field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precession of a nucleus with a nonzero magnetic momentum can be described using a vector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precession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itself is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quantized phenomenon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magnetic moment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either aligned with (</a:t>
            </a:r>
            <a:r>
              <a:rPr lang="en-US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+½) or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opposed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baseline="-25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-½)</a:t>
            </a:r>
            <a:b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a nucleus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=½)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applied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magnetic field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resulting into two energy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nucleus with the magnetic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moment </a:t>
            </a:r>
            <a:r>
              <a:rPr lang="en-US" sz="1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assumes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2*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+1) states for a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nucleus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an applied field i.e., deuterium (I=1):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-1, 0, 1 (three states)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45" y="4480560"/>
            <a:ext cx="4516755" cy="2139315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23" name="Group 22"/>
          <p:cNvGrpSpPr>
            <a:grpSpLocks noChangeAspect="1"/>
          </p:cNvGrpSpPr>
          <p:nvPr/>
        </p:nvGrpSpPr>
        <p:grpSpPr>
          <a:xfrm>
            <a:off x="5858392" y="4480560"/>
            <a:ext cx="2599806" cy="2148840"/>
            <a:chOff x="5432778" y="4156277"/>
            <a:chExt cx="3048000" cy="2407166"/>
          </a:xfrm>
          <a:solidFill>
            <a:schemeClr val="bg1"/>
          </a:solidFill>
        </p:grpSpPr>
        <p:sp>
          <p:nvSpPr>
            <p:cNvPr id="15" name="Rectangle 14"/>
            <p:cNvSpPr/>
            <p:nvPr/>
          </p:nvSpPr>
          <p:spPr>
            <a:xfrm>
              <a:off x="5432778" y="4183643"/>
              <a:ext cx="3048000" cy="2362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486400" y="4305300"/>
              <a:ext cx="2857500" cy="1943100"/>
              <a:chOff x="0" y="0"/>
              <a:chExt cx="2857500" cy="1943100"/>
            </a:xfrm>
            <a:grpFill/>
          </p:grpSpPr>
          <p:cxnSp>
            <p:nvCxnSpPr>
              <p:cNvPr id="6" name="Line 9"/>
              <p:cNvCxnSpPr>
                <a:cxnSpLocks noChangeShapeType="1"/>
              </p:cNvCxnSpPr>
              <p:nvPr/>
            </p:nvCxnSpPr>
            <p:spPr bwMode="auto">
              <a:xfrm>
                <a:off x="204716" y="989462"/>
                <a:ext cx="228600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7" name="Line 10"/>
              <p:cNvCxnSpPr>
                <a:cxnSpLocks noChangeShapeType="1"/>
              </p:cNvCxnSpPr>
              <p:nvPr/>
            </p:nvCxnSpPr>
            <p:spPr bwMode="auto">
              <a:xfrm>
                <a:off x="204716" y="1091820"/>
                <a:ext cx="228600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8" name="Line 11"/>
              <p:cNvCxnSpPr>
                <a:cxnSpLocks noChangeShapeType="1"/>
              </p:cNvCxnSpPr>
              <p:nvPr/>
            </p:nvCxnSpPr>
            <p:spPr bwMode="auto">
              <a:xfrm flipV="1">
                <a:off x="436728" y="416256"/>
                <a:ext cx="1257300" cy="57150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9" name="Line 12"/>
              <p:cNvCxnSpPr>
                <a:cxnSpLocks noChangeShapeType="1"/>
              </p:cNvCxnSpPr>
              <p:nvPr/>
            </p:nvCxnSpPr>
            <p:spPr bwMode="auto">
              <a:xfrm>
                <a:off x="436728" y="1091820"/>
                <a:ext cx="1257300" cy="45720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10" name="Line 13"/>
              <p:cNvCxnSpPr>
                <a:cxnSpLocks noChangeShapeType="1"/>
              </p:cNvCxnSpPr>
              <p:nvPr/>
            </p:nvCxnSpPr>
            <p:spPr bwMode="auto">
              <a:xfrm>
                <a:off x="1808328" y="354841"/>
                <a:ext cx="0" cy="228600"/>
              </a:xfrm>
              <a:prstGeom prst="line">
                <a:avLst/>
              </a:prstGeom>
              <a:grpFill/>
              <a:ln w="317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11" name="Line 14"/>
              <p:cNvCxnSpPr>
                <a:cxnSpLocks noChangeShapeType="1"/>
              </p:cNvCxnSpPr>
              <p:nvPr/>
            </p:nvCxnSpPr>
            <p:spPr bwMode="auto">
              <a:xfrm flipV="1">
                <a:off x="1808328" y="1439838"/>
                <a:ext cx="0" cy="22860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12" name="Line 15"/>
              <p:cNvCxnSpPr>
                <a:cxnSpLocks noChangeShapeType="1"/>
              </p:cNvCxnSpPr>
              <p:nvPr/>
            </p:nvCxnSpPr>
            <p:spPr bwMode="auto">
              <a:xfrm flipV="1">
                <a:off x="0" y="0"/>
                <a:ext cx="0" cy="194310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13" name="Line 16"/>
              <p:cNvCxnSpPr>
                <a:cxnSpLocks noChangeShapeType="1"/>
              </p:cNvCxnSpPr>
              <p:nvPr/>
            </p:nvCxnSpPr>
            <p:spPr bwMode="auto">
              <a:xfrm>
                <a:off x="0" y="1937982"/>
                <a:ext cx="2857500" cy="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14" name="AutoShape 3072"/>
              <p:cNvCxnSpPr>
                <a:cxnSpLocks noChangeShapeType="1"/>
              </p:cNvCxnSpPr>
              <p:nvPr/>
            </p:nvCxnSpPr>
            <p:spPr bwMode="auto">
              <a:xfrm flipV="1">
                <a:off x="1433015" y="518614"/>
                <a:ext cx="6350" cy="941705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</p:grpSp>
        <p:sp>
          <p:nvSpPr>
            <p:cNvPr id="16" name="TextBox 15"/>
            <p:cNvSpPr txBox="1"/>
            <p:nvPr/>
          </p:nvSpPr>
          <p:spPr>
            <a:xfrm>
              <a:off x="5531609" y="4156277"/>
              <a:ext cx="889296" cy="5861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Energy</a:t>
              </a:r>
            </a:p>
            <a:p>
              <a:endPara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59646" y="4511928"/>
              <a:ext cx="1066800" cy="5861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1400" b="1" baseline="-25000" dirty="0" err="1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= -½</a:t>
              </a:r>
            </a:p>
            <a:p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13979" y="5710389"/>
              <a:ext cx="964834" cy="40973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1400" b="1" baseline="-25000" dirty="0" err="1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+½</a:t>
              </a:r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72719" y="5164209"/>
              <a:ext cx="1563999" cy="344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C00000"/>
                  </a:solidFill>
                  <a:latin typeface="Symbol" pitchFamily="18" charset="2"/>
                  <a:cs typeface="Times New Roman" pitchFamily="18" charset="0"/>
                </a:rPr>
                <a:t>D</a:t>
              </a:r>
              <a:r>
                <a:rPr lang="en-US" sz="1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E= f(</a:t>
              </a:r>
              <a:r>
                <a:rPr lang="en-US" sz="1400" b="1" dirty="0" err="1">
                  <a:solidFill>
                    <a:srgbClr val="C00000"/>
                  </a:solidFill>
                  <a:latin typeface="Symbol" pitchFamily="18" charset="2"/>
                  <a:cs typeface="Times New Roman" pitchFamily="18" charset="0"/>
                </a:rPr>
                <a:t>g</a:t>
              </a:r>
              <a:r>
                <a:rPr lang="en-US" sz="14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1400" b="1" baseline="-25000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r>
                <a:rPr lang="en-US" sz="14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)= </a:t>
              </a:r>
              <a:r>
                <a:rPr lang="en-US" sz="14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1400" b="1" dirty="0" err="1">
                  <a:solidFill>
                    <a:srgbClr val="C00000"/>
                  </a:solidFill>
                  <a:latin typeface="Symbol" pitchFamily="18" charset="2"/>
                  <a:cs typeface="Times New Roman" pitchFamily="18" charset="0"/>
                </a:rPr>
                <a:t>n</a:t>
              </a:r>
              <a:endParaRPr lang="en-US" sz="1400" b="1" dirty="0">
                <a:solidFill>
                  <a:srgbClr val="C00000"/>
                </a:solidFill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884885" y="6255666"/>
              <a:ext cx="2175596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Increased magnetic field B</a:t>
              </a:r>
              <a:r>
                <a:rPr lang="en-US" sz="1400" baseline="-250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311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Physical Background of NMR </a:t>
            </a:r>
            <a:r>
              <a:rPr lang="en-US" sz="36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Spectroscopy II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resonance phenomenon occurs when the aligned nuclei interact with the applied field and are forced to change their spin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orientation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energy, which is absorbed, is equal to energy difference </a:t>
            </a:r>
            <a:r>
              <a:rPr lang="en-US" sz="2800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between the two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states. This resonance energy is about 10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kJ/mol, which corresponds to energy in the radio-frequency region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stronger the applied field, the greater </a:t>
            </a:r>
            <a:r>
              <a:rPr lang="en-US" sz="2800" dirty="0">
                <a:latin typeface="Symbol" pitchFamily="18" charset="2"/>
                <a:cs typeface="Times New Roman" pitchFamily="18" charset="0"/>
              </a:rPr>
              <a:t>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 becomes, which allows distinguishing even between very similar atoms.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NMR </a:t>
            </a:r>
            <a:r>
              <a:rPr lang="en-US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spectrometers with stronger magnetic fields provide better resolution revealing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details about the structure of a molecule because they separate the signals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NMR experiment itself becomes more sensitive as well because saturation is less of 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problem </a:t>
            </a:r>
            <a:endParaRPr lang="en-US" sz="2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5" name="Picture 2" descr="http://local.content.compendiumblog.com/uploads/user/2af9dc1d-8541-42e4-a91f-6aaf97caf33a/4844a17e-a4fb-4018-9d3a-31dc846044ee/Visible%20spectr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743200"/>
            <a:ext cx="4311188" cy="2057400"/>
          </a:xfrm>
          <a:prstGeom prst="rect">
            <a:avLst/>
          </a:prstGeom>
          <a:noFill/>
        </p:spPr>
      </p:pic>
      <p:pic>
        <p:nvPicPr>
          <p:cNvPr id="6146" name="Picture 2" descr="http://teaching.shu.ac.uk/hwb/chemistry/tutorials/molspec/nmrfli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73680"/>
            <a:ext cx="2666999" cy="2028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33600" y="3429000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h</a:t>
            </a:r>
            <a:r>
              <a:rPr lang="en-US" b="1" dirty="0" err="1" smtClean="0">
                <a:solidFill>
                  <a:schemeClr val="bg1"/>
                </a:solidFill>
                <a:latin typeface="Symbol" pitchFamily="18" charset="2"/>
              </a:rPr>
              <a:t>n</a:t>
            </a:r>
            <a:endParaRPr lang="en-US" b="1" dirty="0">
              <a:solidFill>
                <a:schemeClr val="bg1"/>
              </a:solidFill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1518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2192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Physical Background of NMR 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Spectroscopy III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exact resonance frequency of a certain nucleus depends on the environment of the nucleus.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effective magnetic field is a result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applied magnetic field and the changes that are induced by the environment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changes are often summarized into a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shielding constant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Symbol" pitchFamily="18" charset="2"/>
                <a:cs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The larger the shielding constant and the smaller the effective field, the higher the applied field has to be in order for the nucleus to resonate as constant frequency. If a constant magnetic field is applied, the resonance frequency will decrease with increasing shielding.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H-NMR spectroscopy, the diamagnetic and neighboring effects are the most important contributions because only s-orbitals are important here.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C-NMR, the paramagnetic term becomes more significant because of the involvement of  p-electrons.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320774"/>
              </p:ext>
            </p:extLst>
          </p:nvPr>
        </p:nvGraphicFramePr>
        <p:xfrm>
          <a:off x="3657600" y="2514600"/>
          <a:ext cx="15049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3" imgW="1003300" imgH="215900" progId="Equation.3">
                  <p:embed/>
                </p:oleObj>
              </mc:Choice>
              <mc:Fallback>
                <p:oleObj name="Equation" r:id="rId3" imgW="10033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14600"/>
                        <a:ext cx="1504950" cy="32385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29213"/>
              </p:ext>
            </p:extLst>
          </p:nvPr>
        </p:nvGraphicFramePr>
        <p:xfrm>
          <a:off x="2133600" y="4267200"/>
          <a:ext cx="15430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5" imgW="1028700" imgH="381000" progId="Equation.3">
                  <p:embed/>
                </p:oleObj>
              </mc:Choice>
              <mc:Fallback>
                <p:oleObj name="Equation" r:id="rId5" imgW="10287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267200"/>
                        <a:ext cx="1543050" cy="57150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928419"/>
              </p:ext>
            </p:extLst>
          </p:nvPr>
        </p:nvGraphicFramePr>
        <p:xfrm>
          <a:off x="4114800" y="4343400"/>
          <a:ext cx="31051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7" imgW="2070100" imgH="215900" progId="Equation.3">
                  <p:embed/>
                </p:oleObj>
              </mc:Choice>
              <mc:Fallback>
                <p:oleObj name="Equation" r:id="rId7" imgW="2070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343400"/>
                        <a:ext cx="3105150" cy="32385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380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NMR active Nuclei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667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/>
              <a:t>Although hydrogen atoms and carbon atoms are typically of most interest to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organic </a:t>
            </a:r>
            <a:r>
              <a:rPr lang="en-US" sz="1800" dirty="0"/>
              <a:t>chemist, there are many other nuclei that are of common interest 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In </a:t>
            </a:r>
            <a:r>
              <a:rPr lang="en-US" sz="1800" dirty="0"/>
              <a:t>order for an atom to be NMR active, </a:t>
            </a:r>
            <a:r>
              <a:rPr lang="en-US" sz="1800" dirty="0" smtClean="0"/>
              <a:t>the </a:t>
            </a:r>
            <a:r>
              <a:rPr lang="en-US" sz="1800" dirty="0"/>
              <a:t>spin quantum number (</a:t>
            </a:r>
            <a:r>
              <a:rPr lang="en-US" sz="1800" b="1" dirty="0"/>
              <a:t>I</a:t>
            </a:r>
            <a:r>
              <a:rPr lang="en-US" sz="1800" dirty="0"/>
              <a:t>) must </a:t>
            </a:r>
            <a:r>
              <a:rPr lang="en-US" sz="1800" dirty="0" smtClean="0"/>
              <a:t>be </a:t>
            </a:r>
            <a:br>
              <a:rPr lang="en-US" sz="1800" dirty="0" smtClean="0"/>
            </a:br>
            <a:r>
              <a:rPr lang="en-US" sz="1800" dirty="0" smtClean="0"/>
              <a:t>non-zero</a:t>
            </a:r>
            <a:r>
              <a:rPr lang="en-US" sz="1800" dirty="0"/>
              <a:t>. </a:t>
            </a:r>
            <a:endParaRPr lang="en-US" sz="1800" dirty="0" smtClean="0"/>
          </a:p>
          <a:p>
            <a:pPr>
              <a:spcBef>
                <a:spcPts val="0"/>
              </a:spcBef>
            </a:pPr>
            <a:r>
              <a:rPr lang="en-US" sz="1800" dirty="0" smtClean="0"/>
              <a:t>If </a:t>
            </a:r>
            <a:r>
              <a:rPr lang="en-US" sz="1800" dirty="0"/>
              <a:t>the proton and neutron number are </a:t>
            </a:r>
            <a:r>
              <a:rPr lang="en-US" sz="1800" dirty="0" smtClean="0"/>
              <a:t>even and equal, </a:t>
            </a:r>
            <a:r>
              <a:rPr lang="en-US" sz="1800" dirty="0"/>
              <a:t>the spin quantum number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will </a:t>
            </a:r>
            <a:r>
              <a:rPr lang="en-US" sz="1800" dirty="0"/>
              <a:t>be zero. </a:t>
            </a:r>
            <a:r>
              <a:rPr lang="en-US" sz="1800" dirty="0" smtClean="0"/>
              <a:t>Both </a:t>
            </a:r>
            <a:r>
              <a:rPr lang="en-US" sz="1800" baseline="30000" dirty="0"/>
              <a:t>12</a:t>
            </a:r>
            <a:r>
              <a:rPr lang="en-US" sz="1800" dirty="0"/>
              <a:t>C and </a:t>
            </a:r>
            <a:r>
              <a:rPr lang="en-US" sz="1800" baseline="30000" dirty="0"/>
              <a:t>16</a:t>
            </a:r>
            <a:r>
              <a:rPr lang="en-US" sz="1800" dirty="0"/>
              <a:t>O will not be observable, but </a:t>
            </a:r>
            <a:r>
              <a:rPr lang="en-US" sz="1800" baseline="30000" dirty="0" smtClean="0"/>
              <a:t>13</a:t>
            </a:r>
            <a:r>
              <a:rPr lang="en-US" sz="1800" dirty="0" smtClean="0"/>
              <a:t>C and </a:t>
            </a:r>
            <a:r>
              <a:rPr lang="en-US" sz="1800" baseline="30000" dirty="0"/>
              <a:t>17</a:t>
            </a:r>
            <a:r>
              <a:rPr lang="en-US" sz="1800" dirty="0"/>
              <a:t>O are </a:t>
            </a:r>
            <a:r>
              <a:rPr lang="en-US" sz="1800" dirty="0" smtClean="0"/>
              <a:t>active. </a:t>
            </a:r>
          </a:p>
          <a:p>
            <a:pPr>
              <a:spcBef>
                <a:spcPts val="0"/>
              </a:spcBef>
            </a:pPr>
            <a:r>
              <a:rPr lang="en-US" sz="1800" dirty="0" smtClean="0"/>
              <a:t>There </a:t>
            </a:r>
            <a:r>
              <a:rPr lang="en-US" sz="1800" dirty="0"/>
              <a:t>is a significant difference in abundance in these NMR active nuclei and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</a:t>
            </a:r>
            <a:r>
              <a:rPr lang="en-US" sz="1800" dirty="0"/>
              <a:t>sensitivity </a:t>
            </a:r>
            <a:r>
              <a:rPr lang="en-US" sz="1800" dirty="0" smtClean="0"/>
              <a:t>of </a:t>
            </a:r>
            <a:r>
              <a:rPr lang="en-US" sz="1800" dirty="0"/>
              <a:t>these experiments differs quite a bit as well. 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203844"/>
              </p:ext>
            </p:extLst>
          </p:nvPr>
        </p:nvGraphicFramePr>
        <p:xfrm>
          <a:off x="1036320" y="4003040"/>
          <a:ext cx="6964680" cy="2321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097280"/>
                <a:gridCol w="914400"/>
                <a:gridCol w="1447800"/>
                <a:gridCol w="1621408"/>
                <a:gridCol w="1121792"/>
              </a:tblGrid>
              <a:tr h="3601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Nucleus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Spin Quantum Number, 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Natural Abundance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</a:rPr>
                        <a:t>Magnetogyric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ratio, </a:t>
                      </a:r>
                      <a:b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 (10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rad T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Receptivity compared to 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H-nucleus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NMR Active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½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99.985 %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26.7519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1.00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0.015 %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4.1066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1.50*10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-6</a:t>
                      </a:r>
                      <a:endParaRPr lang="en-US" sz="1200" baseline="30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½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trace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28.535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4.00*10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-18</a:t>
                      </a:r>
                      <a:endParaRPr lang="en-US" sz="1200" baseline="30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rgbClr val="C00000"/>
                          </a:solidFill>
                          <a:effectLst/>
                        </a:rPr>
                        <a:t>12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98.89 %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</a:rPr>
                        <a:t>NO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</a:t>
                      </a:r>
                      <a:endParaRPr lang="en-US" sz="1200" b="1" dirty="0">
                        <a:solidFill>
                          <a:srgbClr val="C00000"/>
                        </a:solidFill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½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1.11 %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6.7283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1.70*10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-4</a:t>
                      </a:r>
                      <a:endParaRPr lang="en-US" sz="1200" baseline="30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99.6 %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1.934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1.01*10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-3</a:t>
                      </a:r>
                      <a:endParaRPr lang="en-US" sz="1200" baseline="30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½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0.37 %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-2.712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3.85*10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-6</a:t>
                      </a:r>
                      <a:endParaRPr lang="en-US" sz="1200" baseline="30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rgbClr val="C00000"/>
                          </a:solidFill>
                          <a:effectLst/>
                        </a:rPr>
                        <a:t>16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</a:rPr>
                        <a:t>O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C00000"/>
                          </a:solidFill>
                          <a:effectLst/>
                        </a:rPr>
                        <a:t>99.76 %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</a:rPr>
                        <a:t>NO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  <a:effectLst/>
                          <a:sym typeface="Wingdings"/>
                        </a:rPr>
                        <a:t></a:t>
                      </a:r>
                      <a:endParaRPr lang="en-US" sz="1200" dirty="0">
                        <a:solidFill>
                          <a:srgbClr val="C00000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∕</a:t>
                      </a:r>
                      <a:r>
                        <a:rPr lang="en-US" sz="12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0.04 %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-3.62808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1.11*10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-5</a:t>
                      </a:r>
                      <a:endParaRPr lang="en-US" sz="1200" baseline="30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914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½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100 %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25.181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88720" algn="l"/>
                        </a:tabLst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8.30*10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-1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5077">
                <a:tc>
                  <a:txBody>
                    <a:bodyPr/>
                    <a:lstStyle/>
                    <a:p>
                      <a:pPr marL="0" marR="14224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300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10287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½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100 %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10.841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6.63*10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  <a:ea typeface="Times"/>
                          <a:cs typeface="Times New Roman"/>
                        </a:rPr>
                        <a:t>-3</a:t>
                      </a:r>
                      <a:endParaRPr lang="en-US" sz="1200" baseline="300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872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21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aseline="30000" dirty="0">
                <a:solidFill>
                  <a:srgbClr val="002060"/>
                </a:solidFill>
                <a:effectLst/>
              </a:rPr>
              <a:t>13</a:t>
            </a:r>
            <a:r>
              <a:rPr lang="en-US" dirty="0">
                <a:solidFill>
                  <a:srgbClr val="002060"/>
                </a:solidFill>
                <a:effectLst/>
              </a:rPr>
              <a:t>C-NMR </a:t>
            </a:r>
            <a:r>
              <a:rPr lang="en-US" dirty="0" smtClean="0">
                <a:solidFill>
                  <a:srgbClr val="002060"/>
                </a:solidFill>
                <a:effectLst/>
              </a:rPr>
              <a:t>Spectroscopy</a:t>
            </a:r>
            <a:r>
              <a:rPr lang="en-US" dirty="0">
                <a:solidFill>
                  <a:srgbClr val="002060"/>
                </a:solidFill>
                <a:effectLst/>
              </a:rPr>
              <a:t> </a:t>
            </a:r>
            <a:r>
              <a:rPr lang="en-US" dirty="0" smtClean="0">
                <a:solidFill>
                  <a:srgbClr val="002060"/>
                </a:solidFill>
                <a:effectLst/>
              </a:rPr>
              <a:t>- 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020050" cy="48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The </a:t>
            </a:r>
            <a:r>
              <a:rPr lang="en-US" sz="2000" baseline="30000" dirty="0"/>
              <a:t>13</a:t>
            </a:r>
            <a:r>
              <a:rPr lang="en-US" sz="2000" dirty="0"/>
              <a:t>C-atom possesses like protons a nuclear spin of </a:t>
            </a:r>
            <a:r>
              <a:rPr lang="en-US" sz="2000" i="1" dirty="0"/>
              <a:t>I=½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Unfortunately</a:t>
            </a:r>
            <a:r>
              <a:rPr lang="en-US" sz="2000" dirty="0"/>
              <a:t>, the signals are much weaker because of the lower natural abundance of the 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C-isotope </a:t>
            </a:r>
            <a:r>
              <a:rPr lang="en-US" sz="2000" dirty="0"/>
              <a:t>(~</a:t>
            </a:r>
            <a:r>
              <a:rPr lang="en-US" sz="2000" dirty="0" smtClean="0"/>
              <a:t>1 %). Overall, the 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C-nucleus is about   6000 times less receptive than 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H-nucleus (see previous table).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Most </a:t>
            </a:r>
            <a:r>
              <a:rPr lang="en-US" sz="2000" dirty="0"/>
              <a:t>spectra are acquired as </a:t>
            </a:r>
            <a:r>
              <a:rPr lang="en-US" sz="2000" i="1" dirty="0"/>
              <a:t>proton decoupled spectra</a:t>
            </a:r>
            <a:r>
              <a:rPr lang="en-US" sz="2000" dirty="0"/>
              <a:t>, which means that signal is not split </a:t>
            </a:r>
            <a:r>
              <a:rPr lang="en-US" sz="2000" dirty="0" smtClean="0"/>
              <a:t>by </a:t>
            </a:r>
            <a:r>
              <a:rPr lang="en-US" sz="2000" dirty="0"/>
              <a:t>any attached protons (only singlets will be observed </a:t>
            </a:r>
            <a:r>
              <a:rPr lang="en-US" sz="2000" dirty="0" smtClean="0"/>
              <a:t>   in </a:t>
            </a:r>
            <a:r>
              <a:rPr lang="en-US" sz="2000" dirty="0"/>
              <a:t>the spectrum). 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/>
              <a:t>A methylene group shows as a </a:t>
            </a:r>
            <a:r>
              <a:rPr lang="en-US" sz="2000" dirty="0" smtClean="0"/>
              <a:t>triplet </a:t>
            </a:r>
            <a:r>
              <a:rPr lang="en-US" sz="2000" dirty="0"/>
              <a:t>in a </a:t>
            </a:r>
            <a:r>
              <a:rPr lang="en-US" sz="2000" i="1" dirty="0"/>
              <a:t>proton coupled spectrum</a:t>
            </a:r>
            <a:r>
              <a:rPr lang="en-US" sz="2000" dirty="0" smtClean="0"/>
              <a:t>,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but displays a </a:t>
            </a:r>
            <a:r>
              <a:rPr lang="en-US" sz="2000" dirty="0"/>
              <a:t>singlet in </a:t>
            </a:r>
            <a:r>
              <a:rPr lang="en-US" sz="2000" dirty="0" smtClean="0"/>
              <a:t>a </a:t>
            </a:r>
            <a:r>
              <a:rPr lang="en-US" sz="2000" i="1" dirty="0"/>
              <a:t>proton decoupled spectrum</a:t>
            </a:r>
            <a:r>
              <a:rPr lang="en-US" sz="2000" dirty="0"/>
              <a:t>. 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The </a:t>
            </a:r>
            <a:r>
              <a:rPr lang="en-US" sz="2000" dirty="0"/>
              <a:t>sensitivity of the experiment </a:t>
            </a:r>
            <a:r>
              <a:rPr lang="en-US" sz="2000" dirty="0" smtClean="0"/>
              <a:t>increases because the already weak </a:t>
            </a:r>
            <a:br>
              <a:rPr lang="en-US" sz="2000" dirty="0" smtClean="0"/>
            </a:br>
            <a:r>
              <a:rPr lang="en-US" sz="2000" dirty="0" smtClean="0"/>
              <a:t>signal is not further split up, </a:t>
            </a:r>
            <a:r>
              <a:rPr lang="en-US" sz="2000" dirty="0"/>
              <a:t>but some important information is lost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i.e</a:t>
            </a:r>
            <a:r>
              <a:rPr lang="en-US" sz="2000" dirty="0"/>
              <a:t>., how many hydrogen atoms are attached to the carbon. 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Note that </a:t>
            </a:r>
            <a:r>
              <a:rPr lang="en-US" sz="2000" dirty="0"/>
              <a:t>couplings between carbon and deuterium atoms (and other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NMR </a:t>
            </a:r>
            <a:r>
              <a:rPr lang="en-US" sz="2000" dirty="0"/>
              <a:t>active </a:t>
            </a:r>
            <a:r>
              <a:rPr lang="en-US" sz="2000" dirty="0" smtClean="0"/>
              <a:t>nuclei i.e., P, F) </a:t>
            </a:r>
            <a:r>
              <a:rPr lang="en-US" sz="2000" dirty="0"/>
              <a:t>are still observed i.e., </a:t>
            </a:r>
            <a:r>
              <a:rPr lang="en-US" sz="2000" dirty="0" smtClean="0"/>
              <a:t>CDCl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</a:t>
            </a:r>
            <a:r>
              <a:rPr lang="en-US" sz="2000" dirty="0"/>
              <a:t>which </a:t>
            </a:r>
            <a:r>
              <a:rPr lang="en-US" sz="2000" dirty="0" smtClean="0"/>
              <a:t>shows </a:t>
            </a:r>
            <a:r>
              <a:rPr lang="en-US" sz="2000" dirty="0"/>
              <a:t>three </a:t>
            </a:r>
            <a:r>
              <a:rPr lang="en-US" sz="2000" dirty="0" smtClean="0"/>
              <a:t>lines </a:t>
            </a:r>
            <a:r>
              <a:rPr lang="en-US" sz="2000" dirty="0" smtClean="0"/>
              <a:t>(</a:t>
            </a:r>
            <a:r>
              <a:rPr lang="en-US" sz="2000" dirty="0"/>
              <a:t>2*n*</a:t>
            </a:r>
            <a:r>
              <a:rPr lang="en-US" sz="2000" i="1" dirty="0"/>
              <a:t>I</a:t>
            </a:r>
            <a:r>
              <a:rPr lang="en-US" sz="2000" dirty="0"/>
              <a:t>+1, </a:t>
            </a:r>
            <a:r>
              <a:rPr lang="en-US" sz="2000" i="1" dirty="0"/>
              <a:t>I</a:t>
            </a:r>
            <a:r>
              <a:rPr lang="en-US" sz="2000" dirty="0"/>
              <a:t>=1, n=1) </a:t>
            </a:r>
            <a:r>
              <a:rPr lang="en-US" sz="2000" dirty="0" smtClean="0"/>
              <a:t>at 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sz="2000" dirty="0"/>
              <a:t>=77 </a:t>
            </a:r>
            <a:r>
              <a:rPr lang="en-US" sz="2000" dirty="0" smtClean="0"/>
              <a:t>ppm. 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0798" y="3436753"/>
            <a:ext cx="945635" cy="904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922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aseline="30000" dirty="0">
                <a:solidFill>
                  <a:srgbClr val="002060"/>
                </a:solidFill>
                <a:effectLst/>
              </a:rPr>
              <a:t>13</a:t>
            </a:r>
            <a:r>
              <a:rPr lang="en-US" sz="3600" dirty="0">
                <a:solidFill>
                  <a:srgbClr val="002060"/>
                </a:solidFill>
                <a:effectLst/>
              </a:rPr>
              <a:t>C-NMR Spectroscopy - </a:t>
            </a:r>
            <a:r>
              <a:rPr lang="en-US" sz="3600" dirty="0" smtClean="0">
                <a:solidFill>
                  <a:srgbClr val="002060"/>
                </a:solidFill>
                <a:effectLst/>
              </a:rPr>
              <a:t>Chemical Shift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22860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smaller </a:t>
            </a:r>
            <a:r>
              <a:rPr lang="en-US" dirty="0" err="1"/>
              <a:t>magnetogyric</a:t>
            </a:r>
            <a:r>
              <a:rPr lang="en-US" dirty="0"/>
              <a:t> ratio compared to hydrogen causes a lower resonance frequency in addition (about a quarter of the one used for hydrogen nuclei i.e., </a:t>
            </a:r>
            <a:r>
              <a:rPr lang="en-US" baseline="30000" dirty="0"/>
              <a:t>1</a:t>
            </a:r>
            <a:r>
              <a:rPr lang="en-US" dirty="0"/>
              <a:t>H-NMR: 400 MHz, </a:t>
            </a:r>
            <a:r>
              <a:rPr lang="en-US" baseline="30000" dirty="0"/>
              <a:t>13</a:t>
            </a:r>
            <a:r>
              <a:rPr lang="en-US" dirty="0"/>
              <a:t>C-NMR: 100 MHz).</a:t>
            </a:r>
          </a:p>
          <a:p>
            <a:r>
              <a:rPr lang="en-US" dirty="0"/>
              <a:t>The effect of shielding and deshielding is much stronger for the carbon </a:t>
            </a:r>
            <a:r>
              <a:rPr lang="en-US" dirty="0" smtClean="0"/>
              <a:t>nucleus </a:t>
            </a:r>
            <a:r>
              <a:rPr lang="en-US" dirty="0"/>
              <a:t>because the heteroatom, which causes this chemical shift, is directly attached to the carbon atom. </a:t>
            </a:r>
          </a:p>
          <a:p>
            <a:r>
              <a:rPr lang="en-US" dirty="0" smtClean="0"/>
              <a:t>While </a:t>
            </a:r>
            <a:r>
              <a:rPr lang="en-US" dirty="0"/>
              <a:t>proton </a:t>
            </a:r>
            <a:r>
              <a:rPr lang="en-US" dirty="0" smtClean="0"/>
              <a:t>NMR spectra are </a:t>
            </a:r>
            <a:r>
              <a:rPr lang="en-US" dirty="0"/>
              <a:t>mainly limited in a range between 0-15 ppm, </a:t>
            </a:r>
            <a:r>
              <a:rPr lang="en-US" dirty="0" smtClean="0"/>
              <a:t>the chemical </a:t>
            </a:r>
            <a:r>
              <a:rPr lang="en-US" dirty="0"/>
              <a:t>shifts in </a:t>
            </a:r>
            <a:r>
              <a:rPr lang="en-US" baseline="30000" dirty="0"/>
              <a:t>13</a:t>
            </a:r>
            <a:r>
              <a:rPr lang="en-US" dirty="0"/>
              <a:t>C-NMR spectroscopy range from 0-220 ppm. 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14112"/>
              </p:ext>
            </p:extLst>
          </p:nvPr>
        </p:nvGraphicFramePr>
        <p:xfrm>
          <a:off x="1676400" y="3764280"/>
          <a:ext cx="5577840" cy="256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67000"/>
                <a:gridCol w="1219200"/>
                <a:gridCol w="1691640"/>
              </a:tblGrid>
              <a:tr h="167640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Functional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Hybridization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Chemical Shift (ppm)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670560">
                <a:tc>
                  <a:txBody>
                    <a:bodyPr/>
                    <a:lstStyle/>
                    <a:p>
                      <a:pPr marL="0" marR="1905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Carbonyl compounds (C=O)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Aldehyde and ketone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Carboxylic acid, ester,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anhydrides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Amide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185-220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160-185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150-180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Imine (C=N)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140-170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 marL="0" marR="4908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Aromatic and alkene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100-170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Nitrile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120-130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 Alkyne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  60-100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O-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, Ether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60-90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-X,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Alkyl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 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alide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 10-65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  <a:tr h="167640">
                <a:tc>
                  <a:txBody>
                    <a:bodyPr/>
                    <a:lstStyle/>
                    <a:p>
                      <a:pPr marL="0" marR="914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R</a:t>
                      </a:r>
                      <a:r>
                        <a:rPr lang="en-US" sz="1400" u="sng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R, Alkyl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4511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sp</a:t>
                      </a:r>
                      <a:r>
                        <a:rPr lang="en-US" sz="1400" i="1" baseline="30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308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  0-50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2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aseline="30000" dirty="0">
                <a:solidFill>
                  <a:srgbClr val="002060"/>
                </a:solidFill>
                <a:effectLst/>
              </a:rPr>
              <a:t>13</a:t>
            </a:r>
            <a:r>
              <a:rPr lang="en-US" sz="3600" dirty="0">
                <a:solidFill>
                  <a:srgbClr val="002060"/>
                </a:solidFill>
                <a:effectLst/>
              </a:rPr>
              <a:t>C-NMR Spectroscopy - Chemical </a:t>
            </a:r>
            <a:r>
              <a:rPr lang="en-US" sz="3600" dirty="0" smtClean="0">
                <a:solidFill>
                  <a:srgbClr val="002060"/>
                </a:solidFill>
                <a:effectLst/>
              </a:rPr>
              <a:t>Shift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2895600"/>
          </a:xfrm>
        </p:spPr>
        <p:txBody>
          <a:bodyPr>
            <a:noAutofit/>
          </a:bodyPr>
          <a:lstStyle/>
          <a:p>
            <a:r>
              <a:rPr lang="en-US" sz="1500" dirty="0"/>
              <a:t>In addition, the chemical shift also reveals some information about the chemical environment. </a:t>
            </a:r>
            <a:endParaRPr lang="en-US" sz="1500" dirty="0" smtClean="0"/>
          </a:p>
          <a:p>
            <a:r>
              <a:rPr lang="en-US" sz="1500" dirty="0" smtClean="0"/>
              <a:t>Like </a:t>
            </a:r>
            <a:r>
              <a:rPr lang="en-US" sz="1500" dirty="0"/>
              <a:t>in </a:t>
            </a:r>
            <a:r>
              <a:rPr lang="en-US" sz="1500" baseline="30000" dirty="0"/>
              <a:t>1</a:t>
            </a:r>
            <a:r>
              <a:rPr lang="en-US" sz="1500" dirty="0"/>
              <a:t>H-NMR spectra, there is a characteristic range for carbons with </a:t>
            </a:r>
            <a:r>
              <a:rPr lang="en-US" sz="1500" i="1" dirty="0" smtClean="0"/>
              <a:t>sp</a:t>
            </a:r>
            <a:r>
              <a:rPr lang="en-US" sz="1500" i="1" baseline="30000" dirty="0" smtClean="0"/>
              <a:t>3</a:t>
            </a:r>
            <a:r>
              <a:rPr lang="en-US" sz="1500" dirty="0" smtClean="0"/>
              <a:t> </a:t>
            </a:r>
            <a:r>
              <a:rPr lang="en-US" sz="1500" dirty="0"/>
              <a:t>hybridization (</a:t>
            </a:r>
            <a:r>
              <a:rPr lang="en-US" sz="1500" dirty="0">
                <a:latin typeface="Symbol" pitchFamily="18" charset="2"/>
              </a:rPr>
              <a:t>d</a:t>
            </a:r>
            <a:r>
              <a:rPr lang="en-US" sz="1500" dirty="0"/>
              <a:t>=0-100 ppm</a:t>
            </a:r>
            <a:r>
              <a:rPr lang="en-US" sz="1500" dirty="0" smtClean="0"/>
              <a:t>) </a:t>
            </a:r>
            <a:r>
              <a:rPr lang="en-US" sz="1500" dirty="0" smtClean="0"/>
              <a:t>and </a:t>
            </a:r>
            <a:r>
              <a:rPr lang="en-US" sz="1500" i="1" dirty="0" smtClean="0"/>
              <a:t>sp</a:t>
            </a:r>
            <a:r>
              <a:rPr lang="en-US" sz="1500" i="1" baseline="30000" dirty="0" smtClean="0"/>
              <a:t>2</a:t>
            </a:r>
            <a:r>
              <a:rPr lang="en-US" sz="1500" dirty="0" smtClean="0"/>
              <a:t> </a:t>
            </a:r>
            <a:r>
              <a:rPr lang="en-US" sz="1500" dirty="0"/>
              <a:t>(</a:t>
            </a:r>
            <a:r>
              <a:rPr lang="en-US" sz="1500" dirty="0">
                <a:latin typeface="Symbol" pitchFamily="18" charset="2"/>
              </a:rPr>
              <a:t>d</a:t>
            </a:r>
            <a:r>
              <a:rPr lang="en-US" sz="1500" dirty="0"/>
              <a:t>=100-220 ppm</a:t>
            </a:r>
            <a:r>
              <a:rPr lang="en-US" sz="1500" dirty="0" smtClean="0"/>
              <a:t>). </a:t>
            </a:r>
            <a:r>
              <a:rPr lang="en-US" sz="1500" dirty="0"/>
              <a:t>The </a:t>
            </a:r>
            <a:r>
              <a:rPr lang="en-US" sz="1500" i="1" dirty="0" err="1"/>
              <a:t>sp</a:t>
            </a:r>
            <a:r>
              <a:rPr lang="en-US" sz="1500" dirty="0"/>
              <a:t>-hybridized carbon atoms can be found in </a:t>
            </a:r>
            <a:r>
              <a:rPr lang="en-US" sz="1500" dirty="0" smtClean="0"/>
              <a:t>the </a:t>
            </a:r>
            <a:r>
              <a:rPr lang="en-US" sz="1500" dirty="0"/>
              <a:t>range between </a:t>
            </a:r>
            <a:r>
              <a:rPr lang="en-US" sz="1500" dirty="0">
                <a:latin typeface="Symbol" pitchFamily="18" charset="2"/>
              </a:rPr>
              <a:t>d</a:t>
            </a:r>
            <a:r>
              <a:rPr lang="en-US" sz="1500" dirty="0"/>
              <a:t>=60-130 ppm. </a:t>
            </a:r>
            <a:endParaRPr lang="en-US" sz="1500" dirty="0" smtClean="0"/>
          </a:p>
          <a:p>
            <a:r>
              <a:rPr lang="en-US" sz="1500" dirty="0" smtClean="0"/>
              <a:t>Electronegative </a:t>
            </a:r>
            <a:r>
              <a:rPr lang="en-US" sz="1500" dirty="0"/>
              <a:t>atoms like oxygen, nitrogen, chlorine and fluorine cause a </a:t>
            </a:r>
            <a:r>
              <a:rPr lang="en-US" sz="1500" dirty="0" smtClean="0"/>
              <a:t>downfield shift </a:t>
            </a:r>
            <a:r>
              <a:rPr lang="en-US" sz="1500" dirty="0" smtClean="0"/>
              <a:t>of </a:t>
            </a:r>
            <a:r>
              <a:rPr lang="en-US" sz="1500" dirty="0" smtClean="0"/>
              <a:t>the carbon signal. </a:t>
            </a:r>
          </a:p>
          <a:p>
            <a:r>
              <a:rPr lang="en-US" sz="1500" dirty="0" smtClean="0"/>
              <a:t>Carbon </a:t>
            </a:r>
            <a:r>
              <a:rPr lang="en-US" sz="1500" dirty="0"/>
              <a:t>atoms in carbonyl and imine functions are shifted downfield due to the effect of hybridization 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b="1" dirty="0" smtClean="0"/>
              <a:t>and</a:t>
            </a:r>
            <a:r>
              <a:rPr lang="en-US" sz="1500" dirty="0" smtClean="0"/>
              <a:t> </a:t>
            </a:r>
            <a:r>
              <a:rPr lang="en-US" sz="1500" dirty="0"/>
              <a:t>electronegativity. This effect will be less pronounced </a:t>
            </a:r>
            <a:r>
              <a:rPr lang="en-US" sz="1500" dirty="0" smtClean="0"/>
              <a:t>if </a:t>
            </a:r>
            <a:r>
              <a:rPr lang="en-US" sz="1500" dirty="0"/>
              <a:t>these functions </a:t>
            </a:r>
            <a:r>
              <a:rPr lang="en-US" sz="1500" dirty="0" smtClean="0"/>
              <a:t>are </a:t>
            </a:r>
            <a:r>
              <a:rPr lang="en-US" sz="1500" dirty="0" smtClean="0"/>
              <a:t>conjugated because 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the </a:t>
            </a:r>
            <a:r>
              <a:rPr lang="en-US" sz="1500" dirty="0" smtClean="0"/>
              <a:t>polarization is less.</a:t>
            </a:r>
          </a:p>
          <a:p>
            <a:r>
              <a:rPr lang="en-US" sz="1500" dirty="0" err="1" smtClean="0"/>
              <a:t>Carbocations</a:t>
            </a:r>
            <a:r>
              <a:rPr lang="en-US" sz="1500" dirty="0" smtClean="0"/>
              <a:t> </a:t>
            </a:r>
            <a:r>
              <a:rPr lang="en-US" sz="1500" dirty="0"/>
              <a:t>display significantly higher chemicals i.e., </a:t>
            </a:r>
            <a:r>
              <a:rPr lang="en-US" sz="1500" i="1" dirty="0"/>
              <a:t>tert.</a:t>
            </a:r>
            <a:r>
              <a:rPr lang="en-US" sz="1500" dirty="0"/>
              <a:t>-butyl: 335.7 ppm, </a:t>
            </a:r>
            <a:r>
              <a:rPr lang="en-US" sz="1500" i="1" dirty="0" err="1"/>
              <a:t>iso</a:t>
            </a:r>
            <a:r>
              <a:rPr lang="en-US" sz="1500" dirty="0"/>
              <a:t>-propyl: 317.8 ppm, </a:t>
            </a:r>
            <a:r>
              <a:rPr lang="en-US" sz="1500" dirty="0" err="1"/>
              <a:t>tropylium</a:t>
            </a:r>
            <a:r>
              <a:rPr lang="en-US" sz="1500" dirty="0"/>
              <a:t>: 156.2 ppm (</a:t>
            </a:r>
            <a:r>
              <a:rPr lang="en-US" sz="1500" i="1" dirty="0"/>
              <a:t>sp</a:t>
            </a:r>
            <a:r>
              <a:rPr lang="en-US" sz="1500" i="1" baseline="30000" dirty="0"/>
              <a:t>3</a:t>
            </a:r>
            <a:r>
              <a:rPr lang="en-US" sz="1500" dirty="0"/>
              <a:t>-C), etc</a:t>
            </a:r>
            <a:r>
              <a:rPr lang="en-US" sz="1500" dirty="0" smtClean="0"/>
              <a:t>. because of the higher positive charge on the carbon atom</a:t>
            </a:r>
            <a:endParaRPr lang="en-US" sz="1500" dirty="0"/>
          </a:p>
          <a:p>
            <a:endParaRPr lang="en-US" sz="1500" dirty="0"/>
          </a:p>
        </p:txBody>
      </p:sp>
      <p:grpSp>
        <p:nvGrpSpPr>
          <p:cNvPr id="7" name="Group 6"/>
          <p:cNvGrpSpPr/>
          <p:nvPr/>
        </p:nvGrpSpPr>
        <p:grpSpPr>
          <a:xfrm>
            <a:off x="2624137" y="4343400"/>
            <a:ext cx="4005263" cy="2335213"/>
            <a:chOff x="2624137" y="4191000"/>
            <a:chExt cx="4005263" cy="233521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4137" y="4191000"/>
              <a:ext cx="4005263" cy="2335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Left Brace 3"/>
            <p:cNvSpPr/>
            <p:nvPr/>
          </p:nvSpPr>
          <p:spPr>
            <a:xfrm rot="5400000">
              <a:off x="4519374" y="4655106"/>
              <a:ext cx="274320" cy="1235868"/>
            </a:xfrm>
            <a:prstGeom prst="leftBrac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467219" y="4858881"/>
              <a:ext cx="3786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 smtClean="0"/>
                <a:t>C</a:t>
              </a:r>
              <a:r>
                <a:rPr lang="en-US" sz="1200" baseline="-25000" dirty="0" err="1" smtClean="0"/>
                <a:t>sp</a:t>
              </a:r>
              <a:endParaRPr lang="en-US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3027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</TotalTime>
  <Words>1288</Words>
  <Application>Microsoft Office PowerPoint</Application>
  <PresentationFormat>On-screen Show (4:3)</PresentationFormat>
  <Paragraphs>276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Office Theme</vt:lpstr>
      <vt:lpstr>Equation</vt:lpstr>
      <vt:lpstr>CS ChemDraw Drawing</vt:lpstr>
      <vt:lpstr>ChemSketch</vt:lpstr>
      <vt:lpstr>Lecture 7b</vt:lpstr>
      <vt:lpstr>Introduction</vt:lpstr>
      <vt:lpstr>Physical Background of NMR Spectroscopy I</vt:lpstr>
      <vt:lpstr>Physical Background of NMR Spectroscopy II</vt:lpstr>
      <vt:lpstr>Physical Background of NMR Spectroscopy III</vt:lpstr>
      <vt:lpstr>NMR active Nuclei</vt:lpstr>
      <vt:lpstr>13C-NMR Spectroscopy - Introduction</vt:lpstr>
      <vt:lpstr>13C-NMR Spectroscopy - Chemical Shift</vt:lpstr>
      <vt:lpstr>13C-NMR Spectroscopy - Chemical Shift</vt:lpstr>
      <vt:lpstr>13C-NMR Spectroscopy - Symmetry</vt:lpstr>
      <vt:lpstr>DEPT-Introduction</vt:lpstr>
      <vt:lpstr>DEPT-Example</vt:lpstr>
      <vt:lpstr>DEPT-Examples</vt:lpstr>
      <vt:lpstr>DEPT-Examples</vt:lpstr>
      <vt:lpstr>DEPT-Examples</vt:lpstr>
      <vt:lpstr>DEPT-Examples</vt:lpstr>
      <vt:lpstr>DEPT-Examples</vt:lpstr>
      <vt:lpstr>Problem Solving Strategy</vt:lpstr>
      <vt:lpstr>In-lab Assignment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6a</dc:title>
  <dc:creator>Alf Bacher</dc:creator>
  <cp:lastModifiedBy>Alf Bacher</cp:lastModifiedBy>
  <cp:revision>45</cp:revision>
  <dcterms:created xsi:type="dcterms:W3CDTF">2013-05-03T20:23:07Z</dcterms:created>
  <dcterms:modified xsi:type="dcterms:W3CDTF">2015-05-07T18:20:10Z</dcterms:modified>
</cp:coreProperties>
</file>