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7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8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8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8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6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5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8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0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9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BFAFA-9FCA-4118-9110-D70EF4E25957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EF10B-3C3C-4A8A-91BC-490DDF7B2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1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/url?sa=i&amp;rct=j&amp;q=dibenzalacetone&amp;source=images&amp;cd=&amp;cad=rja&amp;docid=5YQn56TzvubZdM&amp;tbnid=gpFI90HD7_FlVM:&amp;ved=0CAUQjRw&amp;url=http://commons.wikimedia.org/wiki/File:Dibenzalacetone.jpg&amp;ei=59BcUYvvKIqyiQKJnYDYAQ&amp;bvm=bv.44770516,d.cGE&amp;psig=AFQjCNFuDLEv2rRwtLkxGuP8u9RKkk3LcA&amp;ust=136512368347005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/>
              <a:t>Lecture </a:t>
            </a:r>
            <a:r>
              <a:rPr lang="en-US" b="1" i="1" dirty="0" smtClean="0"/>
              <a:t>5b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C000"/>
                </a:solidFill>
              </a:rPr>
              <a:t>Aldol Condensation</a:t>
            </a:r>
            <a:endParaRPr lang="en-US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19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</a:t>
            </a:r>
            <a:r>
              <a:rPr lang="en-US" dirty="0">
                <a:solidFill>
                  <a:srgbClr val="002060"/>
                </a:solidFill>
              </a:rPr>
              <a:t>of the Product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melting </a:t>
            </a:r>
            <a:r>
              <a:rPr lang="en-US" sz="2000" dirty="0"/>
              <a:t>point (m.p.) of a pure substance is defined as the temperature at  which both the solid and liquid phases of that substance has the </a:t>
            </a:r>
            <a:r>
              <a:rPr lang="en-US" sz="2000" i="1" dirty="0"/>
              <a:t>SAME</a:t>
            </a:r>
            <a:r>
              <a:rPr lang="en-US" sz="2000" dirty="0"/>
              <a:t> vapor </a:t>
            </a:r>
            <a:r>
              <a:rPr lang="en-US" sz="2000" dirty="0" smtClean="0"/>
              <a:t>pressure i.e</a:t>
            </a:r>
            <a:r>
              <a:rPr lang="en-US" sz="2000" dirty="0"/>
              <a:t>., </a:t>
            </a:r>
            <a:r>
              <a:rPr lang="en-US" sz="2000" dirty="0" smtClean="0"/>
              <a:t>both </a:t>
            </a:r>
            <a:r>
              <a:rPr lang="en-US" sz="2000" dirty="0"/>
              <a:t>phases are </a:t>
            </a:r>
            <a:r>
              <a:rPr lang="en-US" sz="2000" dirty="0" smtClean="0"/>
              <a:t>in </a:t>
            </a:r>
            <a:r>
              <a:rPr lang="en-US" sz="2000" dirty="0" smtClean="0"/>
              <a:t>equilibrium.</a:t>
            </a:r>
            <a:endParaRPr lang="en-US" sz="2000" dirty="0"/>
          </a:p>
          <a:p>
            <a:r>
              <a:rPr lang="en-US" sz="2000" dirty="0" smtClean="0"/>
              <a:t>Melting </a:t>
            </a:r>
            <a:r>
              <a:rPr lang="en-US" sz="2000" dirty="0"/>
              <a:t>points are used: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to identify </a:t>
            </a:r>
            <a:r>
              <a:rPr lang="en-US" sz="1800" dirty="0" smtClean="0">
                <a:solidFill>
                  <a:srgbClr val="002060"/>
                </a:solidFill>
              </a:rPr>
              <a:t>compounds (by comparison with literature values and mixed melting points)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to establish purity</a:t>
            </a:r>
          </a:p>
          <a:p>
            <a:pPr lvl="2"/>
            <a:r>
              <a:rPr lang="en-US" sz="1600" dirty="0">
                <a:solidFill>
                  <a:srgbClr val="660033"/>
                </a:solidFill>
              </a:rPr>
              <a:t>the purer the sample the higher the </a:t>
            </a:r>
            <a:r>
              <a:rPr lang="en-US" sz="1600" dirty="0" smtClean="0">
                <a:solidFill>
                  <a:srgbClr val="660033"/>
                </a:solidFill>
              </a:rPr>
              <a:t>melting point usually is</a:t>
            </a:r>
            <a:endParaRPr lang="en-US" sz="1600" dirty="0">
              <a:solidFill>
                <a:srgbClr val="660033"/>
              </a:solidFill>
            </a:endParaRPr>
          </a:p>
          <a:p>
            <a:pPr lvl="2"/>
            <a:r>
              <a:rPr lang="en-US" sz="1600" dirty="0" smtClean="0">
                <a:solidFill>
                  <a:srgbClr val="660033"/>
                </a:solidFill>
              </a:rPr>
              <a:t>a narrow melting point range indicates a high degree of purity</a:t>
            </a:r>
          </a:p>
          <a:p>
            <a:pPr lvl="2"/>
            <a:r>
              <a:rPr lang="en-US" sz="1600" dirty="0" smtClean="0">
                <a:solidFill>
                  <a:srgbClr val="660033"/>
                </a:solidFill>
              </a:rPr>
              <a:t>impure samples display a melting point depression and a broad melting point range while a </a:t>
            </a:r>
            <a:r>
              <a:rPr lang="en-US" sz="1600" dirty="0">
                <a:solidFill>
                  <a:srgbClr val="660033"/>
                </a:solidFill>
              </a:rPr>
              <a:t>pure substance usually possesses a very sharp melting point (</a:t>
            </a:r>
            <a:r>
              <a:rPr lang="en-US" sz="1600" dirty="0">
                <a:solidFill>
                  <a:srgbClr val="660033"/>
                </a:solidFill>
                <a:latin typeface="Symbol" panose="05050102010706020507" pitchFamily="18" charset="2"/>
              </a:rPr>
              <a:t>D</a:t>
            </a:r>
            <a:r>
              <a:rPr lang="en-US" sz="1600" dirty="0">
                <a:solidFill>
                  <a:srgbClr val="660033"/>
                </a:solidFill>
              </a:rPr>
              <a:t>T=0.5-1 </a:t>
            </a:r>
            <a:r>
              <a:rPr lang="en-US" sz="1600" baseline="30000" dirty="0">
                <a:solidFill>
                  <a:srgbClr val="660033"/>
                </a:solidFill>
              </a:rPr>
              <a:t>o</a:t>
            </a:r>
            <a:r>
              <a:rPr lang="en-US" sz="1600" dirty="0">
                <a:solidFill>
                  <a:srgbClr val="660033"/>
                </a:solidFill>
              </a:rPr>
              <a:t>C) </a:t>
            </a:r>
            <a:endParaRPr lang="en-US" sz="1600" dirty="0" smtClean="0">
              <a:solidFill>
                <a:srgbClr val="660033"/>
              </a:solidFill>
            </a:endParaRPr>
          </a:p>
          <a:p>
            <a:pPr lvl="2"/>
            <a:r>
              <a:rPr lang="en-US" sz="1600" b="1" dirty="0" smtClean="0">
                <a:solidFill>
                  <a:srgbClr val="C00000"/>
                </a:solidFill>
              </a:rPr>
              <a:t>Exception:</a:t>
            </a:r>
            <a:r>
              <a:rPr lang="en-US" sz="1600" dirty="0" smtClean="0">
                <a:solidFill>
                  <a:srgbClr val="C00000"/>
                </a:solidFill>
              </a:rPr>
              <a:t> Eutectic mixtures possess a sharp melting point as well</a:t>
            </a:r>
            <a:endParaRPr lang="en-US" sz="1800" dirty="0">
              <a:solidFill>
                <a:srgbClr val="C00000"/>
              </a:solidFill>
            </a:endParaRPr>
          </a:p>
          <a:p>
            <a:r>
              <a:rPr lang="en-US" sz="1800" dirty="0" smtClean="0"/>
              <a:t>Note that a compound can have more than one melting point due to polymorphism (i.e., acetaminophen</a:t>
            </a:r>
            <a:r>
              <a:rPr lang="en-US" sz="1800" dirty="0" smtClean="0"/>
              <a:t>).</a:t>
            </a:r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1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Color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029200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Acetone and benzaldehyde are colorless liquids while the product of the reaction is bright yellow. Why?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</a:rPr>
              <a:t>Acetone only possesses an isolated carbonyl </a:t>
            </a:r>
            <a:r>
              <a:rPr lang="en-US" sz="1400" dirty="0" smtClean="0">
                <a:solidFill>
                  <a:srgbClr val="002060"/>
                </a:solidFill>
              </a:rPr>
              <a:t>group.</a:t>
            </a:r>
            <a:endParaRPr lang="en-US" sz="1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</a:rPr>
              <a:t>In benzaldehyde, the carbonyl group is conjugated to a benzene </a:t>
            </a:r>
            <a:r>
              <a:rPr lang="en-US" sz="1400" dirty="0" smtClean="0">
                <a:solidFill>
                  <a:srgbClr val="002060"/>
                </a:solidFill>
              </a:rPr>
              <a:t>ring.</a:t>
            </a:r>
            <a:endParaRPr lang="en-US" sz="1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</a:rPr>
              <a:t>In the product, the carbonyl group is connected to two alkene </a:t>
            </a:r>
            <a:r>
              <a:rPr lang="en-US" sz="1400" dirty="0" smtClean="0">
                <a:solidFill>
                  <a:srgbClr val="002060"/>
                </a:solidFill>
              </a:rPr>
              <a:t>functions. </a:t>
            </a:r>
            <a:r>
              <a:rPr lang="en-US" sz="1400" dirty="0" smtClean="0">
                <a:solidFill>
                  <a:srgbClr val="002060"/>
                </a:solidFill>
              </a:rPr>
              <a:t/>
            </a:r>
            <a:br>
              <a:rPr lang="en-US" sz="1400" dirty="0" smtClean="0">
                <a:solidFill>
                  <a:srgbClr val="002060"/>
                </a:solidFill>
              </a:rPr>
            </a:br>
            <a:r>
              <a:rPr lang="en-US" sz="1400" dirty="0" smtClean="0">
                <a:solidFill>
                  <a:srgbClr val="002060"/>
                </a:solidFill>
              </a:rPr>
              <a:t>that are attached to benzene </a:t>
            </a:r>
            <a:r>
              <a:rPr lang="en-US" sz="1400" dirty="0" smtClean="0">
                <a:solidFill>
                  <a:srgbClr val="002060"/>
                </a:solidFill>
              </a:rPr>
              <a:t>rings.</a:t>
            </a:r>
            <a:endParaRPr lang="en-US" sz="1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</a:rPr>
              <a:t>The conjugation decreases the HOMO-LUMO gap resulting in a bathochromic shift for the transition (HOMO-LUMO gap calculations with DFT, EDF2, 6-31</a:t>
            </a:r>
            <a:r>
              <a:rPr lang="en-US" sz="1400" dirty="0" smtClean="0">
                <a:solidFill>
                  <a:srgbClr val="002060"/>
                </a:solidFill>
              </a:rPr>
              <a:t>**).</a:t>
            </a:r>
            <a:endParaRPr lang="en-US" sz="1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</a:rPr>
              <a:t>The compound formed in this experiment is used as component in sunscreens because it provides </a:t>
            </a:r>
            <a:br>
              <a:rPr lang="en-US" sz="1400" dirty="0" smtClean="0">
                <a:solidFill>
                  <a:srgbClr val="002060"/>
                </a:solidFill>
              </a:rPr>
            </a:br>
            <a:r>
              <a:rPr lang="en-US" sz="1400" dirty="0" smtClean="0">
                <a:solidFill>
                  <a:srgbClr val="002060"/>
                </a:solidFill>
              </a:rPr>
              <a:t>a decent protection in the UVA range (315-400 nm</a:t>
            </a:r>
            <a:r>
              <a:rPr lang="en-US" sz="1400" dirty="0" smtClean="0">
                <a:solidFill>
                  <a:srgbClr val="002060"/>
                </a:solidFill>
              </a:rPr>
              <a:t>).</a:t>
            </a:r>
            <a:endParaRPr lang="en-US" sz="1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140757"/>
              </p:ext>
            </p:extLst>
          </p:nvPr>
        </p:nvGraphicFramePr>
        <p:xfrm>
          <a:off x="1600200" y="3581400"/>
          <a:ext cx="6477000" cy="2346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26080"/>
                <a:gridCol w="1011315"/>
                <a:gridCol w="1066800"/>
                <a:gridCol w="1472805"/>
              </a:tblGrid>
              <a:tr h="29260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(nm)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(M</a:t>
                      </a:r>
                      <a:r>
                        <a:rPr lang="en-US" sz="1400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*cm</a:t>
                      </a:r>
                      <a:r>
                        <a:rPr lang="en-US" sz="1400" strike="noStrike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HOMO-LUMO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GAP (eV)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COCH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188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900  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6.01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PhCHO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14100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4.90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trans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PhCH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=CHCOCH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286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32360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4.27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trans, trans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PhCH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=CHCOCH=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CHPh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330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34300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3.84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cis, trans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PhCH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=CHCOCH=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CHPh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cis, cis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PhCH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=CHCOCH=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CHPh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287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77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92726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The acidity of organic compounds is often determined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by </a:t>
            </a:r>
            <a:r>
              <a:rPr lang="en-US" sz="1800" dirty="0"/>
              <a:t>neighboring groups because </a:t>
            </a:r>
            <a:r>
              <a:rPr lang="en-US" sz="1800" dirty="0" smtClean="0"/>
              <a:t>they </a:t>
            </a:r>
            <a:r>
              <a:rPr lang="en-US" sz="1800" dirty="0"/>
              <a:t>can help stabilizing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the </a:t>
            </a:r>
            <a:r>
              <a:rPr lang="en-US" sz="1800" dirty="0"/>
              <a:t>resulting anion (i.e., halogen, nitro, etc.) because of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their </a:t>
            </a:r>
            <a:r>
              <a:rPr lang="en-US" sz="1800" dirty="0"/>
              <a:t>electronegative </a:t>
            </a:r>
            <a:r>
              <a:rPr lang="en-US" sz="1800" dirty="0" smtClean="0"/>
              <a:t>character or due to resonance </a:t>
            </a:r>
            <a:br>
              <a:rPr lang="en-US" sz="1800" dirty="0" smtClean="0"/>
            </a:br>
            <a:r>
              <a:rPr lang="en-US" sz="1800" dirty="0" smtClean="0"/>
              <a:t>(i.e., enolate in carbonyl compounds)</a:t>
            </a:r>
          </a:p>
          <a:p>
            <a:endParaRPr lang="en-US" sz="1600" dirty="0" smtClean="0"/>
          </a:p>
          <a:p>
            <a:r>
              <a:rPr lang="en-US" sz="1800" dirty="0" smtClean="0"/>
              <a:t>For </a:t>
            </a:r>
            <a:r>
              <a:rPr lang="en-US" sz="1800" dirty="0"/>
              <a:t>instance, the presence of a carbonyl group greatly increases the acidity of neighboring hydrogen atoms (</a:t>
            </a:r>
            <a:r>
              <a:rPr lang="en-US" sz="1800" dirty="0">
                <a:latin typeface="Symbol" pitchFamily="18" charset="2"/>
              </a:rPr>
              <a:t>a</a:t>
            </a:r>
            <a:r>
              <a:rPr lang="en-US" sz="1800" dirty="0"/>
              <a:t>-protons) because of the resonance stabilization in the resulting enolate </a:t>
            </a:r>
            <a:r>
              <a:rPr lang="en-US" sz="1800" dirty="0" smtClean="0"/>
              <a:t>ion </a:t>
            </a:r>
            <a:r>
              <a:rPr lang="en-US" sz="1800" dirty="0"/>
              <a:t>(the numbers in parentheses below are from acetone, </a:t>
            </a:r>
            <a:r>
              <a:rPr lang="en-US" sz="1800" i="1" dirty="0"/>
              <a:t>AM1</a:t>
            </a:r>
            <a:r>
              <a:rPr lang="en-US" sz="1800" dirty="0"/>
              <a:t>) </a:t>
            </a:r>
            <a:endParaRPr lang="en-US" sz="1800" dirty="0" smtClean="0"/>
          </a:p>
          <a:p>
            <a:endParaRPr lang="en-US" sz="24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4000" dirty="0" smtClean="0"/>
          </a:p>
          <a:p>
            <a:r>
              <a:rPr lang="en-US" sz="1800" dirty="0" smtClean="0"/>
              <a:t>Many </a:t>
            </a:r>
            <a:r>
              <a:rPr lang="en-US" sz="1800" dirty="0"/>
              <a:t>of the carbonyl compounds can be deprotonated with moderately strong bases </a:t>
            </a:r>
            <a:r>
              <a:rPr lang="en-US" sz="1800" dirty="0" smtClean="0"/>
              <a:t>i.e</a:t>
            </a:r>
            <a:r>
              <a:rPr lang="en-US" sz="1800" dirty="0"/>
              <a:t>., hydroxide, </a:t>
            </a:r>
            <a:r>
              <a:rPr lang="en-US" sz="1800" dirty="0" err="1"/>
              <a:t>alcoholates</a:t>
            </a:r>
            <a:r>
              <a:rPr lang="en-US" sz="1800" dirty="0"/>
              <a:t>, etc.</a:t>
            </a:r>
          </a:p>
          <a:p>
            <a:endParaRPr lang="en-US" sz="1600" dirty="0"/>
          </a:p>
          <a:p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070376"/>
              </p:ext>
            </p:extLst>
          </p:nvPr>
        </p:nvGraphicFramePr>
        <p:xfrm>
          <a:off x="6172200" y="1447800"/>
          <a:ext cx="2011680" cy="1645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67943"/>
                <a:gridCol w="643737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Functional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group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pK</a:t>
                      </a:r>
                      <a:r>
                        <a:rPr lang="en-US" sz="1200" baseline="-250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Alkane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~50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Ester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~25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Aldehyde/ketone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~18-20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Alcohol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~15-19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Nitro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~8-10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372769"/>
              </p:ext>
            </p:extLst>
          </p:nvPr>
        </p:nvGraphicFramePr>
        <p:xfrm>
          <a:off x="1889760" y="4114800"/>
          <a:ext cx="3983684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CS ChemDraw Drawing" r:id="rId3" imgW="3187700" imgH="804413" progId="ChemDraw.Document.6.0">
                  <p:embed/>
                </p:oleObj>
              </mc:Choice>
              <mc:Fallback>
                <p:oleObj name="CS ChemDraw Drawing" r:id="rId3" imgW="3187700" imgH="804413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760" y="4114800"/>
                        <a:ext cx="3983684" cy="1005840"/>
                      </a:xfrm>
                      <a:prstGeom prst="rect">
                        <a:avLst/>
                      </a:prstGeom>
                      <a:solidFill>
                        <a:srgbClr val="FADBB5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4114800"/>
            <a:ext cx="1790700" cy="1200150"/>
          </a:xfrm>
          <a:prstGeom prst="rect">
            <a:avLst/>
          </a:prstGeom>
          <a:ln>
            <a:noFill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85800" y="45720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  127.8 pm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(123.5 pm)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5138380"/>
            <a:ext cx="1309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</a:rPr>
              <a:t>  137.4 pm</a:t>
            </a:r>
          </a:p>
          <a:p>
            <a:r>
              <a:rPr lang="en-US" sz="1600" dirty="0" smtClean="0">
                <a:solidFill>
                  <a:srgbClr val="002060"/>
                </a:solidFill>
              </a:rPr>
              <a:t>(149.5 pm)</a:t>
            </a:r>
            <a:endParaRPr lang="en-US" sz="1600" dirty="0">
              <a:solidFill>
                <a:srgbClr val="00206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438400" y="4648200"/>
            <a:ext cx="0" cy="45720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752600" y="4499609"/>
            <a:ext cx="274320" cy="18288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13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Aldol Condensation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Ketones and aldehydes can be reacted with each other in Aldol or Claisen-Schmidt </a:t>
            </a:r>
            <a:r>
              <a:rPr lang="en-US" sz="2800" dirty="0" smtClean="0"/>
              <a:t>condensation:</a:t>
            </a:r>
            <a:endParaRPr lang="en-US" sz="2800" dirty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/>
          <a:srcRect b="41196"/>
          <a:stretch/>
        </p:blipFill>
        <p:spPr bwMode="auto">
          <a:xfrm>
            <a:off x="1905000" y="2710543"/>
            <a:ext cx="5537200" cy="6422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4419600" y="2710543"/>
            <a:ext cx="990600" cy="64225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96200" y="273873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Aldol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/>
          <a:srcRect r="-2463" b="26154"/>
          <a:stretch/>
        </p:blipFill>
        <p:spPr bwMode="auto">
          <a:xfrm>
            <a:off x="1916640" y="3535680"/>
            <a:ext cx="5855760" cy="731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705305"/>
              </p:ext>
            </p:extLst>
          </p:nvPr>
        </p:nvGraphicFramePr>
        <p:xfrm>
          <a:off x="1535507" y="4413130"/>
          <a:ext cx="6415067" cy="1149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r:id="rId5" imgW="8018834" imgH="1436837" progId="">
                  <p:embed/>
                </p:oleObj>
              </mc:Choice>
              <mc:Fallback>
                <p:oleObj r:id="rId5" imgW="8018834" imgH="1436837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5507" y="4413130"/>
                        <a:ext cx="6415067" cy="114947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027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for the Experiment I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133142"/>
              </p:ext>
            </p:extLst>
          </p:nvPr>
        </p:nvGraphicFramePr>
        <p:xfrm>
          <a:off x="1600200" y="2357438"/>
          <a:ext cx="5881688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CS ChemDraw Drawing" r:id="rId3" imgW="5882040" imgH="843480" progId="ChemDraw.Document.6.0">
                  <p:embed/>
                </p:oleObj>
              </mc:Choice>
              <mc:Fallback>
                <p:oleObj name="CS ChemDraw Drawing" r:id="rId3" imgW="5882040" imgH="84348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357438"/>
                        <a:ext cx="5881688" cy="842962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Chem </a:t>
            </a:r>
            <a:r>
              <a:rPr lang="en-US" dirty="0" smtClean="0"/>
              <a:t>14CL</a:t>
            </a:r>
            <a:r>
              <a:rPr lang="en-US" dirty="0"/>
              <a:t>, </a:t>
            </a:r>
            <a:r>
              <a:rPr lang="en-US" dirty="0" smtClean="0"/>
              <a:t>acetone is </a:t>
            </a:r>
            <a:r>
              <a:rPr lang="en-US" dirty="0"/>
              <a:t>reacted with </a:t>
            </a:r>
            <a:r>
              <a:rPr lang="en-US" dirty="0" smtClean="0"/>
              <a:t>two equivalents </a:t>
            </a:r>
            <a:br>
              <a:rPr lang="en-US" dirty="0" smtClean="0"/>
            </a:br>
            <a:r>
              <a:rPr lang="en-US" dirty="0" smtClean="0"/>
              <a:t>of benzaldehyde </a:t>
            </a:r>
            <a:r>
              <a:rPr lang="en-US" dirty="0"/>
              <a:t>using </a:t>
            </a:r>
            <a:r>
              <a:rPr lang="en-US" dirty="0" smtClean="0"/>
              <a:t>sodium </a:t>
            </a:r>
            <a:r>
              <a:rPr lang="en-US" dirty="0"/>
              <a:t>hydroxide as </a:t>
            </a:r>
            <a:r>
              <a:rPr lang="en-US" dirty="0" smtClean="0"/>
              <a:t>catalyst:</a:t>
            </a:r>
            <a:endParaRPr lang="en-US" dirty="0" smtClean="0"/>
          </a:p>
          <a:p>
            <a:endParaRPr lang="en-US" sz="2800" dirty="0"/>
          </a:p>
          <a:p>
            <a:endParaRPr lang="en-US" sz="4200" dirty="0" smtClean="0"/>
          </a:p>
          <a:p>
            <a:r>
              <a:rPr lang="en-US" dirty="0"/>
              <a:t>The first step is the formation of the first enolate </a:t>
            </a:r>
            <a:r>
              <a:rPr lang="en-US" dirty="0" smtClean="0"/>
              <a:t>ion: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Note that water is one of the products in the enolate formation </a:t>
            </a:r>
            <a:r>
              <a:rPr lang="en-US" dirty="0">
                <a:sym typeface="Wingdings"/>
              </a:rPr>
              <a:t> </a:t>
            </a:r>
            <a:r>
              <a:rPr lang="en-US" dirty="0" smtClean="0">
                <a:sym typeface="Wingdings"/>
              </a:rPr>
              <a:t>the amount of water has to be minimized in </a:t>
            </a:r>
            <a:r>
              <a:rPr lang="en-US" dirty="0">
                <a:sym typeface="Wingdings"/>
              </a:rPr>
              <a:t>order to optimize the amount of </a:t>
            </a:r>
            <a:r>
              <a:rPr lang="en-US" dirty="0" smtClean="0">
                <a:sym typeface="Wingdings"/>
              </a:rPr>
              <a:t>enolate in the reaction </a:t>
            </a:r>
            <a:r>
              <a:rPr lang="en-US" dirty="0" smtClean="0">
                <a:sym typeface="Wingdings"/>
              </a:rPr>
              <a:t>mixture.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09825" y="3657600"/>
            <a:ext cx="3990975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096000" y="3884789"/>
            <a:ext cx="381000" cy="23001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Theory for </a:t>
            </a:r>
            <a:r>
              <a:rPr lang="en-US">
                <a:solidFill>
                  <a:srgbClr val="002060"/>
                </a:solidFill>
              </a:rPr>
              <a:t>the </a:t>
            </a:r>
            <a:r>
              <a:rPr lang="en-US" smtClean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enolate ion acts as the nucleophile, which attacks the carbonyl group of the benzaldehyde to form the new C-C </a:t>
            </a:r>
            <a:r>
              <a:rPr lang="en-US" sz="2400" dirty="0" smtClean="0"/>
              <a:t>bond: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i="1" dirty="0" smtClean="0"/>
              <a:t>trans, trans</a:t>
            </a:r>
            <a:r>
              <a:rPr lang="en-US" sz="2400" dirty="0" smtClean="0"/>
              <a:t>-isomer is primarily formed and isolated in the </a:t>
            </a:r>
            <a:r>
              <a:rPr lang="en-US" sz="2400" dirty="0" smtClean="0"/>
              <a:t>reaction.</a:t>
            </a:r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927437"/>
              </p:ext>
            </p:extLst>
          </p:nvPr>
        </p:nvGraphicFramePr>
        <p:xfrm>
          <a:off x="2224878" y="2383784"/>
          <a:ext cx="4633122" cy="3026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CS ChemDraw Drawing" r:id="rId3" imgW="7721870" imgH="5044027" progId="ChemDraw.Document.6.0">
                  <p:embed/>
                </p:oleObj>
              </mc:Choice>
              <mc:Fallback>
                <p:oleObj name="CS ChemDraw Drawing" r:id="rId3" imgW="7721870" imgH="504402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4878" y="2383784"/>
                        <a:ext cx="4633122" cy="302641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34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Running the Reaction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Acetone is reacted with two equivalents of benzaldehyde in a small Erlenmeyer </a:t>
            </a:r>
            <a:r>
              <a:rPr lang="en-US" dirty="0" smtClean="0"/>
              <a:t>flask.</a:t>
            </a:r>
            <a:endParaRPr lang="en-US" dirty="0" smtClean="0"/>
          </a:p>
          <a:p>
            <a:r>
              <a:rPr lang="en-US" dirty="0" smtClean="0"/>
              <a:t>An aqueous ethanolic solution of sodium hydroxide is added slowly (drop wise) while </a:t>
            </a:r>
            <a:r>
              <a:rPr lang="en-US" dirty="0" smtClean="0"/>
              <a:t>stirring. </a:t>
            </a:r>
            <a:endParaRPr lang="en-US" dirty="0" smtClean="0"/>
          </a:p>
          <a:p>
            <a:r>
              <a:rPr lang="en-US" dirty="0" smtClean="0"/>
              <a:t>The mixture is stirred for 30 </a:t>
            </a:r>
            <a:r>
              <a:rPr lang="en-US" dirty="0" smtClean="0"/>
              <a:t>minutes.</a:t>
            </a:r>
            <a:endParaRPr lang="en-US" dirty="0" smtClean="0"/>
          </a:p>
          <a:p>
            <a:r>
              <a:rPr lang="en-US" dirty="0"/>
              <a:t>The crude product precipitates </a:t>
            </a:r>
            <a:r>
              <a:rPr lang="en-US" dirty="0" smtClean="0"/>
              <a:t>as a yellow </a:t>
            </a:r>
            <a:r>
              <a:rPr lang="en-US" dirty="0"/>
              <a:t>solid from the solution </a:t>
            </a:r>
            <a:r>
              <a:rPr lang="en-US" dirty="0" smtClean="0"/>
              <a:t>during the </a:t>
            </a:r>
            <a:r>
              <a:rPr lang="en-US" dirty="0" smtClean="0"/>
              <a:t>reaction.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9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Isolation of the Product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399" y="1447800"/>
            <a:ext cx="8360939" cy="5105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The solid is isolated by vacuum </a:t>
            </a:r>
            <a:r>
              <a:rPr lang="en-US" b="1" dirty="0" smtClean="0"/>
              <a:t>filtration:</a:t>
            </a: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filter flask has to be </a:t>
            </a:r>
            <a:r>
              <a:rPr lang="en-US" dirty="0" smtClean="0">
                <a:solidFill>
                  <a:srgbClr val="002060"/>
                </a:solidFill>
              </a:rPr>
              <a:t>clamped. Thick-walled tubing (black)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has to be used.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neoprene adapter (rubber adapter) has to be placed </a:t>
            </a:r>
            <a:r>
              <a:rPr lang="en-US" dirty="0">
                <a:solidFill>
                  <a:srgbClr val="002060"/>
                </a:solidFill>
              </a:rPr>
              <a:t>between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 smtClean="0">
                <a:solidFill>
                  <a:srgbClr val="002060"/>
                </a:solidFill>
              </a:rPr>
              <a:t>porcelain/plastic funnel and the filter flask to have a better seal (Note: often times the adapter is taped to the funnel already</a:t>
            </a:r>
            <a:r>
              <a:rPr lang="en-US" dirty="0" smtClean="0">
                <a:solidFill>
                  <a:srgbClr val="002060"/>
                </a:solidFill>
              </a:rPr>
              <a:t>).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filter paper is placed on the plate of the funnel so that all holes of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 smtClean="0">
                <a:solidFill>
                  <a:srgbClr val="002060"/>
                </a:solidFill>
              </a:rPr>
              <a:t>porous filter plate are </a:t>
            </a:r>
            <a:r>
              <a:rPr lang="en-US" dirty="0" smtClean="0">
                <a:solidFill>
                  <a:srgbClr val="002060"/>
                </a:solidFill>
              </a:rPr>
              <a:t>covered.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 stir bar is removed from the reaction </a:t>
            </a:r>
            <a:r>
              <a:rPr lang="en-US" dirty="0" smtClean="0">
                <a:solidFill>
                  <a:srgbClr val="002060"/>
                </a:solidFill>
              </a:rPr>
              <a:t>mixture and rinsed with </a:t>
            </a:r>
            <a:r>
              <a:rPr lang="en-US" dirty="0" smtClean="0">
                <a:solidFill>
                  <a:srgbClr val="002060"/>
                </a:solidFill>
              </a:rPr>
              <a:t>water.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After the suction is turned on, the filter paper is wetted with water to ensure that the filter paper adheres to the plate and is properly seated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as </a:t>
            </a:r>
            <a:r>
              <a:rPr lang="en-US" dirty="0" smtClean="0">
                <a:solidFill>
                  <a:srgbClr val="002060"/>
                </a:solidFill>
              </a:rPr>
              <a:t>well.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mixture is swirled and the suspension is carefully poured into the </a:t>
            </a:r>
            <a:r>
              <a:rPr lang="en-US" dirty="0" smtClean="0">
                <a:solidFill>
                  <a:srgbClr val="002060"/>
                </a:solidFill>
              </a:rPr>
              <a:t>funnel. 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solids that are stuck to the walls is scraped off and suspended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a small amount of water to transfer it to the funnel as </a:t>
            </a:r>
            <a:r>
              <a:rPr lang="en-US" dirty="0" smtClean="0">
                <a:solidFill>
                  <a:srgbClr val="002060"/>
                </a:solidFill>
              </a:rPr>
              <a:t>well.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filter cake is rinsed with small portions of water until the filtrate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is neutral (test with pH-paper</a:t>
            </a:r>
            <a:r>
              <a:rPr lang="en-US" dirty="0" smtClean="0">
                <a:solidFill>
                  <a:srgbClr val="002060"/>
                </a:solidFill>
              </a:rPr>
              <a:t>).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contrast="19000"/>
          </a:blip>
          <a:srcRect/>
          <a:stretch>
            <a:fillRect/>
          </a:stretch>
        </p:blipFill>
        <p:spPr bwMode="auto">
          <a:xfrm>
            <a:off x="7772400" y="1417638"/>
            <a:ext cx="1121939" cy="94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072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Purification </a:t>
            </a:r>
            <a:r>
              <a:rPr lang="en-US" dirty="0">
                <a:solidFill>
                  <a:srgbClr val="002060"/>
                </a:solidFill>
              </a:rPr>
              <a:t>of the </a:t>
            </a:r>
            <a:r>
              <a:rPr lang="en-US" dirty="0" smtClean="0">
                <a:solidFill>
                  <a:srgbClr val="002060"/>
                </a:solidFill>
              </a:rPr>
              <a:t>Product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334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crude contains benzaldehyde</a:t>
            </a:r>
            <a:r>
              <a:rPr lang="en-US" sz="2800" dirty="0"/>
              <a:t>, </a:t>
            </a:r>
            <a:r>
              <a:rPr lang="en-US" sz="2800" dirty="0" err="1" smtClean="0"/>
              <a:t>benzalacetone</a:t>
            </a:r>
            <a:r>
              <a:rPr lang="en-US" sz="2800" dirty="0" smtClean="0"/>
              <a:t> (mono-addition product), </a:t>
            </a:r>
            <a:r>
              <a:rPr lang="en-US" sz="2800" dirty="0" err="1" smtClean="0"/>
              <a:t>dibenzalacetone</a:t>
            </a:r>
            <a:r>
              <a:rPr lang="en-US" sz="2800" dirty="0" smtClean="0"/>
              <a:t>, </a:t>
            </a:r>
            <a:r>
              <a:rPr lang="en-US" sz="2800" dirty="0" err="1" smtClean="0"/>
              <a:t>mesityl</a:t>
            </a:r>
            <a:r>
              <a:rPr lang="en-US" sz="2800" dirty="0" smtClean="0"/>
              <a:t> oxide (self-condensation product of acetone), etc.</a:t>
            </a:r>
            <a:endParaRPr lang="en-US" sz="2800" dirty="0"/>
          </a:p>
          <a:p>
            <a:r>
              <a:rPr lang="en-US" sz="2800" dirty="0" smtClean="0"/>
              <a:t>The crude product is purified by </a:t>
            </a:r>
            <a:r>
              <a:rPr lang="en-US" sz="2800" dirty="0" smtClean="0"/>
              <a:t>recrystallization: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The literature </a:t>
            </a:r>
            <a:r>
              <a:rPr lang="en-US" sz="2400" dirty="0" smtClean="0">
                <a:solidFill>
                  <a:srgbClr val="002060"/>
                </a:solidFill>
              </a:rPr>
              <a:t>suggests </a:t>
            </a:r>
            <a:r>
              <a:rPr lang="en-US" sz="2400" dirty="0" smtClean="0">
                <a:solidFill>
                  <a:srgbClr val="002060"/>
                </a:solidFill>
              </a:rPr>
              <a:t>ethyl acetate or ethanol as solvent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for </a:t>
            </a: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 smtClean="0">
                <a:solidFill>
                  <a:srgbClr val="002060"/>
                </a:solidFill>
              </a:rPr>
              <a:t>recrystallization.</a:t>
            </a:r>
            <a:endParaRPr lang="en-US" sz="2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In Chem 14CL, 95 % ethanol is used for this purpose because dibenzalacetone is the least polar compound in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 smtClean="0">
                <a:solidFill>
                  <a:srgbClr val="002060"/>
                </a:solidFill>
              </a:rPr>
              <a:t>mixture and </a:t>
            </a:r>
            <a:r>
              <a:rPr lang="en-US" sz="2400" dirty="0" smtClean="0">
                <a:solidFill>
                  <a:srgbClr val="002060"/>
                </a:solidFill>
              </a:rPr>
              <a:t>therefore </a:t>
            </a:r>
            <a:r>
              <a:rPr lang="en-US" sz="2400" dirty="0" smtClean="0">
                <a:solidFill>
                  <a:srgbClr val="002060"/>
                </a:solidFill>
              </a:rPr>
              <a:t>displays the lowest </a:t>
            </a:r>
            <a:r>
              <a:rPr lang="en-US" sz="2400" dirty="0" smtClean="0">
                <a:solidFill>
                  <a:srgbClr val="002060"/>
                </a:solidFill>
              </a:rPr>
              <a:t>solubility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in </a:t>
            </a:r>
            <a:r>
              <a:rPr lang="en-US" sz="2400" dirty="0" smtClean="0">
                <a:solidFill>
                  <a:srgbClr val="002060"/>
                </a:solidFill>
              </a:rPr>
              <a:t>95 % </a:t>
            </a:r>
            <a:r>
              <a:rPr lang="en-US" sz="2400" dirty="0" smtClean="0">
                <a:solidFill>
                  <a:srgbClr val="002060"/>
                </a:solidFill>
              </a:rPr>
              <a:t>ethanol. </a:t>
            </a:r>
            <a:endParaRPr lang="en-US" sz="2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Slow crystallization yields </a:t>
            </a:r>
            <a:r>
              <a:rPr lang="en-US" sz="2400" dirty="0">
                <a:solidFill>
                  <a:srgbClr val="002060"/>
                </a:solidFill>
              </a:rPr>
              <a:t>nicer crystals and </a:t>
            </a:r>
            <a:r>
              <a:rPr lang="en-US" sz="2400" dirty="0" smtClean="0">
                <a:solidFill>
                  <a:srgbClr val="002060"/>
                </a:solidFill>
              </a:rPr>
              <a:t>a purer </a:t>
            </a:r>
            <a:r>
              <a:rPr lang="en-US" sz="2400" dirty="0" smtClean="0">
                <a:solidFill>
                  <a:srgbClr val="002060"/>
                </a:solidFill>
              </a:rPr>
              <a:t>product.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7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Purification of the Product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4850" cy="4525963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The crude is dissolved in a MINIMUM amount of the boiling </a:t>
            </a:r>
            <a:r>
              <a:rPr lang="en-US" sz="1800" dirty="0" smtClean="0">
                <a:solidFill>
                  <a:srgbClr val="002060"/>
                </a:solidFill>
              </a:rPr>
              <a:t>solvent: </a:t>
            </a:r>
            <a:endParaRPr lang="en-US" sz="1800" dirty="0">
              <a:solidFill>
                <a:srgbClr val="002060"/>
              </a:solidFill>
            </a:endParaRPr>
          </a:p>
          <a:p>
            <a:pPr lvl="2"/>
            <a:r>
              <a:rPr lang="en-US" sz="1600" dirty="0">
                <a:solidFill>
                  <a:srgbClr val="660033"/>
                </a:solidFill>
              </a:rPr>
              <a:t>Place the solid and a stir bar in a small Erlenmeyer </a:t>
            </a:r>
            <a:r>
              <a:rPr lang="en-US" sz="1600" dirty="0" smtClean="0">
                <a:solidFill>
                  <a:srgbClr val="660033"/>
                </a:solidFill>
              </a:rPr>
              <a:t>flask.</a:t>
            </a:r>
            <a:endParaRPr lang="en-US" sz="1600" dirty="0">
              <a:solidFill>
                <a:srgbClr val="660033"/>
              </a:solidFill>
            </a:endParaRPr>
          </a:p>
          <a:p>
            <a:pPr lvl="2"/>
            <a:r>
              <a:rPr lang="en-US" sz="1600" dirty="0">
                <a:solidFill>
                  <a:srgbClr val="660033"/>
                </a:solidFill>
              </a:rPr>
              <a:t>Add a small amount of solvent to the </a:t>
            </a:r>
            <a:r>
              <a:rPr lang="en-US" sz="1600" dirty="0" smtClean="0">
                <a:solidFill>
                  <a:srgbClr val="660033"/>
                </a:solidFill>
              </a:rPr>
              <a:t>solid.</a:t>
            </a:r>
            <a:endParaRPr lang="en-US" sz="1600" dirty="0">
              <a:solidFill>
                <a:srgbClr val="660033"/>
              </a:solidFill>
            </a:endParaRPr>
          </a:p>
          <a:p>
            <a:pPr lvl="2"/>
            <a:r>
              <a:rPr lang="en-US" sz="1600" dirty="0">
                <a:solidFill>
                  <a:srgbClr val="660033"/>
                </a:solidFill>
              </a:rPr>
              <a:t>While stirring, heat the mixture up to a gentle boil to dissolve the </a:t>
            </a:r>
            <a:r>
              <a:rPr lang="en-US" sz="1600" dirty="0" smtClean="0">
                <a:solidFill>
                  <a:srgbClr val="660033"/>
                </a:solidFill>
              </a:rPr>
              <a:t>solid.</a:t>
            </a:r>
            <a:endParaRPr lang="en-US" sz="1600" dirty="0">
              <a:solidFill>
                <a:srgbClr val="660033"/>
              </a:solidFill>
            </a:endParaRPr>
          </a:p>
          <a:p>
            <a:pPr lvl="2"/>
            <a:r>
              <a:rPr lang="en-US" sz="1600" dirty="0">
                <a:solidFill>
                  <a:srgbClr val="660033"/>
                </a:solidFill>
              </a:rPr>
              <a:t>If the solid does not dissolve completely, add a little more solvent and boil </a:t>
            </a:r>
            <a:r>
              <a:rPr lang="en-US" sz="1600" dirty="0" smtClean="0">
                <a:solidFill>
                  <a:srgbClr val="660033"/>
                </a:solidFill>
              </a:rPr>
              <a:t>again.</a:t>
            </a:r>
            <a:endParaRPr lang="en-US" sz="1600" dirty="0">
              <a:solidFill>
                <a:srgbClr val="660033"/>
              </a:solidFill>
            </a:endParaRPr>
          </a:p>
          <a:p>
            <a:pPr lvl="2"/>
            <a:r>
              <a:rPr lang="en-US" sz="1600" dirty="0">
                <a:solidFill>
                  <a:srgbClr val="660033"/>
                </a:solidFill>
              </a:rPr>
              <a:t>Any solids that do not dissolve in the hot solution are removed by </a:t>
            </a:r>
            <a:r>
              <a:rPr lang="en-US" sz="1600" dirty="0" smtClean="0">
                <a:solidFill>
                  <a:srgbClr val="660033"/>
                </a:solidFill>
              </a:rPr>
              <a:t>filtration.</a:t>
            </a:r>
            <a:endParaRPr lang="en-US" sz="1600" dirty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The hot, saturated solution is allowed to cool down to room temperature </a:t>
            </a:r>
            <a:r>
              <a:rPr lang="en-US" sz="1800" dirty="0" smtClean="0">
                <a:solidFill>
                  <a:srgbClr val="002060"/>
                </a:solidFill>
              </a:rPr>
              <a:t>slowly.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The solution is then placed in an ice-bath for 15 minutes to reduce  the solubility </a:t>
            </a:r>
            <a:r>
              <a:rPr lang="en-US" sz="1800" dirty="0" smtClean="0">
                <a:solidFill>
                  <a:srgbClr val="002060"/>
                </a:solidFill>
              </a:rPr>
              <a:t>of </a:t>
            </a:r>
            <a:r>
              <a:rPr lang="en-US" sz="1800" dirty="0">
                <a:solidFill>
                  <a:srgbClr val="002060"/>
                </a:solidFill>
              </a:rPr>
              <a:t>the compound in the </a:t>
            </a:r>
            <a:r>
              <a:rPr lang="en-US" sz="1800" dirty="0" smtClean="0">
                <a:solidFill>
                  <a:srgbClr val="002060"/>
                </a:solidFill>
              </a:rPr>
              <a:t>solution.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The product is isolated by vacuum filtration and rinsed with a small </a:t>
            </a:r>
            <a:r>
              <a:rPr lang="en-US" sz="1800" dirty="0" smtClean="0">
                <a:solidFill>
                  <a:srgbClr val="002060"/>
                </a:solidFill>
              </a:rPr>
              <a:t/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amount </a:t>
            </a:r>
            <a:r>
              <a:rPr lang="en-US" sz="1800" dirty="0">
                <a:solidFill>
                  <a:srgbClr val="002060"/>
                </a:solidFill>
              </a:rPr>
              <a:t>of </a:t>
            </a:r>
            <a:r>
              <a:rPr lang="en-US" sz="1800" dirty="0" smtClean="0">
                <a:solidFill>
                  <a:srgbClr val="002060"/>
                </a:solidFill>
              </a:rPr>
              <a:t>water.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Air is sucked through the solid for 15 minutes to pre-dry the </a:t>
            </a:r>
            <a:r>
              <a:rPr lang="en-US" sz="1800" dirty="0" smtClean="0">
                <a:solidFill>
                  <a:srgbClr val="002060"/>
                </a:solidFill>
              </a:rPr>
              <a:t>solid.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</a:rPr>
              <a:t>Transfer the product to a vial and leave it open during the week to </a:t>
            </a:r>
            <a:r>
              <a:rPr lang="en-US" sz="1800" dirty="0" smtClean="0">
                <a:solidFill>
                  <a:srgbClr val="002060"/>
                </a:solidFill>
              </a:rPr>
              <a:t/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dry </a:t>
            </a:r>
            <a:r>
              <a:rPr lang="en-US" sz="1800" dirty="0">
                <a:solidFill>
                  <a:srgbClr val="002060"/>
                </a:solidFill>
              </a:rPr>
              <a:t>the </a:t>
            </a:r>
            <a:r>
              <a:rPr lang="en-US" sz="1800" dirty="0" smtClean="0">
                <a:solidFill>
                  <a:srgbClr val="002060"/>
                </a:solidFill>
              </a:rPr>
              <a:t>product.  </a:t>
            </a: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4" name="Picture 2" descr="http://upload.wikimedia.org/wikipedia/commons/a/ab/Dibenzalaceton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495800"/>
            <a:ext cx="108585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74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1796</TotalTime>
  <Words>624</Words>
  <Application>Microsoft Office PowerPoint</Application>
  <PresentationFormat>On-screen Show (4:3)</PresentationFormat>
  <Paragraphs>139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Symbol</vt:lpstr>
      <vt:lpstr>Times New Roman</vt:lpstr>
      <vt:lpstr>Wingdings</vt:lpstr>
      <vt:lpstr>Office Theme</vt:lpstr>
      <vt:lpstr>CS ChemDraw Drawing</vt:lpstr>
      <vt:lpstr>Lecture 5b</vt:lpstr>
      <vt:lpstr>Introduction</vt:lpstr>
      <vt:lpstr>Aldol Condensation</vt:lpstr>
      <vt:lpstr>Theory for the Experiment I</vt:lpstr>
      <vt:lpstr>Theory for the Experiment II</vt:lpstr>
      <vt:lpstr>Running the Reaction</vt:lpstr>
      <vt:lpstr>Isolation of the Product</vt:lpstr>
      <vt:lpstr>Purification of the Product I</vt:lpstr>
      <vt:lpstr>Purification of the Product I</vt:lpstr>
      <vt:lpstr>Characterization of the Product</vt:lpstr>
      <vt:lpstr>Color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Aldol Condensation</dc:title>
  <dc:creator>Alf Bacher</dc:creator>
  <cp:lastModifiedBy>Alf Bacher</cp:lastModifiedBy>
  <cp:revision>51</cp:revision>
  <dcterms:created xsi:type="dcterms:W3CDTF">2013-04-02T21:27:32Z</dcterms:created>
  <dcterms:modified xsi:type="dcterms:W3CDTF">2016-04-20T00:12:50Z</dcterms:modified>
</cp:coreProperties>
</file>