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9" r:id="rId4"/>
    <p:sldId id="258" r:id="rId5"/>
    <p:sldId id="260" r:id="rId6"/>
    <p:sldId id="275" r:id="rId7"/>
    <p:sldId id="261" r:id="rId8"/>
    <p:sldId id="262" r:id="rId9"/>
    <p:sldId id="263" r:id="rId10"/>
    <p:sldId id="264" r:id="rId11"/>
    <p:sldId id="265" r:id="rId12"/>
    <p:sldId id="266" r:id="rId13"/>
    <p:sldId id="267" r:id="rId14"/>
    <p:sldId id="273" r:id="rId15"/>
    <p:sldId id="268" r:id="rId16"/>
    <p:sldId id="269" r:id="rId17"/>
    <p:sldId id="270" r:id="rId18"/>
    <p:sldId id="271"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0000"/>
    <a:srgbClr val="000099"/>
    <a:srgbClr val="6600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F9489-798D-4EC0-8874-B55668C90731}" type="datetimeFigureOut">
              <a:rPr lang="en-US" smtClean="0"/>
              <a:t>4/19/2016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750482-F4F4-4FEC-BBFE-5514F88911D4}" type="slidenum">
              <a:rPr lang="en-US" smtClean="0"/>
              <a:t>‹#›</a:t>
            </a:fld>
            <a:endParaRPr lang="en-US"/>
          </a:p>
        </p:txBody>
      </p:sp>
    </p:spTree>
    <p:extLst>
      <p:ext uri="{BB962C8B-B14F-4D97-AF65-F5344CB8AC3E}">
        <p14:creationId xmlns:p14="http://schemas.microsoft.com/office/powerpoint/2010/main" val="11947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0482-F4F4-4FEC-BBFE-5514F88911D4}" type="slidenum">
              <a:rPr lang="en-US" smtClean="0"/>
              <a:t>19</a:t>
            </a:fld>
            <a:endParaRPr lang="en-US"/>
          </a:p>
        </p:txBody>
      </p:sp>
    </p:spTree>
    <p:extLst>
      <p:ext uri="{BB962C8B-B14F-4D97-AF65-F5344CB8AC3E}">
        <p14:creationId xmlns:p14="http://schemas.microsoft.com/office/powerpoint/2010/main" val="1737423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E4EB16-B737-4BE5-9D46-54194BDBD69E}" type="datetime1">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388047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78C48E-8E0A-4DEA-9D01-CDEEF1BE1213}" type="datetime1">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342348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581CD-C5CE-4264-A230-AA01412E765A}" type="datetime1">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339388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BC0E0-F50A-4420-A246-B8FD34F27CA8}" type="datetime1">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107328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CAB9F-69B9-4BBA-9A2C-8AA58BBE4933}" type="datetime1">
              <a:rPr lang="en-US" smtClean="0"/>
              <a:t>4/19/2016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1429431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D4C978-F941-42BA-AB01-22B1D79E9395}" type="datetime1">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310396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C03D6-F696-4C2F-AAA5-51A4F7C38056}" type="datetime1">
              <a:rPr lang="en-US" smtClean="0"/>
              <a:t>4/19/2016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306575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59B5DF-DA89-4ED5-9A62-EC5874D73792}" type="datetime1">
              <a:rPr lang="en-US" smtClean="0"/>
              <a:t>4/19/2016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245788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6382A-0068-4B54-9F0C-757CD92BD088}" type="datetime1">
              <a:rPr lang="en-US" smtClean="0"/>
              <a:t>4/19/2016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539328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A1346-737F-4EFD-865E-A5541C13E098}" type="datetime1">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231810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B1A701-27FD-4BD3-B363-B2E9A0E4B4EC}" type="datetime1">
              <a:rPr lang="en-US" smtClean="0"/>
              <a:t>4/19/2016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D9B76-05C6-454B-AEC4-5BA0B1C51C00}" type="slidenum">
              <a:rPr lang="en-US" smtClean="0"/>
              <a:t>‹#›</a:t>
            </a:fld>
            <a:endParaRPr lang="en-US"/>
          </a:p>
        </p:txBody>
      </p:sp>
    </p:spTree>
    <p:extLst>
      <p:ext uri="{BB962C8B-B14F-4D97-AF65-F5344CB8AC3E}">
        <p14:creationId xmlns:p14="http://schemas.microsoft.com/office/powerpoint/2010/main" val="346969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E1FFE-6FF1-49A4-9572-446F078A7A68}" type="datetime1">
              <a:rPr lang="en-US" smtClean="0"/>
              <a:t>4/19/2016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D9B76-05C6-454B-AEC4-5BA0B1C51C00}" type="slidenum">
              <a:rPr lang="en-US" smtClean="0"/>
              <a:t>‹#›</a:t>
            </a:fld>
            <a:endParaRPr lang="en-US"/>
          </a:p>
        </p:txBody>
      </p:sp>
    </p:spTree>
    <p:extLst>
      <p:ext uri="{BB962C8B-B14F-4D97-AF65-F5344CB8AC3E}">
        <p14:creationId xmlns:p14="http://schemas.microsoft.com/office/powerpoint/2010/main" val="40684102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mgZkW7Srge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Lecture 5a</a:t>
            </a:r>
            <a:endParaRPr lang="en-US" b="1" i="1" dirty="0"/>
          </a:p>
        </p:txBody>
      </p:sp>
      <p:sp>
        <p:nvSpPr>
          <p:cNvPr id="3" name="Subtitle 2"/>
          <p:cNvSpPr>
            <a:spLocks noGrp="1"/>
          </p:cNvSpPr>
          <p:nvPr>
            <p:ph type="subTitle" idx="1"/>
          </p:nvPr>
        </p:nvSpPr>
        <p:spPr/>
        <p:txBody>
          <a:bodyPr/>
          <a:lstStyle/>
          <a:p>
            <a:r>
              <a:rPr lang="en-US" sz="3600" b="1" dirty="0" smtClean="0">
                <a:solidFill>
                  <a:srgbClr val="660066"/>
                </a:solidFill>
              </a:rPr>
              <a:t>Electrochemistry</a:t>
            </a:r>
          </a:p>
          <a:p>
            <a:r>
              <a:rPr lang="en-US" sz="3600" dirty="0" smtClean="0">
                <a:solidFill>
                  <a:srgbClr val="660066"/>
                </a:solidFill>
              </a:rPr>
              <a:t>(Redox Titration)</a:t>
            </a:r>
            <a:endParaRPr lang="en-US" sz="3600" dirty="0">
              <a:solidFill>
                <a:srgbClr val="660066"/>
              </a:solidFill>
            </a:endParaRPr>
          </a:p>
        </p:txBody>
      </p:sp>
      <p:sp>
        <p:nvSpPr>
          <p:cNvPr id="4" name="Slide Number Placeholder 3"/>
          <p:cNvSpPr>
            <a:spLocks noGrp="1"/>
          </p:cNvSpPr>
          <p:nvPr>
            <p:ph type="sldNum" sz="quarter" idx="12"/>
          </p:nvPr>
        </p:nvSpPr>
        <p:spPr/>
        <p:txBody>
          <a:bodyPr/>
          <a:lstStyle/>
          <a:p>
            <a:fld id="{A69D9B76-05C6-454B-AEC4-5BA0B1C51C00}" type="slidenum">
              <a:rPr lang="en-US" smtClean="0"/>
              <a:t>1</a:t>
            </a:fld>
            <a:endParaRPr lang="en-US"/>
          </a:p>
        </p:txBody>
      </p:sp>
    </p:spTree>
    <p:extLst>
      <p:ext uri="{BB962C8B-B14F-4D97-AF65-F5344CB8AC3E}">
        <p14:creationId xmlns:p14="http://schemas.microsoft.com/office/powerpoint/2010/main" val="133240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Example I</a:t>
            </a:r>
            <a:endParaRPr lang="en-US" dirty="0">
              <a:solidFill>
                <a:srgbClr val="002060"/>
              </a:solidFill>
            </a:endParaRPr>
          </a:p>
        </p:txBody>
      </p:sp>
      <p:sp>
        <p:nvSpPr>
          <p:cNvPr id="2" name="Content Placeholder 1"/>
          <p:cNvSpPr>
            <a:spLocks noGrp="1"/>
          </p:cNvSpPr>
          <p:nvPr>
            <p:ph idx="1"/>
          </p:nvPr>
        </p:nvSpPr>
        <p:spPr>
          <a:xfrm>
            <a:off x="457200" y="1524000"/>
            <a:ext cx="8610600" cy="4953000"/>
          </a:xfrm>
        </p:spPr>
        <p:txBody>
          <a:bodyPr>
            <a:noAutofit/>
          </a:bodyPr>
          <a:lstStyle/>
          <a:p>
            <a:r>
              <a:rPr lang="en-US" sz="1600" dirty="0" smtClean="0"/>
              <a:t>The reaction of permanganate ions with iron(II) ions yields iron(III) ions and manganese(II) </a:t>
            </a:r>
            <a:br>
              <a:rPr lang="en-US" sz="1600" dirty="0" smtClean="0"/>
            </a:br>
            <a:r>
              <a:rPr lang="en-US" sz="1600" dirty="0" smtClean="0"/>
              <a:t>in acidic solution</a:t>
            </a:r>
          </a:p>
          <a:p>
            <a:r>
              <a:rPr lang="en-US" sz="1600" dirty="0" smtClean="0">
                <a:solidFill>
                  <a:srgbClr val="002060"/>
                </a:solidFill>
              </a:rPr>
              <a:t> 		</a:t>
            </a:r>
            <a:r>
              <a:rPr lang="en-US" sz="1800" b="1" dirty="0" smtClean="0">
                <a:solidFill>
                  <a:srgbClr val="002060"/>
                </a:solidFill>
              </a:rPr>
              <a:t>MnO</a:t>
            </a:r>
            <a:r>
              <a:rPr lang="en-US" sz="1800" b="1" baseline="-25000" dirty="0" smtClean="0">
                <a:solidFill>
                  <a:srgbClr val="002060"/>
                </a:solidFill>
              </a:rPr>
              <a:t>4</a:t>
            </a:r>
            <a:r>
              <a:rPr lang="en-US" sz="1800" b="1" baseline="30000" dirty="0" smtClean="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a:solidFill>
                  <a:srgbClr val="002060"/>
                </a:solidFill>
              </a:rPr>
              <a:t> + Fe</a:t>
            </a:r>
            <a:r>
              <a:rPr lang="en-US" sz="1800" b="1" baseline="30000" dirty="0">
                <a:solidFill>
                  <a:srgbClr val="002060"/>
                </a:solidFill>
              </a:rPr>
              <a:t>2+</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a:solidFill>
                  <a:srgbClr val="002060"/>
                </a:solidFill>
              </a:rPr>
              <a:t> </a:t>
            </a:r>
            <a:r>
              <a:rPr lang="en-US" sz="1800" b="1" dirty="0" smtClean="0">
                <a:solidFill>
                  <a:srgbClr val="002060"/>
                </a:solidFill>
              </a:rPr>
              <a:t>                     Fe</a:t>
            </a:r>
            <a:r>
              <a:rPr lang="en-US" sz="1800" b="1" baseline="30000" dirty="0" smtClean="0">
                <a:solidFill>
                  <a:srgbClr val="002060"/>
                </a:solidFill>
              </a:rPr>
              <a:t>3+</a:t>
            </a:r>
            <a:r>
              <a:rPr lang="en-US" sz="1800" b="1" baseline="-25000" dirty="0" smtClean="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a:t>
            </a:r>
            <a:r>
              <a:rPr lang="en-US" sz="1800" b="1" dirty="0">
                <a:solidFill>
                  <a:srgbClr val="002060"/>
                </a:solidFill>
              </a:rPr>
              <a:t>+ </a:t>
            </a:r>
            <a:r>
              <a:rPr lang="en-US" sz="1800" b="1" dirty="0" smtClean="0">
                <a:solidFill>
                  <a:srgbClr val="002060"/>
                </a:solidFill>
              </a:rPr>
              <a:t>Mn</a:t>
            </a:r>
            <a:r>
              <a:rPr lang="en-US" sz="1800" b="1" baseline="30000" dirty="0">
                <a:solidFill>
                  <a:srgbClr val="002060"/>
                </a:solidFill>
              </a:rPr>
              <a:t>2</a:t>
            </a:r>
            <a:r>
              <a:rPr lang="en-US" sz="1800" b="1" baseline="30000" dirty="0" smtClean="0">
                <a:solidFill>
                  <a:srgbClr val="002060"/>
                </a:solidFill>
              </a:rPr>
              <a:t>+</a:t>
            </a:r>
            <a:r>
              <a:rPr lang="en-US" sz="1800" b="1" baseline="-25000" dirty="0" smtClean="0">
                <a:solidFill>
                  <a:srgbClr val="002060"/>
                </a:solidFill>
              </a:rPr>
              <a:t>(</a:t>
            </a:r>
            <a:r>
              <a:rPr lang="en-US" sz="1800" b="1" baseline="-25000" dirty="0" err="1">
                <a:solidFill>
                  <a:srgbClr val="002060"/>
                </a:solidFill>
              </a:rPr>
              <a:t>aq</a:t>
            </a:r>
            <a:r>
              <a:rPr lang="en-US" sz="1800" b="1" baseline="-25000" dirty="0">
                <a:solidFill>
                  <a:srgbClr val="002060"/>
                </a:solidFill>
              </a:rPr>
              <a:t>)</a:t>
            </a:r>
            <a:endParaRPr lang="en-US" sz="1800" b="1" dirty="0">
              <a:solidFill>
                <a:srgbClr val="002060"/>
              </a:solidFill>
            </a:endParaRPr>
          </a:p>
          <a:p>
            <a:endParaRPr lang="en-US" sz="1000" dirty="0" smtClean="0">
              <a:solidFill>
                <a:schemeClr val="bg1"/>
              </a:solidFill>
            </a:endParaRPr>
          </a:p>
          <a:p>
            <a:r>
              <a:rPr lang="en-US" sz="1600" b="1" dirty="0" smtClean="0"/>
              <a:t>What </a:t>
            </a:r>
            <a:r>
              <a:rPr lang="en-US" sz="1600" b="1" dirty="0"/>
              <a:t>are the half reactions?</a:t>
            </a:r>
          </a:p>
          <a:p>
            <a:pPr lvl="1">
              <a:buFont typeface="Arial" panose="020B0604020202020204" pitchFamily="34" charset="0"/>
              <a:buChar char="•"/>
            </a:pPr>
            <a:r>
              <a:rPr lang="en-US" sz="1800" b="1" i="1" dirty="0" smtClean="0">
                <a:solidFill>
                  <a:srgbClr val="002060"/>
                </a:solidFill>
              </a:rPr>
              <a:t>Reduction</a:t>
            </a:r>
            <a:r>
              <a:rPr lang="en-US" sz="1800" b="1" dirty="0" smtClean="0">
                <a:solidFill>
                  <a:srgbClr val="002060"/>
                </a:solidFill>
              </a:rPr>
              <a:t>: MnO</a:t>
            </a:r>
            <a:r>
              <a:rPr lang="en-US" sz="1800" b="1" baseline="-25000" dirty="0" smtClean="0">
                <a:solidFill>
                  <a:srgbClr val="002060"/>
                </a:solidFill>
              </a:rPr>
              <a:t>4</a:t>
            </a:r>
            <a:r>
              <a:rPr lang="en-US" sz="1800" b="1" baseline="30000" dirty="0" smtClean="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Mn</a:t>
            </a:r>
            <a:r>
              <a:rPr lang="en-US" sz="1800" b="1" baseline="30000" dirty="0" smtClean="0">
                <a:solidFill>
                  <a:srgbClr val="002060"/>
                </a:solidFill>
              </a:rPr>
              <a:t>2</a:t>
            </a:r>
            <a:r>
              <a:rPr lang="en-US" sz="1800" b="1" baseline="30000" dirty="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endParaRPr lang="en-US" sz="1800" b="1" dirty="0">
              <a:solidFill>
                <a:srgbClr val="002060"/>
              </a:solidFill>
            </a:endParaRPr>
          </a:p>
          <a:p>
            <a:pPr lvl="1">
              <a:buFont typeface="Arial" panose="020B0604020202020204" pitchFamily="34" charset="0"/>
              <a:buChar char="•"/>
            </a:pPr>
            <a:r>
              <a:rPr lang="en-US" sz="1800" b="1" i="1" dirty="0" smtClean="0">
                <a:solidFill>
                  <a:srgbClr val="002060"/>
                </a:solidFill>
              </a:rPr>
              <a:t>Oxidation</a:t>
            </a:r>
            <a:r>
              <a:rPr lang="en-US" sz="1800" b="1" dirty="0" smtClean="0">
                <a:solidFill>
                  <a:srgbClr val="002060"/>
                </a:solidFill>
              </a:rPr>
              <a:t>: </a:t>
            </a:r>
            <a:r>
              <a:rPr lang="en-US" sz="1800" b="1" dirty="0">
                <a:solidFill>
                  <a:srgbClr val="002060"/>
                </a:solidFill>
              </a:rPr>
              <a:t>Fe</a:t>
            </a:r>
            <a:r>
              <a:rPr lang="en-US" sz="1800" b="1" baseline="30000" dirty="0">
                <a:solidFill>
                  <a:srgbClr val="002060"/>
                </a:solidFill>
              </a:rPr>
              <a:t>2+</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Fe</a:t>
            </a:r>
            <a:r>
              <a:rPr lang="en-US" sz="1800" b="1" baseline="30000" dirty="0" smtClean="0">
                <a:solidFill>
                  <a:srgbClr val="002060"/>
                </a:solidFill>
              </a:rPr>
              <a:t>3+</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endParaRPr lang="en-US" sz="1800" b="1" baseline="30000" dirty="0">
              <a:solidFill>
                <a:srgbClr val="002060"/>
              </a:solidFill>
            </a:endParaRPr>
          </a:p>
          <a:p>
            <a:endParaRPr lang="en-US" sz="1000" b="1" dirty="0" smtClean="0">
              <a:solidFill>
                <a:schemeClr val="bg1"/>
              </a:solidFill>
            </a:endParaRPr>
          </a:p>
          <a:p>
            <a:r>
              <a:rPr lang="en-US" sz="1600" b="1" dirty="0" smtClean="0"/>
              <a:t>What's </a:t>
            </a:r>
            <a:r>
              <a:rPr lang="en-US" sz="1600" b="1" dirty="0"/>
              <a:t>the oxidation state of Mn in MnO</a:t>
            </a:r>
            <a:r>
              <a:rPr lang="en-US" sz="1600" b="1" baseline="-25000" dirty="0"/>
              <a:t>4</a:t>
            </a:r>
            <a:r>
              <a:rPr lang="en-US" sz="1600" b="1" baseline="30000" dirty="0"/>
              <a:t>-</a:t>
            </a:r>
            <a:r>
              <a:rPr lang="en-US" sz="1600" b="1" dirty="0"/>
              <a:t>?</a:t>
            </a:r>
            <a:endParaRPr lang="en-US" sz="1600" dirty="0"/>
          </a:p>
          <a:p>
            <a:r>
              <a:rPr lang="en-US" sz="1600" u="sng" dirty="0" smtClean="0"/>
              <a:t>Let's </a:t>
            </a:r>
            <a:r>
              <a:rPr lang="en-US" sz="1600" u="sng" dirty="0"/>
              <a:t>balance the reduction </a:t>
            </a:r>
            <a:r>
              <a:rPr lang="en-US" sz="1600" u="sng" dirty="0" smtClean="0"/>
              <a:t>half-reaction</a:t>
            </a:r>
            <a:endParaRPr lang="en-US" sz="1600" dirty="0"/>
          </a:p>
          <a:p>
            <a:r>
              <a:rPr lang="en-US" sz="1800" b="1" dirty="0" smtClean="0">
                <a:solidFill>
                  <a:srgbClr val="002060"/>
                </a:solidFill>
              </a:rPr>
              <a:t>MnO</a:t>
            </a:r>
            <a:r>
              <a:rPr lang="en-US" sz="1800" b="1" baseline="-25000" dirty="0" smtClean="0">
                <a:solidFill>
                  <a:srgbClr val="002060"/>
                </a:solidFill>
              </a:rPr>
              <a:t>4</a:t>
            </a:r>
            <a:r>
              <a:rPr lang="en-US" sz="1800" b="1" baseline="30000" dirty="0" smtClean="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a:solidFill>
                  <a:srgbClr val="002060"/>
                </a:solidFill>
              </a:rPr>
              <a:t> </a:t>
            </a:r>
            <a:r>
              <a:rPr lang="en-US" sz="1800" b="1" dirty="0" smtClean="0">
                <a:solidFill>
                  <a:srgbClr val="002060"/>
                </a:solidFill>
              </a:rPr>
              <a:t>                                  Mn</a:t>
            </a:r>
            <a:r>
              <a:rPr lang="en-US" sz="1800" b="1" baseline="30000" dirty="0" smtClean="0">
                <a:solidFill>
                  <a:srgbClr val="002060"/>
                </a:solidFill>
              </a:rPr>
              <a:t>2</a:t>
            </a:r>
            <a:r>
              <a:rPr lang="en-US" sz="1800" b="1" baseline="30000" dirty="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a:t>
            </a:r>
            <a:r>
              <a:rPr lang="en-US" sz="1800" b="1" dirty="0">
                <a:solidFill>
                  <a:srgbClr val="002060"/>
                </a:solidFill>
              </a:rPr>
              <a:t>+ </a:t>
            </a:r>
            <a:r>
              <a:rPr lang="en-US" sz="1800" b="1" dirty="0" smtClean="0">
                <a:solidFill>
                  <a:srgbClr val="002060"/>
                </a:solidFill>
              </a:rPr>
              <a:t>4 H</a:t>
            </a:r>
            <a:r>
              <a:rPr lang="en-US" sz="1800" b="1" baseline="-25000" dirty="0" smtClean="0">
                <a:solidFill>
                  <a:srgbClr val="002060"/>
                </a:solidFill>
              </a:rPr>
              <a:t>2</a:t>
            </a:r>
            <a:r>
              <a:rPr lang="en-US" sz="1800" b="1" dirty="0" smtClean="0">
                <a:solidFill>
                  <a:srgbClr val="002060"/>
                </a:solidFill>
              </a:rPr>
              <a:t>O</a:t>
            </a:r>
            <a:r>
              <a:rPr lang="en-US" sz="1800" b="1" baseline="-25000" dirty="0" smtClean="0">
                <a:solidFill>
                  <a:srgbClr val="002060"/>
                </a:solidFill>
              </a:rPr>
              <a:t>(l)</a:t>
            </a:r>
            <a:r>
              <a:rPr lang="en-US" sz="1800" b="1" dirty="0" smtClean="0">
                <a:solidFill>
                  <a:srgbClr val="002060"/>
                </a:solidFill>
              </a:rPr>
              <a:t> – </a:t>
            </a:r>
            <a:r>
              <a:rPr lang="en-US" sz="1800" b="1" i="1" dirty="0" smtClean="0">
                <a:solidFill>
                  <a:srgbClr val="002060"/>
                </a:solidFill>
              </a:rPr>
              <a:t>the oxygen atoms are balanced</a:t>
            </a:r>
            <a:endParaRPr lang="en-US" sz="1800" b="1" dirty="0">
              <a:solidFill>
                <a:srgbClr val="002060"/>
              </a:solidFill>
            </a:endParaRPr>
          </a:p>
          <a:p>
            <a:r>
              <a:rPr lang="en-US" sz="1800" b="1" dirty="0" smtClean="0">
                <a:solidFill>
                  <a:srgbClr val="002060"/>
                </a:solidFill>
              </a:rPr>
              <a:t>MnO</a:t>
            </a:r>
            <a:r>
              <a:rPr lang="en-US" sz="1800" b="1" baseline="-25000" dirty="0" smtClean="0">
                <a:solidFill>
                  <a:srgbClr val="002060"/>
                </a:solidFill>
              </a:rPr>
              <a:t>4</a:t>
            </a:r>
            <a:r>
              <a:rPr lang="en-US" sz="1800" b="1" baseline="30000" dirty="0" smtClean="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a:t>
            </a:r>
            <a:r>
              <a:rPr lang="en-US" sz="1800" b="1" dirty="0">
                <a:solidFill>
                  <a:srgbClr val="002060"/>
                </a:solidFill>
              </a:rPr>
              <a:t>+ </a:t>
            </a:r>
            <a:r>
              <a:rPr lang="en-US" sz="1800" b="1" dirty="0" smtClean="0">
                <a:solidFill>
                  <a:srgbClr val="002060"/>
                </a:solidFill>
              </a:rPr>
              <a:t>8 H</a:t>
            </a:r>
            <a:r>
              <a:rPr lang="en-US" sz="1800" b="1" baseline="30000" dirty="0">
                <a:solidFill>
                  <a:srgbClr val="002060"/>
                </a:solidFill>
              </a:rPr>
              <a:t>+</a:t>
            </a:r>
            <a:r>
              <a:rPr lang="en-US" sz="1800" b="1" dirty="0">
                <a:solidFill>
                  <a:srgbClr val="002060"/>
                </a:solidFill>
              </a:rPr>
              <a:t> </a:t>
            </a:r>
            <a:r>
              <a:rPr lang="en-US" sz="1800" b="1" dirty="0" smtClean="0">
                <a:solidFill>
                  <a:srgbClr val="002060"/>
                </a:solidFill>
              </a:rPr>
              <a:t>                     </a:t>
            </a:r>
            <a:r>
              <a:rPr lang="en-US" sz="1800" b="1" dirty="0" smtClean="0">
                <a:solidFill>
                  <a:srgbClr val="002060"/>
                </a:solidFill>
              </a:rPr>
              <a:t>Mn</a:t>
            </a:r>
            <a:r>
              <a:rPr lang="en-US" sz="1800" b="1" baseline="30000" dirty="0" smtClean="0">
                <a:solidFill>
                  <a:srgbClr val="002060"/>
                </a:solidFill>
              </a:rPr>
              <a:t>2</a:t>
            </a:r>
            <a:r>
              <a:rPr lang="en-US" sz="1800" b="1" baseline="30000" dirty="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a:t>
            </a:r>
            <a:r>
              <a:rPr lang="en-US" sz="1800" b="1" dirty="0">
                <a:solidFill>
                  <a:srgbClr val="002060"/>
                </a:solidFill>
              </a:rPr>
              <a:t>+ 4 H</a:t>
            </a:r>
            <a:r>
              <a:rPr lang="en-US" sz="1800" b="1" baseline="-25000" dirty="0">
                <a:solidFill>
                  <a:srgbClr val="002060"/>
                </a:solidFill>
              </a:rPr>
              <a:t>2</a:t>
            </a:r>
            <a:r>
              <a:rPr lang="en-US" sz="1800" b="1" dirty="0">
                <a:solidFill>
                  <a:srgbClr val="002060"/>
                </a:solidFill>
              </a:rPr>
              <a:t>O</a:t>
            </a:r>
            <a:r>
              <a:rPr lang="en-US" sz="1800" b="1" baseline="-25000" dirty="0">
                <a:solidFill>
                  <a:srgbClr val="002060"/>
                </a:solidFill>
              </a:rPr>
              <a:t>(l)</a:t>
            </a:r>
            <a:r>
              <a:rPr lang="en-US" sz="1800" b="1" dirty="0" smtClean="0">
                <a:solidFill>
                  <a:srgbClr val="002060"/>
                </a:solidFill>
              </a:rPr>
              <a:t> – </a:t>
            </a:r>
            <a:r>
              <a:rPr lang="en-US" sz="1800" b="1" i="1" dirty="0" smtClean="0">
                <a:solidFill>
                  <a:srgbClr val="002060"/>
                </a:solidFill>
              </a:rPr>
              <a:t>the hydrogen atoms are balanced </a:t>
            </a:r>
            <a:endParaRPr lang="en-US" sz="1800" b="1" dirty="0">
              <a:solidFill>
                <a:srgbClr val="002060"/>
              </a:solidFill>
            </a:endParaRPr>
          </a:p>
          <a:p>
            <a:r>
              <a:rPr lang="en-US" sz="1600" u="sng" dirty="0"/>
              <a:t>Balance the </a:t>
            </a:r>
            <a:r>
              <a:rPr lang="en-US" sz="1600" u="sng" dirty="0" smtClean="0"/>
              <a:t>charges by adding electrons on the left side</a:t>
            </a:r>
            <a:endParaRPr lang="en-US" sz="1600" u="sng" dirty="0"/>
          </a:p>
          <a:p>
            <a:r>
              <a:rPr lang="en-US" sz="1800" b="1" dirty="0" smtClean="0">
                <a:solidFill>
                  <a:srgbClr val="002060"/>
                </a:solidFill>
              </a:rPr>
              <a:t>MnO</a:t>
            </a:r>
            <a:r>
              <a:rPr lang="en-US" sz="1800" b="1" baseline="-25000" dirty="0" smtClean="0">
                <a:solidFill>
                  <a:srgbClr val="002060"/>
                </a:solidFill>
              </a:rPr>
              <a:t>4</a:t>
            </a:r>
            <a:r>
              <a:rPr lang="en-US" sz="1800" b="1" baseline="30000" dirty="0" smtClean="0">
                <a:solidFill>
                  <a:srgbClr val="002060"/>
                </a:solidFill>
              </a:rPr>
              <a:t>-</a:t>
            </a:r>
            <a:r>
              <a:rPr lang="en-US" sz="1800" b="1" baseline="-25000" dirty="0">
                <a:solidFill>
                  <a:srgbClr val="002060"/>
                </a:solidFill>
              </a:rPr>
              <a:t>(</a:t>
            </a:r>
            <a:r>
              <a:rPr lang="en-US" sz="1800" b="1" baseline="-25000" dirty="0" err="1" smtClean="0">
                <a:solidFill>
                  <a:srgbClr val="002060"/>
                </a:solidFill>
              </a:rPr>
              <a:t>aq</a:t>
            </a:r>
            <a:r>
              <a:rPr lang="en-US" sz="1800" b="1" baseline="-25000" dirty="0" smtClean="0">
                <a:solidFill>
                  <a:srgbClr val="002060"/>
                </a:solidFill>
              </a:rPr>
              <a:t>)</a:t>
            </a:r>
            <a:r>
              <a:rPr lang="en-US" sz="1800" b="1" dirty="0" smtClean="0">
                <a:solidFill>
                  <a:srgbClr val="002060"/>
                </a:solidFill>
              </a:rPr>
              <a:t> </a:t>
            </a:r>
            <a:r>
              <a:rPr lang="en-US" sz="1800" b="1" dirty="0">
                <a:solidFill>
                  <a:srgbClr val="002060"/>
                </a:solidFill>
              </a:rPr>
              <a:t>+ </a:t>
            </a:r>
            <a:r>
              <a:rPr lang="en-US" sz="1800" b="1" dirty="0" smtClean="0">
                <a:solidFill>
                  <a:srgbClr val="002060"/>
                </a:solidFill>
              </a:rPr>
              <a:t>8 H</a:t>
            </a:r>
            <a:r>
              <a:rPr lang="en-US" sz="1800" b="1" baseline="30000" dirty="0">
                <a:solidFill>
                  <a:srgbClr val="002060"/>
                </a:solidFill>
              </a:rPr>
              <a:t>+</a:t>
            </a:r>
            <a:r>
              <a:rPr lang="en-US" sz="1800" b="1" dirty="0">
                <a:solidFill>
                  <a:srgbClr val="002060"/>
                </a:solidFill>
              </a:rPr>
              <a:t> + </a:t>
            </a:r>
            <a:r>
              <a:rPr lang="en-US" sz="1800" b="1" dirty="0" smtClean="0">
                <a:solidFill>
                  <a:srgbClr val="002060"/>
                </a:solidFill>
              </a:rPr>
              <a:t>5 e</a:t>
            </a:r>
            <a:r>
              <a:rPr lang="en-US" sz="1800" b="1" baseline="30000" dirty="0" smtClean="0">
                <a:solidFill>
                  <a:srgbClr val="002060"/>
                </a:solidFill>
              </a:rPr>
              <a:t>-</a:t>
            </a:r>
            <a:r>
              <a:rPr lang="en-US" sz="1800" b="1" dirty="0" smtClean="0">
                <a:solidFill>
                  <a:srgbClr val="002060"/>
                </a:solidFill>
              </a:rPr>
              <a:t>                 Mn</a:t>
            </a:r>
            <a:r>
              <a:rPr lang="en-US" sz="1800" b="1" baseline="30000" dirty="0" smtClean="0">
                <a:solidFill>
                  <a:srgbClr val="002060"/>
                </a:solidFill>
              </a:rPr>
              <a:t>2</a:t>
            </a:r>
            <a:r>
              <a:rPr lang="en-US" sz="1800" b="1" baseline="30000" dirty="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a:t>
            </a:r>
            <a:r>
              <a:rPr lang="en-US" sz="1800" b="1" dirty="0">
                <a:solidFill>
                  <a:srgbClr val="002060"/>
                </a:solidFill>
              </a:rPr>
              <a:t>+ 4 H</a:t>
            </a:r>
            <a:r>
              <a:rPr lang="en-US" sz="1800" b="1" baseline="-25000" dirty="0">
                <a:solidFill>
                  <a:srgbClr val="002060"/>
                </a:solidFill>
              </a:rPr>
              <a:t>2</a:t>
            </a:r>
            <a:r>
              <a:rPr lang="en-US" sz="1800" b="1" dirty="0">
                <a:solidFill>
                  <a:srgbClr val="002060"/>
                </a:solidFill>
              </a:rPr>
              <a:t>O</a:t>
            </a:r>
            <a:r>
              <a:rPr lang="en-US" sz="1800" b="1" baseline="-25000" dirty="0">
                <a:solidFill>
                  <a:srgbClr val="002060"/>
                </a:solidFill>
              </a:rPr>
              <a:t>(l)</a:t>
            </a:r>
            <a:r>
              <a:rPr lang="en-US" sz="1800" b="1" dirty="0">
                <a:solidFill>
                  <a:srgbClr val="002060"/>
                </a:solidFill>
              </a:rPr>
              <a:t> </a:t>
            </a:r>
            <a:endParaRPr lang="en-US" sz="1800" b="1" dirty="0" smtClean="0">
              <a:solidFill>
                <a:srgbClr val="002060"/>
              </a:solidFill>
            </a:endParaRPr>
          </a:p>
          <a:p>
            <a:r>
              <a:rPr lang="en-US" sz="1600" u="sng" dirty="0" smtClean="0"/>
              <a:t>Balanced the oxidation reaction</a:t>
            </a:r>
            <a:endParaRPr lang="en-US" sz="1600" dirty="0" smtClean="0"/>
          </a:p>
          <a:p>
            <a:r>
              <a:rPr lang="en-US" sz="1800" b="1" dirty="0" smtClean="0">
                <a:solidFill>
                  <a:srgbClr val="002060"/>
                </a:solidFill>
              </a:rPr>
              <a:t>Fe</a:t>
            </a:r>
            <a:r>
              <a:rPr lang="en-US" sz="1800" b="1" baseline="30000" dirty="0" smtClean="0">
                <a:solidFill>
                  <a:srgbClr val="002060"/>
                </a:solidFill>
              </a:rPr>
              <a:t>2</a:t>
            </a:r>
            <a:r>
              <a:rPr lang="en-US" sz="1800" b="1" baseline="30000" dirty="0">
                <a:solidFill>
                  <a:srgbClr val="002060"/>
                </a:solidFill>
              </a:rPr>
              <a:t>+</a:t>
            </a:r>
            <a:r>
              <a:rPr lang="en-US" sz="1800" b="1" baseline="-25000" dirty="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a:t>
            </a:r>
            <a:r>
              <a:rPr lang="en-US" sz="1800" b="1" dirty="0" smtClean="0">
                <a:solidFill>
                  <a:srgbClr val="002060"/>
                </a:solidFill>
              </a:rPr>
              <a:t>Fe</a:t>
            </a:r>
            <a:r>
              <a:rPr lang="en-US" sz="1800" b="1" baseline="30000" dirty="0" smtClean="0">
                <a:solidFill>
                  <a:srgbClr val="002060"/>
                </a:solidFill>
              </a:rPr>
              <a:t>3</a:t>
            </a:r>
            <a:r>
              <a:rPr lang="en-US" sz="1800" b="1" baseline="30000" dirty="0" smtClean="0">
                <a:solidFill>
                  <a:srgbClr val="002060"/>
                </a:solidFill>
              </a:rPr>
              <a:t>+</a:t>
            </a:r>
            <a:r>
              <a:rPr lang="en-US" sz="1800" b="1" baseline="-25000" dirty="0" smtClean="0">
                <a:solidFill>
                  <a:srgbClr val="002060"/>
                </a:solidFill>
              </a:rPr>
              <a:t>(</a:t>
            </a:r>
            <a:r>
              <a:rPr lang="en-US" sz="1800" b="1" baseline="-25000" dirty="0" err="1">
                <a:solidFill>
                  <a:srgbClr val="002060"/>
                </a:solidFill>
              </a:rPr>
              <a:t>aq</a:t>
            </a:r>
            <a:r>
              <a:rPr lang="en-US" sz="1800" b="1" baseline="-25000" dirty="0">
                <a:solidFill>
                  <a:srgbClr val="002060"/>
                </a:solidFill>
              </a:rPr>
              <a:t>)</a:t>
            </a:r>
            <a:r>
              <a:rPr lang="en-US" sz="1800" b="1" dirty="0" smtClean="0">
                <a:solidFill>
                  <a:srgbClr val="002060"/>
                </a:solidFill>
              </a:rPr>
              <a:t> </a:t>
            </a:r>
            <a:r>
              <a:rPr lang="en-US" sz="1800" b="1" dirty="0">
                <a:solidFill>
                  <a:srgbClr val="002060"/>
                </a:solidFill>
              </a:rPr>
              <a:t>+ </a:t>
            </a:r>
            <a:r>
              <a:rPr lang="en-US" sz="1800" b="1" dirty="0" smtClean="0">
                <a:solidFill>
                  <a:srgbClr val="002060"/>
                </a:solidFill>
              </a:rPr>
              <a:t>1 e</a:t>
            </a:r>
            <a:r>
              <a:rPr lang="en-US" sz="1800" b="1" baseline="30000" dirty="0" smtClean="0">
                <a:solidFill>
                  <a:srgbClr val="002060"/>
                </a:solidFill>
              </a:rPr>
              <a:t>-</a:t>
            </a:r>
            <a:endParaRPr lang="en-US" sz="1800" b="1" baseline="30000" dirty="0">
              <a:solidFill>
                <a:srgbClr val="002060"/>
              </a:solidFill>
            </a:endParaRPr>
          </a:p>
          <a:p>
            <a:endParaRPr lang="en-US" sz="1600" dirty="0">
              <a:solidFill>
                <a:schemeClr val="bg1"/>
              </a:solidFill>
            </a:endParaRPr>
          </a:p>
          <a:p>
            <a:endParaRPr lang="en-US" sz="1600" dirty="0">
              <a:solidFill>
                <a:schemeClr val="bg1"/>
              </a:solidFill>
            </a:endParaRPr>
          </a:p>
        </p:txBody>
      </p:sp>
      <p:sp>
        <p:nvSpPr>
          <p:cNvPr id="11" name="Slide Number Placeholder 10"/>
          <p:cNvSpPr>
            <a:spLocks noGrp="1"/>
          </p:cNvSpPr>
          <p:nvPr>
            <p:ph type="sldNum" sz="quarter" idx="12"/>
          </p:nvPr>
        </p:nvSpPr>
        <p:spPr/>
        <p:txBody>
          <a:bodyPr/>
          <a:lstStyle/>
          <a:p>
            <a:fld id="{A69D9B76-05C6-454B-AEC4-5BA0B1C51C00}" type="slidenum">
              <a:rPr lang="en-US" smtClean="0"/>
              <a:t>10</a:t>
            </a:fld>
            <a:endParaRPr lang="en-US"/>
          </a:p>
        </p:txBody>
      </p:sp>
      <p:cxnSp>
        <p:nvCxnSpPr>
          <p:cNvPr id="4" name="Straight Arrow Connector 3"/>
          <p:cNvCxnSpPr/>
          <p:nvPr/>
        </p:nvCxnSpPr>
        <p:spPr>
          <a:xfrm>
            <a:off x="4572000" y="2286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581400" y="3048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581400" y="3429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971800" y="48006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971800" y="44958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276600" y="54864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828800" y="6096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59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barn(inVertical)">
                                      <p:cBhvr>
                                        <p:cTn id="31" dur="500"/>
                                        <p:tgtEl>
                                          <p:spTgt spid="2">
                                            <p:txEl>
                                              <p:pRg st="5" end="5"/>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barn(inVertical)">
                                      <p:cBhvr>
                                        <p:cTn id="39" dur="500"/>
                                        <p:tgtEl>
                                          <p:spTgt spid="2">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Effect transition="in" filter="barn(inVertical)">
                                      <p:cBhvr>
                                        <p:cTn id="44" dur="500"/>
                                        <p:tgtEl>
                                          <p:spTgt spid="2">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barn(inVertical)">
                                      <p:cBhvr>
                                        <p:cTn id="49" dur="500"/>
                                        <p:tgtEl>
                                          <p:spTgt spid="2">
                                            <p:txEl>
                                              <p:pRg st="9" end="9"/>
                                            </p:txEl>
                                          </p:spTgt>
                                        </p:tgtEl>
                                      </p:cBhvr>
                                    </p:animEffect>
                                  </p:childTnLst>
                                </p:cTn>
                              </p:par>
                              <p:par>
                                <p:cTn id="50" presetID="22" presetClass="entr" presetSubtype="8"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par>
                                <p:cTn id="58" presetID="22" presetClass="entr" presetSubtype="8" fill="hold"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left)">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2">
                                            <p:txEl>
                                              <p:pRg st="11" end="11"/>
                                            </p:txEl>
                                          </p:spTgt>
                                        </p:tgtEl>
                                        <p:attrNameLst>
                                          <p:attrName>style.visibility</p:attrName>
                                        </p:attrNameLst>
                                      </p:cBhvr>
                                      <p:to>
                                        <p:strVal val="visible"/>
                                      </p:to>
                                    </p:set>
                                    <p:animEffect transition="in" filter="barn(inVertical)">
                                      <p:cBhvr>
                                        <p:cTn id="65" dur="500"/>
                                        <p:tgtEl>
                                          <p:spTgt spid="2">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2">
                                            <p:txEl>
                                              <p:pRg st="12" end="12"/>
                                            </p:txEl>
                                          </p:spTgt>
                                        </p:tgtEl>
                                        <p:attrNameLst>
                                          <p:attrName>style.visibility</p:attrName>
                                        </p:attrNameLst>
                                      </p:cBhvr>
                                      <p:to>
                                        <p:strVal val="visible"/>
                                      </p:to>
                                    </p:set>
                                    <p:animEffect transition="in" filter="barn(inVertical)">
                                      <p:cBhvr>
                                        <p:cTn id="70" dur="500"/>
                                        <p:tgtEl>
                                          <p:spTgt spid="2">
                                            <p:txEl>
                                              <p:pRg st="12" end="12"/>
                                            </p:txEl>
                                          </p:spTgt>
                                        </p:tgtEl>
                                      </p:cBhvr>
                                    </p:animEffect>
                                  </p:childTnLst>
                                </p:cTn>
                              </p:par>
                              <p:par>
                                <p:cTn id="71" presetID="22" presetClass="entr" presetSubtype="8" fill="hold" nodeType="with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left)">
                                      <p:cBhvr>
                                        <p:cTn id="73" dur="5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nodeType="clickEffect">
                                  <p:stCondLst>
                                    <p:cond delay="0"/>
                                  </p:stCondLst>
                                  <p:childTnLst>
                                    <p:set>
                                      <p:cBhvr>
                                        <p:cTn id="77" dur="1" fill="hold">
                                          <p:stCondLst>
                                            <p:cond delay="0"/>
                                          </p:stCondLst>
                                        </p:cTn>
                                        <p:tgtEl>
                                          <p:spTgt spid="2">
                                            <p:txEl>
                                              <p:pRg st="13" end="13"/>
                                            </p:txEl>
                                          </p:spTgt>
                                        </p:tgtEl>
                                        <p:attrNameLst>
                                          <p:attrName>style.visibility</p:attrName>
                                        </p:attrNameLst>
                                      </p:cBhvr>
                                      <p:to>
                                        <p:strVal val="visible"/>
                                      </p:to>
                                    </p:set>
                                    <p:animEffect transition="in" filter="barn(inVertical)">
                                      <p:cBhvr>
                                        <p:cTn id="78" dur="500"/>
                                        <p:tgtEl>
                                          <p:spTgt spid="2">
                                            <p:txEl>
                                              <p:pRg st="13" end="1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2">
                                            <p:txEl>
                                              <p:pRg st="14" end="14"/>
                                            </p:txEl>
                                          </p:spTgt>
                                        </p:tgtEl>
                                        <p:attrNameLst>
                                          <p:attrName>style.visibility</p:attrName>
                                        </p:attrNameLst>
                                      </p:cBhvr>
                                      <p:to>
                                        <p:strVal val="visible"/>
                                      </p:to>
                                    </p:set>
                                    <p:animEffect transition="in" filter="barn(inVertical)">
                                      <p:cBhvr>
                                        <p:cTn id="83" dur="500"/>
                                        <p:tgtEl>
                                          <p:spTgt spid="2">
                                            <p:txEl>
                                              <p:pRg st="14" end="14"/>
                                            </p:txEl>
                                          </p:spTgt>
                                        </p:tgtEl>
                                      </p:cBhvr>
                                    </p:animEffect>
                                  </p:childTnLst>
                                </p:cTn>
                              </p:par>
                              <p:par>
                                <p:cTn id="84" presetID="22" presetClass="entr" presetSubtype="8" fill="hold" nodeType="with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wipe(left)">
                                      <p:cBhvr>
                                        <p:cTn id="8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Example I</a:t>
            </a:r>
            <a:endParaRPr lang="en-US" dirty="0"/>
          </a:p>
        </p:txBody>
      </p:sp>
      <p:sp>
        <p:nvSpPr>
          <p:cNvPr id="2" name="Content Placeholder 1"/>
          <p:cNvSpPr>
            <a:spLocks noGrp="1"/>
          </p:cNvSpPr>
          <p:nvPr>
            <p:ph idx="1"/>
          </p:nvPr>
        </p:nvSpPr>
        <p:spPr>
          <a:xfrm>
            <a:off x="457200" y="1600200"/>
            <a:ext cx="8382000" cy="4525963"/>
          </a:xfrm>
        </p:spPr>
        <p:txBody>
          <a:bodyPr>
            <a:normAutofit fontScale="70000" lnSpcReduction="20000"/>
          </a:bodyPr>
          <a:lstStyle/>
          <a:p>
            <a:r>
              <a:rPr lang="en-US" sz="2800" dirty="0"/>
              <a:t>Multiply the oxidation </a:t>
            </a:r>
            <a:r>
              <a:rPr lang="en-US" sz="2800" dirty="0" smtClean="0"/>
              <a:t>reaction by five to balance the number of electrons being produced </a:t>
            </a:r>
          </a:p>
          <a:p>
            <a:r>
              <a:rPr lang="en-US" sz="2800" dirty="0" smtClean="0"/>
              <a:t>Add the two </a:t>
            </a:r>
            <a:r>
              <a:rPr lang="en-US" sz="2800" dirty="0"/>
              <a:t>half-reactions together.</a:t>
            </a:r>
          </a:p>
          <a:p>
            <a:r>
              <a:rPr lang="en-US" b="1" u="sng" dirty="0" smtClean="0"/>
              <a:t>Final </a:t>
            </a:r>
            <a:r>
              <a:rPr lang="en-US" b="1" u="sng" dirty="0"/>
              <a:t>answer</a:t>
            </a:r>
            <a:r>
              <a:rPr lang="en-US" b="1" u="sng" dirty="0" smtClean="0"/>
              <a:t>:</a:t>
            </a:r>
          </a:p>
          <a:p>
            <a:endParaRPr lang="en-US" dirty="0">
              <a:solidFill>
                <a:schemeClr val="bg1"/>
              </a:solidFill>
            </a:endParaRPr>
          </a:p>
          <a:p>
            <a:r>
              <a:rPr lang="en-US" dirty="0" smtClean="0">
                <a:solidFill>
                  <a:srgbClr val="C00000"/>
                </a:solidFill>
              </a:rPr>
              <a:t>  </a:t>
            </a:r>
            <a:r>
              <a:rPr lang="en-US" b="1" dirty="0" smtClean="0">
                <a:solidFill>
                  <a:srgbClr val="C00000"/>
                </a:solidFill>
              </a:rPr>
              <a:t>5 Fe</a:t>
            </a:r>
            <a:r>
              <a:rPr lang="en-US" b="1" baseline="30000" dirty="0" smtClean="0">
                <a:solidFill>
                  <a:srgbClr val="C00000"/>
                </a:solidFill>
              </a:rPr>
              <a:t>2+</a:t>
            </a:r>
            <a:r>
              <a:rPr lang="en-US" b="1" baseline="-25000" dirty="0" smtClean="0">
                <a:solidFill>
                  <a:srgbClr val="C00000"/>
                </a:solidFill>
              </a:rPr>
              <a:t>(</a:t>
            </a:r>
            <a:r>
              <a:rPr lang="en-US" b="1" baseline="-25000" dirty="0" err="1" smtClean="0">
                <a:solidFill>
                  <a:srgbClr val="C00000"/>
                </a:solidFill>
              </a:rPr>
              <a:t>aq</a:t>
            </a:r>
            <a:r>
              <a:rPr lang="en-US" b="1" baseline="-25000" dirty="0" smtClean="0">
                <a:solidFill>
                  <a:srgbClr val="C00000"/>
                </a:solidFill>
              </a:rPr>
              <a:t>)</a:t>
            </a:r>
            <a:r>
              <a:rPr lang="en-US" b="1" dirty="0" smtClean="0">
                <a:solidFill>
                  <a:srgbClr val="C00000"/>
                </a:solidFill>
              </a:rPr>
              <a:t> </a:t>
            </a:r>
            <a:r>
              <a:rPr lang="en-US" b="1" dirty="0">
                <a:solidFill>
                  <a:srgbClr val="002060"/>
                </a:solidFill>
              </a:rPr>
              <a:t>+</a:t>
            </a:r>
            <a:r>
              <a:rPr lang="en-US" b="1" dirty="0">
                <a:solidFill>
                  <a:schemeClr val="bg1"/>
                </a:solidFill>
              </a:rPr>
              <a:t> </a:t>
            </a:r>
            <a:r>
              <a:rPr lang="en-US" b="1" dirty="0" smtClean="0">
                <a:solidFill>
                  <a:srgbClr val="660066"/>
                </a:solidFill>
              </a:rPr>
              <a:t>MnO</a:t>
            </a:r>
            <a:r>
              <a:rPr lang="en-US" b="1" baseline="-25000" dirty="0" smtClean="0">
                <a:solidFill>
                  <a:srgbClr val="660066"/>
                </a:solidFill>
              </a:rPr>
              <a:t>4</a:t>
            </a:r>
            <a:r>
              <a:rPr lang="en-US" b="1" baseline="30000" dirty="0" smtClean="0">
                <a:solidFill>
                  <a:srgbClr val="660066"/>
                </a:solidFill>
              </a:rPr>
              <a:t>-</a:t>
            </a:r>
            <a:r>
              <a:rPr lang="en-US" b="1" baseline="-25000" dirty="0" smtClean="0">
                <a:solidFill>
                  <a:srgbClr val="660066"/>
                </a:solidFill>
              </a:rPr>
              <a:t>(</a:t>
            </a:r>
            <a:r>
              <a:rPr lang="en-US" b="1" baseline="-25000" dirty="0" err="1">
                <a:solidFill>
                  <a:srgbClr val="660066"/>
                </a:solidFill>
              </a:rPr>
              <a:t>aq</a:t>
            </a:r>
            <a:r>
              <a:rPr lang="en-US" b="1" baseline="-25000" dirty="0">
                <a:solidFill>
                  <a:srgbClr val="002060"/>
                </a:solidFill>
              </a:rPr>
              <a:t>)</a:t>
            </a:r>
            <a:r>
              <a:rPr lang="en-US" b="1" dirty="0" smtClean="0">
                <a:solidFill>
                  <a:srgbClr val="002060"/>
                </a:solidFill>
              </a:rPr>
              <a:t>+ 8 H</a:t>
            </a:r>
            <a:r>
              <a:rPr lang="en-US" b="1" baseline="30000" dirty="0">
                <a:solidFill>
                  <a:srgbClr val="002060"/>
                </a:solidFill>
              </a:rPr>
              <a:t>+</a:t>
            </a:r>
            <a:r>
              <a:rPr lang="en-US" b="1" dirty="0">
                <a:solidFill>
                  <a:srgbClr val="002060"/>
                </a:solidFill>
              </a:rPr>
              <a:t> </a:t>
            </a:r>
            <a:r>
              <a:rPr lang="en-US" b="1" dirty="0" smtClean="0">
                <a:solidFill>
                  <a:srgbClr val="002060"/>
                </a:solidFill>
              </a:rPr>
              <a:t>             </a:t>
            </a:r>
            <a:r>
              <a:rPr lang="en-US" b="1" dirty="0" smtClean="0">
                <a:solidFill>
                  <a:srgbClr val="C00000"/>
                </a:solidFill>
              </a:rPr>
              <a:t>5 Fe</a:t>
            </a:r>
            <a:r>
              <a:rPr lang="en-US" b="1" baseline="30000" dirty="0" smtClean="0">
                <a:solidFill>
                  <a:srgbClr val="C00000"/>
                </a:solidFill>
              </a:rPr>
              <a:t>3+</a:t>
            </a:r>
            <a:r>
              <a:rPr lang="en-US" b="1" baseline="-25000" dirty="0" smtClean="0">
                <a:solidFill>
                  <a:srgbClr val="C00000"/>
                </a:solidFill>
              </a:rPr>
              <a:t>(</a:t>
            </a:r>
            <a:r>
              <a:rPr lang="en-US" b="1" baseline="-25000" dirty="0" err="1">
                <a:solidFill>
                  <a:srgbClr val="C00000"/>
                </a:solidFill>
              </a:rPr>
              <a:t>aq</a:t>
            </a:r>
            <a:r>
              <a:rPr lang="en-US" b="1" baseline="-25000" dirty="0">
                <a:solidFill>
                  <a:srgbClr val="C00000"/>
                </a:solidFill>
              </a:rPr>
              <a:t>)</a:t>
            </a:r>
            <a:r>
              <a:rPr lang="en-US" b="1" dirty="0" smtClean="0">
                <a:solidFill>
                  <a:srgbClr val="C00000"/>
                </a:solidFill>
              </a:rPr>
              <a:t> </a:t>
            </a:r>
            <a:r>
              <a:rPr lang="en-US" b="1" dirty="0">
                <a:solidFill>
                  <a:srgbClr val="002060"/>
                </a:solidFill>
              </a:rPr>
              <a:t>+ </a:t>
            </a:r>
            <a:r>
              <a:rPr lang="en-US" b="1" dirty="0">
                <a:solidFill>
                  <a:schemeClr val="accent4">
                    <a:lumMod val="50000"/>
                  </a:schemeClr>
                </a:solidFill>
              </a:rPr>
              <a:t>Mn</a:t>
            </a:r>
            <a:r>
              <a:rPr lang="en-US" b="1" baseline="30000" dirty="0">
                <a:solidFill>
                  <a:schemeClr val="accent4">
                    <a:lumMod val="50000"/>
                  </a:schemeClr>
                </a:solidFill>
              </a:rPr>
              <a:t>2</a:t>
            </a:r>
            <a:r>
              <a:rPr lang="en-US" b="1" baseline="30000" dirty="0" smtClean="0">
                <a:solidFill>
                  <a:schemeClr val="accent4">
                    <a:lumMod val="50000"/>
                  </a:schemeClr>
                </a:solidFill>
              </a:rPr>
              <a:t>+</a:t>
            </a:r>
            <a:r>
              <a:rPr lang="en-US" b="1" baseline="-25000" dirty="0">
                <a:solidFill>
                  <a:schemeClr val="accent4">
                    <a:lumMod val="50000"/>
                  </a:schemeClr>
                </a:solidFill>
              </a:rPr>
              <a:t>(</a:t>
            </a:r>
            <a:r>
              <a:rPr lang="en-US" b="1" baseline="-25000" dirty="0" err="1">
                <a:solidFill>
                  <a:schemeClr val="accent4">
                    <a:lumMod val="50000"/>
                  </a:schemeClr>
                </a:solidFill>
              </a:rPr>
              <a:t>aq</a:t>
            </a:r>
            <a:r>
              <a:rPr lang="en-US" b="1" baseline="-25000" dirty="0">
                <a:solidFill>
                  <a:schemeClr val="accent4">
                    <a:lumMod val="50000"/>
                  </a:schemeClr>
                </a:solidFill>
              </a:rPr>
              <a:t>)</a:t>
            </a:r>
            <a:r>
              <a:rPr lang="en-US" b="1" dirty="0" smtClean="0">
                <a:solidFill>
                  <a:schemeClr val="accent4">
                    <a:lumMod val="50000"/>
                  </a:schemeClr>
                </a:solidFill>
              </a:rPr>
              <a:t> </a:t>
            </a:r>
            <a:r>
              <a:rPr lang="en-US" b="1" dirty="0">
                <a:solidFill>
                  <a:srgbClr val="002060"/>
                </a:solidFill>
              </a:rPr>
              <a:t>+ </a:t>
            </a:r>
            <a:r>
              <a:rPr lang="en-US" b="1" dirty="0" smtClean="0">
                <a:solidFill>
                  <a:srgbClr val="002060"/>
                </a:solidFill>
              </a:rPr>
              <a:t>4 H</a:t>
            </a:r>
            <a:r>
              <a:rPr lang="en-US" b="1" baseline="-25000" dirty="0" smtClean="0">
                <a:solidFill>
                  <a:srgbClr val="002060"/>
                </a:solidFill>
              </a:rPr>
              <a:t>2</a:t>
            </a:r>
            <a:r>
              <a:rPr lang="en-US" b="1" dirty="0" smtClean="0">
                <a:solidFill>
                  <a:srgbClr val="002060"/>
                </a:solidFill>
              </a:rPr>
              <a:t>O</a:t>
            </a:r>
            <a:r>
              <a:rPr lang="en-US" b="1" baseline="-25000" dirty="0" smtClean="0">
                <a:solidFill>
                  <a:srgbClr val="002060"/>
                </a:solidFill>
              </a:rPr>
              <a:t>(l)</a:t>
            </a:r>
            <a:endParaRPr lang="en-US" b="1" baseline="-25000" dirty="0">
              <a:solidFill>
                <a:srgbClr val="002060"/>
              </a:solidFill>
            </a:endParaRPr>
          </a:p>
          <a:p>
            <a:pPr marL="0" indent="0">
              <a:buNone/>
            </a:pPr>
            <a:r>
              <a:rPr lang="en-US" b="1" dirty="0">
                <a:solidFill>
                  <a:schemeClr val="bg1"/>
                </a:solidFill>
              </a:rPr>
              <a:t> </a:t>
            </a:r>
            <a:endParaRPr lang="en-US" dirty="0">
              <a:solidFill>
                <a:schemeClr val="bg1"/>
              </a:solidFill>
            </a:endParaRPr>
          </a:p>
          <a:p>
            <a:r>
              <a:rPr lang="en-US" dirty="0">
                <a:solidFill>
                  <a:schemeClr val="accent4">
                    <a:lumMod val="50000"/>
                  </a:schemeClr>
                </a:solidFill>
              </a:rPr>
              <a:t>The </a:t>
            </a:r>
            <a:r>
              <a:rPr lang="en-US" dirty="0" smtClean="0">
                <a:solidFill>
                  <a:schemeClr val="accent4">
                    <a:lumMod val="50000"/>
                  </a:schemeClr>
                </a:solidFill>
              </a:rPr>
              <a:t>specie, which gains electrons, </a:t>
            </a:r>
            <a:r>
              <a:rPr lang="en-US" dirty="0">
                <a:solidFill>
                  <a:schemeClr val="accent4">
                    <a:lumMod val="50000"/>
                  </a:schemeClr>
                </a:solidFill>
              </a:rPr>
              <a:t>is </a:t>
            </a:r>
            <a:r>
              <a:rPr lang="en-US" b="1" u="sng" dirty="0">
                <a:solidFill>
                  <a:schemeClr val="accent4">
                    <a:lumMod val="50000"/>
                  </a:schemeClr>
                </a:solidFill>
              </a:rPr>
              <a:t>reduced </a:t>
            </a:r>
            <a:r>
              <a:rPr lang="en-US" dirty="0">
                <a:solidFill>
                  <a:schemeClr val="accent4">
                    <a:lumMod val="50000"/>
                  </a:schemeClr>
                </a:solidFill>
              </a:rPr>
              <a:t>(reduces its </a:t>
            </a:r>
            <a:r>
              <a:rPr lang="en-US" dirty="0" smtClean="0">
                <a:solidFill>
                  <a:schemeClr val="accent4">
                    <a:lumMod val="50000"/>
                  </a:schemeClr>
                </a:solidFill>
              </a:rPr>
              <a:t>oxidation number) and </a:t>
            </a:r>
            <a:r>
              <a:rPr lang="en-US" dirty="0">
                <a:solidFill>
                  <a:schemeClr val="accent4">
                    <a:lumMod val="50000"/>
                  </a:schemeClr>
                </a:solidFill>
              </a:rPr>
              <a:t>is </a:t>
            </a:r>
            <a:r>
              <a:rPr lang="en-US" dirty="0" smtClean="0">
                <a:solidFill>
                  <a:schemeClr val="accent4">
                    <a:lumMod val="50000"/>
                  </a:schemeClr>
                </a:solidFill>
              </a:rPr>
              <a:t>called the </a:t>
            </a:r>
            <a:r>
              <a:rPr lang="en-US" b="1" u="sng" dirty="0" smtClean="0">
                <a:solidFill>
                  <a:srgbClr val="660066"/>
                </a:solidFill>
              </a:rPr>
              <a:t>oxidizing agent</a:t>
            </a:r>
            <a:br>
              <a:rPr lang="en-US" b="1" u="sng" dirty="0" smtClean="0">
                <a:solidFill>
                  <a:srgbClr val="660066"/>
                </a:solidFill>
              </a:rPr>
            </a:br>
            <a:endParaRPr lang="en-US" dirty="0">
              <a:solidFill>
                <a:schemeClr val="bg1"/>
              </a:solidFill>
            </a:endParaRPr>
          </a:p>
          <a:p>
            <a:r>
              <a:rPr lang="en-US" dirty="0">
                <a:solidFill>
                  <a:schemeClr val="accent4">
                    <a:lumMod val="50000"/>
                  </a:schemeClr>
                </a:solidFill>
              </a:rPr>
              <a:t>The </a:t>
            </a:r>
            <a:r>
              <a:rPr lang="en-US" dirty="0" smtClean="0">
                <a:solidFill>
                  <a:schemeClr val="accent4">
                    <a:lumMod val="50000"/>
                  </a:schemeClr>
                </a:solidFill>
              </a:rPr>
              <a:t>specie, which loses </a:t>
            </a:r>
            <a:r>
              <a:rPr lang="en-US" dirty="0">
                <a:solidFill>
                  <a:schemeClr val="accent4">
                    <a:lumMod val="50000"/>
                  </a:schemeClr>
                </a:solidFill>
              </a:rPr>
              <a:t>electrons, is </a:t>
            </a:r>
            <a:r>
              <a:rPr lang="en-US" b="1" u="sng" dirty="0" smtClean="0">
                <a:solidFill>
                  <a:schemeClr val="accent4">
                    <a:lumMod val="50000"/>
                  </a:schemeClr>
                </a:solidFill>
              </a:rPr>
              <a:t>oxidized</a:t>
            </a:r>
            <a:r>
              <a:rPr lang="en-US" dirty="0" smtClean="0">
                <a:solidFill>
                  <a:schemeClr val="accent4">
                    <a:lumMod val="50000"/>
                  </a:schemeClr>
                </a:solidFill>
              </a:rPr>
              <a:t> </a:t>
            </a:r>
            <a:r>
              <a:rPr lang="en-US" dirty="0">
                <a:solidFill>
                  <a:schemeClr val="accent4">
                    <a:lumMod val="50000"/>
                  </a:schemeClr>
                </a:solidFill>
              </a:rPr>
              <a:t>(increases its </a:t>
            </a:r>
            <a:r>
              <a:rPr lang="en-US" dirty="0" smtClean="0">
                <a:solidFill>
                  <a:schemeClr val="accent4">
                    <a:lumMod val="50000"/>
                  </a:schemeClr>
                </a:solidFill>
              </a:rPr>
              <a:t>oxidation number) and </a:t>
            </a:r>
            <a:r>
              <a:rPr lang="en-US" dirty="0">
                <a:solidFill>
                  <a:schemeClr val="accent4">
                    <a:lumMod val="50000"/>
                  </a:schemeClr>
                </a:solidFill>
              </a:rPr>
              <a:t>is called the </a:t>
            </a:r>
            <a:r>
              <a:rPr lang="en-US" b="1" u="sng" dirty="0">
                <a:solidFill>
                  <a:srgbClr val="C00000"/>
                </a:solidFill>
              </a:rPr>
              <a:t>reducing</a:t>
            </a:r>
            <a:r>
              <a:rPr lang="en-US" u="sng" dirty="0">
                <a:solidFill>
                  <a:srgbClr val="C00000"/>
                </a:solidFill>
              </a:rPr>
              <a:t> </a:t>
            </a:r>
            <a:r>
              <a:rPr lang="en-US" b="1" u="sng" dirty="0" smtClean="0">
                <a:solidFill>
                  <a:srgbClr val="C00000"/>
                </a:solidFill>
              </a:rPr>
              <a:t>agent</a:t>
            </a:r>
            <a:endParaRPr lang="en-US" dirty="0">
              <a:solidFill>
                <a:schemeClr val="bg1"/>
              </a:solidFill>
            </a:endParaRPr>
          </a:p>
          <a:p>
            <a:pPr marL="0" indent="0">
              <a:buNone/>
            </a:pPr>
            <a:r>
              <a:rPr lang="en-US" b="1" dirty="0">
                <a:solidFill>
                  <a:schemeClr val="bg1"/>
                </a:solidFill>
              </a:rPr>
              <a:t> </a:t>
            </a:r>
            <a:endParaRPr lang="en-US" dirty="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A69D9B76-05C6-454B-AEC4-5BA0B1C51C00}" type="slidenum">
              <a:rPr lang="en-US" smtClean="0"/>
              <a:t>11</a:t>
            </a:fld>
            <a:endParaRPr lang="en-US"/>
          </a:p>
        </p:txBody>
      </p:sp>
      <p:cxnSp>
        <p:nvCxnSpPr>
          <p:cNvPr id="6" name="Straight Arrow Connector 5"/>
          <p:cNvCxnSpPr/>
          <p:nvPr/>
        </p:nvCxnSpPr>
        <p:spPr>
          <a:xfrm>
            <a:off x="4343400" y="329184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01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arn(inVertical)">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barn(inVertical)">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solidFill>
                  <a:srgbClr val="002060"/>
                </a:solidFill>
              </a:rPr>
              <a:t>Some Oxidation-Reduction </a:t>
            </a:r>
            <a:r>
              <a:rPr lang="en-US" dirty="0" smtClean="0">
                <a:solidFill>
                  <a:srgbClr val="002060"/>
                </a:solidFill>
              </a:rPr>
              <a:t>Problems</a:t>
            </a:r>
            <a:endParaRPr lang="en-US" dirty="0">
              <a:solidFill>
                <a:srgbClr val="002060"/>
              </a:solidFill>
            </a:endParaRPr>
          </a:p>
        </p:txBody>
      </p:sp>
      <p:sp>
        <p:nvSpPr>
          <p:cNvPr id="2" name="Content Placeholder 1"/>
          <p:cNvSpPr>
            <a:spLocks noGrp="1"/>
          </p:cNvSpPr>
          <p:nvPr>
            <p:ph idx="1"/>
          </p:nvPr>
        </p:nvSpPr>
        <p:spPr>
          <a:xfrm>
            <a:off x="457200" y="1524000"/>
            <a:ext cx="8229600" cy="4876800"/>
          </a:xfrm>
        </p:spPr>
        <p:txBody>
          <a:bodyPr>
            <a:normAutofit fontScale="55000" lnSpcReduction="20000"/>
          </a:bodyPr>
          <a:lstStyle/>
          <a:p>
            <a:r>
              <a:rPr lang="en-US" b="1" dirty="0" smtClean="0">
                <a:solidFill>
                  <a:schemeClr val="accent4">
                    <a:lumMod val="50000"/>
                  </a:schemeClr>
                </a:solidFill>
              </a:rPr>
              <a:t>Example II: </a:t>
            </a:r>
            <a:r>
              <a:rPr lang="en-US" dirty="0" smtClean="0">
                <a:solidFill>
                  <a:schemeClr val="accent4">
                    <a:lumMod val="50000"/>
                  </a:schemeClr>
                </a:solidFill>
              </a:rPr>
              <a:t> An </a:t>
            </a:r>
            <a:r>
              <a:rPr lang="en-US" dirty="0">
                <a:solidFill>
                  <a:schemeClr val="accent4">
                    <a:lumMod val="50000"/>
                  </a:schemeClr>
                </a:solidFill>
              </a:rPr>
              <a:t>iron </a:t>
            </a:r>
            <a:r>
              <a:rPr lang="en-US" dirty="0" smtClean="0">
                <a:solidFill>
                  <a:schemeClr val="accent4">
                    <a:lumMod val="50000"/>
                  </a:schemeClr>
                </a:solidFill>
              </a:rPr>
              <a:t>nail </a:t>
            </a:r>
            <a:r>
              <a:rPr lang="en-US" dirty="0">
                <a:solidFill>
                  <a:schemeClr val="accent4">
                    <a:lumMod val="50000"/>
                  </a:schemeClr>
                </a:solidFill>
              </a:rPr>
              <a:t>is dropped into a solution of copper </a:t>
            </a:r>
            <a:r>
              <a:rPr lang="en-US" dirty="0" smtClean="0">
                <a:solidFill>
                  <a:schemeClr val="accent4">
                    <a:lumMod val="50000"/>
                  </a:schemeClr>
                </a:solidFill>
              </a:rPr>
              <a:t>sulfate</a:t>
            </a:r>
            <a:r>
              <a:rPr lang="en-US" dirty="0">
                <a:solidFill>
                  <a:schemeClr val="accent4">
                    <a:lumMod val="50000"/>
                  </a:schemeClr>
                </a:solidFill>
              </a:rPr>
              <a:t>. </a:t>
            </a:r>
            <a:r>
              <a:rPr lang="en-US" dirty="0" smtClean="0">
                <a:solidFill>
                  <a:schemeClr val="accent4">
                    <a:lumMod val="50000"/>
                  </a:schemeClr>
                </a:solidFill>
              </a:rPr>
              <a:t>The </a:t>
            </a:r>
            <a:r>
              <a:rPr lang="en-US" dirty="0">
                <a:solidFill>
                  <a:schemeClr val="accent4">
                    <a:lumMod val="50000"/>
                  </a:schemeClr>
                </a:solidFill>
              </a:rPr>
              <a:t>nail </a:t>
            </a:r>
            <a:r>
              <a:rPr lang="en-US" dirty="0" smtClean="0">
                <a:solidFill>
                  <a:schemeClr val="accent4">
                    <a:lumMod val="50000"/>
                  </a:schemeClr>
                </a:solidFill>
              </a:rPr>
              <a:t/>
            </a:r>
            <a:br>
              <a:rPr lang="en-US" dirty="0" smtClean="0">
                <a:solidFill>
                  <a:schemeClr val="accent4">
                    <a:lumMod val="50000"/>
                  </a:schemeClr>
                </a:solidFill>
              </a:rPr>
            </a:br>
            <a:r>
              <a:rPr lang="en-US" dirty="0" smtClean="0">
                <a:solidFill>
                  <a:schemeClr val="accent4">
                    <a:lumMod val="50000"/>
                  </a:schemeClr>
                </a:solidFill>
              </a:rPr>
              <a:t>gets </a:t>
            </a:r>
            <a:r>
              <a:rPr lang="en-US" dirty="0">
                <a:solidFill>
                  <a:schemeClr val="accent4">
                    <a:lumMod val="50000"/>
                  </a:schemeClr>
                </a:solidFill>
              </a:rPr>
              <a:t>coated with copper </a:t>
            </a:r>
            <a:r>
              <a:rPr lang="en-US" dirty="0" smtClean="0">
                <a:solidFill>
                  <a:schemeClr val="accent4">
                    <a:lumMod val="50000"/>
                  </a:schemeClr>
                </a:solidFill>
              </a:rPr>
              <a:t>metal and the solution changes the color to very pale blue. </a:t>
            </a:r>
            <a:r>
              <a:rPr lang="en-US" dirty="0">
                <a:solidFill>
                  <a:schemeClr val="accent4">
                    <a:lumMod val="50000"/>
                  </a:schemeClr>
                </a:solidFill>
              </a:rPr>
              <a:t>Write the reaction that takes place, and the redox equation. Which atom </a:t>
            </a:r>
            <a:r>
              <a:rPr lang="en-US" dirty="0" smtClean="0">
                <a:solidFill>
                  <a:schemeClr val="accent4">
                    <a:lumMod val="50000"/>
                  </a:schemeClr>
                </a:solidFill>
              </a:rPr>
              <a:t>was reduced </a:t>
            </a:r>
            <a:r>
              <a:rPr lang="en-US" dirty="0">
                <a:solidFill>
                  <a:schemeClr val="accent4">
                    <a:lumMod val="50000"/>
                  </a:schemeClr>
                </a:solidFill>
              </a:rPr>
              <a:t>and which </a:t>
            </a:r>
            <a:r>
              <a:rPr lang="en-US" dirty="0" smtClean="0">
                <a:solidFill>
                  <a:schemeClr val="accent4">
                    <a:lumMod val="50000"/>
                  </a:schemeClr>
                </a:solidFill>
              </a:rPr>
              <a:t>one was oxidized?</a:t>
            </a:r>
            <a:endParaRPr lang="en-US" dirty="0">
              <a:solidFill>
                <a:schemeClr val="accent4">
                  <a:lumMod val="50000"/>
                </a:schemeClr>
              </a:solidFill>
            </a:endParaRPr>
          </a:p>
          <a:p>
            <a:endParaRPr lang="en-US" dirty="0">
              <a:solidFill>
                <a:schemeClr val="bg1"/>
              </a:solidFill>
            </a:endParaRPr>
          </a:p>
          <a:p>
            <a:r>
              <a:rPr lang="en-US" b="1" u="sng" dirty="0"/>
              <a:t>Answer</a:t>
            </a:r>
            <a:endParaRPr lang="en-US" dirty="0"/>
          </a:p>
          <a:p>
            <a:r>
              <a:rPr lang="en-US" b="1" dirty="0" smtClean="0">
                <a:solidFill>
                  <a:srgbClr val="002060"/>
                </a:solidFill>
              </a:rPr>
              <a:t>Fe</a:t>
            </a:r>
            <a:r>
              <a:rPr lang="en-US" b="1" baseline="-25000" dirty="0" smtClean="0">
                <a:solidFill>
                  <a:srgbClr val="002060"/>
                </a:solidFill>
              </a:rPr>
              <a:t>(s)</a:t>
            </a:r>
            <a:r>
              <a:rPr lang="en-US" b="1" dirty="0" smtClean="0">
                <a:solidFill>
                  <a:srgbClr val="002060"/>
                </a:solidFill>
              </a:rPr>
              <a:t> </a:t>
            </a:r>
            <a:r>
              <a:rPr lang="en-US" b="1" dirty="0">
                <a:solidFill>
                  <a:srgbClr val="002060"/>
                </a:solidFill>
              </a:rPr>
              <a:t>+ </a:t>
            </a:r>
            <a:r>
              <a:rPr lang="en-US" b="1" dirty="0" smtClean="0">
                <a:solidFill>
                  <a:srgbClr val="002060"/>
                </a:solidFill>
              </a:rPr>
              <a:t>CuSO</a:t>
            </a:r>
            <a:r>
              <a:rPr lang="en-US" b="1" baseline="-25000" dirty="0" smtClean="0">
                <a:solidFill>
                  <a:srgbClr val="002060"/>
                </a:solidFill>
              </a:rPr>
              <a:t>4                 </a:t>
            </a:r>
            <a:r>
              <a:rPr lang="en-US" b="1" dirty="0">
                <a:solidFill>
                  <a:srgbClr val="002060"/>
                </a:solidFill>
              </a:rPr>
              <a:t>  </a:t>
            </a:r>
            <a:r>
              <a:rPr lang="en-US" b="1" dirty="0" smtClean="0">
                <a:solidFill>
                  <a:srgbClr val="002060"/>
                </a:solidFill>
              </a:rPr>
              <a:t>                             FeSO</a:t>
            </a:r>
            <a:r>
              <a:rPr lang="en-US" b="1" baseline="-25000" dirty="0" smtClean="0">
                <a:solidFill>
                  <a:srgbClr val="002060"/>
                </a:solidFill>
              </a:rPr>
              <a:t>4</a:t>
            </a:r>
            <a:r>
              <a:rPr lang="en-US" b="1" dirty="0" smtClean="0">
                <a:solidFill>
                  <a:srgbClr val="002060"/>
                </a:solidFill>
              </a:rPr>
              <a:t> </a:t>
            </a:r>
            <a:r>
              <a:rPr lang="en-US" b="1" dirty="0">
                <a:solidFill>
                  <a:srgbClr val="002060"/>
                </a:solidFill>
              </a:rPr>
              <a:t>+ </a:t>
            </a:r>
            <a:r>
              <a:rPr lang="en-US" b="1" dirty="0" smtClean="0">
                <a:solidFill>
                  <a:srgbClr val="002060"/>
                </a:solidFill>
              </a:rPr>
              <a:t>Cu</a:t>
            </a:r>
            <a:r>
              <a:rPr lang="en-US" b="1" baseline="-25000" dirty="0">
                <a:solidFill>
                  <a:srgbClr val="002060"/>
                </a:solidFill>
              </a:rPr>
              <a:t>(s)</a:t>
            </a:r>
            <a:endParaRPr lang="en-US" b="1" dirty="0">
              <a:solidFill>
                <a:srgbClr val="002060"/>
              </a:solidFill>
            </a:endParaRPr>
          </a:p>
          <a:p>
            <a:r>
              <a:rPr lang="en-US" b="1" dirty="0" smtClean="0">
                <a:solidFill>
                  <a:srgbClr val="002060"/>
                </a:solidFill>
              </a:rPr>
              <a:t>Fe</a:t>
            </a:r>
            <a:r>
              <a:rPr lang="en-US" b="1" baseline="-25000" dirty="0">
                <a:solidFill>
                  <a:srgbClr val="002060"/>
                </a:solidFill>
              </a:rPr>
              <a:t>(s)</a:t>
            </a:r>
            <a:r>
              <a:rPr lang="en-US" b="1" dirty="0" smtClean="0">
                <a:solidFill>
                  <a:srgbClr val="002060"/>
                </a:solidFill>
              </a:rPr>
              <a:t> </a:t>
            </a:r>
            <a:r>
              <a:rPr lang="en-US" b="1" dirty="0">
                <a:solidFill>
                  <a:srgbClr val="002060"/>
                </a:solidFill>
              </a:rPr>
              <a:t>+ Cu</a:t>
            </a:r>
            <a:r>
              <a:rPr lang="en-US" b="1" baseline="30000" dirty="0">
                <a:solidFill>
                  <a:srgbClr val="002060"/>
                </a:solidFill>
              </a:rPr>
              <a:t>2</a:t>
            </a:r>
            <a:r>
              <a:rPr lang="en-US" b="1" baseline="30000" dirty="0" smtClean="0">
                <a:solidFill>
                  <a:srgbClr val="002060"/>
                </a:solidFill>
              </a:rPr>
              <a:t>+</a:t>
            </a:r>
            <a:r>
              <a:rPr lang="en-US" b="1" baseline="-25000" dirty="0" smtClean="0">
                <a:solidFill>
                  <a:srgbClr val="002060"/>
                </a:solidFill>
              </a:rPr>
              <a:t>(</a:t>
            </a:r>
            <a:r>
              <a:rPr lang="en-US" b="1" baseline="-25000" dirty="0" err="1" smtClean="0">
                <a:solidFill>
                  <a:srgbClr val="002060"/>
                </a:solidFill>
              </a:rPr>
              <a:t>aq</a:t>
            </a:r>
            <a:r>
              <a:rPr lang="en-US" b="1" baseline="-25000" dirty="0" smtClean="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SO</a:t>
            </a:r>
            <a:r>
              <a:rPr lang="en-US" b="1" baseline="-25000" dirty="0" smtClean="0">
                <a:solidFill>
                  <a:srgbClr val="002060"/>
                </a:solidFill>
              </a:rPr>
              <a:t>4</a:t>
            </a:r>
            <a:r>
              <a:rPr lang="en-US" b="1" baseline="30000" dirty="0" smtClean="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a:t>
            </a:r>
            <a:r>
              <a:rPr lang="en-US" b="1" dirty="0" smtClean="0">
                <a:solidFill>
                  <a:srgbClr val="002060"/>
                </a:solidFill>
              </a:rPr>
              <a:t>           </a:t>
            </a:r>
            <a:r>
              <a:rPr lang="en-US" b="1" dirty="0">
                <a:solidFill>
                  <a:srgbClr val="002060"/>
                </a:solidFill>
              </a:rPr>
              <a:t>  </a:t>
            </a:r>
            <a:r>
              <a:rPr lang="en-US" b="1" dirty="0" smtClean="0">
                <a:solidFill>
                  <a:srgbClr val="002060"/>
                </a:solidFill>
              </a:rPr>
              <a:t>          Fe</a:t>
            </a:r>
            <a:r>
              <a:rPr lang="en-US" b="1" baseline="30000" dirty="0" smtClean="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SO</a:t>
            </a:r>
            <a:r>
              <a:rPr lang="en-US" b="1" baseline="-25000" dirty="0" smtClean="0">
                <a:solidFill>
                  <a:srgbClr val="002060"/>
                </a:solidFill>
              </a:rPr>
              <a:t>4</a:t>
            </a:r>
            <a:r>
              <a:rPr lang="en-US" b="1" baseline="30000" dirty="0" smtClean="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 </a:t>
            </a:r>
            <a:r>
              <a:rPr lang="en-US" b="1" dirty="0" smtClean="0">
                <a:solidFill>
                  <a:srgbClr val="002060"/>
                </a:solidFill>
              </a:rPr>
              <a:t>Cu</a:t>
            </a:r>
            <a:r>
              <a:rPr lang="en-US" b="1" baseline="-25000" dirty="0">
                <a:solidFill>
                  <a:srgbClr val="002060"/>
                </a:solidFill>
              </a:rPr>
              <a:t>(s)</a:t>
            </a:r>
            <a:endParaRPr lang="en-US" b="1" dirty="0" smtClean="0">
              <a:solidFill>
                <a:srgbClr val="002060"/>
              </a:solidFill>
            </a:endParaRPr>
          </a:p>
          <a:p>
            <a:r>
              <a:rPr lang="en-US" dirty="0" smtClean="0"/>
              <a:t>The sulfate ion (SO</a:t>
            </a:r>
            <a:r>
              <a:rPr lang="en-US" baseline="-25000" dirty="0" smtClean="0"/>
              <a:t>4</a:t>
            </a:r>
            <a:r>
              <a:rPr lang="en-US" baseline="30000" dirty="0" smtClean="0"/>
              <a:t>2-</a:t>
            </a:r>
            <a:r>
              <a:rPr lang="en-US" dirty="0" smtClean="0"/>
              <a:t>) is unchanged in </a:t>
            </a:r>
            <a:r>
              <a:rPr lang="en-US" dirty="0"/>
              <a:t>the equation, so has not been </a:t>
            </a:r>
            <a:r>
              <a:rPr lang="en-US" dirty="0" smtClean="0"/>
              <a:t>oxidized or reduced, which makes it a spectator ion</a:t>
            </a:r>
            <a:endParaRPr lang="en-US" dirty="0"/>
          </a:p>
          <a:p>
            <a:endParaRPr lang="en-US" dirty="0">
              <a:solidFill>
                <a:schemeClr val="bg1"/>
              </a:solidFill>
            </a:endParaRPr>
          </a:p>
          <a:p>
            <a:r>
              <a:rPr lang="en-US" b="1" u="sng" dirty="0"/>
              <a:t>Redox </a:t>
            </a:r>
            <a:r>
              <a:rPr lang="en-US" b="1" u="sng" dirty="0" smtClean="0"/>
              <a:t>Reaction</a:t>
            </a:r>
            <a:endParaRPr lang="en-US" dirty="0"/>
          </a:p>
          <a:p>
            <a:r>
              <a:rPr lang="en-US" b="1" dirty="0" smtClean="0">
                <a:solidFill>
                  <a:srgbClr val="002060"/>
                </a:solidFill>
              </a:rPr>
              <a:t>Fe</a:t>
            </a:r>
            <a:r>
              <a:rPr lang="en-US" b="1" baseline="-25000" dirty="0">
                <a:solidFill>
                  <a:srgbClr val="002060"/>
                </a:solidFill>
              </a:rPr>
              <a:t>(s)</a:t>
            </a:r>
            <a:r>
              <a:rPr lang="en-US" b="1" dirty="0" smtClean="0">
                <a:solidFill>
                  <a:srgbClr val="002060"/>
                </a:solidFill>
              </a:rPr>
              <a:t> </a:t>
            </a:r>
            <a:r>
              <a:rPr lang="en-US" b="1" dirty="0">
                <a:solidFill>
                  <a:srgbClr val="002060"/>
                </a:solidFill>
              </a:rPr>
              <a:t>+ Cu</a:t>
            </a:r>
            <a:r>
              <a:rPr lang="en-US" b="1" baseline="30000" dirty="0">
                <a:solidFill>
                  <a:srgbClr val="002060"/>
                </a:solidFill>
              </a:rPr>
              <a:t>2</a:t>
            </a:r>
            <a:r>
              <a:rPr lang="en-US" b="1" baseline="30000" dirty="0" smtClean="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       </a:t>
            </a:r>
            <a:r>
              <a:rPr lang="en-US" b="1" dirty="0">
                <a:solidFill>
                  <a:srgbClr val="002060"/>
                </a:solidFill>
              </a:rPr>
              <a:t>  </a:t>
            </a:r>
            <a:r>
              <a:rPr lang="en-US" b="1" dirty="0" smtClean="0">
                <a:solidFill>
                  <a:srgbClr val="002060"/>
                </a:solidFill>
              </a:rPr>
              <a:t>                              Fe</a:t>
            </a:r>
            <a:r>
              <a:rPr lang="en-US" b="1" baseline="30000" dirty="0" smtClean="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Cu</a:t>
            </a:r>
            <a:r>
              <a:rPr lang="en-US" b="1" baseline="-25000" dirty="0">
                <a:solidFill>
                  <a:srgbClr val="002060"/>
                </a:solidFill>
              </a:rPr>
              <a:t>(s)</a:t>
            </a:r>
            <a:endParaRPr lang="en-US" b="1" dirty="0">
              <a:solidFill>
                <a:srgbClr val="002060"/>
              </a:solidFill>
            </a:endParaRPr>
          </a:p>
          <a:p>
            <a:r>
              <a:rPr lang="en-US" dirty="0" smtClean="0"/>
              <a:t>Iron </a:t>
            </a:r>
            <a:r>
              <a:rPr lang="en-US" dirty="0"/>
              <a:t>donates two electrons to the Cu</a:t>
            </a:r>
            <a:r>
              <a:rPr lang="en-US" baseline="30000" dirty="0"/>
              <a:t>2</a:t>
            </a:r>
            <a:r>
              <a:rPr lang="en-US" baseline="30000" dirty="0" smtClean="0"/>
              <a:t>+</a:t>
            </a:r>
            <a:r>
              <a:rPr lang="en-US" baseline="-25000" dirty="0"/>
              <a:t>(</a:t>
            </a:r>
            <a:r>
              <a:rPr lang="en-US" baseline="-25000" dirty="0" err="1"/>
              <a:t>aq</a:t>
            </a:r>
            <a:r>
              <a:rPr lang="en-US" baseline="-25000" dirty="0"/>
              <a:t>)</a:t>
            </a:r>
            <a:r>
              <a:rPr lang="en-US" dirty="0" smtClean="0"/>
              <a:t> </a:t>
            </a:r>
            <a:r>
              <a:rPr lang="en-US" dirty="0"/>
              <a:t>to form Cu (metal). The </a:t>
            </a:r>
            <a:r>
              <a:rPr lang="en-US" dirty="0" smtClean="0"/>
              <a:t>iron </a:t>
            </a:r>
            <a:r>
              <a:rPr lang="en-US" dirty="0"/>
              <a:t>lost </a:t>
            </a:r>
            <a:r>
              <a:rPr lang="en-US" dirty="0" smtClean="0"/>
              <a:t>two </a:t>
            </a:r>
            <a:r>
              <a:rPr lang="en-US" dirty="0"/>
              <a:t>electrons, so </a:t>
            </a:r>
            <a:r>
              <a:rPr lang="en-US" dirty="0" smtClean="0"/>
              <a:t>it was oxidized</a:t>
            </a:r>
            <a:endParaRPr lang="en-US" dirty="0"/>
          </a:p>
          <a:p>
            <a:r>
              <a:rPr lang="en-US" dirty="0" smtClean="0"/>
              <a:t>The </a:t>
            </a:r>
            <a:r>
              <a:rPr lang="en-US" dirty="0"/>
              <a:t>Cu</a:t>
            </a:r>
            <a:r>
              <a:rPr lang="en-US" baseline="30000" dirty="0"/>
              <a:t>2</a:t>
            </a:r>
            <a:r>
              <a:rPr lang="en-US" baseline="30000" dirty="0" smtClean="0"/>
              <a:t>+</a:t>
            </a:r>
            <a:r>
              <a:rPr lang="en-US" baseline="-25000" dirty="0"/>
              <a:t>(</a:t>
            </a:r>
            <a:r>
              <a:rPr lang="en-US" baseline="-25000" dirty="0" err="1"/>
              <a:t>aq</a:t>
            </a:r>
            <a:r>
              <a:rPr lang="en-US" baseline="-25000" dirty="0"/>
              <a:t>)</a:t>
            </a:r>
            <a:r>
              <a:rPr lang="en-US" dirty="0" smtClean="0"/>
              <a:t> </a:t>
            </a:r>
            <a:r>
              <a:rPr lang="en-US" dirty="0"/>
              <a:t>gained </a:t>
            </a:r>
            <a:r>
              <a:rPr lang="en-US" dirty="0" smtClean="0"/>
              <a:t>two </a:t>
            </a:r>
            <a:r>
              <a:rPr lang="en-US" dirty="0"/>
              <a:t>electrons, </a:t>
            </a:r>
            <a:r>
              <a:rPr lang="en-US" dirty="0" smtClean="0"/>
              <a:t>so it was </a:t>
            </a:r>
            <a:r>
              <a:rPr lang="en-US" dirty="0"/>
              <a:t>reduced (in its </a:t>
            </a:r>
            <a:r>
              <a:rPr lang="en-US" dirty="0" smtClean="0"/>
              <a:t>oxidation number) </a:t>
            </a:r>
            <a:endParaRPr lang="en-US" dirty="0"/>
          </a:p>
          <a:p>
            <a:pPr marL="0" indent="0">
              <a:buNone/>
            </a:pPr>
            <a:r>
              <a:rPr lang="en-US" b="1" dirty="0">
                <a:solidFill>
                  <a:schemeClr val="bg1"/>
                </a:solidFill>
              </a:rPr>
              <a:t> </a:t>
            </a:r>
            <a:endParaRPr lang="en-US" dirty="0">
              <a:solidFill>
                <a:schemeClr val="bg1"/>
              </a:solidFill>
            </a:endParaRPr>
          </a:p>
          <a:p>
            <a:endParaRPr lang="en-US" dirty="0">
              <a:solidFill>
                <a:schemeClr val="bg1"/>
              </a:solidFill>
            </a:endParaRPr>
          </a:p>
        </p:txBody>
      </p:sp>
      <p:sp>
        <p:nvSpPr>
          <p:cNvPr id="7" name="Slide Number Placeholder 6"/>
          <p:cNvSpPr>
            <a:spLocks noGrp="1"/>
          </p:cNvSpPr>
          <p:nvPr>
            <p:ph type="sldNum" sz="quarter" idx="12"/>
          </p:nvPr>
        </p:nvSpPr>
        <p:spPr/>
        <p:txBody>
          <a:bodyPr/>
          <a:lstStyle/>
          <a:p>
            <a:fld id="{A69D9B76-05C6-454B-AEC4-5BA0B1C51C00}" type="slidenum">
              <a:rPr lang="en-US" smtClean="0"/>
              <a:t>12</a:t>
            </a:fld>
            <a:endParaRPr lang="en-US"/>
          </a:p>
        </p:txBody>
      </p:sp>
      <p:cxnSp>
        <p:nvCxnSpPr>
          <p:cNvPr id="8" name="Straight Arrow Connector 7"/>
          <p:cNvCxnSpPr/>
          <p:nvPr/>
        </p:nvCxnSpPr>
        <p:spPr>
          <a:xfrm>
            <a:off x="3733800" y="32004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33800" y="3429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609975" y="47244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78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arn(inVertical)">
                                      <p:cBhvr>
                                        <p:cTn id="25" dur="500"/>
                                        <p:tgtEl>
                                          <p:spTgt spid="2">
                                            <p:txEl>
                                              <p:pRg st="4" end="4"/>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barn(inVertical)">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barn(inVertical)">
                                      <p:cBhvr>
                                        <p:cTn id="43" dur="500"/>
                                        <p:tgtEl>
                                          <p:spTgt spid="2">
                                            <p:txEl>
                                              <p:pRg st="8" end="8"/>
                                            </p:txEl>
                                          </p:spTgt>
                                        </p:tgtEl>
                                      </p:cBhvr>
                                    </p:animEffect>
                                  </p:childTnLst>
                                </p:cTn>
                              </p:par>
                              <p:par>
                                <p:cTn id="44" presetID="22" presetClass="entr" presetSubtype="8"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barn(inVertical)">
                                      <p:cBhvr>
                                        <p:cTn id="51" dur="500"/>
                                        <p:tgtEl>
                                          <p:spTgt spid="2">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10" end="10"/>
                                            </p:txEl>
                                          </p:spTgt>
                                        </p:tgtEl>
                                        <p:attrNameLst>
                                          <p:attrName>style.visibility</p:attrName>
                                        </p:attrNameLst>
                                      </p:cBhvr>
                                      <p:to>
                                        <p:strVal val="visible"/>
                                      </p:to>
                                    </p:set>
                                    <p:animEffect transition="in" filter="barn(inVertical)">
                                      <p:cBhvr>
                                        <p:cTn id="56"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solidFill>
                  <a:srgbClr val="002060"/>
                </a:solidFill>
              </a:rPr>
              <a:t>Some Oxidation-Reduction Problems</a:t>
            </a:r>
            <a:endParaRPr lang="en-US" dirty="0"/>
          </a:p>
        </p:txBody>
      </p:sp>
      <p:sp>
        <p:nvSpPr>
          <p:cNvPr id="2" name="Content Placeholder 1"/>
          <p:cNvSpPr>
            <a:spLocks noGrp="1"/>
          </p:cNvSpPr>
          <p:nvPr>
            <p:ph idx="1"/>
          </p:nvPr>
        </p:nvSpPr>
        <p:spPr>
          <a:xfrm>
            <a:off x="457200" y="1524000"/>
            <a:ext cx="8229600" cy="4876800"/>
          </a:xfrm>
        </p:spPr>
        <p:txBody>
          <a:bodyPr>
            <a:normAutofit fontScale="55000" lnSpcReduction="20000"/>
          </a:bodyPr>
          <a:lstStyle/>
          <a:p>
            <a:r>
              <a:rPr lang="en-US" b="1" dirty="0" smtClean="0"/>
              <a:t>Example III: </a:t>
            </a:r>
            <a:r>
              <a:rPr lang="en-US" dirty="0" smtClean="0"/>
              <a:t>Pure </a:t>
            </a:r>
            <a:r>
              <a:rPr lang="en-US" dirty="0"/>
              <a:t>zinc metal is placed into dilute hydrochloric acid. </a:t>
            </a:r>
            <a:r>
              <a:rPr lang="en-US" dirty="0" smtClean="0"/>
              <a:t>The metal dissolves and hydrogen </a:t>
            </a:r>
            <a:r>
              <a:rPr lang="en-US" dirty="0"/>
              <a:t>gas </a:t>
            </a:r>
            <a:r>
              <a:rPr lang="en-US" dirty="0" smtClean="0"/>
              <a:t>(H</a:t>
            </a:r>
            <a:r>
              <a:rPr lang="en-US" baseline="-25000" dirty="0" smtClean="0"/>
              <a:t>2</a:t>
            </a:r>
            <a:r>
              <a:rPr lang="en-US" dirty="0" smtClean="0"/>
              <a:t>) </a:t>
            </a:r>
            <a:r>
              <a:rPr lang="en-US" dirty="0"/>
              <a:t>is given off. Write the general equation and the redox equation. Which atom </a:t>
            </a:r>
            <a:r>
              <a:rPr lang="en-US" dirty="0" smtClean="0"/>
              <a:t>was reduced </a:t>
            </a:r>
            <a:r>
              <a:rPr lang="en-US" dirty="0"/>
              <a:t>and which </a:t>
            </a:r>
            <a:r>
              <a:rPr lang="en-US" dirty="0" smtClean="0"/>
              <a:t>one was oxidized? </a:t>
            </a:r>
          </a:p>
          <a:p>
            <a:endParaRPr lang="en-US" sz="2200" u="sng" dirty="0"/>
          </a:p>
          <a:p>
            <a:r>
              <a:rPr lang="en-US" b="1" u="sng" dirty="0" smtClean="0"/>
              <a:t>Answer</a:t>
            </a:r>
            <a:endParaRPr lang="en-US" b="1" dirty="0"/>
          </a:p>
          <a:p>
            <a:r>
              <a:rPr lang="en-US" b="1" dirty="0" smtClean="0">
                <a:solidFill>
                  <a:srgbClr val="002060"/>
                </a:solidFill>
              </a:rPr>
              <a:t>Zn</a:t>
            </a:r>
            <a:r>
              <a:rPr lang="en-US" b="1" baseline="-25000" dirty="0">
                <a:solidFill>
                  <a:srgbClr val="002060"/>
                </a:solidFill>
              </a:rPr>
              <a:t>(s)</a:t>
            </a:r>
            <a:r>
              <a:rPr lang="en-US" b="1" dirty="0" smtClean="0">
                <a:solidFill>
                  <a:srgbClr val="002060"/>
                </a:solidFill>
              </a:rPr>
              <a:t> </a:t>
            </a:r>
            <a:r>
              <a:rPr lang="en-US" b="1" dirty="0">
                <a:solidFill>
                  <a:srgbClr val="002060"/>
                </a:solidFill>
              </a:rPr>
              <a:t>+ HCl   </a:t>
            </a:r>
            <a:r>
              <a:rPr lang="en-US" b="1" dirty="0" smtClean="0">
                <a:solidFill>
                  <a:srgbClr val="002060"/>
                </a:solidFill>
              </a:rPr>
              <a:t>         </a:t>
            </a:r>
            <a:r>
              <a:rPr lang="en-US" b="1" dirty="0">
                <a:solidFill>
                  <a:srgbClr val="002060"/>
                </a:solidFill>
              </a:rPr>
              <a:t>  </a:t>
            </a:r>
            <a:r>
              <a:rPr lang="en-US" b="1" dirty="0" smtClean="0">
                <a:solidFill>
                  <a:srgbClr val="002060"/>
                </a:solidFill>
              </a:rPr>
              <a:t>                          ZnCl</a:t>
            </a:r>
            <a:r>
              <a:rPr lang="en-US" b="1" baseline="-25000" dirty="0" smtClean="0">
                <a:solidFill>
                  <a:srgbClr val="002060"/>
                </a:solidFill>
              </a:rPr>
              <a:t>2</a:t>
            </a:r>
            <a:r>
              <a:rPr lang="en-US" b="1" dirty="0" smtClean="0">
                <a:solidFill>
                  <a:srgbClr val="002060"/>
                </a:solidFill>
              </a:rPr>
              <a:t> </a:t>
            </a:r>
            <a:r>
              <a:rPr lang="en-US" b="1" dirty="0">
                <a:solidFill>
                  <a:srgbClr val="002060"/>
                </a:solidFill>
              </a:rPr>
              <a:t>+ </a:t>
            </a:r>
            <a:r>
              <a:rPr lang="en-US" b="1" dirty="0" smtClean="0">
                <a:solidFill>
                  <a:srgbClr val="002060"/>
                </a:solidFill>
              </a:rPr>
              <a:t>H</a:t>
            </a:r>
            <a:r>
              <a:rPr lang="en-US" b="1" baseline="-25000" dirty="0" smtClean="0">
                <a:solidFill>
                  <a:srgbClr val="002060"/>
                </a:solidFill>
              </a:rPr>
              <a:t>2(g)</a:t>
            </a:r>
            <a:endParaRPr lang="en-US" b="1" dirty="0">
              <a:solidFill>
                <a:srgbClr val="002060"/>
              </a:solidFill>
            </a:endParaRPr>
          </a:p>
          <a:p>
            <a:r>
              <a:rPr lang="en-US" b="1" dirty="0" smtClean="0">
                <a:solidFill>
                  <a:srgbClr val="002060"/>
                </a:solidFill>
              </a:rPr>
              <a:t>Zn</a:t>
            </a:r>
            <a:r>
              <a:rPr lang="en-US" b="1" baseline="-25000" dirty="0">
                <a:solidFill>
                  <a:srgbClr val="002060"/>
                </a:solidFill>
              </a:rPr>
              <a:t>(s)</a:t>
            </a:r>
            <a:r>
              <a:rPr lang="en-US" b="1" dirty="0" smtClean="0">
                <a:solidFill>
                  <a:srgbClr val="002060"/>
                </a:solidFill>
              </a:rPr>
              <a:t> </a:t>
            </a:r>
            <a:r>
              <a:rPr lang="en-US" b="1" dirty="0">
                <a:solidFill>
                  <a:srgbClr val="002060"/>
                </a:solidFill>
              </a:rPr>
              <a:t>+ </a:t>
            </a:r>
            <a:r>
              <a:rPr lang="en-US" b="1" dirty="0" smtClean="0">
                <a:solidFill>
                  <a:srgbClr val="002060"/>
                </a:solidFill>
              </a:rPr>
              <a:t>2 H</a:t>
            </a:r>
            <a:r>
              <a:rPr lang="en-US" b="1" baseline="30000" dirty="0" smtClean="0">
                <a:solidFill>
                  <a:srgbClr val="002060"/>
                </a:solidFill>
              </a:rPr>
              <a:t>+</a:t>
            </a:r>
            <a:r>
              <a:rPr lang="en-US" b="1" baseline="-25000" dirty="0" smtClean="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2 Cl</a:t>
            </a:r>
            <a:r>
              <a:rPr lang="en-US" b="1" baseline="30000" dirty="0" smtClean="0">
                <a:solidFill>
                  <a:srgbClr val="002060"/>
                </a:solidFill>
              </a:rPr>
              <a:t>-</a:t>
            </a:r>
            <a:r>
              <a:rPr lang="en-US" b="1" baseline="-25000" dirty="0" smtClean="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          </a:t>
            </a:r>
            <a:r>
              <a:rPr lang="en-US" b="1" dirty="0">
                <a:solidFill>
                  <a:srgbClr val="002060"/>
                </a:solidFill>
              </a:rPr>
              <a:t> </a:t>
            </a:r>
            <a:r>
              <a:rPr lang="en-US" b="1" dirty="0" smtClean="0">
                <a:solidFill>
                  <a:srgbClr val="002060"/>
                </a:solidFill>
              </a:rPr>
              <a:t>      Zn</a:t>
            </a:r>
            <a:r>
              <a:rPr lang="en-US" b="1" baseline="30000" dirty="0" smtClean="0">
                <a:solidFill>
                  <a:srgbClr val="002060"/>
                </a:solidFill>
              </a:rPr>
              <a:t>2+</a:t>
            </a:r>
            <a:r>
              <a:rPr lang="en-US" b="1" baseline="-25000" dirty="0" smtClean="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2 Cl</a:t>
            </a:r>
            <a:r>
              <a:rPr lang="en-US" b="1" baseline="30000" dirty="0" smtClean="0">
                <a:solidFill>
                  <a:srgbClr val="002060"/>
                </a:solidFill>
              </a:rPr>
              <a:t>-</a:t>
            </a:r>
            <a:r>
              <a:rPr lang="en-US" b="1" baseline="-25000" dirty="0">
                <a:solidFill>
                  <a:srgbClr val="002060"/>
                </a:solidFill>
              </a:rPr>
              <a:t> (</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H</a:t>
            </a:r>
            <a:r>
              <a:rPr lang="en-US" b="1" baseline="-25000" dirty="0" smtClean="0">
                <a:solidFill>
                  <a:srgbClr val="002060"/>
                </a:solidFill>
              </a:rPr>
              <a:t>2(g)</a:t>
            </a:r>
            <a:endParaRPr lang="en-US" b="1" dirty="0">
              <a:solidFill>
                <a:srgbClr val="002060"/>
              </a:solidFill>
            </a:endParaRPr>
          </a:p>
          <a:p>
            <a:r>
              <a:rPr lang="en-US" dirty="0" smtClean="0"/>
              <a:t>The chloride ion (</a:t>
            </a:r>
            <a:r>
              <a:rPr lang="en-US" dirty="0" err="1" smtClean="0"/>
              <a:t>Cl</a:t>
            </a:r>
            <a:r>
              <a:rPr lang="en-US" baseline="30000" dirty="0" smtClean="0"/>
              <a:t>-</a:t>
            </a:r>
            <a:r>
              <a:rPr lang="en-US" dirty="0" smtClean="0"/>
              <a:t>)</a:t>
            </a:r>
            <a:r>
              <a:rPr lang="en-US" dirty="0"/>
              <a:t> is unchanged </a:t>
            </a:r>
            <a:r>
              <a:rPr lang="en-US" dirty="0" smtClean="0"/>
              <a:t>in the </a:t>
            </a:r>
            <a:r>
              <a:rPr lang="en-US" dirty="0"/>
              <a:t>equation, so </a:t>
            </a:r>
            <a:r>
              <a:rPr lang="en-US" dirty="0" smtClean="0"/>
              <a:t>it was oxidized or reduced, which makes it a spectator ion</a:t>
            </a:r>
            <a:endParaRPr lang="en-US" dirty="0"/>
          </a:p>
          <a:p>
            <a:endParaRPr lang="en-US" sz="2200" b="1" dirty="0" smtClean="0"/>
          </a:p>
          <a:p>
            <a:r>
              <a:rPr lang="en-US" b="1" u="sng" dirty="0" smtClean="0"/>
              <a:t>Redox Reaction</a:t>
            </a:r>
            <a:endParaRPr lang="en-US" dirty="0"/>
          </a:p>
          <a:p>
            <a:r>
              <a:rPr lang="en-US" dirty="0">
                <a:solidFill>
                  <a:srgbClr val="002060"/>
                </a:solidFill>
              </a:rPr>
              <a:t> </a:t>
            </a:r>
            <a:r>
              <a:rPr lang="en-US" b="1" dirty="0" smtClean="0">
                <a:solidFill>
                  <a:srgbClr val="002060"/>
                </a:solidFill>
              </a:rPr>
              <a:t>Zn</a:t>
            </a:r>
            <a:r>
              <a:rPr lang="en-US" b="1" baseline="-25000" dirty="0">
                <a:solidFill>
                  <a:srgbClr val="002060"/>
                </a:solidFill>
              </a:rPr>
              <a:t>(s)</a:t>
            </a:r>
            <a:r>
              <a:rPr lang="en-US" b="1" dirty="0" smtClean="0">
                <a:solidFill>
                  <a:srgbClr val="002060"/>
                </a:solidFill>
              </a:rPr>
              <a:t> </a:t>
            </a:r>
            <a:r>
              <a:rPr lang="en-US" b="1" dirty="0">
                <a:solidFill>
                  <a:srgbClr val="002060"/>
                </a:solidFill>
              </a:rPr>
              <a:t>+ </a:t>
            </a:r>
            <a:r>
              <a:rPr lang="en-US" b="1" dirty="0" smtClean="0">
                <a:solidFill>
                  <a:srgbClr val="002060"/>
                </a:solidFill>
              </a:rPr>
              <a:t>2 H</a:t>
            </a:r>
            <a:r>
              <a:rPr lang="en-US" b="1" baseline="30000" dirty="0" smtClean="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                </a:t>
            </a:r>
            <a:r>
              <a:rPr lang="en-US" b="1" dirty="0">
                <a:solidFill>
                  <a:srgbClr val="002060"/>
                </a:solidFill>
              </a:rPr>
              <a:t> </a:t>
            </a:r>
            <a:r>
              <a:rPr lang="en-US" b="1" dirty="0" smtClean="0">
                <a:solidFill>
                  <a:srgbClr val="002060"/>
                </a:solidFill>
              </a:rPr>
              <a:t>                Zn</a:t>
            </a:r>
            <a:r>
              <a:rPr lang="en-US" b="1" baseline="30000" dirty="0" smtClean="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a:t>
            </a:r>
            <a:r>
              <a:rPr lang="en-US" b="1" dirty="0" smtClean="0">
                <a:solidFill>
                  <a:srgbClr val="002060"/>
                </a:solidFill>
              </a:rPr>
              <a:t>H</a:t>
            </a:r>
            <a:r>
              <a:rPr lang="en-US" b="1" baseline="-25000" dirty="0" smtClean="0">
                <a:solidFill>
                  <a:srgbClr val="002060"/>
                </a:solidFill>
              </a:rPr>
              <a:t>2(g)</a:t>
            </a:r>
            <a:endParaRPr lang="en-US" b="1" dirty="0">
              <a:solidFill>
                <a:srgbClr val="002060"/>
              </a:solidFill>
            </a:endParaRPr>
          </a:p>
          <a:p>
            <a:r>
              <a:rPr lang="en-US" dirty="0"/>
              <a:t> </a:t>
            </a:r>
            <a:r>
              <a:rPr lang="en-US" dirty="0" smtClean="0"/>
              <a:t>Zinc </a:t>
            </a:r>
            <a:r>
              <a:rPr lang="en-US" dirty="0"/>
              <a:t>is </a:t>
            </a:r>
            <a:r>
              <a:rPr lang="en-US" dirty="0" smtClean="0"/>
              <a:t>oxidized </a:t>
            </a:r>
            <a:r>
              <a:rPr lang="en-US" dirty="0"/>
              <a:t>to Zn</a:t>
            </a:r>
            <a:r>
              <a:rPr lang="en-US" baseline="30000" dirty="0"/>
              <a:t>2</a:t>
            </a:r>
            <a:r>
              <a:rPr lang="en-US" baseline="30000" dirty="0" smtClean="0"/>
              <a:t>+</a:t>
            </a:r>
            <a:r>
              <a:rPr lang="en-US" baseline="-25000" dirty="0"/>
              <a:t>(</a:t>
            </a:r>
            <a:r>
              <a:rPr lang="en-US" baseline="-25000" dirty="0" err="1"/>
              <a:t>aq</a:t>
            </a:r>
            <a:r>
              <a:rPr lang="en-US" baseline="-25000" dirty="0"/>
              <a:t>)</a:t>
            </a:r>
            <a:r>
              <a:rPr lang="en-US" dirty="0" smtClean="0"/>
              <a:t>, </a:t>
            </a:r>
            <a:r>
              <a:rPr lang="en-US" dirty="0"/>
              <a:t>H</a:t>
            </a:r>
            <a:r>
              <a:rPr lang="en-US" baseline="30000" dirty="0" smtClean="0"/>
              <a:t>+</a:t>
            </a:r>
            <a:r>
              <a:rPr lang="en-US" baseline="-25000" dirty="0"/>
              <a:t>(</a:t>
            </a:r>
            <a:r>
              <a:rPr lang="en-US" baseline="-25000" dirty="0" err="1"/>
              <a:t>aq</a:t>
            </a:r>
            <a:r>
              <a:rPr lang="en-US" baseline="-25000" dirty="0"/>
              <a:t>)</a:t>
            </a:r>
            <a:r>
              <a:rPr lang="en-US" dirty="0" smtClean="0"/>
              <a:t> </a:t>
            </a:r>
            <a:r>
              <a:rPr lang="en-US" dirty="0"/>
              <a:t>is reduced to </a:t>
            </a:r>
            <a:r>
              <a:rPr lang="en-US" dirty="0" smtClean="0"/>
              <a:t>form H</a:t>
            </a:r>
            <a:r>
              <a:rPr lang="en-US" baseline="-25000" dirty="0" smtClean="0"/>
              <a:t>2(g)</a:t>
            </a:r>
            <a:endParaRPr lang="en-US" dirty="0"/>
          </a:p>
          <a:p>
            <a:endParaRPr lang="en-US" dirty="0"/>
          </a:p>
          <a:p>
            <a:r>
              <a:rPr lang="en-US" b="1" u="sng" dirty="0">
                <a:solidFill>
                  <a:srgbClr val="FF0000"/>
                </a:solidFill>
              </a:rPr>
              <a:t>In </a:t>
            </a:r>
            <a:r>
              <a:rPr lang="en-US" b="1" u="sng" dirty="0" smtClean="0">
                <a:solidFill>
                  <a:srgbClr val="FF0000"/>
                </a:solidFill>
              </a:rPr>
              <a:t>General</a:t>
            </a:r>
            <a:endParaRPr lang="en-US" dirty="0">
              <a:solidFill>
                <a:srgbClr val="FF0000"/>
              </a:solidFill>
            </a:endParaRPr>
          </a:p>
          <a:p>
            <a:r>
              <a:rPr lang="en-US" b="1" dirty="0">
                <a:solidFill>
                  <a:srgbClr val="FF0000"/>
                </a:solidFill>
              </a:rPr>
              <a:t>When there is oxidation, there is also reduction</a:t>
            </a:r>
            <a:r>
              <a:rPr lang="en-US" b="1" dirty="0" smtClean="0">
                <a:solidFill>
                  <a:srgbClr val="FF0000"/>
                </a:solidFill>
              </a:rPr>
              <a:t>.</a:t>
            </a:r>
            <a:r>
              <a:rPr lang="en-US" dirty="0">
                <a:solidFill>
                  <a:srgbClr val="FF0000"/>
                </a:solidFill>
              </a:rPr>
              <a:t> </a:t>
            </a:r>
            <a:r>
              <a:rPr lang="en-US" b="1" dirty="0" smtClean="0">
                <a:solidFill>
                  <a:srgbClr val="FF0000"/>
                </a:solidFill>
              </a:rPr>
              <a:t>The </a:t>
            </a:r>
            <a:r>
              <a:rPr lang="en-US" b="1" dirty="0">
                <a:solidFill>
                  <a:srgbClr val="FF0000"/>
                </a:solidFill>
              </a:rPr>
              <a:t>substance which </a:t>
            </a:r>
            <a:r>
              <a:rPr lang="en-US" b="1" u="sng" dirty="0">
                <a:solidFill>
                  <a:srgbClr val="FF0000"/>
                </a:solidFill>
              </a:rPr>
              <a:t>loses</a:t>
            </a:r>
            <a:r>
              <a:rPr lang="en-US" b="1" dirty="0">
                <a:solidFill>
                  <a:srgbClr val="FF0000"/>
                </a:solidFill>
              </a:rPr>
              <a:t> electrons is </a:t>
            </a:r>
            <a:r>
              <a:rPr lang="en-US" b="1" u="sng" dirty="0" smtClean="0">
                <a:solidFill>
                  <a:srgbClr val="FF0000"/>
                </a:solidFill>
              </a:rPr>
              <a:t>oxidized</a:t>
            </a:r>
            <a:r>
              <a:rPr lang="en-US" b="1" dirty="0" smtClean="0">
                <a:solidFill>
                  <a:srgbClr val="FF0000"/>
                </a:solidFill>
              </a:rPr>
              <a:t>. The </a:t>
            </a:r>
            <a:r>
              <a:rPr lang="en-US" b="1" dirty="0">
                <a:solidFill>
                  <a:srgbClr val="FF0000"/>
                </a:solidFill>
              </a:rPr>
              <a:t>substance which gains electrons is </a:t>
            </a:r>
            <a:r>
              <a:rPr lang="en-US" b="1" u="sng" dirty="0">
                <a:solidFill>
                  <a:srgbClr val="FF0000"/>
                </a:solidFill>
              </a:rPr>
              <a:t>reduced</a:t>
            </a:r>
            <a:r>
              <a:rPr lang="en-US" b="1" dirty="0">
                <a:solidFill>
                  <a:srgbClr val="FF0000"/>
                </a:solidFill>
              </a:rPr>
              <a:t>.</a:t>
            </a:r>
            <a:endParaRPr lang="en-US" dirty="0">
              <a:solidFill>
                <a:srgbClr val="FF0000"/>
              </a:solidFill>
            </a:endParaRPr>
          </a:p>
          <a:p>
            <a:endParaRPr lang="en-US" dirty="0">
              <a:solidFill>
                <a:srgbClr val="FF0000"/>
              </a:solidFill>
            </a:endParaRPr>
          </a:p>
        </p:txBody>
      </p:sp>
      <p:sp>
        <p:nvSpPr>
          <p:cNvPr id="7" name="Slide Number Placeholder 6"/>
          <p:cNvSpPr>
            <a:spLocks noGrp="1"/>
          </p:cNvSpPr>
          <p:nvPr>
            <p:ph type="sldNum" sz="quarter" idx="12"/>
          </p:nvPr>
        </p:nvSpPr>
        <p:spPr/>
        <p:txBody>
          <a:bodyPr/>
          <a:lstStyle/>
          <a:p>
            <a:fld id="{A69D9B76-05C6-454B-AEC4-5BA0B1C51C00}" type="slidenum">
              <a:rPr lang="en-US" smtClean="0"/>
              <a:t>13</a:t>
            </a:fld>
            <a:endParaRPr lang="en-US"/>
          </a:p>
        </p:txBody>
      </p:sp>
      <p:cxnSp>
        <p:nvCxnSpPr>
          <p:cNvPr id="8" name="Straight Arrow Connector 7"/>
          <p:cNvCxnSpPr/>
          <p:nvPr/>
        </p:nvCxnSpPr>
        <p:spPr>
          <a:xfrm>
            <a:off x="3381375" y="28194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381375" y="31242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381375" y="43434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98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arn(inVertical)">
                                      <p:cBhvr>
                                        <p:cTn id="25" dur="500"/>
                                        <p:tgtEl>
                                          <p:spTgt spid="2">
                                            <p:txEl>
                                              <p:pRg st="4" end="4"/>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barn(inVertical)">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barn(inVertical)">
                                      <p:cBhvr>
                                        <p:cTn id="43" dur="500"/>
                                        <p:tgtEl>
                                          <p:spTgt spid="2">
                                            <p:txEl>
                                              <p:pRg st="8" end="8"/>
                                            </p:txEl>
                                          </p:spTgt>
                                        </p:tgtEl>
                                      </p:cBhvr>
                                    </p:animEffect>
                                  </p:childTnLst>
                                </p:cTn>
                              </p:par>
                              <p:par>
                                <p:cTn id="44" presetID="22" presetClass="entr" presetSubtype="8"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barn(inVertical)">
                                      <p:cBhvr>
                                        <p:cTn id="51" dur="500"/>
                                        <p:tgtEl>
                                          <p:spTgt spid="2">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11" end="11"/>
                                            </p:txEl>
                                          </p:spTgt>
                                        </p:tgtEl>
                                        <p:attrNameLst>
                                          <p:attrName>style.visibility</p:attrName>
                                        </p:attrNameLst>
                                      </p:cBhvr>
                                      <p:to>
                                        <p:strVal val="visible"/>
                                      </p:to>
                                    </p:set>
                                    <p:animEffect transition="in" filter="barn(inVertical)">
                                      <p:cBhvr>
                                        <p:cTn id="56" dur="500"/>
                                        <p:tgtEl>
                                          <p:spTgt spid="2">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Effect transition="in" filter="barn(inVertical)">
                                      <p:cBhvr>
                                        <p:cTn id="61"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a:solidFill>
                  <a:srgbClr val="002060"/>
                </a:solidFill>
              </a:rPr>
              <a:t>Some Oxidation-Reduction Problems</a:t>
            </a:r>
            <a:endParaRPr lang="en-US" dirty="0"/>
          </a:p>
        </p:txBody>
      </p:sp>
      <p:sp>
        <p:nvSpPr>
          <p:cNvPr id="2" name="Content Placeholder 1"/>
          <p:cNvSpPr>
            <a:spLocks noGrp="1"/>
          </p:cNvSpPr>
          <p:nvPr>
            <p:ph idx="1"/>
          </p:nvPr>
        </p:nvSpPr>
        <p:spPr/>
        <p:txBody>
          <a:bodyPr>
            <a:normAutofit fontScale="70000" lnSpcReduction="20000"/>
          </a:bodyPr>
          <a:lstStyle/>
          <a:p>
            <a:r>
              <a:rPr lang="en-US" b="1" dirty="0"/>
              <a:t>Example </a:t>
            </a:r>
            <a:r>
              <a:rPr lang="en-US" b="1" dirty="0" smtClean="0"/>
              <a:t>IV</a:t>
            </a:r>
            <a:r>
              <a:rPr lang="en-US" dirty="0" smtClean="0"/>
              <a:t>: A student wants to determine the copper content of a piece of bronze, which is an alloy consisting of primarily of copper and tin. The student dissolves the sample in nitric acid and then adds a solution of potassium iodide. The reaction yields </a:t>
            </a:r>
            <a:r>
              <a:rPr lang="en-US" dirty="0" err="1" smtClean="0"/>
              <a:t>CuI</a:t>
            </a:r>
            <a:r>
              <a:rPr lang="en-US" dirty="0" smtClean="0"/>
              <a:t> and iodine, which is back-titrated using sodium thiosulfate</a:t>
            </a:r>
          </a:p>
          <a:p>
            <a:r>
              <a:rPr lang="en-US" b="1" u="sng" dirty="0" smtClean="0"/>
              <a:t>Initial reaction</a:t>
            </a:r>
            <a:endParaRPr lang="en-US" b="1" dirty="0"/>
          </a:p>
          <a:p>
            <a:r>
              <a:rPr lang="en-US" dirty="0" smtClean="0">
                <a:solidFill>
                  <a:srgbClr val="002060"/>
                </a:solidFill>
              </a:rPr>
              <a:t>           </a:t>
            </a:r>
            <a:r>
              <a:rPr lang="en-US" b="1" dirty="0" smtClean="0">
                <a:solidFill>
                  <a:srgbClr val="002060"/>
                </a:solidFill>
              </a:rPr>
              <a:t>Cu</a:t>
            </a:r>
            <a:r>
              <a:rPr lang="en-US" b="1" baseline="30000" dirty="0" smtClean="0">
                <a:solidFill>
                  <a:srgbClr val="002060"/>
                </a:solidFill>
              </a:rPr>
              <a:t>2+</a:t>
            </a:r>
            <a:r>
              <a:rPr lang="en-US" b="1" baseline="-25000" dirty="0" smtClean="0">
                <a:solidFill>
                  <a:srgbClr val="002060"/>
                </a:solidFill>
              </a:rPr>
              <a:t>(</a:t>
            </a:r>
            <a:r>
              <a:rPr lang="en-US" b="1" baseline="-25000" dirty="0" err="1" smtClean="0">
                <a:solidFill>
                  <a:srgbClr val="002060"/>
                </a:solidFill>
              </a:rPr>
              <a:t>aq</a:t>
            </a:r>
            <a:r>
              <a:rPr lang="en-US" b="1" baseline="-25000" dirty="0" smtClean="0">
                <a:solidFill>
                  <a:srgbClr val="002060"/>
                </a:solidFill>
              </a:rPr>
              <a:t>)</a:t>
            </a:r>
            <a:r>
              <a:rPr lang="en-US" b="1" dirty="0" smtClean="0">
                <a:solidFill>
                  <a:srgbClr val="002060"/>
                </a:solidFill>
              </a:rPr>
              <a:t> +  I</a:t>
            </a:r>
            <a:r>
              <a:rPr lang="en-US" b="1" baseline="30000" dirty="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 e</a:t>
            </a:r>
            <a:r>
              <a:rPr lang="en-US" b="1" baseline="30000" dirty="0" smtClean="0">
                <a:solidFill>
                  <a:srgbClr val="002060"/>
                </a:solidFill>
              </a:rPr>
              <a:t>-</a:t>
            </a:r>
            <a:r>
              <a:rPr lang="en-US" b="1" dirty="0" smtClean="0">
                <a:solidFill>
                  <a:srgbClr val="002060"/>
                </a:solidFill>
              </a:rPr>
              <a:t>          </a:t>
            </a:r>
            <a:r>
              <a:rPr lang="en-US" b="1" dirty="0">
                <a:solidFill>
                  <a:srgbClr val="002060"/>
                </a:solidFill>
              </a:rPr>
              <a:t>       </a:t>
            </a:r>
            <a:r>
              <a:rPr lang="en-US" b="1" dirty="0" err="1" smtClean="0">
                <a:solidFill>
                  <a:srgbClr val="002060"/>
                </a:solidFill>
              </a:rPr>
              <a:t>CuI</a:t>
            </a:r>
            <a:r>
              <a:rPr lang="en-US" b="1" baseline="-25000" dirty="0" smtClean="0">
                <a:solidFill>
                  <a:srgbClr val="002060"/>
                </a:solidFill>
              </a:rPr>
              <a:t>(s)</a:t>
            </a:r>
            <a:endParaRPr lang="en-US" b="1" baseline="-25000" dirty="0">
              <a:solidFill>
                <a:srgbClr val="002060"/>
              </a:solidFill>
            </a:endParaRPr>
          </a:p>
          <a:p>
            <a:r>
              <a:rPr lang="en-US" b="1" dirty="0" smtClean="0">
                <a:solidFill>
                  <a:srgbClr val="002060"/>
                </a:solidFill>
              </a:rPr>
              <a:t>           3 I</a:t>
            </a:r>
            <a:r>
              <a:rPr lang="en-US" b="1" baseline="30000" dirty="0" smtClean="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a:t>
            </a:r>
            <a:r>
              <a:rPr lang="en-US" b="1" dirty="0" smtClean="0">
                <a:solidFill>
                  <a:srgbClr val="002060"/>
                </a:solidFill>
              </a:rPr>
              <a:t>                                      I</a:t>
            </a:r>
            <a:r>
              <a:rPr lang="en-US" b="1" baseline="-25000" dirty="0" smtClean="0">
                <a:solidFill>
                  <a:srgbClr val="002060"/>
                </a:solidFill>
              </a:rPr>
              <a:t>3</a:t>
            </a:r>
            <a:r>
              <a:rPr lang="en-US" b="1" baseline="30000" dirty="0" smtClean="0">
                <a:solidFill>
                  <a:srgbClr val="002060"/>
                </a:solidFill>
              </a:rPr>
              <a:t>-</a:t>
            </a:r>
            <a:r>
              <a:rPr lang="en-US" b="1" baseline="-25000" dirty="0" smtClean="0">
                <a:solidFill>
                  <a:srgbClr val="002060"/>
                </a:solidFill>
              </a:rPr>
              <a:t>(</a:t>
            </a:r>
            <a:r>
              <a:rPr lang="en-US" b="1" baseline="-25000" dirty="0" err="1" smtClean="0">
                <a:solidFill>
                  <a:srgbClr val="002060"/>
                </a:solidFill>
              </a:rPr>
              <a:t>aq</a:t>
            </a:r>
            <a:r>
              <a:rPr lang="en-US" b="1" baseline="-25000" dirty="0" smtClean="0">
                <a:solidFill>
                  <a:srgbClr val="002060"/>
                </a:solidFill>
              </a:rPr>
              <a:t>)  </a:t>
            </a:r>
            <a:r>
              <a:rPr lang="en-US" b="1" dirty="0" smtClean="0">
                <a:solidFill>
                  <a:srgbClr val="002060"/>
                </a:solidFill>
              </a:rPr>
              <a:t>+  2 e</a:t>
            </a:r>
            <a:r>
              <a:rPr lang="en-US" b="1" baseline="30000" dirty="0" smtClean="0">
                <a:solidFill>
                  <a:srgbClr val="002060"/>
                </a:solidFill>
              </a:rPr>
              <a:t>-</a:t>
            </a:r>
          </a:p>
          <a:p>
            <a:r>
              <a:rPr lang="en-US" b="1" dirty="0" smtClean="0">
                <a:solidFill>
                  <a:srgbClr val="002060"/>
                </a:solidFill>
              </a:rPr>
              <a:t>           2 </a:t>
            </a:r>
            <a:r>
              <a:rPr lang="en-US" b="1" dirty="0">
                <a:solidFill>
                  <a:srgbClr val="002060"/>
                </a:solidFill>
              </a:rPr>
              <a:t>Cu</a:t>
            </a:r>
            <a:r>
              <a:rPr lang="en-US" b="1" baseline="30000" dirty="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  </a:t>
            </a:r>
            <a:r>
              <a:rPr lang="en-US" b="1" dirty="0" smtClean="0">
                <a:solidFill>
                  <a:srgbClr val="002060"/>
                </a:solidFill>
              </a:rPr>
              <a:t> 5 I</a:t>
            </a:r>
            <a:r>
              <a:rPr lang="en-US" b="1" baseline="30000" dirty="0" smtClean="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a:t>
            </a:r>
            <a:r>
              <a:rPr lang="en-US" b="1" dirty="0" smtClean="0">
                <a:solidFill>
                  <a:srgbClr val="002060"/>
                </a:solidFill>
              </a:rPr>
              <a:t>                 2 </a:t>
            </a:r>
            <a:r>
              <a:rPr lang="en-US" b="1" dirty="0" err="1" smtClean="0">
                <a:solidFill>
                  <a:srgbClr val="002060"/>
                </a:solidFill>
              </a:rPr>
              <a:t>CuI</a:t>
            </a:r>
            <a:r>
              <a:rPr lang="en-US" b="1" baseline="-25000" dirty="0" smtClean="0">
                <a:solidFill>
                  <a:srgbClr val="002060"/>
                </a:solidFill>
              </a:rPr>
              <a:t>(s)</a:t>
            </a:r>
            <a:r>
              <a:rPr lang="en-US" b="1" dirty="0" smtClean="0">
                <a:solidFill>
                  <a:srgbClr val="002060"/>
                </a:solidFill>
              </a:rPr>
              <a:t>  + </a:t>
            </a:r>
            <a:r>
              <a:rPr lang="en-US" b="1" dirty="0">
                <a:solidFill>
                  <a:srgbClr val="002060"/>
                </a:solidFill>
              </a:rPr>
              <a:t>I</a:t>
            </a:r>
            <a:r>
              <a:rPr lang="en-US" b="1" baseline="-25000" dirty="0">
                <a:solidFill>
                  <a:srgbClr val="002060"/>
                </a:solidFill>
              </a:rPr>
              <a:t>3</a:t>
            </a:r>
            <a:r>
              <a:rPr lang="en-US" b="1" baseline="30000" dirty="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 </a:t>
            </a:r>
            <a:endParaRPr lang="en-US" b="1" dirty="0" smtClean="0">
              <a:solidFill>
                <a:srgbClr val="002060"/>
              </a:solidFill>
            </a:endParaRPr>
          </a:p>
          <a:p>
            <a:r>
              <a:rPr lang="en-US" b="1" u="sng" dirty="0" smtClean="0"/>
              <a:t>Back-titration</a:t>
            </a:r>
          </a:p>
          <a:p>
            <a:r>
              <a:rPr lang="en-US" sz="2800" dirty="0">
                <a:solidFill>
                  <a:srgbClr val="002060"/>
                </a:solidFill>
              </a:rPr>
              <a:t> </a:t>
            </a:r>
            <a:r>
              <a:rPr lang="en-US" sz="2800" dirty="0" smtClean="0">
                <a:solidFill>
                  <a:srgbClr val="002060"/>
                </a:solidFill>
              </a:rPr>
              <a:t>        </a:t>
            </a:r>
            <a:r>
              <a:rPr lang="en-US" b="1" dirty="0" smtClean="0">
                <a:solidFill>
                  <a:srgbClr val="002060"/>
                </a:solidFill>
              </a:rPr>
              <a:t>2 </a:t>
            </a:r>
            <a:r>
              <a:rPr lang="en-US" b="1" dirty="0">
                <a:solidFill>
                  <a:srgbClr val="002060"/>
                </a:solidFill>
              </a:rPr>
              <a:t>S</a:t>
            </a:r>
            <a:r>
              <a:rPr lang="en-US" b="1" baseline="-25000" dirty="0">
                <a:solidFill>
                  <a:srgbClr val="002060"/>
                </a:solidFill>
              </a:rPr>
              <a:t>2</a:t>
            </a:r>
            <a:r>
              <a:rPr lang="en-US" b="1" dirty="0">
                <a:solidFill>
                  <a:srgbClr val="002060"/>
                </a:solidFill>
              </a:rPr>
              <a:t>O</a:t>
            </a:r>
            <a:r>
              <a:rPr lang="en-US" b="1" baseline="-25000" dirty="0">
                <a:solidFill>
                  <a:srgbClr val="002060"/>
                </a:solidFill>
              </a:rPr>
              <a:t>3</a:t>
            </a:r>
            <a:r>
              <a:rPr lang="en-US" b="1" baseline="30000" dirty="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     I</a:t>
            </a:r>
            <a:r>
              <a:rPr lang="en-US" b="1" baseline="-25000" dirty="0">
                <a:solidFill>
                  <a:srgbClr val="002060"/>
                </a:solidFill>
              </a:rPr>
              <a:t>3</a:t>
            </a:r>
            <a:r>
              <a:rPr lang="en-US" b="1" baseline="30000" dirty="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   </a:t>
            </a:r>
            <a:r>
              <a:rPr lang="en-US" b="1" dirty="0">
                <a:solidFill>
                  <a:srgbClr val="002060"/>
                </a:solidFill>
              </a:rPr>
              <a:t>            </a:t>
            </a:r>
            <a:r>
              <a:rPr lang="en-US" b="1" dirty="0" smtClean="0">
                <a:solidFill>
                  <a:srgbClr val="002060"/>
                </a:solidFill>
              </a:rPr>
              <a:t>3 </a:t>
            </a:r>
            <a:r>
              <a:rPr lang="en-US" b="1" dirty="0">
                <a:solidFill>
                  <a:srgbClr val="002060"/>
                </a:solidFill>
              </a:rPr>
              <a:t>I</a:t>
            </a:r>
            <a:r>
              <a:rPr lang="en-US" b="1" baseline="30000" dirty="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    S</a:t>
            </a:r>
            <a:r>
              <a:rPr lang="en-US" b="1" baseline="-25000" dirty="0">
                <a:solidFill>
                  <a:srgbClr val="002060"/>
                </a:solidFill>
              </a:rPr>
              <a:t>4</a:t>
            </a:r>
            <a:r>
              <a:rPr lang="en-US" b="1" dirty="0">
                <a:solidFill>
                  <a:srgbClr val="002060"/>
                </a:solidFill>
              </a:rPr>
              <a:t>O</a:t>
            </a:r>
            <a:r>
              <a:rPr lang="en-US" b="1" baseline="-25000" dirty="0">
                <a:solidFill>
                  <a:srgbClr val="002060"/>
                </a:solidFill>
              </a:rPr>
              <a:t>6</a:t>
            </a:r>
            <a:r>
              <a:rPr lang="en-US" b="1" baseline="30000" dirty="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    </a:t>
            </a:r>
            <a:r>
              <a:rPr lang="en-US" sz="2800" b="1" dirty="0">
                <a:solidFill>
                  <a:srgbClr val="FF0000"/>
                </a:solidFill>
              </a:rPr>
              <a:t>	</a:t>
            </a:r>
            <a:endParaRPr lang="en-US" sz="2800" b="1" dirty="0" smtClean="0">
              <a:solidFill>
                <a:srgbClr val="FF0000"/>
              </a:solidFill>
            </a:endParaRPr>
          </a:p>
          <a:p>
            <a:r>
              <a:rPr lang="en-US" b="1" u="sng" dirty="0" smtClean="0">
                <a:solidFill>
                  <a:srgbClr val="FF0000"/>
                </a:solidFill>
              </a:rPr>
              <a:t>Overall</a:t>
            </a:r>
          </a:p>
          <a:p>
            <a:r>
              <a:rPr lang="en-US" sz="2800" dirty="0" smtClean="0">
                <a:solidFill>
                  <a:srgbClr val="FF0000"/>
                </a:solidFill>
              </a:rPr>
              <a:t>The number of moles of thiosulfate is equivalent to the number of moles of copper in the sample.</a:t>
            </a:r>
          </a:p>
          <a:p>
            <a:pPr lvl="1"/>
            <a:endParaRPr lang="en-US" dirty="0" smtClean="0">
              <a:solidFill>
                <a:srgbClr val="FF0000"/>
              </a:solidFill>
            </a:endParaRPr>
          </a:p>
          <a:p>
            <a:endParaRPr lang="en-US" dirty="0" smtClean="0">
              <a:solidFill>
                <a:schemeClr val="bg1"/>
              </a:solidFill>
            </a:endParaRPr>
          </a:p>
          <a:p>
            <a:endParaRPr lang="en-US" dirty="0"/>
          </a:p>
        </p:txBody>
      </p:sp>
      <p:sp>
        <p:nvSpPr>
          <p:cNvPr id="3" name="Slide Number Placeholder 2"/>
          <p:cNvSpPr>
            <a:spLocks noGrp="1"/>
          </p:cNvSpPr>
          <p:nvPr>
            <p:ph type="sldNum" sz="quarter" idx="12"/>
          </p:nvPr>
        </p:nvSpPr>
        <p:spPr/>
        <p:txBody>
          <a:bodyPr/>
          <a:lstStyle/>
          <a:p>
            <a:fld id="{A69D9B76-05C6-454B-AEC4-5BA0B1C51C00}" type="slidenum">
              <a:rPr lang="en-US" smtClean="0"/>
              <a:t>14</a:t>
            </a:fld>
            <a:endParaRPr lang="en-US"/>
          </a:p>
        </p:txBody>
      </p:sp>
      <p:cxnSp>
        <p:nvCxnSpPr>
          <p:cNvPr id="9" name="Straight Arrow Connector 8"/>
          <p:cNvCxnSpPr/>
          <p:nvPr/>
        </p:nvCxnSpPr>
        <p:spPr>
          <a:xfrm>
            <a:off x="4191000" y="35052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191000" y="3858768"/>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191000" y="4191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191000" y="48768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278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arn(inVertical)">
                                      <p:cBhvr>
                                        <p:cTn id="28" dur="500"/>
                                        <p:tgtEl>
                                          <p:spTgt spid="2">
                                            <p:txEl>
                                              <p:pRg st="4" end="4"/>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barn(inVertical)">
                                      <p:cBhvr>
                                        <p:cTn id="36" dur="5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barn(inVertical)">
                                      <p:cBhvr>
                                        <p:cTn id="41" dur="500"/>
                                        <p:tgtEl>
                                          <p:spTgt spid="2">
                                            <p:txEl>
                                              <p:pRg st="6" end="6"/>
                                            </p:txEl>
                                          </p:spTgt>
                                        </p:tgtEl>
                                      </p:cBhvr>
                                    </p:animEffect>
                                  </p:childTnLst>
                                </p:cTn>
                              </p:par>
                              <p:par>
                                <p:cTn id="42" presetID="22" presetClass="entr" presetSubtype="8"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barn(inVertical)">
                                      <p:cBhvr>
                                        <p:cTn id="49" dur="500"/>
                                        <p:tgtEl>
                                          <p:spTgt spid="2">
                                            <p:txEl>
                                              <p:pRg st="7" end="7"/>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smtClean="0">
                <a:solidFill>
                  <a:srgbClr val="002060"/>
                </a:solidFill>
              </a:rPr>
              <a:t>The </a:t>
            </a:r>
            <a:r>
              <a:rPr lang="en-US" sz="3600" dirty="0">
                <a:solidFill>
                  <a:srgbClr val="002060"/>
                </a:solidFill>
              </a:rPr>
              <a:t>Titrimetric Analysis of Vitamin </a:t>
            </a:r>
            <a:r>
              <a:rPr lang="en-US" sz="3600" dirty="0" smtClean="0">
                <a:solidFill>
                  <a:srgbClr val="002060"/>
                </a:solidFill>
              </a:rPr>
              <a:t>C</a:t>
            </a:r>
            <a:endParaRPr lang="en-US" sz="3600" dirty="0">
              <a:solidFill>
                <a:srgbClr val="002060"/>
              </a:solidFill>
            </a:endParaRPr>
          </a:p>
        </p:txBody>
      </p:sp>
      <p:sp>
        <p:nvSpPr>
          <p:cNvPr id="2" name="Content Placeholder 1"/>
          <p:cNvSpPr>
            <a:spLocks noGrp="1"/>
          </p:cNvSpPr>
          <p:nvPr>
            <p:ph idx="1"/>
          </p:nvPr>
        </p:nvSpPr>
        <p:spPr>
          <a:xfrm>
            <a:off x="457200" y="1524000"/>
            <a:ext cx="8458200" cy="4572000"/>
          </a:xfrm>
        </p:spPr>
        <p:txBody>
          <a:bodyPr>
            <a:normAutofit/>
          </a:bodyPr>
          <a:lstStyle/>
          <a:p>
            <a:r>
              <a:rPr lang="en-US" sz="2400" dirty="0" smtClean="0"/>
              <a:t>Vitamin </a:t>
            </a:r>
            <a:r>
              <a:rPr lang="en-US" sz="2400" dirty="0"/>
              <a:t>C (compound I), also called ascorbic acid, is a colorless, water-soluble acid </a:t>
            </a:r>
            <a:r>
              <a:rPr lang="en-US" sz="2400" dirty="0" smtClean="0"/>
              <a:t>(</a:t>
            </a:r>
            <a:r>
              <a:rPr lang="en-US" sz="2400" dirty="0" err="1" smtClean="0"/>
              <a:t>K</a:t>
            </a:r>
            <a:r>
              <a:rPr lang="en-US" sz="2400" baseline="-25000" dirty="0" err="1" smtClean="0"/>
              <a:t>a</a:t>
            </a:r>
            <a:r>
              <a:rPr lang="en-US" sz="2400" dirty="0" smtClean="0"/>
              <a:t>= </a:t>
            </a:r>
            <a:r>
              <a:rPr lang="en-US" sz="2400" dirty="0"/>
              <a:t>6.7 x 10</a:t>
            </a:r>
            <a:r>
              <a:rPr lang="en-US" sz="2400" baseline="30000" dirty="0"/>
              <a:t>-5</a:t>
            </a:r>
            <a:r>
              <a:rPr lang="en-US" sz="2400" dirty="0"/>
              <a:t>, one</a:t>
            </a:r>
            <a:r>
              <a:rPr lang="en-US" sz="2400" baseline="30000" dirty="0"/>
              <a:t> </a:t>
            </a:r>
            <a:r>
              <a:rPr lang="en-US" sz="2400" dirty="0"/>
              <a:t>of the </a:t>
            </a:r>
            <a:r>
              <a:rPr lang="en-US" sz="2400" dirty="0" err="1" smtClean="0"/>
              <a:t>enolic</a:t>
            </a:r>
            <a:r>
              <a:rPr lang="en-US" sz="2400" dirty="0" smtClean="0"/>
              <a:t> </a:t>
            </a:r>
            <a:r>
              <a:rPr lang="en-US" sz="2400" dirty="0"/>
              <a:t>protons is lost) and also a powerful biochemical reducing agent that readily undergoes air oxidation to </a:t>
            </a:r>
            <a:r>
              <a:rPr lang="en-US" sz="2400" dirty="0" err="1"/>
              <a:t>dehydroascorbic</a:t>
            </a:r>
            <a:r>
              <a:rPr lang="en-US" sz="2400" dirty="0"/>
              <a:t> acid </a:t>
            </a:r>
            <a:r>
              <a:rPr lang="en-US" sz="2400" dirty="0" smtClean="0"/>
              <a:t>(compound II</a:t>
            </a:r>
            <a:r>
              <a:rPr lang="en-US" sz="2400" dirty="0"/>
              <a:t>).</a:t>
            </a:r>
          </a:p>
          <a:p>
            <a:endParaRPr lang="en-US" sz="2400" dirty="0" smtClean="0">
              <a:solidFill>
                <a:schemeClr val="bg1"/>
              </a:solidFill>
            </a:endParaRPr>
          </a:p>
          <a:p>
            <a:endParaRPr lang="en-US" sz="2400" dirty="0">
              <a:solidFill>
                <a:schemeClr val="bg1"/>
              </a:solidFill>
            </a:endParaRPr>
          </a:p>
        </p:txBody>
      </p:sp>
      <p:sp>
        <p:nvSpPr>
          <p:cNvPr id="10" name="Slide Number Placeholder 9"/>
          <p:cNvSpPr>
            <a:spLocks noGrp="1"/>
          </p:cNvSpPr>
          <p:nvPr>
            <p:ph type="sldNum" sz="quarter" idx="12"/>
          </p:nvPr>
        </p:nvSpPr>
        <p:spPr/>
        <p:txBody>
          <a:bodyPr/>
          <a:lstStyle/>
          <a:p>
            <a:fld id="{A69D9B76-05C6-454B-AEC4-5BA0B1C51C00}" type="slidenum">
              <a:rPr lang="en-US" smtClean="0"/>
              <a:t>15</a:t>
            </a:fld>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03905148"/>
              </p:ext>
            </p:extLst>
          </p:nvPr>
        </p:nvGraphicFramePr>
        <p:xfrm>
          <a:off x="2209800" y="3307080"/>
          <a:ext cx="5198723" cy="1005840"/>
        </p:xfrm>
        <a:graphic>
          <a:graphicData uri="http://schemas.openxmlformats.org/presentationml/2006/ole">
            <mc:AlternateContent xmlns:mc="http://schemas.openxmlformats.org/markup-compatibility/2006">
              <mc:Choice xmlns:v="urn:schemas-microsoft-com:vml" Requires="v">
                <p:oleObj spid="_x0000_s1114" name="CS ChemDraw Drawing" r:id="rId3" imgW="5452353" imgH="1055658" progId="ChemDraw.Document.6.0">
                  <p:embed/>
                </p:oleObj>
              </mc:Choice>
              <mc:Fallback>
                <p:oleObj name="CS ChemDraw Drawing" r:id="rId3" imgW="5452353" imgH="1055658"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307080"/>
                        <a:ext cx="5198723" cy="1005840"/>
                      </a:xfrm>
                      <a:prstGeom prst="rect">
                        <a:avLst/>
                      </a:prstGeom>
                      <a:solidFill>
                        <a:schemeClr val="accent3">
                          <a:lumMod val="40000"/>
                          <a:lumOff val="60000"/>
                        </a:schemeClr>
                      </a:solidFill>
                    </p:spPr>
                  </p:pic>
                </p:oleObj>
              </mc:Fallback>
            </mc:AlternateContent>
          </a:graphicData>
        </a:graphic>
      </p:graphicFrame>
      <p:sp>
        <p:nvSpPr>
          <p:cNvPr id="6" name="Rectangle 4"/>
          <p:cNvSpPr>
            <a:spLocks noChangeArrowheads="1"/>
          </p:cNvSpPr>
          <p:nvPr/>
        </p:nvSpPr>
        <p:spPr bwMode="auto">
          <a:xfrm>
            <a:off x="477644" y="4580658"/>
            <a:ext cx="6227987"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Times New Roman" pitchFamily="18" charset="0"/>
                <a:ea typeface="Times"/>
                <a:cs typeface="Times New Roman" pitchFamily="18" charset="0"/>
              </a:rPr>
              <a:t>                                                   (</a:t>
            </a:r>
            <a:r>
              <a:rPr kumimoji="0" lang="en-US" sz="1600" b="1" i="0" u="none" strike="noStrike" cap="none" normalizeH="0" baseline="0" dirty="0" smtClean="0">
                <a:ln>
                  <a:noFill/>
                </a:ln>
                <a:effectLst/>
                <a:latin typeface="Times New Roman" pitchFamily="18" charset="0"/>
                <a:ea typeface="Times"/>
                <a:cs typeface="Times New Roman" pitchFamily="18" charset="0"/>
              </a:rPr>
              <a:t>I</a:t>
            </a:r>
            <a:r>
              <a:rPr kumimoji="0" lang="en-US" sz="1600" b="0" i="0" u="none" strike="noStrike" cap="none" normalizeH="0" baseline="0" dirty="0" smtClean="0">
                <a:ln>
                  <a:noFill/>
                </a:ln>
                <a:effectLst/>
                <a:latin typeface="Times New Roman" pitchFamily="18" charset="0"/>
                <a:ea typeface="Times"/>
                <a:cs typeface="Times New Roman" pitchFamily="18" charset="0"/>
              </a:rPr>
              <a:t>)	</a:t>
            </a:r>
            <a:r>
              <a:rPr lang="en-US" sz="1600" dirty="0">
                <a:latin typeface="Times New Roman" pitchFamily="18" charset="0"/>
                <a:ea typeface="Times"/>
                <a:cs typeface="Times New Roman" pitchFamily="18" charset="0"/>
              </a:rPr>
              <a:t> </a:t>
            </a:r>
            <a:r>
              <a:rPr lang="en-US" sz="1600" dirty="0" smtClean="0">
                <a:latin typeface="Times New Roman" pitchFamily="18" charset="0"/>
                <a:ea typeface="Times"/>
                <a:cs typeface="Times New Roman" pitchFamily="18" charset="0"/>
              </a:rPr>
              <a:t>                               </a:t>
            </a:r>
            <a:r>
              <a:rPr kumimoji="0" lang="en-US" sz="1600" b="0" i="0" u="none" strike="noStrike" cap="none" normalizeH="0" baseline="0" dirty="0" smtClean="0">
                <a:ln>
                  <a:noFill/>
                </a:ln>
                <a:effectLst/>
                <a:latin typeface="Times New Roman" pitchFamily="18" charset="0"/>
                <a:ea typeface="Times"/>
                <a:cs typeface="Times New Roman" pitchFamily="18" charset="0"/>
              </a:rPr>
              <a:t>        (</a:t>
            </a:r>
            <a:r>
              <a:rPr kumimoji="0" lang="en-US" sz="1600" b="1" i="0" u="none" strike="noStrike" cap="none" normalizeH="0" baseline="0" dirty="0" smtClean="0">
                <a:ln>
                  <a:noFill/>
                </a:ln>
                <a:effectLst/>
                <a:latin typeface="Times New Roman" pitchFamily="18" charset="0"/>
                <a:ea typeface="Times"/>
                <a:cs typeface="Times New Roman" pitchFamily="18" charset="0"/>
              </a:rPr>
              <a:t>II</a:t>
            </a:r>
            <a:r>
              <a:rPr kumimoji="0" lang="en-US" sz="1600" b="0" i="0" u="none" strike="noStrike" cap="none" normalizeH="0" baseline="0" dirty="0" smtClean="0">
                <a:ln>
                  <a:noFill/>
                </a:ln>
                <a:effectLst/>
                <a:latin typeface="Times New Roman" pitchFamily="18" charset="0"/>
                <a:ea typeface="Times"/>
                <a:cs typeface="Times New Roman" pitchFamily="18" charset="0"/>
              </a:rPr>
              <a:t>)</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effectLst/>
              <a:latin typeface="Arial" pitchFamily="34" charset="0"/>
              <a:cs typeface="Arial"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123406622"/>
              </p:ext>
            </p:extLst>
          </p:nvPr>
        </p:nvGraphicFramePr>
        <p:xfrm>
          <a:off x="1618438" y="4854575"/>
          <a:ext cx="6192078" cy="914400"/>
        </p:xfrm>
        <a:graphic>
          <a:graphicData uri="http://schemas.openxmlformats.org/presentationml/2006/ole">
            <mc:AlternateContent xmlns:mc="http://schemas.openxmlformats.org/markup-compatibility/2006">
              <mc:Choice xmlns:v="urn:schemas-microsoft-com:vml" Requires="v">
                <p:oleObj spid="_x0000_s1115" name="CS ChemDraw Drawing" r:id="rId5" imgW="8706255" imgH="1281292" progId="ChemDraw.Document.6.0">
                  <p:embed/>
                </p:oleObj>
              </mc:Choice>
              <mc:Fallback>
                <p:oleObj name="CS ChemDraw Drawing" r:id="rId5" imgW="8706255" imgH="1281292"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8438" y="4854575"/>
                        <a:ext cx="6192078" cy="914400"/>
                      </a:xfrm>
                      <a:prstGeom prst="rect">
                        <a:avLst/>
                      </a:prstGeom>
                      <a:solidFill>
                        <a:schemeClr val="accent4">
                          <a:lumMod val="40000"/>
                          <a:lumOff val="60000"/>
                        </a:schemeClr>
                      </a:solidFill>
                    </p:spPr>
                  </p:pic>
                </p:oleObj>
              </mc:Fallback>
            </mc:AlternateContent>
          </a:graphicData>
        </a:graphic>
      </p:graphicFrame>
      <p:sp>
        <p:nvSpPr>
          <p:cNvPr id="8" name="Rectangle 5"/>
          <p:cNvSpPr>
            <a:spLocks noChangeArrowheads="1"/>
          </p:cNvSpPr>
          <p:nvPr/>
        </p:nvSpPr>
        <p:spPr bwMode="auto">
          <a:xfrm>
            <a:off x="0" y="1333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1344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par>
                                <p:cTn id="18" presetID="53" presetClass="entr" presetSubtype="16"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solidFill>
                  <a:srgbClr val="002060"/>
                </a:solidFill>
              </a:rPr>
              <a:t>The Titrimetric Analysis of Vitamin C</a:t>
            </a:r>
            <a:endParaRPr lang="en-US" sz="3600" dirty="0"/>
          </a:p>
        </p:txBody>
      </p:sp>
      <p:sp>
        <p:nvSpPr>
          <p:cNvPr id="2" name="Content Placeholder 1"/>
          <p:cNvSpPr>
            <a:spLocks noGrp="1"/>
          </p:cNvSpPr>
          <p:nvPr>
            <p:ph idx="1"/>
          </p:nvPr>
        </p:nvSpPr>
        <p:spPr/>
        <p:txBody>
          <a:bodyPr>
            <a:normAutofit lnSpcReduction="10000"/>
          </a:bodyPr>
          <a:lstStyle/>
          <a:p>
            <a:r>
              <a:rPr lang="en-US" sz="2800" dirty="0"/>
              <a:t>The spontaneous reaction that </a:t>
            </a:r>
            <a:r>
              <a:rPr lang="en-US" sz="2800" dirty="0" smtClean="0"/>
              <a:t>the students </a:t>
            </a:r>
            <a:r>
              <a:rPr lang="en-US" sz="2800" dirty="0"/>
              <a:t>will study in this assignment involves the following two half reactions: </a:t>
            </a:r>
            <a:endParaRPr lang="en-US" sz="2800" dirty="0" smtClean="0"/>
          </a:p>
          <a:p>
            <a:endParaRPr lang="en-US" sz="2800" dirty="0"/>
          </a:p>
          <a:p>
            <a:endParaRPr lang="en-US" sz="2800" dirty="0" smtClean="0"/>
          </a:p>
          <a:p>
            <a:endParaRPr lang="en-US" sz="2800" dirty="0"/>
          </a:p>
          <a:p>
            <a:r>
              <a:rPr lang="en-US" sz="2800" dirty="0"/>
              <a:t>Since both reactions involve two electrons, </a:t>
            </a:r>
            <a:r>
              <a:rPr lang="en-US" sz="2800" dirty="0" smtClean="0"/>
              <a:t>the </a:t>
            </a:r>
            <a:r>
              <a:rPr lang="en-US" sz="2800" dirty="0"/>
              <a:t>stoichiometry </a:t>
            </a:r>
            <a:r>
              <a:rPr lang="en-US" sz="2800" dirty="0" smtClean="0"/>
              <a:t>between </a:t>
            </a:r>
            <a:r>
              <a:rPr lang="en-US" sz="2800" dirty="0"/>
              <a:t>ascorbic acid and triiodide </a:t>
            </a:r>
            <a:r>
              <a:rPr lang="en-US" sz="2800" dirty="0" smtClean="0"/>
              <a:t/>
            </a:r>
            <a:br>
              <a:rPr lang="en-US" sz="2800" dirty="0" smtClean="0"/>
            </a:br>
            <a:r>
              <a:rPr lang="en-US" sz="2800" dirty="0" smtClean="0"/>
              <a:t>ion is 1:1.</a:t>
            </a:r>
            <a:endParaRPr lang="en-US" sz="2800" dirty="0"/>
          </a:p>
          <a:p>
            <a:pPr marL="0" indent="0">
              <a:buNone/>
            </a:pPr>
            <a:r>
              <a:rPr lang="en-US" sz="2800" dirty="0"/>
              <a:t> </a:t>
            </a:r>
          </a:p>
          <a:p>
            <a:endParaRPr lang="en-US" sz="2800" dirty="0"/>
          </a:p>
          <a:p>
            <a:endParaRPr lang="en-US" sz="2800" dirty="0"/>
          </a:p>
          <a:p>
            <a:endParaRPr lang="en-US" dirty="0"/>
          </a:p>
        </p:txBody>
      </p:sp>
      <p:sp>
        <p:nvSpPr>
          <p:cNvPr id="6" name="Slide Number Placeholder 5"/>
          <p:cNvSpPr>
            <a:spLocks noGrp="1"/>
          </p:cNvSpPr>
          <p:nvPr>
            <p:ph type="sldNum" sz="quarter" idx="12"/>
          </p:nvPr>
        </p:nvSpPr>
        <p:spPr/>
        <p:txBody>
          <a:bodyPr/>
          <a:lstStyle/>
          <a:p>
            <a:fld id="{A69D9B76-05C6-454B-AEC4-5BA0B1C51C00}" type="slidenum">
              <a:rPr lang="en-US" smtClean="0"/>
              <a:t>16</a:t>
            </a:fld>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953444846"/>
              </p:ext>
            </p:extLst>
          </p:nvPr>
        </p:nvGraphicFramePr>
        <p:xfrm>
          <a:off x="2776537" y="2743200"/>
          <a:ext cx="4200525" cy="866775"/>
        </p:xfrm>
        <a:graphic>
          <a:graphicData uri="http://schemas.openxmlformats.org/presentationml/2006/ole">
            <mc:AlternateContent xmlns:mc="http://schemas.openxmlformats.org/markup-compatibility/2006">
              <mc:Choice xmlns:v="urn:schemas-microsoft-com:vml" Requires="v">
                <p:oleObj spid="_x0000_s2099" name="CS ChemDraw Drawing" r:id="rId3" imgW="5209972" imgH="1075337" progId="ChemDraw.Document.6.0">
                  <p:embed/>
                </p:oleObj>
              </mc:Choice>
              <mc:Fallback>
                <p:oleObj name="CS ChemDraw Drawing" r:id="rId3" imgW="5209972" imgH="107533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6537" y="2743200"/>
                        <a:ext cx="4200525" cy="866775"/>
                      </a:xfrm>
                      <a:prstGeom prst="rect">
                        <a:avLst/>
                      </a:prstGeom>
                      <a:solidFill>
                        <a:schemeClr val="accent3">
                          <a:lumMod val="40000"/>
                          <a:lumOff val="60000"/>
                        </a:schemeClr>
                      </a:solidFill>
                    </p:spPr>
                  </p:pic>
                </p:oleObj>
              </mc:Fallback>
            </mc:AlternateContent>
          </a:graphicData>
        </a:graphic>
      </p:graphicFrame>
      <p:sp>
        <p:nvSpPr>
          <p:cNvPr id="12" name="TextBox 11"/>
          <p:cNvSpPr txBox="1"/>
          <p:nvPr/>
        </p:nvSpPr>
        <p:spPr>
          <a:xfrm>
            <a:off x="3276600" y="3733800"/>
            <a:ext cx="3200400" cy="365760"/>
          </a:xfrm>
          <a:prstGeom prst="rect">
            <a:avLst/>
          </a:prstGeom>
          <a:solidFill>
            <a:schemeClr val="accent4">
              <a:lumMod val="40000"/>
              <a:lumOff val="60000"/>
            </a:schemeClr>
          </a:solidFill>
        </p:spPr>
        <p:txBody>
          <a:bodyPr wrap="square" rtlCol="0">
            <a:spAutoFit/>
          </a:bodyPr>
          <a:lstStyle/>
          <a:p>
            <a:r>
              <a:rPr lang="en-US" dirty="0"/>
              <a:t>3 I</a:t>
            </a:r>
            <a:r>
              <a:rPr lang="en-US" baseline="30000" dirty="0"/>
              <a:t>-</a:t>
            </a:r>
            <a:r>
              <a:rPr lang="en-US" dirty="0">
                <a:solidFill>
                  <a:schemeClr val="bg1"/>
                </a:solidFill>
              </a:rPr>
              <a:t>	</a:t>
            </a:r>
            <a:r>
              <a:rPr lang="en-US" dirty="0" smtClean="0"/>
              <a:t>             I</a:t>
            </a:r>
            <a:r>
              <a:rPr lang="en-US" baseline="-25000" dirty="0" smtClean="0"/>
              <a:t>3</a:t>
            </a:r>
            <a:r>
              <a:rPr lang="en-US" baseline="30000" dirty="0" smtClean="0"/>
              <a:t>-</a:t>
            </a:r>
            <a:r>
              <a:rPr lang="en-US" dirty="0" smtClean="0"/>
              <a:t>   </a:t>
            </a:r>
            <a:r>
              <a:rPr lang="en-US" dirty="0"/>
              <a:t>+   2 e</a:t>
            </a:r>
            <a:r>
              <a:rPr lang="en-US" baseline="30000" dirty="0"/>
              <a:t>-</a:t>
            </a:r>
          </a:p>
          <a:p>
            <a:endParaRPr lang="en-US" dirty="0">
              <a:solidFill>
                <a:schemeClr val="bg1"/>
              </a:solidFill>
            </a:endParaRPr>
          </a:p>
        </p:txBody>
      </p:sp>
      <p:cxnSp>
        <p:nvCxnSpPr>
          <p:cNvPr id="13" name="Straight Arrow Connector 12"/>
          <p:cNvCxnSpPr/>
          <p:nvPr/>
        </p:nvCxnSpPr>
        <p:spPr>
          <a:xfrm>
            <a:off x="4210756" y="3923453"/>
            <a:ext cx="609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34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par>
                                <p:cTn id="22" presetID="22" presetClass="entr" presetSubtype="8"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barn(inVertical)">
                                      <p:cBhvr>
                                        <p:cTn id="29" dur="500"/>
                                        <p:tgtEl>
                                          <p:spTgt spid="2">
                                            <p:txEl>
                                              <p:pRg st="4" end="4"/>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solidFill>
                  <a:srgbClr val="002060"/>
                </a:solidFill>
              </a:rPr>
              <a:t>The Titrimetric Analysis of Vitamin C</a:t>
            </a:r>
            <a:endParaRPr lang="en-US" sz="3600" dirty="0"/>
          </a:p>
        </p:txBody>
      </p:sp>
      <p:sp>
        <p:nvSpPr>
          <p:cNvPr id="2" name="Content Placeholder 1"/>
          <p:cNvSpPr>
            <a:spLocks noGrp="1"/>
          </p:cNvSpPr>
          <p:nvPr>
            <p:ph idx="1"/>
          </p:nvPr>
        </p:nvSpPr>
        <p:spPr>
          <a:xfrm>
            <a:off x="457200" y="1524000"/>
            <a:ext cx="8534400" cy="4572000"/>
          </a:xfrm>
        </p:spPr>
        <p:txBody>
          <a:bodyPr>
            <a:noAutofit/>
          </a:bodyPr>
          <a:lstStyle/>
          <a:p>
            <a:r>
              <a:rPr lang="en-US" sz="2000" dirty="0"/>
              <a:t>The unknown sample, whether it is the amount of sodium thiosulfate in </a:t>
            </a:r>
            <a:r>
              <a:rPr lang="en-US" sz="2000" dirty="0" smtClean="0"/>
              <a:t/>
            </a:r>
            <a:br>
              <a:rPr lang="en-US" sz="2000" dirty="0" smtClean="0"/>
            </a:br>
            <a:r>
              <a:rPr lang="en-US" sz="2000" dirty="0" smtClean="0"/>
              <a:t>the </a:t>
            </a:r>
            <a:r>
              <a:rPr lang="en-US" sz="2000" dirty="0"/>
              <a:t>solution or </a:t>
            </a:r>
            <a:r>
              <a:rPr lang="en-US" sz="2000" dirty="0" smtClean="0"/>
              <a:t>the </a:t>
            </a:r>
            <a:r>
              <a:rPr lang="en-US" sz="2000" dirty="0"/>
              <a:t>vitamin C in </a:t>
            </a:r>
            <a:r>
              <a:rPr lang="en-US" sz="2000" dirty="0" smtClean="0"/>
              <a:t>a tablet </a:t>
            </a:r>
            <a:r>
              <a:rPr lang="en-US" sz="2000" dirty="0"/>
              <a:t>is treated with a measured amount </a:t>
            </a:r>
            <a:r>
              <a:rPr lang="en-US" sz="2000" dirty="0" smtClean="0"/>
              <a:t/>
            </a:r>
            <a:br>
              <a:rPr lang="en-US" sz="2000" dirty="0" smtClean="0"/>
            </a:br>
            <a:r>
              <a:rPr lang="en-US" sz="2000" dirty="0" smtClean="0"/>
              <a:t>of </a:t>
            </a:r>
            <a:r>
              <a:rPr lang="en-US" sz="2000" dirty="0"/>
              <a:t>iodate ion, IO</a:t>
            </a:r>
            <a:r>
              <a:rPr lang="en-US" sz="2000" baseline="-25000" dirty="0"/>
              <a:t>3</a:t>
            </a:r>
            <a:r>
              <a:rPr lang="en-US" sz="2000" baseline="30000" dirty="0"/>
              <a:t>-</a:t>
            </a:r>
            <a:r>
              <a:rPr lang="en-US" sz="2000" dirty="0"/>
              <a:t>, in an acidic solution containing an excess of </a:t>
            </a:r>
            <a:r>
              <a:rPr lang="en-US" sz="2000" dirty="0" smtClean="0"/>
              <a:t>iodide (I</a:t>
            </a:r>
            <a:r>
              <a:rPr lang="en-US" sz="2000" baseline="30000" dirty="0" smtClean="0"/>
              <a:t>-</a:t>
            </a:r>
            <a:r>
              <a:rPr lang="en-US" sz="2000" dirty="0" smtClean="0"/>
              <a:t>).  </a:t>
            </a:r>
            <a:r>
              <a:rPr lang="en-US" sz="2000" dirty="0"/>
              <a:t>The </a:t>
            </a:r>
            <a:r>
              <a:rPr lang="en-US" sz="2000" dirty="0" smtClean="0"/>
              <a:t>red-brown </a:t>
            </a:r>
            <a:r>
              <a:rPr lang="en-US" sz="2000" dirty="0" err="1"/>
              <a:t>triiodide</a:t>
            </a:r>
            <a:r>
              <a:rPr lang="en-US" sz="2000" dirty="0"/>
              <a:t> </a:t>
            </a:r>
            <a:r>
              <a:rPr lang="en-US" sz="2000" dirty="0" smtClean="0"/>
              <a:t>ion</a:t>
            </a:r>
            <a:r>
              <a:rPr lang="en-US" sz="2000" dirty="0"/>
              <a:t> </a:t>
            </a:r>
            <a:r>
              <a:rPr lang="en-US" sz="2000" dirty="0" smtClean="0"/>
              <a:t>(I</a:t>
            </a:r>
            <a:r>
              <a:rPr lang="en-US" sz="2000" baseline="-25000" dirty="0" smtClean="0"/>
              <a:t>3</a:t>
            </a:r>
            <a:r>
              <a:rPr lang="en-US" sz="2000" baseline="30000" dirty="0" smtClean="0"/>
              <a:t>-</a:t>
            </a:r>
            <a:r>
              <a:rPr lang="en-US" sz="2000" dirty="0" smtClean="0"/>
              <a:t>), </a:t>
            </a:r>
            <a:r>
              <a:rPr lang="en-US" sz="2000" dirty="0"/>
              <a:t>a milder oxidizing agent than IO</a:t>
            </a:r>
            <a:r>
              <a:rPr lang="en-US" sz="2000" baseline="-25000" dirty="0"/>
              <a:t>3</a:t>
            </a:r>
            <a:r>
              <a:rPr lang="en-US" sz="2000" baseline="30000" dirty="0"/>
              <a:t>-</a:t>
            </a:r>
            <a:r>
              <a:rPr lang="en-US" sz="2000" dirty="0"/>
              <a:t>, forms </a:t>
            </a:r>
            <a:r>
              <a:rPr lang="en-US" sz="2000" dirty="0" smtClean="0"/>
              <a:t/>
            </a:r>
            <a:br>
              <a:rPr lang="en-US" sz="2000" dirty="0" smtClean="0"/>
            </a:br>
            <a:r>
              <a:rPr lang="en-US" sz="2000" dirty="0" smtClean="0"/>
              <a:t>in acidic solution:</a:t>
            </a:r>
            <a:endParaRPr lang="en-US" sz="2000" dirty="0"/>
          </a:p>
          <a:p>
            <a:r>
              <a:rPr lang="en-US" sz="2000" dirty="0">
                <a:solidFill>
                  <a:srgbClr val="FF0000"/>
                </a:solidFill>
              </a:rPr>
              <a:t> </a:t>
            </a:r>
            <a:r>
              <a:rPr lang="en-US" sz="2000" b="1" dirty="0" smtClean="0">
                <a:solidFill>
                  <a:srgbClr val="FF0000"/>
                </a:solidFill>
              </a:rPr>
              <a:t>  IO</a:t>
            </a:r>
            <a:r>
              <a:rPr lang="en-US" sz="2000" b="1" baseline="-25000" dirty="0" smtClean="0">
                <a:solidFill>
                  <a:srgbClr val="FF0000"/>
                </a:solidFill>
              </a:rPr>
              <a:t>3</a:t>
            </a:r>
            <a:r>
              <a:rPr lang="en-US" sz="2000" b="1" baseline="30000" dirty="0" smtClean="0">
                <a:solidFill>
                  <a:srgbClr val="FF0000"/>
                </a:solidFill>
              </a:rPr>
              <a:t>-</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  </a:t>
            </a:r>
            <a:r>
              <a:rPr lang="en-US" sz="2000" b="1" dirty="0">
                <a:solidFill>
                  <a:srgbClr val="FF0000"/>
                </a:solidFill>
              </a:rPr>
              <a:t>+ 8 I</a:t>
            </a:r>
            <a:r>
              <a:rPr lang="en-US" sz="2000" b="1" baseline="30000" dirty="0">
                <a:solidFill>
                  <a:srgbClr val="FF0000"/>
                </a:solidFill>
              </a:rPr>
              <a:t>-</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  </a:t>
            </a:r>
            <a:r>
              <a:rPr lang="en-US" sz="2000" b="1" dirty="0">
                <a:solidFill>
                  <a:srgbClr val="FF0000"/>
                </a:solidFill>
              </a:rPr>
              <a:t>+ 6 H</a:t>
            </a:r>
            <a:r>
              <a:rPr lang="en-US" sz="2000" b="1" baseline="30000" dirty="0">
                <a:solidFill>
                  <a:srgbClr val="FF0000"/>
                </a:solidFill>
              </a:rPr>
              <a:t>+</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a:t>
            </a:r>
            <a:r>
              <a:rPr lang="en-US" sz="2000" b="1" dirty="0">
                <a:solidFill>
                  <a:srgbClr val="FF0000"/>
                </a:solidFill>
              </a:rPr>
              <a:t>                  </a:t>
            </a:r>
            <a:r>
              <a:rPr lang="en-US" sz="2000" b="1" dirty="0" smtClean="0">
                <a:solidFill>
                  <a:srgbClr val="FF0000"/>
                </a:solidFill>
              </a:rPr>
              <a:t>3 </a:t>
            </a:r>
            <a:r>
              <a:rPr lang="en-US" sz="2000" b="1" dirty="0">
                <a:solidFill>
                  <a:srgbClr val="FF0000"/>
                </a:solidFill>
              </a:rPr>
              <a:t>I</a:t>
            </a:r>
            <a:r>
              <a:rPr lang="en-US" sz="2000" b="1" baseline="-25000" dirty="0">
                <a:solidFill>
                  <a:srgbClr val="FF0000"/>
                </a:solidFill>
              </a:rPr>
              <a:t>3</a:t>
            </a:r>
            <a:r>
              <a:rPr lang="en-US" sz="2000" b="1" baseline="30000" dirty="0">
                <a:solidFill>
                  <a:srgbClr val="FF0000"/>
                </a:solidFill>
              </a:rPr>
              <a:t>-</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a:t>
            </a:r>
            <a:r>
              <a:rPr lang="en-US" sz="2000" b="1" dirty="0">
                <a:solidFill>
                  <a:srgbClr val="FF0000"/>
                </a:solidFill>
              </a:rPr>
              <a:t>   + 3 H</a:t>
            </a:r>
            <a:r>
              <a:rPr lang="en-US" sz="2000" b="1" baseline="-25000" dirty="0">
                <a:solidFill>
                  <a:srgbClr val="FF0000"/>
                </a:solidFill>
              </a:rPr>
              <a:t>2</a:t>
            </a:r>
            <a:r>
              <a:rPr lang="en-US" sz="2000" b="1" dirty="0">
                <a:solidFill>
                  <a:srgbClr val="FF0000"/>
                </a:solidFill>
              </a:rPr>
              <a:t>O</a:t>
            </a:r>
            <a:r>
              <a:rPr lang="en-US" sz="2000" b="1" baseline="-25000" dirty="0">
                <a:solidFill>
                  <a:srgbClr val="FF0000"/>
                </a:solidFill>
              </a:rPr>
              <a:t>(l)</a:t>
            </a:r>
            <a:r>
              <a:rPr lang="en-US" sz="2000" b="1" dirty="0">
                <a:solidFill>
                  <a:srgbClr val="FF0000"/>
                </a:solidFill>
              </a:rPr>
              <a:t>       </a:t>
            </a:r>
            <a:r>
              <a:rPr lang="en-US" sz="2000" b="1" dirty="0" smtClean="0">
                <a:solidFill>
                  <a:srgbClr val="FF0000"/>
                </a:solidFill>
              </a:rPr>
              <a:t>        </a:t>
            </a:r>
            <a:r>
              <a:rPr lang="en-US" sz="2000" b="1" dirty="0" smtClean="0">
                <a:solidFill>
                  <a:srgbClr val="FF0000"/>
                </a:solidFill>
              </a:rPr>
              <a:t>   </a:t>
            </a:r>
            <a:r>
              <a:rPr lang="en-US" sz="2000" b="1" dirty="0" smtClean="0">
                <a:solidFill>
                  <a:srgbClr val="FF0000"/>
                </a:solidFill>
              </a:rPr>
              <a:t>(</a:t>
            </a:r>
            <a:r>
              <a:rPr lang="en-US" sz="2000" b="1" dirty="0">
                <a:solidFill>
                  <a:srgbClr val="FF0000"/>
                </a:solidFill>
              </a:rPr>
              <a:t>Eq. 1)</a:t>
            </a:r>
          </a:p>
          <a:p>
            <a:r>
              <a:rPr lang="en-US" sz="2000" dirty="0" smtClean="0"/>
              <a:t>The </a:t>
            </a:r>
            <a:r>
              <a:rPr lang="en-US" sz="2000" dirty="0"/>
              <a:t>chemical analysis for the standardization of the sodium thiosulfate solution is summarized in the net ionic </a:t>
            </a:r>
            <a:r>
              <a:rPr lang="en-US" sz="2000" dirty="0" smtClean="0"/>
              <a:t>equation:</a:t>
            </a:r>
            <a:endParaRPr lang="en-US" sz="2000" dirty="0"/>
          </a:p>
          <a:p>
            <a:r>
              <a:rPr lang="en-US" sz="2000" dirty="0">
                <a:solidFill>
                  <a:srgbClr val="FF0000"/>
                </a:solidFill>
              </a:rPr>
              <a:t> </a:t>
            </a:r>
            <a:r>
              <a:rPr lang="en-US" sz="2000" dirty="0" smtClean="0">
                <a:solidFill>
                  <a:srgbClr val="FF0000"/>
                </a:solidFill>
              </a:rPr>
              <a:t>  </a:t>
            </a:r>
            <a:r>
              <a:rPr lang="en-US" sz="2000" b="1" dirty="0" smtClean="0">
                <a:solidFill>
                  <a:srgbClr val="FF0000"/>
                </a:solidFill>
              </a:rPr>
              <a:t>IO</a:t>
            </a:r>
            <a:r>
              <a:rPr lang="en-US" sz="2000" b="1" baseline="-25000" dirty="0" smtClean="0">
                <a:solidFill>
                  <a:srgbClr val="FF0000"/>
                </a:solidFill>
              </a:rPr>
              <a:t>3</a:t>
            </a:r>
            <a:r>
              <a:rPr lang="en-US" sz="2000" b="1" baseline="30000" dirty="0" smtClean="0">
                <a:solidFill>
                  <a:srgbClr val="FF0000"/>
                </a:solidFill>
              </a:rPr>
              <a:t>-</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a:t>
            </a:r>
            <a:r>
              <a:rPr lang="en-US" sz="2000" b="1" dirty="0">
                <a:solidFill>
                  <a:srgbClr val="FF0000"/>
                </a:solidFill>
              </a:rPr>
              <a:t> + 6 S</a:t>
            </a:r>
            <a:r>
              <a:rPr lang="en-US" sz="2000" b="1" baseline="-25000" dirty="0">
                <a:solidFill>
                  <a:srgbClr val="FF0000"/>
                </a:solidFill>
              </a:rPr>
              <a:t>2</a:t>
            </a:r>
            <a:r>
              <a:rPr lang="en-US" sz="2000" b="1" dirty="0">
                <a:solidFill>
                  <a:srgbClr val="FF0000"/>
                </a:solidFill>
              </a:rPr>
              <a:t>O</a:t>
            </a:r>
            <a:r>
              <a:rPr lang="en-US" sz="2000" b="1" baseline="-25000" dirty="0">
                <a:solidFill>
                  <a:srgbClr val="FF0000"/>
                </a:solidFill>
              </a:rPr>
              <a:t>3</a:t>
            </a:r>
            <a:r>
              <a:rPr lang="en-US" sz="2000" b="1" baseline="30000" dirty="0">
                <a:solidFill>
                  <a:srgbClr val="FF0000"/>
                </a:solidFill>
              </a:rPr>
              <a:t>2-</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a:t>
            </a:r>
            <a:r>
              <a:rPr lang="en-US" sz="2000" b="1" dirty="0">
                <a:solidFill>
                  <a:srgbClr val="FF0000"/>
                </a:solidFill>
              </a:rPr>
              <a:t> + 6 H</a:t>
            </a:r>
            <a:r>
              <a:rPr lang="en-US" sz="2000" b="1" baseline="30000" dirty="0">
                <a:solidFill>
                  <a:srgbClr val="FF0000"/>
                </a:solidFill>
              </a:rPr>
              <a:t>+</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a:t>
            </a:r>
            <a:r>
              <a:rPr lang="en-US" sz="2000" b="1" dirty="0">
                <a:solidFill>
                  <a:srgbClr val="FF0000"/>
                </a:solidFill>
              </a:rPr>
              <a:t>         </a:t>
            </a:r>
            <a:r>
              <a:rPr lang="en-US" sz="2000" b="1" dirty="0" smtClean="0">
                <a:solidFill>
                  <a:srgbClr val="FF0000"/>
                </a:solidFill>
              </a:rPr>
              <a:t>     I</a:t>
            </a:r>
            <a:r>
              <a:rPr lang="en-US" sz="2000" b="1" baseline="30000" dirty="0" smtClean="0">
                <a:solidFill>
                  <a:srgbClr val="FF0000"/>
                </a:solidFill>
              </a:rPr>
              <a:t>-</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 </a:t>
            </a:r>
            <a:r>
              <a:rPr lang="en-US" sz="2000" b="1" dirty="0">
                <a:solidFill>
                  <a:srgbClr val="FF0000"/>
                </a:solidFill>
              </a:rPr>
              <a:t>+ 3 S</a:t>
            </a:r>
            <a:r>
              <a:rPr lang="en-US" sz="2000" b="1" baseline="-25000" dirty="0">
                <a:solidFill>
                  <a:srgbClr val="FF0000"/>
                </a:solidFill>
              </a:rPr>
              <a:t>4</a:t>
            </a:r>
            <a:r>
              <a:rPr lang="en-US" sz="2000" b="1" dirty="0">
                <a:solidFill>
                  <a:srgbClr val="FF0000"/>
                </a:solidFill>
              </a:rPr>
              <a:t>O</a:t>
            </a:r>
            <a:r>
              <a:rPr lang="en-US" sz="2000" b="1" baseline="-25000" dirty="0">
                <a:solidFill>
                  <a:srgbClr val="FF0000"/>
                </a:solidFill>
              </a:rPr>
              <a:t>6</a:t>
            </a:r>
            <a:r>
              <a:rPr lang="en-US" sz="2000" b="1" baseline="30000" dirty="0">
                <a:solidFill>
                  <a:srgbClr val="FF0000"/>
                </a:solidFill>
              </a:rPr>
              <a:t>2-</a:t>
            </a:r>
            <a:r>
              <a:rPr lang="en-US" sz="2000" b="1" baseline="-25000" dirty="0">
                <a:solidFill>
                  <a:srgbClr val="FF0000"/>
                </a:solidFill>
              </a:rPr>
              <a:t>(</a:t>
            </a:r>
            <a:r>
              <a:rPr lang="en-US" sz="2000" b="1" baseline="-25000" dirty="0" err="1">
                <a:solidFill>
                  <a:srgbClr val="FF0000"/>
                </a:solidFill>
              </a:rPr>
              <a:t>aq</a:t>
            </a:r>
            <a:r>
              <a:rPr lang="en-US" sz="2000" b="1" baseline="-25000" dirty="0">
                <a:solidFill>
                  <a:srgbClr val="FF0000"/>
                </a:solidFill>
              </a:rPr>
              <a:t>)</a:t>
            </a:r>
            <a:r>
              <a:rPr lang="en-US" sz="2000" b="1" dirty="0">
                <a:solidFill>
                  <a:srgbClr val="FF0000"/>
                </a:solidFill>
              </a:rPr>
              <a:t> + 3 H</a:t>
            </a:r>
            <a:r>
              <a:rPr lang="en-US" sz="2000" b="1" baseline="-25000" dirty="0">
                <a:solidFill>
                  <a:srgbClr val="FF0000"/>
                </a:solidFill>
              </a:rPr>
              <a:t>2</a:t>
            </a:r>
            <a:r>
              <a:rPr lang="en-US" sz="2000" b="1" dirty="0">
                <a:solidFill>
                  <a:srgbClr val="FF0000"/>
                </a:solidFill>
              </a:rPr>
              <a:t>O</a:t>
            </a:r>
            <a:r>
              <a:rPr lang="en-US" sz="2000" b="1" baseline="-25000" dirty="0">
                <a:solidFill>
                  <a:srgbClr val="FF0000"/>
                </a:solidFill>
              </a:rPr>
              <a:t>(l)  </a:t>
            </a:r>
            <a:r>
              <a:rPr lang="en-US" sz="2000" b="1" dirty="0" smtClean="0">
                <a:solidFill>
                  <a:srgbClr val="FF0000"/>
                </a:solidFill>
              </a:rPr>
              <a:t>(</a:t>
            </a:r>
            <a:r>
              <a:rPr lang="en-US" sz="2000" b="1" dirty="0">
                <a:solidFill>
                  <a:srgbClr val="FF0000"/>
                </a:solidFill>
              </a:rPr>
              <a:t>Eq. 2)</a:t>
            </a:r>
          </a:p>
          <a:p>
            <a:r>
              <a:rPr lang="en-US" sz="2000" dirty="0" smtClean="0"/>
              <a:t>Once </a:t>
            </a:r>
            <a:r>
              <a:rPr lang="en-US" sz="2000" dirty="0"/>
              <a:t>the </a:t>
            </a:r>
            <a:r>
              <a:rPr lang="en-US" sz="2000" dirty="0" err="1"/>
              <a:t>triiodide</a:t>
            </a:r>
            <a:r>
              <a:rPr lang="en-US" sz="2000" dirty="0"/>
              <a:t> ion forms in (Eq. 1)  it reacts with any ascorbic acid </a:t>
            </a:r>
            <a:r>
              <a:rPr lang="en-US" sz="2000" dirty="0" smtClean="0"/>
              <a:t>          in solution </a:t>
            </a:r>
            <a:r>
              <a:rPr lang="en-US" sz="2000" dirty="0"/>
              <a:t>to form </a:t>
            </a:r>
            <a:r>
              <a:rPr lang="en-US" sz="2000" dirty="0" err="1"/>
              <a:t>dehydroascorbic</a:t>
            </a:r>
            <a:r>
              <a:rPr lang="en-US" sz="2000" dirty="0"/>
              <a:t> </a:t>
            </a:r>
            <a:r>
              <a:rPr lang="en-US" sz="2000" dirty="0" smtClean="0"/>
              <a:t>acid:</a:t>
            </a:r>
            <a:endParaRPr lang="en-US" sz="2000" dirty="0"/>
          </a:p>
          <a:p>
            <a:endParaRPr lang="en-US" sz="2000" dirty="0">
              <a:solidFill>
                <a:schemeClr val="bg1"/>
              </a:solidFill>
            </a:endParaRPr>
          </a:p>
          <a:p>
            <a:endParaRPr lang="en-US" sz="2000" dirty="0">
              <a:solidFill>
                <a:schemeClr val="bg1"/>
              </a:solidFill>
            </a:endParaRPr>
          </a:p>
        </p:txBody>
      </p:sp>
      <p:sp>
        <p:nvSpPr>
          <p:cNvPr id="8" name="Slide Number Placeholder 7"/>
          <p:cNvSpPr>
            <a:spLocks noGrp="1"/>
          </p:cNvSpPr>
          <p:nvPr>
            <p:ph type="sldNum" sz="quarter" idx="12"/>
          </p:nvPr>
        </p:nvSpPr>
        <p:spPr/>
        <p:txBody>
          <a:bodyPr/>
          <a:lstStyle/>
          <a:p>
            <a:fld id="{A69D9B76-05C6-454B-AEC4-5BA0B1C51C00}" type="slidenum">
              <a:rPr lang="en-US" smtClean="0"/>
              <a:t>17</a:t>
            </a:fld>
            <a:endParaRPr lang="en-US"/>
          </a:p>
        </p:txBody>
      </p:sp>
      <p:cxnSp>
        <p:nvCxnSpPr>
          <p:cNvPr id="4" name="Straight Arrow Connector 3"/>
          <p:cNvCxnSpPr/>
          <p:nvPr/>
        </p:nvCxnSpPr>
        <p:spPr>
          <a:xfrm>
            <a:off x="4013200" y="3352800"/>
            <a:ext cx="609600"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267200" y="4389120"/>
            <a:ext cx="609600"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822234430"/>
              </p:ext>
            </p:extLst>
          </p:nvPr>
        </p:nvGraphicFramePr>
        <p:xfrm>
          <a:off x="1981200" y="5257800"/>
          <a:ext cx="5438168" cy="1005840"/>
        </p:xfrm>
        <a:graphic>
          <a:graphicData uri="http://schemas.openxmlformats.org/presentationml/2006/ole">
            <mc:AlternateContent xmlns:mc="http://schemas.openxmlformats.org/markup-compatibility/2006">
              <mc:Choice xmlns:v="urn:schemas-microsoft-com:vml" Requires="v">
                <p:oleObj spid="_x0000_s3121" name="CS ChemDraw Drawing" r:id="rId3" imgW="5911174" imgH="1093668" progId="ChemDraw.Document.6.0">
                  <p:embed/>
                </p:oleObj>
              </mc:Choice>
              <mc:Fallback>
                <p:oleObj name="CS ChemDraw Drawing" r:id="rId3" imgW="5911174" imgH="1093668"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5257800"/>
                        <a:ext cx="5438168" cy="1005840"/>
                      </a:xfrm>
                      <a:prstGeom prst="rect">
                        <a:avLst/>
                      </a:prstGeom>
                      <a:solidFill>
                        <a:schemeClr val="accent6">
                          <a:lumMod val="40000"/>
                          <a:lumOff val="60000"/>
                        </a:schemeClr>
                      </a:solidFill>
                    </p:spPr>
                  </p:pic>
                </p:oleObj>
              </mc:Fallback>
            </mc:AlternateContent>
          </a:graphicData>
        </a:graphic>
      </p:graphicFrame>
    </p:spTree>
    <p:extLst>
      <p:ext uri="{BB962C8B-B14F-4D97-AF65-F5344CB8AC3E}">
        <p14:creationId xmlns:p14="http://schemas.microsoft.com/office/powerpoint/2010/main" val="160852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arn(inVertical)">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ipe(left)">
                                      <p:cBhvr>
                                        <p:cTn id="25" dur="500"/>
                                        <p:tgtEl>
                                          <p:spTgt spid="2">
                                            <p:txEl>
                                              <p:pRg st="3" end="3"/>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barn(inVertical)">
                                      <p:cBhvr>
                                        <p:cTn id="33" dur="500"/>
                                        <p:tgtEl>
                                          <p:spTgt spid="2">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solidFill>
                  <a:srgbClr val="002060"/>
                </a:solidFill>
              </a:rPr>
              <a:t>The Titrimetric Analysis of Vitamin C</a:t>
            </a:r>
            <a:endParaRPr lang="en-US" sz="3600" dirty="0"/>
          </a:p>
        </p:txBody>
      </p:sp>
      <p:sp>
        <p:nvSpPr>
          <p:cNvPr id="2" name="Content Placeholder 1"/>
          <p:cNvSpPr>
            <a:spLocks noGrp="1"/>
          </p:cNvSpPr>
          <p:nvPr>
            <p:ph idx="1"/>
          </p:nvPr>
        </p:nvSpPr>
        <p:spPr>
          <a:xfrm>
            <a:off x="457200" y="1524000"/>
            <a:ext cx="8915400" cy="4800600"/>
          </a:xfrm>
        </p:spPr>
        <p:txBody>
          <a:bodyPr>
            <a:noAutofit/>
          </a:bodyPr>
          <a:lstStyle/>
          <a:p>
            <a:r>
              <a:rPr lang="en-US" sz="1800" dirty="0"/>
              <a:t>The </a:t>
            </a:r>
            <a:r>
              <a:rPr lang="en-US" sz="1800" dirty="0" smtClean="0"/>
              <a:t>excess </a:t>
            </a:r>
            <a:r>
              <a:rPr lang="en-US" sz="1800" dirty="0" err="1" smtClean="0"/>
              <a:t>triiodide</a:t>
            </a:r>
            <a:r>
              <a:rPr lang="en-US" sz="1800" dirty="0" smtClean="0"/>
              <a:t> is </a:t>
            </a:r>
            <a:r>
              <a:rPr lang="en-US" sz="1800" dirty="0"/>
              <a:t>titrated with standard </a:t>
            </a:r>
            <a:r>
              <a:rPr lang="en-US" sz="1800" dirty="0" smtClean="0"/>
              <a:t>sodium thiosulfate solution </a:t>
            </a:r>
            <a:r>
              <a:rPr lang="en-US" sz="1800" dirty="0"/>
              <a:t>producing colorless </a:t>
            </a:r>
            <a:r>
              <a:rPr lang="en-US" sz="1800" dirty="0" smtClean="0"/>
              <a:t>iodide </a:t>
            </a:r>
            <a:r>
              <a:rPr lang="en-US" sz="1800" dirty="0"/>
              <a:t>and </a:t>
            </a:r>
            <a:r>
              <a:rPr lang="en-US" sz="1800" dirty="0" err="1" smtClean="0"/>
              <a:t>tetrathionate</a:t>
            </a:r>
            <a:r>
              <a:rPr lang="en-US" sz="1800" dirty="0" smtClean="0"/>
              <a:t> ions </a:t>
            </a:r>
            <a:r>
              <a:rPr lang="en-US" sz="1800" dirty="0"/>
              <a:t>(Eq. 4</a:t>
            </a:r>
            <a:r>
              <a:rPr lang="en-US" sz="1800" dirty="0" smtClean="0"/>
              <a:t>)</a:t>
            </a:r>
          </a:p>
          <a:p>
            <a:r>
              <a:rPr lang="en-US" sz="1800" dirty="0">
                <a:solidFill>
                  <a:srgbClr val="FF0000"/>
                </a:solidFill>
              </a:rPr>
              <a:t> </a:t>
            </a:r>
            <a:r>
              <a:rPr lang="en-US" sz="1800" b="1" dirty="0" smtClean="0">
                <a:solidFill>
                  <a:srgbClr val="FF0000"/>
                </a:solidFill>
              </a:rPr>
              <a:t>            </a:t>
            </a:r>
            <a:r>
              <a:rPr lang="en-US" sz="1800" b="1" dirty="0">
                <a:solidFill>
                  <a:srgbClr val="FF0000"/>
                </a:solidFill>
              </a:rPr>
              <a:t>2 S</a:t>
            </a:r>
            <a:r>
              <a:rPr lang="en-US" sz="1800" b="1" baseline="-25000" dirty="0">
                <a:solidFill>
                  <a:srgbClr val="FF0000"/>
                </a:solidFill>
              </a:rPr>
              <a:t>2</a:t>
            </a:r>
            <a:r>
              <a:rPr lang="en-US" sz="1800" b="1" dirty="0">
                <a:solidFill>
                  <a:srgbClr val="FF0000"/>
                </a:solidFill>
              </a:rPr>
              <a:t>O</a:t>
            </a:r>
            <a:r>
              <a:rPr lang="en-US" sz="1800" b="1" baseline="-25000" dirty="0">
                <a:solidFill>
                  <a:srgbClr val="FF0000"/>
                </a:solidFill>
              </a:rPr>
              <a:t>3</a:t>
            </a:r>
            <a:r>
              <a:rPr lang="en-US" sz="1800" b="1" baseline="30000" dirty="0">
                <a:solidFill>
                  <a:srgbClr val="FF0000"/>
                </a:solidFill>
              </a:rPr>
              <a:t>2-</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     I</a:t>
            </a:r>
            <a:r>
              <a:rPr lang="en-US" sz="1800" b="1" baseline="-25000" dirty="0">
                <a:solidFill>
                  <a:srgbClr val="FF0000"/>
                </a:solidFill>
              </a:rPr>
              <a:t>3</a:t>
            </a:r>
            <a:r>
              <a:rPr lang="en-US" sz="1800" b="1" baseline="30000" dirty="0">
                <a:solidFill>
                  <a:srgbClr val="FF0000"/>
                </a:solidFill>
              </a:rPr>
              <a:t>-</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   </a:t>
            </a:r>
            <a:r>
              <a:rPr lang="en-US" sz="1800" b="1" dirty="0">
                <a:solidFill>
                  <a:srgbClr val="FF0000"/>
                </a:solidFill>
              </a:rPr>
              <a:t>                             3 I</a:t>
            </a:r>
            <a:r>
              <a:rPr lang="en-US" sz="1800" b="1" baseline="30000" dirty="0">
                <a:solidFill>
                  <a:srgbClr val="FF0000"/>
                </a:solidFill>
              </a:rPr>
              <a:t>-</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a:t>
            </a:r>
            <a:r>
              <a:rPr lang="en-US" sz="1800" b="1" dirty="0" smtClean="0">
                <a:solidFill>
                  <a:srgbClr val="FF0000"/>
                </a:solidFill>
              </a:rPr>
              <a:t>  +    S</a:t>
            </a:r>
            <a:r>
              <a:rPr lang="en-US" sz="1800" b="1" baseline="-25000" dirty="0" smtClean="0">
                <a:solidFill>
                  <a:srgbClr val="FF0000"/>
                </a:solidFill>
              </a:rPr>
              <a:t>4</a:t>
            </a:r>
            <a:r>
              <a:rPr lang="en-US" sz="1800" b="1" dirty="0" smtClean="0">
                <a:solidFill>
                  <a:srgbClr val="FF0000"/>
                </a:solidFill>
              </a:rPr>
              <a:t>O</a:t>
            </a:r>
            <a:r>
              <a:rPr lang="en-US" sz="1800" b="1" baseline="-25000" dirty="0" smtClean="0">
                <a:solidFill>
                  <a:srgbClr val="FF0000"/>
                </a:solidFill>
              </a:rPr>
              <a:t>6</a:t>
            </a:r>
            <a:r>
              <a:rPr lang="en-US" sz="1800" b="1" baseline="30000" dirty="0" smtClean="0">
                <a:solidFill>
                  <a:srgbClr val="FF0000"/>
                </a:solidFill>
              </a:rPr>
              <a:t>2-</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    </a:t>
            </a:r>
            <a:r>
              <a:rPr lang="en-US" sz="1800" b="1" dirty="0">
                <a:solidFill>
                  <a:srgbClr val="FF0000"/>
                </a:solidFill>
              </a:rPr>
              <a:t>	</a:t>
            </a:r>
            <a:r>
              <a:rPr lang="en-US" sz="1800" b="1" dirty="0" smtClean="0">
                <a:solidFill>
                  <a:srgbClr val="FF0000"/>
                </a:solidFill>
              </a:rPr>
              <a:t>(</a:t>
            </a:r>
            <a:r>
              <a:rPr lang="en-US" sz="1800" b="1" dirty="0">
                <a:solidFill>
                  <a:srgbClr val="FF0000"/>
                </a:solidFill>
              </a:rPr>
              <a:t>Eq. 4)</a:t>
            </a:r>
          </a:p>
          <a:p>
            <a:r>
              <a:rPr lang="en-US" sz="1800" b="1" dirty="0">
                <a:solidFill>
                  <a:srgbClr val="FF0000"/>
                </a:solidFill>
              </a:rPr>
              <a:t>              </a:t>
            </a:r>
            <a:r>
              <a:rPr lang="en-US" sz="1800" b="1" dirty="0">
                <a:solidFill>
                  <a:schemeClr val="bg1"/>
                </a:solidFill>
              </a:rPr>
              <a:t>                  </a:t>
            </a:r>
            <a:r>
              <a:rPr lang="en-US" sz="1800" b="1" dirty="0" smtClean="0">
                <a:solidFill>
                  <a:schemeClr val="bg1"/>
                </a:solidFill>
              </a:rPr>
              <a:t>        </a:t>
            </a:r>
            <a:r>
              <a:rPr lang="en-US" sz="1800" b="1" dirty="0" smtClean="0">
                <a:solidFill>
                  <a:srgbClr val="FF0000"/>
                </a:solidFill>
              </a:rPr>
              <a:t>excess</a:t>
            </a:r>
            <a:endParaRPr lang="en-US" sz="1800" b="1" dirty="0">
              <a:solidFill>
                <a:srgbClr val="FF0000"/>
              </a:solidFill>
            </a:endParaRPr>
          </a:p>
          <a:p>
            <a:r>
              <a:rPr lang="en-US" sz="1800" dirty="0" smtClean="0"/>
              <a:t>The </a:t>
            </a:r>
            <a:r>
              <a:rPr lang="en-US" sz="1800" dirty="0"/>
              <a:t>difference in the amount of the </a:t>
            </a:r>
            <a:r>
              <a:rPr lang="en-US" sz="1800" dirty="0" err="1" smtClean="0"/>
              <a:t>triiodide</a:t>
            </a:r>
            <a:r>
              <a:rPr lang="en-US" sz="1800" dirty="0" smtClean="0"/>
              <a:t> </a:t>
            </a:r>
            <a:r>
              <a:rPr lang="en-US" sz="1800" dirty="0"/>
              <a:t>generated from the </a:t>
            </a:r>
            <a:r>
              <a:rPr lang="en-US" sz="1800" dirty="0" smtClean="0"/>
              <a:t>iodate </a:t>
            </a:r>
            <a:r>
              <a:rPr lang="en-US" sz="1800" dirty="0"/>
              <a:t>in Eq. 1 and the amount in excess that is titrated in (Eq. 4) is a measure of the ascorbic acid content of the sample.</a:t>
            </a:r>
          </a:p>
          <a:p>
            <a:r>
              <a:rPr lang="en-US" sz="1800" dirty="0" smtClean="0"/>
              <a:t>The endpoint </a:t>
            </a:r>
            <a:r>
              <a:rPr lang="en-US" sz="1800" dirty="0"/>
              <a:t>of the titration can be determined by adding a quantity </a:t>
            </a:r>
            <a:r>
              <a:rPr lang="en-US" sz="1800" dirty="0" smtClean="0"/>
              <a:t/>
            </a:r>
            <a:br>
              <a:rPr lang="en-US" sz="1800" dirty="0" smtClean="0"/>
            </a:br>
            <a:r>
              <a:rPr lang="en-US" sz="1800" dirty="0" smtClean="0"/>
              <a:t>of </a:t>
            </a:r>
            <a:r>
              <a:rPr lang="en-US" sz="1800" dirty="0"/>
              <a:t>starch solution to </a:t>
            </a:r>
            <a:r>
              <a:rPr lang="en-US" sz="1800" dirty="0" smtClean="0"/>
              <a:t>serve </a:t>
            </a:r>
            <a:r>
              <a:rPr lang="en-US" sz="1800" dirty="0"/>
              <a:t>as an indicator just prior to the disappearance </a:t>
            </a:r>
            <a:r>
              <a:rPr lang="en-US" sz="1800" dirty="0" smtClean="0"/>
              <a:t/>
            </a:r>
            <a:br>
              <a:rPr lang="en-US" sz="1800" dirty="0" smtClean="0"/>
            </a:br>
            <a:r>
              <a:rPr lang="en-US" sz="1800" dirty="0" smtClean="0"/>
              <a:t>of </a:t>
            </a:r>
            <a:r>
              <a:rPr lang="en-US" sz="1800" dirty="0"/>
              <a:t>the red-brown </a:t>
            </a:r>
            <a:r>
              <a:rPr lang="en-US" sz="1800" dirty="0" smtClean="0"/>
              <a:t>triiodide </a:t>
            </a:r>
            <a:r>
              <a:rPr lang="en-US" sz="1800" dirty="0"/>
              <a:t>in the titration. </a:t>
            </a:r>
            <a:r>
              <a:rPr lang="en-US" sz="1800" dirty="0" smtClean="0"/>
              <a:t>Starch </a:t>
            </a:r>
            <a:r>
              <a:rPr lang="en-US" sz="1800" dirty="0"/>
              <a:t>forms a tightly bound, </a:t>
            </a:r>
            <a:r>
              <a:rPr lang="en-US" sz="1800" dirty="0" smtClean="0"/>
              <a:t/>
            </a:r>
            <a:br>
              <a:rPr lang="en-US" sz="1800" dirty="0" smtClean="0"/>
            </a:br>
            <a:r>
              <a:rPr lang="en-US" sz="1800" dirty="0" smtClean="0"/>
              <a:t>deep </a:t>
            </a:r>
            <a:r>
              <a:rPr lang="en-US" sz="1800" dirty="0"/>
              <a:t>blue ion with triiodide, [I</a:t>
            </a:r>
            <a:r>
              <a:rPr lang="en-US" sz="1800" baseline="-25000" dirty="0"/>
              <a:t>3</a:t>
            </a:r>
            <a:r>
              <a:rPr lang="en-US" sz="1800" dirty="0"/>
              <a:t>•starch]</a:t>
            </a:r>
            <a:r>
              <a:rPr lang="en-US" sz="1800" baseline="30000" dirty="0"/>
              <a:t>-</a:t>
            </a:r>
            <a:r>
              <a:rPr lang="en-US" sz="1800" dirty="0"/>
              <a:t>, (Eq. 5).</a:t>
            </a:r>
          </a:p>
          <a:p>
            <a:r>
              <a:rPr lang="en-US" sz="1800" dirty="0">
                <a:solidFill>
                  <a:srgbClr val="FF0000"/>
                </a:solidFill>
              </a:rPr>
              <a:t> </a:t>
            </a:r>
            <a:r>
              <a:rPr lang="en-US" sz="1800" b="1" dirty="0" smtClean="0">
                <a:solidFill>
                  <a:srgbClr val="FF0000"/>
                </a:solidFill>
              </a:rPr>
              <a:t>                   3  </a:t>
            </a:r>
            <a:r>
              <a:rPr lang="en-US" sz="1800" b="1" dirty="0">
                <a:solidFill>
                  <a:srgbClr val="FF0000"/>
                </a:solidFill>
              </a:rPr>
              <a:t>I</a:t>
            </a:r>
            <a:r>
              <a:rPr lang="en-US" sz="1800" b="1" baseline="-25000" dirty="0">
                <a:solidFill>
                  <a:srgbClr val="FF0000"/>
                </a:solidFill>
              </a:rPr>
              <a:t>3</a:t>
            </a:r>
            <a:r>
              <a:rPr lang="en-US" sz="1800" b="1" baseline="30000" dirty="0">
                <a:solidFill>
                  <a:srgbClr val="FF0000"/>
                </a:solidFill>
              </a:rPr>
              <a:t>-</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 </a:t>
            </a:r>
            <a:r>
              <a:rPr lang="en-US" sz="1800" b="1" dirty="0" smtClean="0">
                <a:solidFill>
                  <a:srgbClr val="FF0000"/>
                </a:solidFill>
              </a:rPr>
              <a:t> 3 </a:t>
            </a:r>
            <a:r>
              <a:rPr lang="en-US" sz="1800" b="1" dirty="0">
                <a:solidFill>
                  <a:srgbClr val="FF0000"/>
                </a:solidFill>
              </a:rPr>
              <a:t>starch </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a:t>
            </a:r>
            <a:r>
              <a:rPr lang="en-US" sz="1800" b="1" dirty="0">
                <a:solidFill>
                  <a:srgbClr val="FF0000"/>
                </a:solidFill>
                <a:sym typeface="Symbol"/>
              </a:rPr>
              <a:t></a:t>
            </a:r>
            <a:r>
              <a:rPr lang="en-US" sz="1800" b="1" dirty="0">
                <a:solidFill>
                  <a:srgbClr val="FF0000"/>
                </a:solidFill>
              </a:rPr>
              <a:t>              </a:t>
            </a:r>
            <a:r>
              <a:rPr lang="en-US" sz="1800" b="1" dirty="0" smtClean="0">
                <a:solidFill>
                  <a:srgbClr val="FF0000"/>
                </a:solidFill>
              </a:rPr>
              <a:t>       3  </a:t>
            </a:r>
            <a:r>
              <a:rPr lang="en-US" sz="1800" b="1" dirty="0">
                <a:solidFill>
                  <a:srgbClr val="FF0000"/>
                </a:solidFill>
              </a:rPr>
              <a:t>[I</a:t>
            </a:r>
            <a:r>
              <a:rPr lang="en-US" sz="1800" b="1" baseline="-25000" dirty="0">
                <a:solidFill>
                  <a:srgbClr val="FF0000"/>
                </a:solidFill>
              </a:rPr>
              <a:t>3</a:t>
            </a:r>
            <a:r>
              <a:rPr lang="en-US" sz="1800" b="1" dirty="0">
                <a:solidFill>
                  <a:srgbClr val="FF0000"/>
                </a:solidFill>
              </a:rPr>
              <a:t>•starch</a:t>
            </a:r>
            <a:r>
              <a:rPr lang="en-US" sz="1800" b="1" dirty="0" smtClean="0">
                <a:solidFill>
                  <a:srgbClr val="FF0000"/>
                </a:solidFill>
              </a:rPr>
              <a:t>]</a:t>
            </a:r>
            <a:r>
              <a:rPr lang="en-US" sz="1800" b="1" baseline="30000" dirty="0" smtClean="0">
                <a:solidFill>
                  <a:srgbClr val="FF0000"/>
                </a:solidFill>
              </a:rPr>
              <a:t>-</a:t>
            </a:r>
            <a:r>
              <a:rPr lang="en-US" sz="1800" b="1" baseline="-25000" dirty="0" smtClean="0">
                <a:solidFill>
                  <a:srgbClr val="FF0000"/>
                </a:solidFill>
              </a:rPr>
              <a:t>(</a:t>
            </a:r>
            <a:r>
              <a:rPr lang="en-US" sz="1800" b="1" baseline="-25000" dirty="0" err="1">
                <a:solidFill>
                  <a:srgbClr val="FF0000"/>
                </a:solidFill>
              </a:rPr>
              <a:t>aq</a:t>
            </a:r>
            <a:r>
              <a:rPr lang="en-US" sz="1800" b="1" baseline="-25000" dirty="0">
                <a:solidFill>
                  <a:srgbClr val="FF0000"/>
                </a:solidFill>
              </a:rPr>
              <a:t>, deep-blue</a:t>
            </a:r>
            <a:r>
              <a:rPr lang="en-US" sz="1800" b="1" baseline="-25000" dirty="0" smtClean="0">
                <a:solidFill>
                  <a:srgbClr val="FF0000"/>
                </a:solidFill>
              </a:rPr>
              <a:t>)</a:t>
            </a:r>
            <a:r>
              <a:rPr lang="en-US" sz="1800" b="1" dirty="0" smtClean="0">
                <a:solidFill>
                  <a:srgbClr val="FF0000"/>
                </a:solidFill>
              </a:rPr>
              <a:t>  </a:t>
            </a:r>
            <a:r>
              <a:rPr lang="en-US" sz="1800" b="1" dirty="0" smtClean="0">
                <a:solidFill>
                  <a:srgbClr val="FF0000"/>
                </a:solidFill>
              </a:rPr>
              <a:t>(</a:t>
            </a:r>
            <a:r>
              <a:rPr lang="en-US" sz="1800" b="1" dirty="0">
                <a:solidFill>
                  <a:srgbClr val="FF0000"/>
                </a:solidFill>
              </a:rPr>
              <a:t>Eq.5)</a:t>
            </a:r>
          </a:p>
          <a:p>
            <a:r>
              <a:rPr lang="en-US" sz="1800" dirty="0" smtClean="0"/>
              <a:t>The </a:t>
            </a:r>
            <a:r>
              <a:rPr lang="en-US" sz="1800" dirty="0"/>
              <a:t>addition of the S</a:t>
            </a:r>
            <a:r>
              <a:rPr lang="en-US" sz="1800" baseline="-25000" dirty="0"/>
              <a:t>2</a:t>
            </a:r>
            <a:r>
              <a:rPr lang="en-US" sz="1800" dirty="0"/>
              <a:t>O</a:t>
            </a:r>
            <a:r>
              <a:rPr lang="en-US" sz="1800" baseline="-25000" dirty="0"/>
              <a:t>3</a:t>
            </a:r>
            <a:r>
              <a:rPr lang="en-US" sz="1800" baseline="30000" dirty="0"/>
              <a:t>2-</a:t>
            </a:r>
            <a:r>
              <a:rPr lang="en-US" sz="1800" dirty="0"/>
              <a:t>  titrant is continued until the [I</a:t>
            </a:r>
            <a:r>
              <a:rPr lang="en-US" sz="1800" baseline="-25000" dirty="0"/>
              <a:t>3</a:t>
            </a:r>
            <a:r>
              <a:rPr lang="en-US" sz="1800" dirty="0"/>
              <a:t>•starch]</a:t>
            </a:r>
            <a:r>
              <a:rPr lang="en-US" sz="1800" baseline="30000" dirty="0"/>
              <a:t>-</a:t>
            </a:r>
            <a:r>
              <a:rPr lang="en-US" sz="1800" dirty="0"/>
              <a:t> is reduced to I</a:t>
            </a:r>
            <a:r>
              <a:rPr lang="en-US" sz="1800" baseline="30000" dirty="0"/>
              <a:t>-</a:t>
            </a:r>
            <a:r>
              <a:rPr lang="en-US" sz="1800" dirty="0"/>
              <a:t>, the solution appears colorless at the end point, (Eq. 6)</a:t>
            </a:r>
          </a:p>
          <a:p>
            <a:r>
              <a:rPr lang="en-US" sz="1800" dirty="0" smtClean="0">
                <a:solidFill>
                  <a:srgbClr val="FF0000"/>
                </a:solidFill>
              </a:rPr>
              <a:t>   </a:t>
            </a:r>
            <a:r>
              <a:rPr lang="en-US" sz="1800" b="1" dirty="0" smtClean="0">
                <a:solidFill>
                  <a:srgbClr val="FF0000"/>
                </a:solidFill>
              </a:rPr>
              <a:t>3 </a:t>
            </a:r>
            <a:r>
              <a:rPr lang="en-US" sz="1800" b="1" dirty="0">
                <a:solidFill>
                  <a:srgbClr val="FF0000"/>
                </a:solidFill>
              </a:rPr>
              <a:t>[I</a:t>
            </a:r>
            <a:r>
              <a:rPr lang="en-US" sz="1800" b="1" baseline="-25000" dirty="0">
                <a:solidFill>
                  <a:srgbClr val="FF0000"/>
                </a:solidFill>
              </a:rPr>
              <a:t>3</a:t>
            </a:r>
            <a:r>
              <a:rPr lang="en-US" sz="1800" b="1" dirty="0">
                <a:solidFill>
                  <a:srgbClr val="FF0000"/>
                </a:solidFill>
              </a:rPr>
              <a:t>•starch]</a:t>
            </a:r>
            <a:r>
              <a:rPr lang="en-US" sz="1800" b="1" baseline="30000" dirty="0">
                <a:solidFill>
                  <a:srgbClr val="FF0000"/>
                </a:solidFill>
              </a:rPr>
              <a:t> -</a:t>
            </a:r>
            <a:r>
              <a:rPr lang="en-US" sz="1800" b="1" dirty="0">
                <a:solidFill>
                  <a:srgbClr val="FF0000"/>
                </a:solidFill>
              </a:rPr>
              <a:t>   +  6 S</a:t>
            </a:r>
            <a:r>
              <a:rPr lang="en-US" sz="1800" b="1" baseline="-25000" dirty="0">
                <a:solidFill>
                  <a:srgbClr val="FF0000"/>
                </a:solidFill>
              </a:rPr>
              <a:t>2</a:t>
            </a:r>
            <a:r>
              <a:rPr lang="en-US" sz="1800" b="1" dirty="0">
                <a:solidFill>
                  <a:srgbClr val="FF0000"/>
                </a:solidFill>
              </a:rPr>
              <a:t>O</a:t>
            </a:r>
            <a:r>
              <a:rPr lang="en-US" sz="1800" b="1" baseline="-25000" dirty="0">
                <a:solidFill>
                  <a:srgbClr val="FF0000"/>
                </a:solidFill>
              </a:rPr>
              <a:t>3</a:t>
            </a:r>
            <a:r>
              <a:rPr lang="en-US" sz="1800" b="1" baseline="30000" dirty="0">
                <a:solidFill>
                  <a:srgbClr val="FF0000"/>
                </a:solidFill>
              </a:rPr>
              <a:t>2-</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a:t>
            </a:r>
            <a:r>
              <a:rPr lang="en-US" sz="1800" b="1" dirty="0" smtClean="0">
                <a:solidFill>
                  <a:srgbClr val="FF0000"/>
                </a:solidFill>
              </a:rPr>
              <a:t>              </a:t>
            </a:r>
            <a:r>
              <a:rPr lang="en-US" sz="1800" b="1" dirty="0">
                <a:solidFill>
                  <a:srgbClr val="FF0000"/>
                </a:solidFill>
              </a:rPr>
              <a:t>9 I</a:t>
            </a:r>
            <a:r>
              <a:rPr lang="en-US" sz="1800" b="1" baseline="30000" dirty="0">
                <a:solidFill>
                  <a:srgbClr val="FF0000"/>
                </a:solidFill>
              </a:rPr>
              <a:t>-</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+ 3 S</a:t>
            </a:r>
            <a:r>
              <a:rPr lang="en-US" sz="1800" b="1" baseline="-25000" dirty="0">
                <a:solidFill>
                  <a:srgbClr val="FF0000"/>
                </a:solidFill>
              </a:rPr>
              <a:t>4</a:t>
            </a:r>
            <a:r>
              <a:rPr lang="en-US" sz="1800" b="1" dirty="0">
                <a:solidFill>
                  <a:srgbClr val="FF0000"/>
                </a:solidFill>
              </a:rPr>
              <a:t>O</a:t>
            </a:r>
            <a:r>
              <a:rPr lang="en-US" sz="1800" b="1" baseline="-25000" dirty="0">
                <a:solidFill>
                  <a:srgbClr val="FF0000"/>
                </a:solidFill>
              </a:rPr>
              <a:t>6</a:t>
            </a:r>
            <a:r>
              <a:rPr lang="en-US" sz="1800" b="1" dirty="0">
                <a:solidFill>
                  <a:srgbClr val="FF0000"/>
                </a:solidFill>
              </a:rPr>
              <a:t> </a:t>
            </a:r>
            <a:r>
              <a:rPr lang="en-US" sz="1800" b="1" baseline="30000" dirty="0">
                <a:solidFill>
                  <a:srgbClr val="FF0000"/>
                </a:solidFill>
              </a:rPr>
              <a:t>2-</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+ 3 starch</a:t>
            </a:r>
            <a:r>
              <a:rPr lang="en-US" sz="1800" b="1" baseline="-25000" dirty="0">
                <a:solidFill>
                  <a:srgbClr val="FF0000"/>
                </a:solidFill>
              </a:rPr>
              <a:t>(</a:t>
            </a:r>
            <a:r>
              <a:rPr lang="en-US" sz="1800" b="1" baseline="-25000" dirty="0" err="1">
                <a:solidFill>
                  <a:srgbClr val="FF0000"/>
                </a:solidFill>
              </a:rPr>
              <a:t>aq</a:t>
            </a:r>
            <a:r>
              <a:rPr lang="en-US" sz="1800" b="1" baseline="-25000" dirty="0">
                <a:solidFill>
                  <a:srgbClr val="FF0000"/>
                </a:solidFill>
              </a:rPr>
              <a:t>)</a:t>
            </a:r>
            <a:r>
              <a:rPr lang="en-US" sz="1800" b="1" dirty="0">
                <a:solidFill>
                  <a:srgbClr val="FF0000"/>
                </a:solidFill>
              </a:rPr>
              <a:t>  </a:t>
            </a:r>
            <a:r>
              <a:rPr lang="en-US" sz="1800" b="1" dirty="0" smtClean="0">
                <a:solidFill>
                  <a:srgbClr val="FF0000"/>
                </a:solidFill>
              </a:rPr>
              <a:t>(Eq</a:t>
            </a:r>
            <a:r>
              <a:rPr lang="en-US" sz="1800" b="1" dirty="0">
                <a:solidFill>
                  <a:srgbClr val="FF0000"/>
                </a:solidFill>
              </a:rPr>
              <a:t>. 6)</a:t>
            </a:r>
          </a:p>
          <a:p>
            <a:pPr marL="0" indent="0">
              <a:buNone/>
            </a:pPr>
            <a:r>
              <a:rPr lang="en-US" sz="1800" dirty="0">
                <a:solidFill>
                  <a:schemeClr val="bg1"/>
                </a:solidFill>
              </a:rPr>
              <a:t> </a:t>
            </a:r>
          </a:p>
          <a:p>
            <a:endParaRPr lang="en-US" sz="1800" dirty="0">
              <a:solidFill>
                <a:schemeClr val="bg1"/>
              </a:solidFill>
            </a:endParaRPr>
          </a:p>
        </p:txBody>
      </p:sp>
      <p:sp>
        <p:nvSpPr>
          <p:cNvPr id="7" name="Slide Number Placeholder 6"/>
          <p:cNvSpPr>
            <a:spLocks noGrp="1"/>
          </p:cNvSpPr>
          <p:nvPr>
            <p:ph type="sldNum" sz="quarter" idx="12"/>
          </p:nvPr>
        </p:nvSpPr>
        <p:spPr/>
        <p:txBody>
          <a:bodyPr/>
          <a:lstStyle/>
          <a:p>
            <a:fld id="{A69D9B76-05C6-454B-AEC4-5BA0B1C51C00}" type="slidenum">
              <a:rPr lang="en-US" smtClean="0"/>
              <a:t>18</a:t>
            </a:fld>
            <a:endParaRPr lang="en-US"/>
          </a:p>
        </p:txBody>
      </p:sp>
      <p:cxnSp>
        <p:nvCxnSpPr>
          <p:cNvPr id="4" name="Straight Arrow Connector 3"/>
          <p:cNvCxnSpPr/>
          <p:nvPr/>
        </p:nvCxnSpPr>
        <p:spPr>
          <a:xfrm>
            <a:off x="4267200" y="2362200"/>
            <a:ext cx="609600"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495800" y="5029200"/>
            <a:ext cx="609600"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810000" y="5943600"/>
            <a:ext cx="609600"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098" name="Picture 2" descr="http://www.chemistryland.com/CHM107Lab/Exp03_DetectOzone/OzoneLab/AmyloseDoubleHelixEndViewWithI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3429000"/>
            <a:ext cx="1390650" cy="1365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02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arn(inVertical)">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arn(inVertical)">
                                      <p:cBhvr>
                                        <p:cTn id="28" dur="5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wipe(left)">
                                      <p:cBhvr>
                                        <p:cTn id="33" dur="500"/>
                                        <p:tgtEl>
                                          <p:spTgt spid="2">
                                            <p:txEl>
                                              <p:pRg st="5" end="5"/>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4098"/>
                                        </p:tgtEl>
                                        <p:attrNameLst>
                                          <p:attrName>style.visibility</p:attrName>
                                        </p:attrNameLst>
                                      </p:cBhvr>
                                      <p:to>
                                        <p:strVal val="visible"/>
                                      </p:to>
                                    </p:set>
                                    <p:anim calcmode="lin" valueType="num">
                                      <p:cBhvr>
                                        <p:cTn id="36" dur="500" fill="hold"/>
                                        <p:tgtEl>
                                          <p:spTgt spid="4098"/>
                                        </p:tgtEl>
                                        <p:attrNameLst>
                                          <p:attrName>ppt_w</p:attrName>
                                        </p:attrNameLst>
                                      </p:cBhvr>
                                      <p:tavLst>
                                        <p:tav tm="0">
                                          <p:val>
                                            <p:fltVal val="0"/>
                                          </p:val>
                                        </p:tav>
                                        <p:tav tm="100000">
                                          <p:val>
                                            <p:strVal val="#ppt_w"/>
                                          </p:val>
                                        </p:tav>
                                      </p:tavLst>
                                    </p:anim>
                                    <p:anim calcmode="lin" valueType="num">
                                      <p:cBhvr>
                                        <p:cTn id="37" dur="500" fill="hold"/>
                                        <p:tgtEl>
                                          <p:spTgt spid="4098"/>
                                        </p:tgtEl>
                                        <p:attrNameLst>
                                          <p:attrName>ppt_h</p:attrName>
                                        </p:attrNameLst>
                                      </p:cBhvr>
                                      <p:tavLst>
                                        <p:tav tm="0">
                                          <p:val>
                                            <p:fltVal val="0"/>
                                          </p:val>
                                        </p:tav>
                                        <p:tav tm="100000">
                                          <p:val>
                                            <p:strVal val="#ppt_h"/>
                                          </p:val>
                                        </p:tav>
                                      </p:tavLst>
                                    </p:anim>
                                    <p:animEffect transition="in" filter="fade">
                                      <p:cBhvr>
                                        <p:cTn id="38" dur="500"/>
                                        <p:tgtEl>
                                          <p:spTgt spid="4098"/>
                                        </p:tgtEl>
                                      </p:cBhvr>
                                    </p:animEffect>
                                  </p:childTnLst>
                                </p:cTn>
                              </p:par>
                              <p:par>
                                <p:cTn id="39" presetID="22" presetClass="entr" presetSubtype="8"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left)">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barn(inVertical)">
                                      <p:cBhvr>
                                        <p:cTn id="46" dur="500"/>
                                        <p:tgtEl>
                                          <p:spTgt spid="2">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wipe(left)">
                                      <p:cBhvr>
                                        <p:cTn id="51" dur="500"/>
                                        <p:tgtEl>
                                          <p:spTgt spid="2">
                                            <p:txEl>
                                              <p:pRg st="7" end="7"/>
                                            </p:txEl>
                                          </p:spTgt>
                                        </p:tgtEl>
                                      </p:cBhvr>
                                    </p:animEffect>
                                  </p:childTnLst>
                                </p:cTn>
                              </p:par>
                              <p:par>
                                <p:cTn id="52" presetID="22" presetClass="entr" presetSubtype="8" fill="hold" nodeType="with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left)">
                                      <p:cBhvr>
                                        <p:cTn id="54" dur="500"/>
                                        <p:tgtEl>
                                          <p:spTgt spid="6"/>
                                        </p:tgtEl>
                                      </p:cBhvr>
                                    </p:animEffect>
                                  </p:childTnLst>
                                </p:cTn>
                              </p:par>
                              <p:par>
                                <p:cTn id="55" presetID="22" presetClass="entr" presetSubtype="8" fill="hold" nodeType="with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Effect transition="in" filter="wipe(left)">
                                      <p:cBhvr>
                                        <p:cTn id="5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solidFill>
                  <a:srgbClr val="002060"/>
                </a:solidFill>
              </a:rPr>
              <a:t>The Titrimetric Analysis of Vitamin C</a:t>
            </a:r>
            <a:endParaRPr lang="en-US" sz="3600" dirty="0"/>
          </a:p>
        </p:txBody>
      </p:sp>
      <p:sp>
        <p:nvSpPr>
          <p:cNvPr id="2" name="Content Placeholder 1"/>
          <p:cNvSpPr>
            <a:spLocks noGrp="1"/>
          </p:cNvSpPr>
          <p:nvPr>
            <p:ph idx="1"/>
          </p:nvPr>
        </p:nvSpPr>
        <p:spPr>
          <a:xfrm>
            <a:off x="457200" y="1524000"/>
            <a:ext cx="8534400" cy="4953000"/>
          </a:xfrm>
        </p:spPr>
        <p:txBody>
          <a:bodyPr>
            <a:normAutofit fontScale="85000" lnSpcReduction="20000"/>
          </a:bodyPr>
          <a:lstStyle/>
          <a:p>
            <a:r>
              <a:rPr lang="en-US" b="1" dirty="0" smtClean="0"/>
              <a:t>Experimental</a:t>
            </a:r>
          </a:p>
          <a:p>
            <a:pPr lvl="1">
              <a:buFont typeface="Arial" panose="020B0604020202020204" pitchFamily="34" charset="0"/>
              <a:buChar char="•"/>
            </a:pPr>
            <a:r>
              <a:rPr lang="en-US" dirty="0" smtClean="0">
                <a:solidFill>
                  <a:srgbClr val="002060"/>
                </a:solidFill>
              </a:rPr>
              <a:t>1. Primary Standard: Potassium iodate (KIO</a:t>
            </a:r>
            <a:r>
              <a:rPr lang="en-US" baseline="-25000" dirty="0" smtClean="0">
                <a:solidFill>
                  <a:srgbClr val="002060"/>
                </a:solidFill>
              </a:rPr>
              <a:t>3</a:t>
            </a:r>
            <a:r>
              <a:rPr lang="en-US" dirty="0" smtClean="0">
                <a:solidFill>
                  <a:srgbClr val="002060"/>
                </a:solidFill>
              </a:rPr>
              <a:t>)</a:t>
            </a:r>
          </a:p>
          <a:p>
            <a:pPr lvl="2"/>
            <a:r>
              <a:rPr lang="en-US" dirty="0" smtClean="0">
                <a:solidFill>
                  <a:srgbClr val="660066"/>
                </a:solidFill>
              </a:rPr>
              <a:t>The reaction with iodide generates a known amount of </a:t>
            </a:r>
            <a:r>
              <a:rPr lang="en-US" dirty="0" err="1" smtClean="0">
                <a:solidFill>
                  <a:srgbClr val="660066"/>
                </a:solidFill>
              </a:rPr>
              <a:t>triiodide</a:t>
            </a:r>
            <a:endParaRPr lang="en-US" dirty="0" smtClean="0">
              <a:solidFill>
                <a:srgbClr val="660066"/>
              </a:solidFill>
            </a:endParaRPr>
          </a:p>
          <a:p>
            <a:pPr lvl="1">
              <a:buFont typeface="Arial" panose="020B0604020202020204" pitchFamily="34" charset="0"/>
              <a:buChar char="•"/>
            </a:pPr>
            <a:r>
              <a:rPr lang="en-US" dirty="0" smtClean="0">
                <a:solidFill>
                  <a:srgbClr val="002060"/>
                </a:solidFill>
              </a:rPr>
              <a:t>2. Secondary Standard: Sodium thiosulfate (Na</a:t>
            </a:r>
            <a:r>
              <a:rPr lang="en-US" baseline="-25000" dirty="0" smtClean="0">
                <a:solidFill>
                  <a:srgbClr val="002060"/>
                </a:solidFill>
              </a:rPr>
              <a:t>2</a:t>
            </a:r>
            <a:r>
              <a:rPr lang="en-US" dirty="0" smtClean="0">
                <a:solidFill>
                  <a:srgbClr val="002060"/>
                </a:solidFill>
              </a:rPr>
              <a:t>S</a:t>
            </a:r>
            <a:r>
              <a:rPr lang="en-US" baseline="-25000" dirty="0" smtClean="0">
                <a:solidFill>
                  <a:srgbClr val="002060"/>
                </a:solidFill>
              </a:rPr>
              <a:t>2</a:t>
            </a:r>
            <a:r>
              <a:rPr lang="en-US" dirty="0" smtClean="0">
                <a:solidFill>
                  <a:srgbClr val="002060"/>
                </a:solidFill>
              </a:rPr>
              <a:t>O</a:t>
            </a:r>
            <a:r>
              <a:rPr lang="en-US" baseline="-25000" dirty="0" smtClean="0">
                <a:solidFill>
                  <a:srgbClr val="002060"/>
                </a:solidFill>
              </a:rPr>
              <a:t>3</a:t>
            </a:r>
            <a:r>
              <a:rPr lang="en-US" dirty="0" smtClean="0">
                <a:solidFill>
                  <a:srgbClr val="002060"/>
                </a:solidFill>
              </a:rPr>
              <a:t>)</a:t>
            </a:r>
          </a:p>
          <a:p>
            <a:pPr lvl="2"/>
            <a:r>
              <a:rPr lang="en-US" dirty="0" smtClean="0">
                <a:solidFill>
                  <a:srgbClr val="660066"/>
                </a:solidFill>
              </a:rPr>
              <a:t>The titration of the </a:t>
            </a:r>
            <a:r>
              <a:rPr lang="en-US" dirty="0" err="1" smtClean="0">
                <a:solidFill>
                  <a:srgbClr val="660066"/>
                </a:solidFill>
              </a:rPr>
              <a:t>triiodide</a:t>
            </a:r>
            <a:r>
              <a:rPr lang="en-US" dirty="0" smtClean="0">
                <a:solidFill>
                  <a:srgbClr val="660066"/>
                </a:solidFill>
              </a:rPr>
              <a:t> solution with the sodium thiosulfate solution allows to determine the concentration of the Na</a:t>
            </a:r>
            <a:r>
              <a:rPr lang="en-US" baseline="-25000" dirty="0" smtClean="0">
                <a:solidFill>
                  <a:srgbClr val="660066"/>
                </a:solidFill>
              </a:rPr>
              <a:t>2</a:t>
            </a:r>
            <a:r>
              <a:rPr lang="en-US" dirty="0" smtClean="0">
                <a:solidFill>
                  <a:srgbClr val="660066"/>
                </a:solidFill>
              </a:rPr>
              <a:t>S</a:t>
            </a:r>
            <a:r>
              <a:rPr lang="en-US" baseline="-25000" dirty="0" smtClean="0">
                <a:solidFill>
                  <a:srgbClr val="660066"/>
                </a:solidFill>
              </a:rPr>
              <a:t>2</a:t>
            </a:r>
            <a:r>
              <a:rPr lang="en-US" dirty="0" smtClean="0">
                <a:solidFill>
                  <a:srgbClr val="660066"/>
                </a:solidFill>
              </a:rPr>
              <a:t>O</a:t>
            </a:r>
            <a:r>
              <a:rPr lang="en-US" baseline="-25000" dirty="0" smtClean="0">
                <a:solidFill>
                  <a:srgbClr val="660066"/>
                </a:solidFill>
              </a:rPr>
              <a:t>3</a:t>
            </a:r>
            <a:r>
              <a:rPr lang="en-US" dirty="0" smtClean="0">
                <a:solidFill>
                  <a:srgbClr val="660066"/>
                </a:solidFill>
              </a:rPr>
              <a:t> solution</a:t>
            </a:r>
          </a:p>
          <a:p>
            <a:pPr lvl="1">
              <a:buFont typeface="Arial" panose="020B0604020202020204" pitchFamily="34" charset="0"/>
              <a:buChar char="•"/>
            </a:pPr>
            <a:r>
              <a:rPr lang="en-US" dirty="0" smtClean="0">
                <a:solidFill>
                  <a:srgbClr val="002060"/>
                </a:solidFill>
              </a:rPr>
              <a:t>3. Analysis: Titrimetric </a:t>
            </a:r>
            <a:r>
              <a:rPr lang="en-US" dirty="0">
                <a:solidFill>
                  <a:srgbClr val="002060"/>
                </a:solidFill>
              </a:rPr>
              <a:t>Analysis of Vitamin </a:t>
            </a:r>
            <a:r>
              <a:rPr lang="en-US" dirty="0" smtClean="0">
                <a:solidFill>
                  <a:srgbClr val="002060"/>
                </a:solidFill>
              </a:rPr>
              <a:t>C</a:t>
            </a:r>
          </a:p>
          <a:p>
            <a:pPr lvl="2"/>
            <a:r>
              <a:rPr lang="en-US" dirty="0" smtClean="0">
                <a:solidFill>
                  <a:srgbClr val="660066"/>
                </a:solidFill>
              </a:rPr>
              <a:t>The reaction of triiodide with vitamin C leads to the consumption of some of the triiodide solution</a:t>
            </a:r>
          </a:p>
          <a:p>
            <a:pPr lvl="2"/>
            <a:r>
              <a:rPr lang="en-US" dirty="0" smtClean="0">
                <a:solidFill>
                  <a:srgbClr val="660066"/>
                </a:solidFill>
              </a:rPr>
              <a:t>The back titration of the triiodide solution allows to determine the amount of unreacted triiodide, thus the amount of vitamin C in the sample</a:t>
            </a:r>
          </a:p>
          <a:p>
            <a:pPr lvl="1">
              <a:buFont typeface="Arial" panose="020B0604020202020204" pitchFamily="34" charset="0"/>
              <a:buChar char="•"/>
            </a:pPr>
            <a:r>
              <a:rPr lang="en-US" dirty="0" smtClean="0">
                <a:solidFill>
                  <a:srgbClr val="002060"/>
                </a:solidFill>
              </a:rPr>
              <a:t>4. </a:t>
            </a:r>
            <a:r>
              <a:rPr lang="en-US" dirty="0">
                <a:solidFill>
                  <a:srgbClr val="002060"/>
                </a:solidFill>
              </a:rPr>
              <a:t>Indicator: Fresh starch solution</a:t>
            </a:r>
          </a:p>
          <a:p>
            <a:pPr lvl="2"/>
            <a:r>
              <a:rPr lang="en-US" dirty="0">
                <a:solidFill>
                  <a:srgbClr val="660066"/>
                </a:solidFill>
              </a:rPr>
              <a:t>Starch forms a dark-blue solution in the </a:t>
            </a:r>
            <a:r>
              <a:rPr lang="en-US" dirty="0" smtClean="0">
                <a:solidFill>
                  <a:srgbClr val="660066"/>
                </a:solidFill>
              </a:rPr>
              <a:t/>
            </a:r>
            <a:br>
              <a:rPr lang="en-US" dirty="0" smtClean="0">
                <a:solidFill>
                  <a:srgbClr val="660066"/>
                </a:solidFill>
              </a:rPr>
            </a:br>
            <a:r>
              <a:rPr lang="en-US" dirty="0" smtClean="0">
                <a:solidFill>
                  <a:srgbClr val="660066"/>
                </a:solidFill>
              </a:rPr>
              <a:t>presence of triiodide</a:t>
            </a:r>
          </a:p>
          <a:p>
            <a:pPr lvl="2"/>
            <a:r>
              <a:rPr lang="en-US" dirty="0" smtClean="0">
                <a:solidFill>
                  <a:srgbClr val="660066"/>
                </a:solidFill>
              </a:rPr>
              <a:t>Can detect as low as 2*10</a:t>
            </a:r>
            <a:r>
              <a:rPr lang="en-US" baseline="30000" dirty="0" smtClean="0">
                <a:solidFill>
                  <a:srgbClr val="660066"/>
                </a:solidFill>
              </a:rPr>
              <a:t>-6</a:t>
            </a:r>
            <a:r>
              <a:rPr lang="en-US" dirty="0" smtClean="0">
                <a:solidFill>
                  <a:srgbClr val="660066"/>
                </a:solidFill>
              </a:rPr>
              <a:t> M iodine</a:t>
            </a:r>
            <a:endParaRPr lang="en-US" dirty="0">
              <a:solidFill>
                <a:srgbClr val="660066"/>
              </a:solidFill>
            </a:endParaRPr>
          </a:p>
        </p:txBody>
      </p:sp>
      <p:sp>
        <p:nvSpPr>
          <p:cNvPr id="4" name="Slide Number Placeholder 3"/>
          <p:cNvSpPr>
            <a:spLocks noGrp="1"/>
          </p:cNvSpPr>
          <p:nvPr>
            <p:ph type="sldNum" sz="quarter" idx="12"/>
          </p:nvPr>
        </p:nvSpPr>
        <p:spPr/>
        <p:txBody>
          <a:bodyPr/>
          <a:lstStyle/>
          <a:p>
            <a:fld id="{A69D9B76-05C6-454B-AEC4-5BA0B1C51C00}" type="slidenum">
              <a:rPr lang="en-US" smtClean="0"/>
              <a:t>19</a:t>
            </a:fld>
            <a:endParaRPr lang="en-US"/>
          </a:p>
        </p:txBody>
      </p:sp>
      <p:pic>
        <p:nvPicPr>
          <p:cNvPr id="4098" name="Picture 2" descr="http://www.nku.edu/%7Ewhitsonma/Bio120LSite/Bio120LReviews/Bio120WebPics/Molecules%20of%20Life/StarchTestS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5029200"/>
            <a:ext cx="2230244" cy="1524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914810" y="6245423"/>
            <a:ext cx="2924390" cy="307777"/>
          </a:xfrm>
          <a:prstGeom prst="rect">
            <a:avLst/>
          </a:prstGeom>
          <a:blipFill>
            <a:blip r:embed="rId4"/>
            <a:tile tx="0" ty="0" sx="100000" sy="100000" flip="none" algn="tl"/>
          </a:blipFill>
        </p:spPr>
        <p:txBody>
          <a:bodyPr wrap="none" rtlCol="0">
            <a:spAutoFit/>
          </a:bodyPr>
          <a:lstStyle/>
          <a:p>
            <a:r>
              <a:rPr lang="en-US" sz="1400" dirty="0" smtClean="0"/>
              <a:t>Triiodide    Starch   </a:t>
            </a:r>
            <a:r>
              <a:rPr lang="en-US" sz="1400" dirty="0" err="1" smtClean="0"/>
              <a:t>Triiodide+Starch</a:t>
            </a:r>
            <a:endParaRPr lang="en-US" sz="1400" dirty="0"/>
          </a:p>
        </p:txBody>
      </p:sp>
    </p:spTree>
    <p:extLst>
      <p:ext uri="{BB962C8B-B14F-4D97-AF65-F5344CB8AC3E}">
        <p14:creationId xmlns:p14="http://schemas.microsoft.com/office/powerpoint/2010/main" val="62618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par>
                                <p:cTn id="53" presetID="53" presetClass="entr" presetSubtype="16" fill="hold" nodeType="withEffect">
                                  <p:stCondLst>
                                    <p:cond delay="0"/>
                                  </p:stCondLst>
                                  <p:childTnLst>
                                    <p:set>
                                      <p:cBhvr>
                                        <p:cTn id="54" dur="1" fill="hold">
                                          <p:stCondLst>
                                            <p:cond delay="0"/>
                                          </p:stCondLst>
                                        </p:cTn>
                                        <p:tgtEl>
                                          <p:spTgt spid="4098"/>
                                        </p:tgtEl>
                                        <p:attrNameLst>
                                          <p:attrName>style.visibility</p:attrName>
                                        </p:attrNameLst>
                                      </p:cBhvr>
                                      <p:to>
                                        <p:strVal val="visible"/>
                                      </p:to>
                                    </p:set>
                                    <p:anim calcmode="lin" valueType="num">
                                      <p:cBhvr>
                                        <p:cTn id="55" dur="500" fill="hold"/>
                                        <p:tgtEl>
                                          <p:spTgt spid="4098"/>
                                        </p:tgtEl>
                                        <p:attrNameLst>
                                          <p:attrName>ppt_w</p:attrName>
                                        </p:attrNameLst>
                                      </p:cBhvr>
                                      <p:tavLst>
                                        <p:tav tm="0">
                                          <p:val>
                                            <p:fltVal val="0"/>
                                          </p:val>
                                        </p:tav>
                                        <p:tav tm="100000">
                                          <p:val>
                                            <p:strVal val="#ppt_w"/>
                                          </p:val>
                                        </p:tav>
                                      </p:tavLst>
                                    </p:anim>
                                    <p:anim calcmode="lin" valueType="num">
                                      <p:cBhvr>
                                        <p:cTn id="56" dur="500" fill="hold"/>
                                        <p:tgtEl>
                                          <p:spTgt spid="4098"/>
                                        </p:tgtEl>
                                        <p:attrNameLst>
                                          <p:attrName>ppt_h</p:attrName>
                                        </p:attrNameLst>
                                      </p:cBhvr>
                                      <p:tavLst>
                                        <p:tav tm="0">
                                          <p:val>
                                            <p:fltVal val="0"/>
                                          </p:val>
                                        </p:tav>
                                        <p:tav tm="100000">
                                          <p:val>
                                            <p:strVal val="#ppt_h"/>
                                          </p:val>
                                        </p:tav>
                                      </p:tavLst>
                                    </p:anim>
                                    <p:animEffect transition="in" filter="fade">
                                      <p:cBhvr>
                                        <p:cTn id="57" dur="500"/>
                                        <p:tgtEl>
                                          <p:spTgt spid="4098"/>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anim calcmode="lin" valueType="num">
                                      <p:cBhvr>
                                        <p:cTn id="60" dur="500" fill="hold"/>
                                        <p:tgtEl>
                                          <p:spTgt spid="5"/>
                                        </p:tgtEl>
                                        <p:attrNameLst>
                                          <p:attrName>ppt_w</p:attrName>
                                        </p:attrNameLst>
                                      </p:cBhvr>
                                      <p:tavLst>
                                        <p:tav tm="0">
                                          <p:val>
                                            <p:fltVal val="0"/>
                                          </p:val>
                                        </p:tav>
                                        <p:tav tm="100000">
                                          <p:val>
                                            <p:strVal val="#ppt_w"/>
                                          </p:val>
                                        </p:tav>
                                      </p:tavLst>
                                    </p:anim>
                                    <p:anim calcmode="lin" valueType="num">
                                      <p:cBhvr>
                                        <p:cTn id="61" dur="500" fill="hold"/>
                                        <p:tgtEl>
                                          <p:spTgt spid="5"/>
                                        </p:tgtEl>
                                        <p:attrNameLst>
                                          <p:attrName>ppt_h</p:attrName>
                                        </p:attrNameLst>
                                      </p:cBhvr>
                                      <p:tavLst>
                                        <p:tav tm="0">
                                          <p:val>
                                            <p:fltVal val="0"/>
                                          </p:val>
                                        </p:tav>
                                        <p:tav tm="100000">
                                          <p:val>
                                            <p:strVal val="#ppt_h"/>
                                          </p:val>
                                        </p:tav>
                                      </p:tavLst>
                                    </p:anim>
                                    <p:animEffect transition="in" filter="fade">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Effect transition="in" filter="barn(inVertical)">
                                      <p:cBhvr>
                                        <p:cTn id="6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Announcements</a:t>
            </a:r>
            <a:endParaRPr lang="en-US" dirty="0">
              <a:solidFill>
                <a:srgbClr val="002060"/>
              </a:solidFill>
            </a:endParaRPr>
          </a:p>
        </p:txBody>
      </p:sp>
      <p:sp>
        <p:nvSpPr>
          <p:cNvPr id="2" name="Content Placeholder 1"/>
          <p:cNvSpPr>
            <a:spLocks noGrp="1"/>
          </p:cNvSpPr>
          <p:nvPr>
            <p:ph idx="1"/>
          </p:nvPr>
        </p:nvSpPr>
        <p:spPr>
          <a:xfrm>
            <a:off x="457200" y="1524000"/>
            <a:ext cx="8382000" cy="4876800"/>
          </a:xfrm>
        </p:spPr>
        <p:txBody>
          <a:bodyPr>
            <a:noAutofit/>
          </a:bodyPr>
          <a:lstStyle/>
          <a:p>
            <a:r>
              <a:rPr lang="en-US" sz="1600" b="1" dirty="0" smtClean="0">
                <a:solidFill>
                  <a:srgbClr val="C00000"/>
                </a:solidFill>
              </a:rPr>
              <a:t>Midterm</a:t>
            </a:r>
            <a:r>
              <a:rPr lang="en-US" sz="1600" dirty="0" smtClean="0">
                <a:solidFill>
                  <a:srgbClr val="C00000"/>
                </a:solidFill>
              </a:rPr>
              <a:t>:</a:t>
            </a:r>
            <a:r>
              <a:rPr lang="en-US" sz="1600" dirty="0" smtClean="0">
                <a:solidFill>
                  <a:schemeClr val="bg1"/>
                </a:solidFill>
              </a:rPr>
              <a:t> </a:t>
            </a:r>
            <a:r>
              <a:rPr lang="en-US" sz="1600" b="1" dirty="0" smtClean="0">
                <a:solidFill>
                  <a:srgbClr val="FF0000"/>
                </a:solidFill>
              </a:rPr>
              <a:t>Monday, May </a:t>
            </a:r>
            <a:r>
              <a:rPr lang="en-US" sz="1600" b="1" dirty="0" smtClean="0">
                <a:solidFill>
                  <a:srgbClr val="FF0000"/>
                </a:solidFill>
              </a:rPr>
              <a:t>2, 2016 </a:t>
            </a:r>
            <a:r>
              <a:rPr lang="en-US" sz="1600" b="1" dirty="0">
                <a:solidFill>
                  <a:srgbClr val="FF0000"/>
                </a:solidFill>
              </a:rPr>
              <a:t>from </a:t>
            </a:r>
            <a:r>
              <a:rPr lang="en-US" sz="1600" b="1" dirty="0" smtClean="0">
                <a:solidFill>
                  <a:srgbClr val="FF0000"/>
                </a:solidFill>
              </a:rPr>
              <a:t>11:00 </a:t>
            </a:r>
            <a:r>
              <a:rPr lang="en-US" sz="1600" b="1" dirty="0">
                <a:solidFill>
                  <a:srgbClr val="FF0000"/>
                </a:solidFill>
              </a:rPr>
              <a:t>am – </a:t>
            </a:r>
            <a:r>
              <a:rPr lang="en-US" sz="1600" b="1" dirty="0" smtClean="0">
                <a:solidFill>
                  <a:srgbClr val="FF0000"/>
                </a:solidFill>
              </a:rPr>
              <a:t>11:55 </a:t>
            </a:r>
            <a:r>
              <a:rPr lang="en-US" sz="1600" b="1" dirty="0">
                <a:solidFill>
                  <a:srgbClr val="FF0000"/>
                </a:solidFill>
              </a:rPr>
              <a:t>am in CS </a:t>
            </a:r>
            <a:r>
              <a:rPr lang="en-US" sz="1600" b="1" dirty="0" smtClean="0">
                <a:solidFill>
                  <a:srgbClr val="FF0000"/>
                </a:solidFill>
              </a:rPr>
              <a:t>76,  </a:t>
            </a:r>
            <a:r>
              <a:rPr lang="en-US" sz="1600" b="1" i="1" u="sng" dirty="0" smtClean="0">
                <a:solidFill>
                  <a:srgbClr val="FF0000"/>
                </a:solidFill>
              </a:rPr>
              <a:t>NO </a:t>
            </a:r>
            <a:r>
              <a:rPr lang="en-US" sz="1600" b="1" i="1" u="sng" dirty="0">
                <a:solidFill>
                  <a:srgbClr val="FF0000"/>
                </a:solidFill>
              </a:rPr>
              <a:t>MAKE UP EXAM</a:t>
            </a:r>
            <a:r>
              <a:rPr lang="en-US" sz="1600" b="1" i="1" u="sng" dirty="0" smtClean="0">
                <a:solidFill>
                  <a:srgbClr val="FF0000"/>
                </a:solidFill>
              </a:rPr>
              <a:t>.</a:t>
            </a:r>
            <a:r>
              <a:rPr lang="en-US" sz="1600" b="1" i="1" dirty="0" smtClean="0">
                <a:solidFill>
                  <a:srgbClr val="FF0000"/>
                </a:solidFill>
              </a:rPr>
              <a:t> </a:t>
            </a:r>
            <a:r>
              <a:rPr lang="en-US" sz="1600" dirty="0" smtClean="0">
                <a:solidFill>
                  <a:srgbClr val="FF0000"/>
                </a:solidFill>
              </a:rPr>
              <a:t>The midterm is a closed book exam. No lab notebooks, no lab manuals, no lecture materials or other materials are allowed. If you are with OSD, make sure to inform them early enough so that they have room for you.</a:t>
            </a:r>
            <a:endParaRPr lang="en-US" sz="1600" dirty="0">
              <a:solidFill>
                <a:srgbClr val="FF0000"/>
              </a:solidFill>
            </a:endParaRPr>
          </a:p>
          <a:p>
            <a:r>
              <a:rPr lang="en-US" sz="1600" dirty="0"/>
              <a:t>The </a:t>
            </a:r>
            <a:r>
              <a:rPr lang="en-US" sz="1600" dirty="0" smtClean="0"/>
              <a:t>midterm </a:t>
            </a:r>
            <a:r>
              <a:rPr lang="en-US" sz="1600" dirty="0"/>
              <a:t>will include the following topics:</a:t>
            </a:r>
          </a:p>
          <a:p>
            <a:pPr lvl="1">
              <a:buFont typeface="Arial" panose="020B0604020202020204" pitchFamily="34" charset="0"/>
              <a:buChar char="•"/>
            </a:pPr>
            <a:r>
              <a:rPr lang="en-US" sz="1600" dirty="0" smtClean="0">
                <a:solidFill>
                  <a:srgbClr val="002060"/>
                </a:solidFill>
              </a:rPr>
              <a:t>Amino acids:  </a:t>
            </a:r>
            <a:r>
              <a:rPr lang="en-US" sz="1600" dirty="0">
                <a:solidFill>
                  <a:srgbClr val="002060"/>
                </a:solidFill>
              </a:rPr>
              <a:t>titrations, equivalence point, </a:t>
            </a:r>
            <a:r>
              <a:rPr lang="en-US" sz="1600" dirty="0" smtClean="0">
                <a:solidFill>
                  <a:srgbClr val="002060"/>
                </a:solidFill>
              </a:rPr>
              <a:t>pH-values, </a:t>
            </a:r>
            <a:r>
              <a:rPr lang="en-US" sz="1600" dirty="0">
                <a:solidFill>
                  <a:srgbClr val="002060"/>
                </a:solidFill>
              </a:rPr>
              <a:t>error analysis </a:t>
            </a:r>
            <a:endParaRPr lang="en-US" sz="1600" dirty="0" smtClean="0">
              <a:solidFill>
                <a:srgbClr val="002060"/>
              </a:solidFill>
            </a:endParaRPr>
          </a:p>
          <a:p>
            <a:pPr lvl="1">
              <a:buFont typeface="Arial" panose="020B0604020202020204" pitchFamily="34" charset="0"/>
              <a:buChar char="•"/>
            </a:pPr>
            <a:r>
              <a:rPr lang="en-US" sz="1600" dirty="0" smtClean="0">
                <a:solidFill>
                  <a:srgbClr val="002060"/>
                </a:solidFill>
              </a:rPr>
              <a:t>Spectrophotometry: calibration curve, determination of concentration of unknown</a:t>
            </a:r>
            <a:endParaRPr lang="en-US" sz="1600" dirty="0">
              <a:solidFill>
                <a:srgbClr val="002060"/>
              </a:solidFill>
            </a:endParaRPr>
          </a:p>
          <a:p>
            <a:pPr lvl="1">
              <a:buFont typeface="Arial" panose="020B0604020202020204" pitchFamily="34" charset="0"/>
              <a:buChar char="•"/>
            </a:pPr>
            <a:r>
              <a:rPr lang="en-US" sz="1600" dirty="0" smtClean="0">
                <a:solidFill>
                  <a:srgbClr val="002060"/>
                </a:solidFill>
              </a:rPr>
              <a:t>Extraction: solubility, distribution coefficient, drying agent</a:t>
            </a:r>
          </a:p>
          <a:p>
            <a:pPr lvl="1">
              <a:buFont typeface="Arial" panose="020B0604020202020204" pitchFamily="34" charset="0"/>
              <a:buChar char="•"/>
            </a:pPr>
            <a:r>
              <a:rPr lang="en-US" sz="1600" dirty="0" smtClean="0">
                <a:solidFill>
                  <a:srgbClr val="002060"/>
                </a:solidFill>
              </a:rPr>
              <a:t>Infrared spectroscopy: </a:t>
            </a:r>
            <a:r>
              <a:rPr lang="en-US" sz="1600" dirty="0">
                <a:solidFill>
                  <a:srgbClr val="002060"/>
                </a:solidFill>
              </a:rPr>
              <a:t>interpret </a:t>
            </a:r>
            <a:r>
              <a:rPr lang="en-US" sz="1600" dirty="0" smtClean="0">
                <a:solidFill>
                  <a:srgbClr val="002060"/>
                </a:solidFill>
              </a:rPr>
              <a:t>infrared </a:t>
            </a:r>
            <a:r>
              <a:rPr lang="en-US" sz="1600" dirty="0">
                <a:solidFill>
                  <a:srgbClr val="002060"/>
                </a:solidFill>
              </a:rPr>
              <a:t>spectrum, understand vibrational motions, </a:t>
            </a:r>
            <a:r>
              <a:rPr lang="en-US" sz="1600" dirty="0" smtClean="0">
                <a:solidFill>
                  <a:srgbClr val="002060"/>
                </a:solidFill>
              </a:rPr>
              <a:t/>
            </a:r>
            <a:br>
              <a:rPr lang="en-US" sz="1600" dirty="0" smtClean="0">
                <a:solidFill>
                  <a:srgbClr val="002060"/>
                </a:solidFill>
              </a:rPr>
            </a:br>
            <a:r>
              <a:rPr lang="en-US" sz="1600" dirty="0" smtClean="0">
                <a:solidFill>
                  <a:srgbClr val="002060"/>
                </a:solidFill>
              </a:rPr>
              <a:t>degree </a:t>
            </a:r>
            <a:r>
              <a:rPr lang="en-US" sz="1600" dirty="0" smtClean="0">
                <a:solidFill>
                  <a:srgbClr val="002060"/>
                </a:solidFill>
              </a:rPr>
              <a:t>of unsaturation </a:t>
            </a:r>
            <a:r>
              <a:rPr lang="en-US" sz="1600" dirty="0">
                <a:solidFill>
                  <a:srgbClr val="002060"/>
                </a:solidFill>
              </a:rPr>
              <a:t>and what it </a:t>
            </a:r>
            <a:r>
              <a:rPr lang="en-US" sz="1600" dirty="0" smtClean="0">
                <a:solidFill>
                  <a:srgbClr val="002060"/>
                </a:solidFill>
              </a:rPr>
              <a:t>means, </a:t>
            </a:r>
            <a:r>
              <a:rPr lang="en-US" sz="1600" dirty="0">
                <a:solidFill>
                  <a:srgbClr val="002060"/>
                </a:solidFill>
              </a:rPr>
              <a:t>etc. (tables will </a:t>
            </a:r>
            <a:r>
              <a:rPr lang="en-US" sz="1600" dirty="0" smtClean="0">
                <a:solidFill>
                  <a:srgbClr val="002060"/>
                </a:solidFill>
              </a:rPr>
              <a:t>be </a:t>
            </a:r>
            <a:r>
              <a:rPr lang="en-US" sz="1600" dirty="0">
                <a:solidFill>
                  <a:srgbClr val="002060"/>
                </a:solidFill>
              </a:rPr>
              <a:t>provided)</a:t>
            </a:r>
          </a:p>
          <a:p>
            <a:pPr lvl="1">
              <a:buFont typeface="Arial" panose="020B0604020202020204" pitchFamily="34" charset="0"/>
              <a:buChar char="•"/>
            </a:pPr>
            <a:r>
              <a:rPr lang="en-US" sz="1600" dirty="0" smtClean="0">
                <a:solidFill>
                  <a:srgbClr val="002060"/>
                </a:solidFill>
              </a:rPr>
              <a:t>Mass spectrometry (tables will be provided)</a:t>
            </a:r>
          </a:p>
          <a:p>
            <a:pPr lvl="1">
              <a:buFont typeface="Arial" panose="020B0604020202020204" pitchFamily="34" charset="0"/>
              <a:buChar char="•"/>
            </a:pPr>
            <a:r>
              <a:rPr lang="en-US" sz="1600" dirty="0" smtClean="0">
                <a:solidFill>
                  <a:srgbClr val="002060"/>
                </a:solidFill>
              </a:rPr>
              <a:t>UV-Vis spectroscopy: theory, Beer’s Law</a:t>
            </a:r>
          </a:p>
          <a:p>
            <a:pPr lvl="1">
              <a:buFont typeface="Arial" panose="020B0604020202020204" pitchFamily="34" charset="0"/>
              <a:buChar char="•"/>
            </a:pPr>
            <a:r>
              <a:rPr lang="en-US" sz="1600" dirty="0" smtClean="0">
                <a:solidFill>
                  <a:srgbClr val="002060"/>
                </a:solidFill>
              </a:rPr>
              <a:t>Electrochemistry: balancing redox equation, stoichiometric calculations</a:t>
            </a:r>
            <a:endParaRPr lang="en-US" sz="1600" dirty="0">
              <a:solidFill>
                <a:srgbClr val="002060"/>
              </a:solidFill>
            </a:endParaRPr>
          </a:p>
          <a:p>
            <a:r>
              <a:rPr lang="en-US" sz="1600" dirty="0" smtClean="0"/>
              <a:t>Suggested </a:t>
            </a:r>
            <a:r>
              <a:rPr lang="en-US" sz="1600" dirty="0"/>
              <a:t>materials to study practice </a:t>
            </a:r>
            <a:r>
              <a:rPr lang="en-US" sz="1600" dirty="0" smtClean="0"/>
              <a:t>problems: lecture guides, </a:t>
            </a:r>
            <a:r>
              <a:rPr lang="en-US" sz="1600" dirty="0"/>
              <a:t>pre-lab study </a:t>
            </a:r>
            <a:r>
              <a:rPr lang="en-US" sz="1600" dirty="0" smtClean="0"/>
              <a:t>questions, text readings, </a:t>
            </a:r>
            <a:r>
              <a:rPr lang="en-US" sz="1600" dirty="0"/>
              <a:t>lab procedures and </a:t>
            </a:r>
            <a:r>
              <a:rPr lang="en-US" sz="1600" dirty="0" smtClean="0"/>
              <a:t>reports</a:t>
            </a:r>
            <a:r>
              <a:rPr lang="en-US" sz="1600" dirty="0" smtClean="0"/>
              <a:t>, practice problems in supplemental course reader</a:t>
            </a:r>
            <a:endParaRPr lang="en-US" sz="1600" dirty="0"/>
          </a:p>
          <a:p>
            <a:r>
              <a:rPr lang="en-US" sz="2000" b="1" dirty="0" smtClean="0">
                <a:solidFill>
                  <a:srgbClr val="FF0000"/>
                </a:solidFill>
              </a:rPr>
              <a:t>Bring the following items to the midterm: a scientific calculator </a:t>
            </a: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(=non-graphing</a:t>
            </a:r>
            <a:r>
              <a:rPr lang="en-US" sz="2000" b="1" dirty="0" smtClean="0">
                <a:solidFill>
                  <a:srgbClr val="FF0000"/>
                </a:solidFill>
              </a:rPr>
              <a:t>!), blue or black pen/pencil</a:t>
            </a:r>
            <a:endParaRPr lang="en-US" sz="2000" b="1" dirty="0">
              <a:solidFill>
                <a:srgbClr val="FF0000"/>
              </a:solidFill>
            </a:endParaRPr>
          </a:p>
        </p:txBody>
      </p:sp>
      <p:sp>
        <p:nvSpPr>
          <p:cNvPr id="4" name="Slide Number Placeholder 3"/>
          <p:cNvSpPr>
            <a:spLocks noGrp="1"/>
          </p:cNvSpPr>
          <p:nvPr>
            <p:ph type="sldNum" sz="quarter" idx="12"/>
          </p:nvPr>
        </p:nvSpPr>
        <p:spPr/>
        <p:txBody>
          <a:bodyPr/>
          <a:lstStyle/>
          <a:p>
            <a:fld id="{A69D9B76-05C6-454B-AEC4-5BA0B1C51C00}" type="slidenum">
              <a:rPr lang="en-US" smtClean="0"/>
              <a:t>2</a:t>
            </a:fld>
            <a:endParaRPr lang="en-US"/>
          </a:p>
        </p:txBody>
      </p:sp>
    </p:spTree>
    <p:extLst>
      <p:ext uri="{BB962C8B-B14F-4D97-AF65-F5344CB8AC3E}">
        <p14:creationId xmlns:p14="http://schemas.microsoft.com/office/powerpoint/2010/main" val="1367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wipe(left)">
                                      <p:cBhvr>
                                        <p:cTn id="21" dur="500"/>
                                        <p:tgtEl>
                                          <p:spTgt spid="2">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wipe(left)">
                                      <p:cBhvr>
                                        <p:cTn id="24" dur="500"/>
                                        <p:tgtEl>
                                          <p:spTgt spid="2">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500"/>
                                        <p:tgtEl>
                                          <p:spTgt spid="2">
                                            <p:txEl>
                                              <p:pRg st="6" end="6"/>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wipe(left)">
                                      <p:cBhvr>
                                        <p:cTn id="30" dur="500"/>
                                        <p:tgtEl>
                                          <p:spTgt spid="2">
                                            <p:txEl>
                                              <p:pRg st="7" end="7"/>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wipe(left)">
                                      <p:cBhvr>
                                        <p:cTn id="33" dur="500"/>
                                        <p:tgtEl>
                                          <p:spTgt spid="2">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nodeType="click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barn(outVertical)">
                                      <p:cBhvr>
                                        <p:cTn id="38" dur="500"/>
                                        <p:tgtEl>
                                          <p:spTgt spid="2">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barn(inVertical)">
                                      <p:cBhvr>
                                        <p:cTn id="43"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Additional Information</a:t>
            </a:r>
            <a:endParaRPr lang="en-US" dirty="0">
              <a:solidFill>
                <a:srgbClr val="002060"/>
              </a:solidFill>
            </a:endParaRPr>
          </a:p>
        </p:txBody>
      </p:sp>
      <p:sp>
        <p:nvSpPr>
          <p:cNvPr id="3" name="Content Placeholder 2"/>
          <p:cNvSpPr>
            <a:spLocks noGrp="1"/>
          </p:cNvSpPr>
          <p:nvPr>
            <p:ph idx="1"/>
          </p:nvPr>
        </p:nvSpPr>
        <p:spPr>
          <a:xfrm>
            <a:off x="457200" y="1600200"/>
            <a:ext cx="8382000" cy="4525963"/>
          </a:xfrm>
        </p:spPr>
        <p:txBody>
          <a:bodyPr/>
          <a:lstStyle/>
          <a:p>
            <a:r>
              <a:rPr lang="en-US" dirty="0" smtClean="0"/>
              <a:t>Video showing the back-titration part of the experiment</a:t>
            </a:r>
          </a:p>
          <a:p>
            <a:pPr lvl="1">
              <a:buFont typeface="Arial" panose="020B0604020202020204" pitchFamily="34" charset="0"/>
              <a:buChar char="•"/>
            </a:pPr>
            <a:r>
              <a:rPr lang="en-US" dirty="0">
                <a:hlinkClick r:id="rId2"/>
              </a:rPr>
              <a:t>https://www.youtube.com/watch?v=mgZkW7Srgek</a:t>
            </a:r>
            <a:endParaRPr lang="en-US" dirty="0"/>
          </a:p>
        </p:txBody>
      </p:sp>
      <p:sp>
        <p:nvSpPr>
          <p:cNvPr id="4" name="Slide Number Placeholder 3"/>
          <p:cNvSpPr>
            <a:spLocks noGrp="1"/>
          </p:cNvSpPr>
          <p:nvPr>
            <p:ph type="sldNum" sz="quarter" idx="12"/>
          </p:nvPr>
        </p:nvSpPr>
        <p:spPr/>
        <p:txBody>
          <a:bodyPr/>
          <a:lstStyle/>
          <a:p>
            <a:fld id="{A69D9B76-05C6-454B-AEC4-5BA0B1C51C00}" type="slidenum">
              <a:rPr lang="en-US" smtClean="0"/>
              <a:t>20</a:t>
            </a:fld>
            <a:endParaRPr lang="en-US"/>
          </a:p>
        </p:txBody>
      </p:sp>
    </p:spTree>
    <p:extLst>
      <p:ext uri="{BB962C8B-B14F-4D97-AF65-F5344CB8AC3E}">
        <p14:creationId xmlns:p14="http://schemas.microsoft.com/office/powerpoint/2010/main" val="311994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Scheduling </a:t>
            </a:r>
            <a:endParaRPr lang="en-US" dirty="0">
              <a:solidFill>
                <a:srgbClr val="002060"/>
              </a:solidFill>
            </a:endParaRPr>
          </a:p>
        </p:txBody>
      </p:sp>
      <p:sp>
        <p:nvSpPr>
          <p:cNvPr id="2" name="Content Placeholder 1"/>
          <p:cNvSpPr>
            <a:spLocks noGrp="1"/>
          </p:cNvSpPr>
          <p:nvPr>
            <p:ph idx="1"/>
          </p:nvPr>
        </p:nvSpPr>
        <p:spPr>
          <a:xfrm>
            <a:off x="457200" y="1524000"/>
            <a:ext cx="8305800" cy="4800600"/>
          </a:xfrm>
        </p:spPr>
        <p:txBody>
          <a:bodyPr>
            <a:normAutofit/>
          </a:bodyPr>
          <a:lstStyle/>
          <a:p>
            <a:r>
              <a:rPr lang="en-US" sz="2800" b="1" dirty="0" smtClean="0"/>
              <a:t>This week </a:t>
            </a:r>
            <a:r>
              <a:rPr lang="en-US" sz="2800" b="1" dirty="0"/>
              <a:t>in lab:</a:t>
            </a:r>
            <a:endParaRPr lang="en-US" sz="2800" dirty="0"/>
          </a:p>
          <a:p>
            <a:pPr lvl="1">
              <a:buFont typeface="Arial" panose="020B0604020202020204" pitchFamily="34" charset="0"/>
              <a:buChar char="•"/>
            </a:pPr>
            <a:r>
              <a:rPr lang="en-US" sz="2400" dirty="0" smtClean="0">
                <a:solidFill>
                  <a:srgbClr val="002060"/>
                </a:solidFill>
              </a:rPr>
              <a:t>The student </a:t>
            </a:r>
            <a:r>
              <a:rPr lang="en-US" sz="2400" dirty="0">
                <a:solidFill>
                  <a:srgbClr val="002060"/>
                </a:solidFill>
              </a:rPr>
              <a:t>will </a:t>
            </a:r>
            <a:r>
              <a:rPr lang="en-US" sz="2400" dirty="0" smtClean="0">
                <a:solidFill>
                  <a:srgbClr val="002060"/>
                </a:solidFill>
              </a:rPr>
              <a:t>perform the Vitamin </a:t>
            </a:r>
            <a:r>
              <a:rPr lang="en-US" sz="2400" dirty="0">
                <a:solidFill>
                  <a:srgbClr val="002060"/>
                </a:solidFill>
              </a:rPr>
              <a:t>C </a:t>
            </a:r>
            <a:r>
              <a:rPr lang="en-US" sz="2400" dirty="0" smtClean="0">
                <a:solidFill>
                  <a:srgbClr val="002060"/>
                </a:solidFill>
              </a:rPr>
              <a:t>experiment.</a:t>
            </a:r>
            <a:endParaRPr lang="en-US" sz="2400" dirty="0">
              <a:solidFill>
                <a:srgbClr val="002060"/>
              </a:solidFill>
            </a:endParaRPr>
          </a:p>
          <a:p>
            <a:pPr lvl="1">
              <a:buFont typeface="Arial" panose="020B0604020202020204" pitchFamily="34" charset="0"/>
              <a:buChar char="•"/>
            </a:pPr>
            <a:r>
              <a:rPr lang="en-US" sz="2400" dirty="0">
                <a:solidFill>
                  <a:srgbClr val="002060"/>
                </a:solidFill>
              </a:rPr>
              <a:t>The procedure is summarized in </a:t>
            </a:r>
            <a:r>
              <a:rPr lang="en-US" sz="2400" dirty="0" smtClean="0">
                <a:solidFill>
                  <a:srgbClr val="002060"/>
                </a:solidFill>
              </a:rPr>
              <a:t>the </a:t>
            </a:r>
            <a:r>
              <a:rPr lang="en-US" sz="2400" dirty="0">
                <a:solidFill>
                  <a:srgbClr val="002060"/>
                </a:solidFill>
              </a:rPr>
              <a:t>handout that was </a:t>
            </a:r>
            <a:r>
              <a:rPr lang="en-US" sz="2400" dirty="0" smtClean="0">
                <a:solidFill>
                  <a:srgbClr val="002060"/>
                </a:solidFill>
              </a:rPr>
              <a:t>emailed </a:t>
            </a:r>
            <a:r>
              <a:rPr lang="en-US" sz="2400" dirty="0">
                <a:solidFill>
                  <a:srgbClr val="002060"/>
                </a:solidFill>
              </a:rPr>
              <a:t>to the class </a:t>
            </a:r>
            <a:r>
              <a:rPr lang="en-US" sz="2400" dirty="0" smtClean="0">
                <a:solidFill>
                  <a:srgbClr val="002060"/>
                </a:solidFill>
              </a:rPr>
              <a:t>two weeks ago (also posted online</a:t>
            </a:r>
            <a:r>
              <a:rPr lang="en-US" sz="2400" dirty="0" smtClean="0">
                <a:solidFill>
                  <a:srgbClr val="002060"/>
                </a:solidFill>
              </a:rPr>
              <a:t>).</a:t>
            </a:r>
            <a:endParaRPr lang="en-US" sz="2400" dirty="0">
              <a:solidFill>
                <a:srgbClr val="002060"/>
              </a:solidFill>
            </a:endParaRPr>
          </a:p>
          <a:p>
            <a:pPr lvl="1">
              <a:buFont typeface="Arial" panose="020B0604020202020204" pitchFamily="34" charset="0"/>
              <a:buChar char="•"/>
            </a:pPr>
            <a:r>
              <a:rPr lang="en-US" sz="2400" dirty="0">
                <a:solidFill>
                  <a:srgbClr val="002060"/>
                </a:solidFill>
              </a:rPr>
              <a:t>The project requires two lab </a:t>
            </a:r>
            <a:r>
              <a:rPr lang="en-US" sz="2400" dirty="0" smtClean="0">
                <a:solidFill>
                  <a:srgbClr val="002060"/>
                </a:solidFill>
              </a:rPr>
              <a:t>periods. </a:t>
            </a:r>
            <a:endParaRPr lang="en-US" sz="2400" dirty="0">
              <a:solidFill>
                <a:srgbClr val="002060"/>
              </a:solidFill>
            </a:endParaRPr>
          </a:p>
          <a:p>
            <a:r>
              <a:rPr lang="en-US" sz="2800" b="1" dirty="0" smtClean="0">
                <a:solidFill>
                  <a:srgbClr val="C00000"/>
                </a:solidFill>
              </a:rPr>
              <a:t>The vitamin </a:t>
            </a:r>
            <a:r>
              <a:rPr lang="en-US" sz="2800" b="1" dirty="0">
                <a:solidFill>
                  <a:srgbClr val="C00000"/>
                </a:solidFill>
              </a:rPr>
              <a:t>C experiment is an </a:t>
            </a:r>
            <a:r>
              <a:rPr lang="en-US" sz="2800" b="1" i="1" u="sng" dirty="0">
                <a:solidFill>
                  <a:srgbClr val="C00000"/>
                </a:solidFill>
              </a:rPr>
              <a:t>individual work and </a:t>
            </a:r>
            <a:r>
              <a:rPr lang="en-US" sz="2800" b="1" i="1" u="sng" dirty="0" smtClean="0">
                <a:solidFill>
                  <a:srgbClr val="C00000"/>
                </a:solidFill>
              </a:rPr>
              <a:t>individual report (due May 5 or May 6, 2016).</a:t>
            </a:r>
            <a:endParaRPr lang="en-US" sz="2800" b="1" dirty="0">
              <a:solidFill>
                <a:srgbClr val="C00000"/>
              </a:solidFill>
            </a:endParaRPr>
          </a:p>
          <a:p>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A69D9B76-05C6-454B-AEC4-5BA0B1C51C00}" type="slidenum">
              <a:rPr lang="en-US" smtClean="0"/>
              <a:t>3</a:t>
            </a:fld>
            <a:endParaRPr lang="en-US"/>
          </a:p>
        </p:txBody>
      </p:sp>
    </p:spTree>
    <p:extLst>
      <p:ext uri="{BB962C8B-B14F-4D97-AF65-F5344CB8AC3E}">
        <p14:creationId xmlns:p14="http://schemas.microsoft.com/office/powerpoint/2010/main" val="277672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arn(inVertical)">
                                      <p:cBhvr>
                                        <p:cTn id="21"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Redox Reactions I</a:t>
            </a:r>
            <a:endParaRPr lang="en-US" dirty="0">
              <a:solidFill>
                <a:srgbClr val="002060"/>
              </a:solidFill>
            </a:endParaRPr>
          </a:p>
        </p:txBody>
      </p:sp>
      <p:sp>
        <p:nvSpPr>
          <p:cNvPr id="2" name="Content Placeholder 1"/>
          <p:cNvSpPr>
            <a:spLocks noGrp="1"/>
          </p:cNvSpPr>
          <p:nvPr>
            <p:ph idx="1"/>
          </p:nvPr>
        </p:nvSpPr>
        <p:spPr>
          <a:xfrm>
            <a:off x="457200" y="1524000"/>
            <a:ext cx="8229600" cy="4800600"/>
          </a:xfrm>
        </p:spPr>
        <p:txBody>
          <a:bodyPr>
            <a:normAutofit fontScale="70000" lnSpcReduction="20000"/>
          </a:bodyPr>
          <a:lstStyle/>
          <a:p>
            <a:r>
              <a:rPr lang="en-US" dirty="0"/>
              <a:t>Redox reactions primarily involve the transfer of electrons between two chemical </a:t>
            </a:r>
            <a:r>
              <a:rPr lang="en-US" dirty="0" smtClean="0"/>
              <a:t>species.</a:t>
            </a:r>
            <a:endParaRPr lang="en-US" dirty="0"/>
          </a:p>
          <a:p>
            <a:r>
              <a:rPr lang="en-US" dirty="0" smtClean="0"/>
              <a:t>These reactions are very common in everyday life as well </a:t>
            </a:r>
            <a:br>
              <a:rPr lang="en-US" dirty="0" smtClean="0"/>
            </a:br>
            <a:r>
              <a:rPr lang="en-US" dirty="0" smtClean="0"/>
              <a:t>i.e., combustion, corrosion, batteries, biological processes, etc.</a:t>
            </a:r>
            <a:endParaRPr lang="en-US" dirty="0"/>
          </a:p>
          <a:p>
            <a:r>
              <a:rPr lang="en-US" dirty="0" smtClean="0"/>
              <a:t>The </a:t>
            </a:r>
            <a:r>
              <a:rPr lang="en-US" dirty="0"/>
              <a:t>compound that loses </a:t>
            </a:r>
            <a:r>
              <a:rPr lang="en-US" dirty="0" smtClean="0"/>
              <a:t>one or more electrons </a:t>
            </a:r>
            <a:r>
              <a:rPr lang="en-US" dirty="0"/>
              <a:t>is said to be oxidized, </a:t>
            </a:r>
            <a:r>
              <a:rPr lang="en-US" dirty="0" smtClean="0"/>
              <a:t>the </a:t>
            </a:r>
            <a:r>
              <a:rPr lang="en-US" dirty="0"/>
              <a:t>one that gains </a:t>
            </a:r>
            <a:r>
              <a:rPr lang="en-US" dirty="0" smtClean="0"/>
              <a:t>one or more electrons </a:t>
            </a:r>
            <a:r>
              <a:rPr lang="en-US" dirty="0"/>
              <a:t>is said to </a:t>
            </a:r>
            <a:r>
              <a:rPr lang="en-US" dirty="0" smtClean="0"/>
              <a:t/>
            </a:r>
            <a:br>
              <a:rPr lang="en-US" dirty="0" smtClean="0"/>
            </a:br>
            <a:r>
              <a:rPr lang="en-US" dirty="0" smtClean="0"/>
              <a:t>be </a:t>
            </a:r>
            <a:r>
              <a:rPr lang="en-US" dirty="0"/>
              <a:t>reduced. </a:t>
            </a:r>
          </a:p>
          <a:p>
            <a:pPr lvl="1">
              <a:buFont typeface="Arial" panose="020B0604020202020204" pitchFamily="34" charset="0"/>
              <a:buChar char="•"/>
            </a:pPr>
            <a:r>
              <a:rPr lang="en-US" b="1" i="1" dirty="0" smtClean="0">
                <a:solidFill>
                  <a:srgbClr val="C00000"/>
                </a:solidFill>
              </a:rPr>
              <a:t>OIL </a:t>
            </a:r>
            <a:r>
              <a:rPr lang="en-US" b="1" i="1" dirty="0">
                <a:solidFill>
                  <a:srgbClr val="C00000"/>
                </a:solidFill>
              </a:rPr>
              <a:t>= 	</a:t>
            </a:r>
            <a:r>
              <a:rPr lang="en-US" b="1" i="1" u="sng" dirty="0">
                <a:solidFill>
                  <a:srgbClr val="C00000"/>
                </a:solidFill>
              </a:rPr>
              <a:t>O</a:t>
            </a:r>
            <a:r>
              <a:rPr lang="en-US" b="1" i="1" dirty="0">
                <a:solidFill>
                  <a:srgbClr val="C00000"/>
                </a:solidFill>
              </a:rPr>
              <a:t>xidation </a:t>
            </a:r>
            <a:r>
              <a:rPr lang="en-US" b="1" i="1" u="sng" dirty="0">
                <a:solidFill>
                  <a:srgbClr val="C00000"/>
                </a:solidFill>
              </a:rPr>
              <a:t>I</a:t>
            </a:r>
            <a:r>
              <a:rPr lang="en-US" b="1" i="1" dirty="0">
                <a:solidFill>
                  <a:srgbClr val="C00000"/>
                </a:solidFill>
              </a:rPr>
              <a:t>s </a:t>
            </a:r>
            <a:r>
              <a:rPr lang="en-US" b="1" i="1" u="sng" dirty="0">
                <a:solidFill>
                  <a:srgbClr val="C00000"/>
                </a:solidFill>
              </a:rPr>
              <a:t>L</a:t>
            </a:r>
            <a:r>
              <a:rPr lang="en-US" b="1" i="1" dirty="0">
                <a:solidFill>
                  <a:srgbClr val="C00000"/>
                </a:solidFill>
              </a:rPr>
              <a:t>oss (of electrons)</a:t>
            </a:r>
            <a:endParaRPr lang="en-US" dirty="0">
              <a:solidFill>
                <a:srgbClr val="C00000"/>
              </a:solidFill>
            </a:endParaRPr>
          </a:p>
          <a:p>
            <a:pPr lvl="1">
              <a:buFont typeface="Arial" panose="020B0604020202020204" pitchFamily="34" charset="0"/>
              <a:buChar char="•"/>
            </a:pPr>
            <a:r>
              <a:rPr lang="en-US" b="1" i="1" dirty="0">
                <a:solidFill>
                  <a:srgbClr val="660066"/>
                </a:solidFill>
              </a:rPr>
              <a:t>RIG =	</a:t>
            </a:r>
            <a:r>
              <a:rPr lang="en-US" b="1" i="1" u="sng" dirty="0">
                <a:solidFill>
                  <a:srgbClr val="660066"/>
                </a:solidFill>
              </a:rPr>
              <a:t>R</a:t>
            </a:r>
            <a:r>
              <a:rPr lang="en-US" b="1" i="1" dirty="0">
                <a:solidFill>
                  <a:srgbClr val="660066"/>
                </a:solidFill>
              </a:rPr>
              <a:t>eduction </a:t>
            </a:r>
            <a:r>
              <a:rPr lang="en-US" b="1" i="1" u="sng" dirty="0">
                <a:solidFill>
                  <a:srgbClr val="660066"/>
                </a:solidFill>
              </a:rPr>
              <a:t>I</a:t>
            </a:r>
            <a:r>
              <a:rPr lang="en-US" b="1" i="1" dirty="0">
                <a:solidFill>
                  <a:srgbClr val="660066"/>
                </a:solidFill>
              </a:rPr>
              <a:t>s </a:t>
            </a:r>
            <a:r>
              <a:rPr lang="en-US" b="1" i="1" u="sng" dirty="0">
                <a:solidFill>
                  <a:srgbClr val="660066"/>
                </a:solidFill>
              </a:rPr>
              <a:t>G</a:t>
            </a:r>
            <a:r>
              <a:rPr lang="en-US" b="1" i="1" dirty="0">
                <a:solidFill>
                  <a:srgbClr val="660066"/>
                </a:solidFill>
              </a:rPr>
              <a:t>ain (of electrons)</a:t>
            </a:r>
            <a:endParaRPr lang="en-US" dirty="0">
              <a:solidFill>
                <a:srgbClr val="660066"/>
              </a:solidFill>
            </a:endParaRPr>
          </a:p>
          <a:p>
            <a:r>
              <a:rPr lang="en-US" dirty="0"/>
              <a:t>Each reaction by itself is called a </a:t>
            </a:r>
            <a:r>
              <a:rPr lang="en-US" i="1" dirty="0" smtClean="0"/>
              <a:t>half-reaction</a:t>
            </a:r>
            <a:r>
              <a:rPr lang="en-US" dirty="0" smtClean="0"/>
              <a:t>, </a:t>
            </a:r>
            <a:r>
              <a:rPr lang="en-US" dirty="0"/>
              <a:t>simply because </a:t>
            </a:r>
            <a:r>
              <a:rPr lang="en-US" dirty="0" smtClean="0"/>
              <a:t>two </a:t>
            </a:r>
            <a:r>
              <a:rPr lang="en-US" dirty="0"/>
              <a:t>half-reactions </a:t>
            </a:r>
            <a:r>
              <a:rPr lang="en-US" dirty="0" smtClean="0"/>
              <a:t>are required to describe a complete redox </a:t>
            </a:r>
            <a:r>
              <a:rPr lang="en-US" dirty="0" smtClean="0"/>
              <a:t>reaction.  </a:t>
            </a:r>
            <a:endParaRPr lang="en-US" dirty="0"/>
          </a:p>
          <a:p>
            <a:r>
              <a:rPr lang="en-US" dirty="0"/>
              <a:t>If we consider this </a:t>
            </a:r>
            <a:r>
              <a:rPr lang="en-US" dirty="0" smtClean="0"/>
              <a:t>half-reaction (oxidation):</a:t>
            </a:r>
            <a:endParaRPr lang="en-US" dirty="0"/>
          </a:p>
          <a:p>
            <a:r>
              <a:rPr lang="en-US" dirty="0">
                <a:solidFill>
                  <a:srgbClr val="002060"/>
                </a:solidFill>
              </a:rPr>
              <a:t> </a:t>
            </a:r>
            <a:r>
              <a:rPr lang="en-US" dirty="0" smtClean="0">
                <a:solidFill>
                  <a:srgbClr val="002060"/>
                </a:solidFill>
              </a:rPr>
              <a:t>	</a:t>
            </a:r>
            <a:r>
              <a:rPr lang="en-US" b="1" dirty="0" smtClean="0">
                <a:solidFill>
                  <a:srgbClr val="002060"/>
                </a:solidFill>
              </a:rPr>
              <a:t>Cu</a:t>
            </a:r>
            <a:r>
              <a:rPr lang="en-US" b="1" baseline="-25000" dirty="0" smtClean="0">
                <a:solidFill>
                  <a:srgbClr val="002060"/>
                </a:solidFill>
              </a:rPr>
              <a:t>(s</a:t>
            </a:r>
            <a:r>
              <a:rPr lang="en-US" b="1" baseline="-25000" dirty="0">
                <a:solidFill>
                  <a:srgbClr val="002060"/>
                </a:solidFill>
              </a:rPr>
              <a:t>)</a:t>
            </a:r>
            <a:r>
              <a:rPr lang="en-US" b="1" dirty="0">
                <a:solidFill>
                  <a:srgbClr val="002060"/>
                </a:solidFill>
              </a:rPr>
              <a:t>  </a:t>
            </a:r>
            <a:r>
              <a:rPr lang="en-US" b="1" dirty="0" smtClean="0">
                <a:solidFill>
                  <a:srgbClr val="002060"/>
                </a:solidFill>
              </a:rPr>
              <a:t>                   Cu</a:t>
            </a:r>
            <a:r>
              <a:rPr lang="en-US" b="1" baseline="30000" dirty="0" smtClean="0">
                <a:solidFill>
                  <a:srgbClr val="002060"/>
                </a:solidFill>
              </a:rPr>
              <a:t>2+</a:t>
            </a:r>
            <a:r>
              <a:rPr lang="en-US" b="1" baseline="-25000" dirty="0" smtClean="0">
                <a:solidFill>
                  <a:srgbClr val="002060"/>
                </a:solidFill>
              </a:rPr>
              <a:t>(</a:t>
            </a:r>
            <a:r>
              <a:rPr lang="en-US" b="1" baseline="-25000" dirty="0" err="1" smtClean="0">
                <a:solidFill>
                  <a:srgbClr val="002060"/>
                </a:solidFill>
              </a:rPr>
              <a:t>aq</a:t>
            </a:r>
            <a:r>
              <a:rPr lang="en-US" b="1" baseline="-25000" dirty="0" smtClean="0">
                <a:solidFill>
                  <a:srgbClr val="002060"/>
                </a:solidFill>
              </a:rPr>
              <a:t>)</a:t>
            </a:r>
            <a:r>
              <a:rPr lang="en-US" b="1" dirty="0" smtClean="0">
                <a:solidFill>
                  <a:srgbClr val="002060"/>
                </a:solidFill>
              </a:rPr>
              <a:t> </a:t>
            </a:r>
            <a:r>
              <a:rPr lang="en-US" b="1" dirty="0">
                <a:solidFill>
                  <a:srgbClr val="002060"/>
                </a:solidFill>
              </a:rPr>
              <a:t>+ 2 e</a:t>
            </a:r>
            <a:r>
              <a:rPr lang="en-US" b="1" baseline="30000" dirty="0">
                <a:solidFill>
                  <a:srgbClr val="002060"/>
                </a:solidFill>
              </a:rPr>
              <a:t>-</a:t>
            </a:r>
            <a:endParaRPr lang="en-US" b="1" dirty="0">
              <a:solidFill>
                <a:srgbClr val="002060"/>
              </a:solidFill>
            </a:endParaRPr>
          </a:p>
          <a:p>
            <a:r>
              <a:rPr lang="en-US" dirty="0"/>
              <a:t>This half-reaction </a:t>
            </a:r>
            <a:r>
              <a:rPr lang="en-US" dirty="0" smtClean="0"/>
              <a:t>expresses that </a:t>
            </a:r>
            <a:r>
              <a:rPr lang="en-US" dirty="0"/>
              <a:t>solid copper (with no charge) </a:t>
            </a:r>
            <a:r>
              <a:rPr lang="en-US" dirty="0" smtClean="0"/>
              <a:t>is oxidized by losing two electrons </a:t>
            </a:r>
            <a:r>
              <a:rPr lang="en-US" dirty="0"/>
              <a:t>to form a copper ion </a:t>
            </a:r>
            <a:r>
              <a:rPr lang="en-US" dirty="0" smtClean="0"/>
              <a:t>(+II).   </a:t>
            </a:r>
            <a:endParaRPr lang="en-US" dirty="0"/>
          </a:p>
        </p:txBody>
      </p:sp>
      <p:sp>
        <p:nvSpPr>
          <p:cNvPr id="4" name="Slide Number Placeholder 3"/>
          <p:cNvSpPr>
            <a:spLocks noGrp="1"/>
          </p:cNvSpPr>
          <p:nvPr>
            <p:ph type="sldNum" sz="quarter" idx="12"/>
          </p:nvPr>
        </p:nvSpPr>
        <p:spPr/>
        <p:txBody>
          <a:bodyPr/>
          <a:lstStyle/>
          <a:p>
            <a:fld id="{A69D9B76-05C6-454B-AEC4-5BA0B1C51C00}" type="slidenum">
              <a:rPr lang="en-US" smtClean="0"/>
              <a:t>4</a:t>
            </a:fld>
            <a:endParaRPr lang="en-US"/>
          </a:p>
        </p:txBody>
      </p:sp>
      <p:cxnSp>
        <p:nvCxnSpPr>
          <p:cNvPr id="5" name="Straight Arrow Connector 4"/>
          <p:cNvCxnSpPr/>
          <p:nvPr/>
        </p:nvCxnSpPr>
        <p:spPr>
          <a:xfrm>
            <a:off x="2511778" y="5334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73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par>
                                <p:cTn id="43" presetID="22" presetClass="entr" presetSubtype="8"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left)">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barn(inVertical)">
                                      <p:cBhvr>
                                        <p:cTn id="5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Redox Reactions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876800"/>
          </a:xfrm>
        </p:spPr>
        <p:txBody>
          <a:bodyPr>
            <a:normAutofit fontScale="62500" lnSpcReduction="20000"/>
          </a:bodyPr>
          <a:lstStyle/>
          <a:p>
            <a:r>
              <a:rPr lang="en-US" dirty="0" smtClean="0"/>
              <a:t>The balanced equation has one copper </a:t>
            </a:r>
            <a:r>
              <a:rPr lang="en-US" dirty="0"/>
              <a:t>atom on both </a:t>
            </a:r>
            <a:r>
              <a:rPr lang="en-US" dirty="0" smtClean="0"/>
              <a:t>sides </a:t>
            </a:r>
            <a:r>
              <a:rPr lang="en-US" dirty="0"/>
              <a:t>and the charges </a:t>
            </a:r>
            <a:r>
              <a:rPr lang="en-US" dirty="0" smtClean="0"/>
              <a:t>are balanced </a:t>
            </a:r>
            <a:r>
              <a:rPr lang="en-US" dirty="0"/>
              <a:t>as </a:t>
            </a:r>
            <a:r>
              <a:rPr lang="en-US" dirty="0" smtClean="0"/>
              <a:t>well</a:t>
            </a:r>
            <a:r>
              <a:rPr lang="en-US" dirty="0"/>
              <a:t> </a:t>
            </a:r>
            <a:r>
              <a:rPr lang="en-US" dirty="0" smtClean="0"/>
              <a:t>(zero on both sides</a:t>
            </a:r>
            <a:r>
              <a:rPr lang="en-US" dirty="0" smtClean="0"/>
              <a:t>).</a:t>
            </a:r>
            <a:endParaRPr lang="en-US" dirty="0" smtClean="0"/>
          </a:p>
          <a:p>
            <a:r>
              <a:rPr lang="en-US" dirty="0" smtClean="0"/>
              <a:t>The </a:t>
            </a:r>
            <a:r>
              <a:rPr lang="en-US" dirty="0"/>
              <a:t>symbol </a:t>
            </a:r>
            <a:r>
              <a:rPr lang="en-US" dirty="0" smtClean="0"/>
              <a:t>“e</a:t>
            </a:r>
            <a:r>
              <a:rPr lang="en-US" baseline="30000" dirty="0" smtClean="0"/>
              <a:t>-”</a:t>
            </a:r>
            <a:r>
              <a:rPr lang="en-US" dirty="0" smtClean="0"/>
              <a:t> represents </a:t>
            </a:r>
            <a:r>
              <a:rPr lang="en-US" dirty="0"/>
              <a:t>a free electron with a negative charge that </a:t>
            </a:r>
            <a:r>
              <a:rPr lang="en-US" dirty="0" smtClean="0"/>
              <a:t/>
            </a:r>
            <a:br>
              <a:rPr lang="en-US" dirty="0" smtClean="0"/>
            </a:br>
            <a:r>
              <a:rPr lang="en-US" dirty="0" smtClean="0"/>
              <a:t>is released by this half reaction (reduction). It can reduce other species </a:t>
            </a:r>
            <a:br>
              <a:rPr lang="en-US" dirty="0" smtClean="0"/>
            </a:br>
            <a:r>
              <a:rPr lang="en-US" dirty="0" smtClean="0"/>
              <a:t>in the system i.e., Ag</a:t>
            </a:r>
            <a:r>
              <a:rPr lang="en-US" baseline="30000" dirty="0" smtClean="0"/>
              <a:t>+</a:t>
            </a:r>
            <a:r>
              <a:rPr lang="en-US" dirty="0" smtClean="0"/>
              <a:t>-ion:</a:t>
            </a:r>
            <a:endParaRPr lang="en-US" dirty="0"/>
          </a:p>
          <a:p>
            <a:r>
              <a:rPr lang="en-US" dirty="0">
                <a:solidFill>
                  <a:srgbClr val="002060"/>
                </a:solidFill>
              </a:rPr>
              <a:t> </a:t>
            </a:r>
            <a:r>
              <a:rPr lang="en-US" dirty="0" smtClean="0">
                <a:solidFill>
                  <a:srgbClr val="002060"/>
                </a:solidFill>
              </a:rPr>
              <a:t>	</a:t>
            </a:r>
            <a:r>
              <a:rPr lang="en-US" b="1" dirty="0" smtClean="0">
                <a:solidFill>
                  <a:srgbClr val="002060"/>
                </a:solidFill>
              </a:rPr>
              <a:t>2 </a:t>
            </a:r>
            <a:r>
              <a:rPr lang="en-US" b="1" dirty="0">
                <a:solidFill>
                  <a:srgbClr val="002060"/>
                </a:solidFill>
              </a:rPr>
              <a:t>Ag</a:t>
            </a:r>
            <a:r>
              <a:rPr lang="en-US" b="1" baseline="30000" dirty="0" smtClean="0">
                <a:solidFill>
                  <a:srgbClr val="002060"/>
                </a:solidFill>
              </a:rPr>
              <a:t>+</a:t>
            </a:r>
            <a:r>
              <a:rPr lang="en-US" b="1" baseline="-25000" dirty="0" smtClean="0">
                <a:solidFill>
                  <a:srgbClr val="002060"/>
                </a:solidFill>
              </a:rPr>
              <a:t>(</a:t>
            </a:r>
            <a:r>
              <a:rPr lang="en-US" b="1" baseline="-25000" dirty="0" err="1">
                <a:solidFill>
                  <a:srgbClr val="002060"/>
                </a:solidFill>
              </a:rPr>
              <a:t>aq</a:t>
            </a:r>
            <a:r>
              <a:rPr lang="en-US" b="1" baseline="-25000" dirty="0">
                <a:solidFill>
                  <a:srgbClr val="002060"/>
                </a:solidFill>
              </a:rPr>
              <a:t>) </a:t>
            </a:r>
            <a:r>
              <a:rPr lang="en-US" b="1" dirty="0">
                <a:solidFill>
                  <a:srgbClr val="002060"/>
                </a:solidFill>
              </a:rPr>
              <a:t>+ 2 e</a:t>
            </a:r>
            <a:r>
              <a:rPr lang="en-US" b="1" baseline="30000" dirty="0">
                <a:solidFill>
                  <a:srgbClr val="002060"/>
                </a:solidFill>
              </a:rPr>
              <a:t>-</a:t>
            </a:r>
            <a:r>
              <a:rPr lang="en-US" b="1" dirty="0">
                <a:solidFill>
                  <a:srgbClr val="002060"/>
                </a:solidFill>
              </a:rPr>
              <a:t> </a:t>
            </a:r>
            <a:r>
              <a:rPr lang="en-US" b="1" dirty="0" smtClean="0">
                <a:solidFill>
                  <a:srgbClr val="002060"/>
                </a:solidFill>
              </a:rPr>
              <a:t>               </a:t>
            </a:r>
            <a:r>
              <a:rPr lang="en-US" b="1" dirty="0">
                <a:solidFill>
                  <a:srgbClr val="002060"/>
                </a:solidFill>
              </a:rPr>
              <a:t>2 </a:t>
            </a:r>
            <a:r>
              <a:rPr lang="en-US" b="1" dirty="0" smtClean="0">
                <a:solidFill>
                  <a:srgbClr val="002060"/>
                </a:solidFill>
              </a:rPr>
              <a:t>Ag</a:t>
            </a:r>
            <a:r>
              <a:rPr lang="en-US" b="1" baseline="-25000" dirty="0" smtClean="0">
                <a:solidFill>
                  <a:srgbClr val="002060"/>
                </a:solidFill>
              </a:rPr>
              <a:t>(s</a:t>
            </a:r>
            <a:r>
              <a:rPr lang="en-US" b="1" baseline="-25000" dirty="0">
                <a:solidFill>
                  <a:srgbClr val="002060"/>
                </a:solidFill>
              </a:rPr>
              <a:t>)</a:t>
            </a:r>
          </a:p>
          <a:p>
            <a:r>
              <a:rPr lang="en-US" dirty="0"/>
              <a:t>Here, </a:t>
            </a:r>
            <a:r>
              <a:rPr lang="en-US" dirty="0" smtClean="0"/>
              <a:t>two </a:t>
            </a:r>
            <a:r>
              <a:rPr lang="en-US" dirty="0"/>
              <a:t>silver </a:t>
            </a:r>
            <a:r>
              <a:rPr lang="en-US" dirty="0" smtClean="0"/>
              <a:t>ions (+I) are </a:t>
            </a:r>
            <a:r>
              <a:rPr lang="en-US" dirty="0"/>
              <a:t>being reduced through the addition of two </a:t>
            </a:r>
            <a:r>
              <a:rPr lang="en-US" dirty="0" smtClean="0"/>
              <a:t>electrons </a:t>
            </a:r>
            <a:r>
              <a:rPr lang="en-US" dirty="0"/>
              <a:t>to form solid silver. </a:t>
            </a:r>
          </a:p>
          <a:p>
            <a:r>
              <a:rPr lang="en-US" dirty="0" smtClean="0"/>
              <a:t>We </a:t>
            </a:r>
            <a:r>
              <a:rPr lang="en-US" dirty="0"/>
              <a:t>can now combine the two </a:t>
            </a:r>
            <a:r>
              <a:rPr lang="en-US" dirty="0" smtClean="0"/>
              <a:t>half-reactions </a:t>
            </a:r>
            <a:r>
              <a:rPr lang="en-US" dirty="0"/>
              <a:t>to form a redox equation:</a:t>
            </a:r>
          </a:p>
          <a:p>
            <a:r>
              <a:rPr lang="en-US" dirty="0" smtClean="0">
                <a:solidFill>
                  <a:srgbClr val="002060"/>
                </a:solidFill>
              </a:rPr>
              <a:t> 	</a:t>
            </a:r>
            <a:r>
              <a:rPr lang="en-US" b="1" dirty="0" smtClean="0">
                <a:solidFill>
                  <a:srgbClr val="002060"/>
                </a:solidFill>
              </a:rPr>
              <a:t>Cu</a:t>
            </a:r>
            <a:r>
              <a:rPr lang="en-US" b="1" baseline="-25000" dirty="0" smtClean="0">
                <a:solidFill>
                  <a:srgbClr val="002060"/>
                </a:solidFill>
              </a:rPr>
              <a:t>(s</a:t>
            </a:r>
            <a:r>
              <a:rPr lang="en-US" b="1" baseline="-25000" dirty="0">
                <a:solidFill>
                  <a:srgbClr val="002060"/>
                </a:solidFill>
              </a:rPr>
              <a:t>)</a:t>
            </a:r>
            <a:r>
              <a:rPr lang="en-US" b="1" dirty="0">
                <a:solidFill>
                  <a:srgbClr val="002060"/>
                </a:solidFill>
              </a:rPr>
              <a:t>                    </a:t>
            </a:r>
            <a:r>
              <a:rPr lang="en-US" b="1" dirty="0" smtClean="0">
                <a:solidFill>
                  <a:srgbClr val="002060"/>
                </a:solidFill>
              </a:rPr>
              <a:t>              </a:t>
            </a:r>
            <a:r>
              <a:rPr lang="en-US" b="1" dirty="0">
                <a:solidFill>
                  <a:srgbClr val="002060"/>
                </a:solidFill>
              </a:rPr>
              <a:t>Cu</a:t>
            </a:r>
            <a:r>
              <a:rPr lang="en-US" b="1" baseline="30000" dirty="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a:solidFill>
                  <a:srgbClr val="002060"/>
                </a:solidFill>
              </a:rPr>
              <a:t> + 2 e</a:t>
            </a:r>
            <a:r>
              <a:rPr lang="en-US" b="1" baseline="30000" dirty="0">
                <a:solidFill>
                  <a:srgbClr val="002060"/>
                </a:solidFill>
              </a:rPr>
              <a:t>-</a:t>
            </a:r>
            <a:endParaRPr lang="en-US" b="1" dirty="0">
              <a:solidFill>
                <a:srgbClr val="002060"/>
              </a:solidFill>
            </a:endParaRPr>
          </a:p>
          <a:p>
            <a:r>
              <a:rPr lang="en-US" b="1" dirty="0" smtClean="0">
                <a:solidFill>
                  <a:srgbClr val="002060"/>
                </a:solidFill>
              </a:rPr>
              <a:t> 	2 </a:t>
            </a:r>
            <a:r>
              <a:rPr lang="en-US" b="1" dirty="0">
                <a:solidFill>
                  <a:srgbClr val="002060"/>
                </a:solidFill>
              </a:rPr>
              <a:t>Ag</a:t>
            </a:r>
            <a:r>
              <a:rPr lang="en-US" b="1" baseline="30000" dirty="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 </a:t>
            </a:r>
            <a:r>
              <a:rPr lang="en-US" b="1" dirty="0">
                <a:solidFill>
                  <a:srgbClr val="002060"/>
                </a:solidFill>
              </a:rPr>
              <a:t>+ 2 e</a:t>
            </a:r>
            <a:r>
              <a:rPr lang="en-US" b="1" baseline="30000" dirty="0">
                <a:solidFill>
                  <a:srgbClr val="002060"/>
                </a:solidFill>
              </a:rPr>
              <a:t>-</a:t>
            </a:r>
            <a:r>
              <a:rPr lang="en-US" b="1" dirty="0">
                <a:solidFill>
                  <a:srgbClr val="002060"/>
                </a:solidFill>
              </a:rPr>
              <a:t>                </a:t>
            </a:r>
            <a:r>
              <a:rPr lang="en-US" b="1" dirty="0" smtClean="0">
                <a:solidFill>
                  <a:srgbClr val="002060"/>
                </a:solidFill>
              </a:rPr>
              <a:t>   2 </a:t>
            </a:r>
            <a:r>
              <a:rPr lang="en-US" b="1" dirty="0">
                <a:solidFill>
                  <a:srgbClr val="002060"/>
                </a:solidFill>
              </a:rPr>
              <a:t>Ag</a:t>
            </a:r>
            <a:r>
              <a:rPr lang="en-US" b="1" baseline="-25000" dirty="0">
                <a:solidFill>
                  <a:srgbClr val="002060"/>
                </a:solidFill>
              </a:rPr>
              <a:t>(s)</a:t>
            </a:r>
          </a:p>
          <a:p>
            <a:r>
              <a:rPr lang="en-US" b="1" dirty="0" smtClean="0">
                <a:solidFill>
                  <a:srgbClr val="002060"/>
                </a:solidFill>
              </a:rPr>
              <a:t> 	</a:t>
            </a:r>
            <a:r>
              <a:rPr lang="en-US" b="1" dirty="0" smtClean="0">
                <a:solidFill>
                  <a:srgbClr val="002060"/>
                </a:solidFill>
              </a:rPr>
              <a:t>Cu</a:t>
            </a:r>
            <a:r>
              <a:rPr lang="en-US" b="1" baseline="-25000" dirty="0" smtClean="0">
                <a:solidFill>
                  <a:srgbClr val="002060"/>
                </a:solidFill>
              </a:rPr>
              <a:t>(s</a:t>
            </a:r>
            <a:r>
              <a:rPr lang="en-US" b="1" baseline="-25000" dirty="0">
                <a:solidFill>
                  <a:srgbClr val="002060"/>
                </a:solidFill>
              </a:rPr>
              <a:t>)</a:t>
            </a:r>
            <a:r>
              <a:rPr lang="en-US" b="1" dirty="0" smtClean="0">
                <a:solidFill>
                  <a:srgbClr val="002060"/>
                </a:solidFill>
              </a:rPr>
              <a:t> </a:t>
            </a:r>
            <a:r>
              <a:rPr lang="en-US" b="1" dirty="0">
                <a:solidFill>
                  <a:srgbClr val="002060"/>
                </a:solidFill>
              </a:rPr>
              <a:t>+ 2 Ag</a:t>
            </a:r>
            <a:r>
              <a:rPr lang="en-US" b="1" baseline="30000" dirty="0">
                <a:solidFill>
                  <a:srgbClr val="002060"/>
                </a:solidFill>
              </a:rPr>
              <a:t>+</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 </a:t>
            </a:r>
            <a:r>
              <a:rPr lang="en-US" b="1" dirty="0" smtClean="0">
                <a:solidFill>
                  <a:srgbClr val="002060"/>
                </a:solidFill>
              </a:rPr>
              <a:t>+ </a:t>
            </a:r>
            <a:r>
              <a:rPr lang="en-US" b="1" dirty="0">
                <a:solidFill>
                  <a:srgbClr val="002060"/>
                </a:solidFill>
              </a:rPr>
              <a:t>2 e</a:t>
            </a:r>
            <a:r>
              <a:rPr lang="en-US" b="1" baseline="30000" dirty="0">
                <a:solidFill>
                  <a:srgbClr val="002060"/>
                </a:solidFill>
              </a:rPr>
              <a:t>-</a:t>
            </a:r>
            <a:r>
              <a:rPr lang="en-US" b="1" dirty="0">
                <a:solidFill>
                  <a:srgbClr val="002060"/>
                </a:solidFill>
              </a:rPr>
              <a:t> </a:t>
            </a:r>
            <a:r>
              <a:rPr lang="en-US" b="1" dirty="0" smtClean="0">
                <a:solidFill>
                  <a:srgbClr val="002060"/>
                </a:solidFill>
                <a:sym typeface="Symbol"/>
              </a:rPr>
              <a:t>                  </a:t>
            </a:r>
            <a:r>
              <a:rPr lang="en-US" b="1" dirty="0">
                <a:solidFill>
                  <a:srgbClr val="002060"/>
                </a:solidFill>
              </a:rPr>
              <a:t>2 Ag</a:t>
            </a:r>
            <a:r>
              <a:rPr lang="en-US" b="1" baseline="-25000" dirty="0">
                <a:solidFill>
                  <a:srgbClr val="002060"/>
                </a:solidFill>
              </a:rPr>
              <a:t>(s</a:t>
            </a:r>
            <a:r>
              <a:rPr lang="en-US" b="1" baseline="-25000" dirty="0" smtClean="0">
                <a:solidFill>
                  <a:srgbClr val="002060"/>
                </a:solidFill>
              </a:rPr>
              <a:t>)  </a:t>
            </a:r>
            <a:r>
              <a:rPr lang="en-US" b="1" dirty="0" smtClean="0">
                <a:solidFill>
                  <a:srgbClr val="002060"/>
                </a:solidFill>
              </a:rPr>
              <a:t>+ </a:t>
            </a:r>
            <a:r>
              <a:rPr lang="en-US" b="1" dirty="0">
                <a:solidFill>
                  <a:srgbClr val="002060"/>
                </a:solidFill>
              </a:rPr>
              <a:t>Cu</a:t>
            </a:r>
            <a:r>
              <a:rPr lang="en-US" b="1" baseline="30000" dirty="0">
                <a:solidFill>
                  <a:srgbClr val="002060"/>
                </a:solidFill>
              </a:rPr>
              <a:t>2+</a:t>
            </a:r>
            <a:r>
              <a:rPr lang="en-US" b="1" baseline="-25000" dirty="0">
                <a:solidFill>
                  <a:srgbClr val="002060"/>
                </a:solidFill>
              </a:rPr>
              <a:t>(</a:t>
            </a:r>
            <a:r>
              <a:rPr lang="en-US" b="1" baseline="-25000" dirty="0" err="1">
                <a:solidFill>
                  <a:srgbClr val="002060"/>
                </a:solidFill>
              </a:rPr>
              <a:t>aq</a:t>
            </a:r>
            <a:r>
              <a:rPr lang="en-US" b="1" baseline="-25000" dirty="0">
                <a:solidFill>
                  <a:srgbClr val="002060"/>
                </a:solidFill>
              </a:rPr>
              <a:t>)</a:t>
            </a:r>
            <a:r>
              <a:rPr lang="en-US" b="1" dirty="0" smtClean="0">
                <a:solidFill>
                  <a:srgbClr val="002060"/>
                </a:solidFill>
              </a:rPr>
              <a:t> </a:t>
            </a:r>
            <a:r>
              <a:rPr lang="en-US" b="1" dirty="0">
                <a:solidFill>
                  <a:srgbClr val="002060"/>
                </a:solidFill>
              </a:rPr>
              <a:t>+ 2 e</a:t>
            </a:r>
            <a:r>
              <a:rPr lang="en-US" b="1" baseline="30000" dirty="0">
                <a:solidFill>
                  <a:srgbClr val="002060"/>
                </a:solidFill>
              </a:rPr>
              <a:t>-</a:t>
            </a:r>
            <a:endParaRPr lang="en-US" b="1" dirty="0">
              <a:solidFill>
                <a:srgbClr val="002060"/>
              </a:solidFill>
            </a:endParaRPr>
          </a:p>
          <a:p>
            <a:r>
              <a:rPr lang="en-US" dirty="0" smtClean="0"/>
              <a:t>After canceling the electrons on both sides, one obtains:</a:t>
            </a:r>
            <a:endParaRPr lang="en-US" dirty="0"/>
          </a:p>
          <a:p>
            <a:r>
              <a:rPr lang="en-US" b="1" dirty="0" smtClean="0">
                <a:solidFill>
                  <a:srgbClr val="C00000"/>
                </a:solidFill>
              </a:rPr>
              <a:t> </a:t>
            </a:r>
            <a:r>
              <a:rPr lang="en-US" dirty="0" smtClean="0">
                <a:solidFill>
                  <a:srgbClr val="C00000"/>
                </a:solidFill>
              </a:rPr>
              <a:t>   </a:t>
            </a:r>
            <a:r>
              <a:rPr lang="en-US" dirty="0">
                <a:solidFill>
                  <a:srgbClr val="C00000"/>
                </a:solidFill>
              </a:rPr>
              <a:t>	</a:t>
            </a:r>
            <a:r>
              <a:rPr lang="en-US" dirty="0">
                <a:solidFill>
                  <a:schemeClr val="bg1"/>
                </a:solidFill>
              </a:rPr>
              <a:t> </a:t>
            </a:r>
            <a:r>
              <a:rPr lang="en-US" b="1" dirty="0">
                <a:solidFill>
                  <a:srgbClr val="C00000"/>
                </a:solidFill>
              </a:rPr>
              <a:t>Cu</a:t>
            </a:r>
            <a:r>
              <a:rPr lang="en-US" b="1" baseline="-25000" dirty="0">
                <a:solidFill>
                  <a:srgbClr val="C00000"/>
                </a:solidFill>
              </a:rPr>
              <a:t>(s)</a:t>
            </a:r>
            <a:r>
              <a:rPr lang="en-US" b="1" dirty="0">
                <a:solidFill>
                  <a:srgbClr val="C00000"/>
                </a:solidFill>
              </a:rPr>
              <a:t> + 2 Ag</a:t>
            </a:r>
            <a:r>
              <a:rPr lang="en-US" b="1" baseline="30000" dirty="0">
                <a:solidFill>
                  <a:srgbClr val="C00000"/>
                </a:solidFill>
              </a:rPr>
              <a:t>+</a:t>
            </a:r>
            <a:r>
              <a:rPr lang="en-US" b="1" baseline="-25000" dirty="0">
                <a:solidFill>
                  <a:srgbClr val="C00000"/>
                </a:solidFill>
              </a:rPr>
              <a:t>(</a:t>
            </a:r>
            <a:r>
              <a:rPr lang="en-US" b="1" baseline="-25000" dirty="0" err="1">
                <a:solidFill>
                  <a:srgbClr val="C00000"/>
                </a:solidFill>
              </a:rPr>
              <a:t>aq</a:t>
            </a:r>
            <a:r>
              <a:rPr lang="en-US" b="1" baseline="-25000" dirty="0">
                <a:solidFill>
                  <a:srgbClr val="C00000"/>
                </a:solidFill>
              </a:rPr>
              <a:t>) </a:t>
            </a:r>
            <a:r>
              <a:rPr lang="en-US" b="1" baseline="-25000" dirty="0" smtClean="0">
                <a:solidFill>
                  <a:srgbClr val="C00000"/>
                </a:solidFill>
              </a:rPr>
              <a:t>                        </a:t>
            </a:r>
            <a:r>
              <a:rPr lang="en-US" b="1" dirty="0" smtClean="0">
                <a:solidFill>
                  <a:srgbClr val="C00000"/>
                </a:solidFill>
              </a:rPr>
              <a:t>2 </a:t>
            </a:r>
            <a:r>
              <a:rPr lang="en-US" b="1" dirty="0">
                <a:solidFill>
                  <a:srgbClr val="C00000"/>
                </a:solidFill>
              </a:rPr>
              <a:t>Ag</a:t>
            </a:r>
            <a:r>
              <a:rPr lang="en-US" b="1" baseline="-25000" dirty="0">
                <a:solidFill>
                  <a:srgbClr val="C00000"/>
                </a:solidFill>
              </a:rPr>
              <a:t>(s)  </a:t>
            </a:r>
            <a:r>
              <a:rPr lang="en-US" b="1" dirty="0">
                <a:solidFill>
                  <a:srgbClr val="C00000"/>
                </a:solidFill>
              </a:rPr>
              <a:t>+ Cu</a:t>
            </a:r>
            <a:r>
              <a:rPr lang="en-US" b="1" baseline="30000" dirty="0">
                <a:solidFill>
                  <a:srgbClr val="C00000"/>
                </a:solidFill>
              </a:rPr>
              <a:t>2+</a:t>
            </a:r>
            <a:r>
              <a:rPr lang="en-US" b="1" baseline="-25000" dirty="0">
                <a:solidFill>
                  <a:srgbClr val="C00000"/>
                </a:solidFill>
              </a:rPr>
              <a:t>(</a:t>
            </a:r>
            <a:r>
              <a:rPr lang="en-US" b="1" baseline="-25000" dirty="0" err="1">
                <a:solidFill>
                  <a:srgbClr val="C00000"/>
                </a:solidFill>
              </a:rPr>
              <a:t>aq</a:t>
            </a:r>
            <a:r>
              <a:rPr lang="en-US" b="1" baseline="-25000" dirty="0">
                <a:solidFill>
                  <a:srgbClr val="C00000"/>
                </a:solidFill>
              </a:rPr>
              <a:t>)</a:t>
            </a:r>
            <a:r>
              <a:rPr lang="en-US" b="1" dirty="0">
                <a:solidFill>
                  <a:srgbClr val="C00000"/>
                </a:solidFill>
              </a:rPr>
              <a:t> </a:t>
            </a:r>
            <a:endParaRPr lang="en-US" b="1" dirty="0" smtClean="0">
              <a:solidFill>
                <a:srgbClr val="C00000"/>
              </a:solidFill>
            </a:endParaRPr>
          </a:p>
        </p:txBody>
      </p:sp>
      <p:sp>
        <p:nvSpPr>
          <p:cNvPr id="9" name="Slide Number Placeholder 8"/>
          <p:cNvSpPr>
            <a:spLocks noGrp="1"/>
          </p:cNvSpPr>
          <p:nvPr>
            <p:ph type="sldNum" sz="quarter" idx="12"/>
          </p:nvPr>
        </p:nvSpPr>
        <p:spPr/>
        <p:txBody>
          <a:bodyPr/>
          <a:lstStyle/>
          <a:p>
            <a:fld id="{A69D9B76-05C6-454B-AEC4-5BA0B1C51C00}" type="slidenum">
              <a:rPr lang="en-US" smtClean="0"/>
              <a:t>5</a:t>
            </a:fld>
            <a:endParaRPr lang="en-US" dirty="0"/>
          </a:p>
        </p:txBody>
      </p:sp>
      <p:cxnSp>
        <p:nvCxnSpPr>
          <p:cNvPr id="4" name="Straight Arrow Connector 3"/>
          <p:cNvCxnSpPr/>
          <p:nvPr/>
        </p:nvCxnSpPr>
        <p:spPr>
          <a:xfrm>
            <a:off x="3200400" y="301752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124200" y="41910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146778" y="44958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038600" y="4800600"/>
            <a:ext cx="609600" cy="0"/>
          </a:xfrm>
          <a:prstGeom prst="straightConnector1">
            <a:avLst/>
          </a:prstGeom>
          <a:ln w="190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429000" y="5410200"/>
            <a:ext cx="609600"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352800" y="4686300"/>
            <a:ext cx="381000" cy="2286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flipV="1">
            <a:off x="7010400" y="4669573"/>
            <a:ext cx="381000" cy="22860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30515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arn(inVertical)">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arn(inVertical)">
                                      <p:cBhvr>
                                        <p:cTn id="30" dur="500"/>
                                        <p:tgtEl>
                                          <p:spTgt spid="2">
                                            <p:txEl>
                                              <p:pRg st="4" end="4"/>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barn(inVertical)">
                                      <p:cBhvr>
                                        <p:cTn id="41" dur="500"/>
                                        <p:tgtEl>
                                          <p:spTgt spid="2">
                                            <p:txEl>
                                              <p:pRg st="6" end="6"/>
                                            </p:txEl>
                                          </p:spTgt>
                                        </p:tgtEl>
                                      </p:cBhvr>
                                    </p:animEffect>
                                  </p:childTnLst>
                                </p:cTn>
                              </p:par>
                              <p:par>
                                <p:cTn id="42" presetID="22" presetClass="entr" presetSubtype="8" fill="hold"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barn(inVertical)">
                                      <p:cBhvr>
                                        <p:cTn id="49" dur="500"/>
                                        <p:tgtEl>
                                          <p:spTgt spid="2">
                                            <p:txEl>
                                              <p:pRg st="7" end="7"/>
                                            </p:txEl>
                                          </p:spTgt>
                                        </p:tgtEl>
                                      </p:cBhvr>
                                    </p:animEffect>
                                  </p:childTnLst>
                                </p:cTn>
                              </p:par>
                              <p:par>
                                <p:cTn id="50" presetID="22" presetClass="entr" presetSubtype="8" fill="hold"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Effect transition="in" filter="barn(inVertical)">
                                      <p:cBhvr>
                                        <p:cTn id="57" dur="500"/>
                                        <p:tgtEl>
                                          <p:spTgt spid="2">
                                            <p:txEl>
                                              <p:pRg st="8" end="8"/>
                                            </p:txEl>
                                          </p:spTgt>
                                        </p:tgtEl>
                                      </p:cBhvr>
                                    </p:animEffect>
                                  </p:childTnLst>
                                </p:cTn>
                              </p:par>
                              <p:par>
                                <p:cTn id="58" presetID="16" presetClass="entr" presetSubtype="21" fill="hold" nodeType="with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barn(inVertical)">
                                      <p:cBhvr>
                                        <p:cTn id="60" dur="500"/>
                                        <p:tgtEl>
                                          <p:spTgt spid="2">
                                            <p:txEl>
                                              <p:pRg st="9" end="9"/>
                                            </p:txEl>
                                          </p:spTgt>
                                        </p:tgtEl>
                                      </p:cBhvr>
                                    </p:animEffect>
                                  </p:childTnLst>
                                </p:cTn>
                              </p:par>
                              <p:par>
                                <p:cTn id="61" presetID="22" presetClass="entr" presetSubtype="4"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down)">
                                      <p:cBhvr>
                                        <p:cTn id="63" dur="500"/>
                                        <p:tgtEl>
                                          <p:spTgt spid="11"/>
                                        </p:tgtEl>
                                      </p:cBhvr>
                                    </p:animEffect>
                                  </p:childTnLst>
                                </p:cTn>
                              </p:par>
                              <p:par>
                                <p:cTn id="64" presetID="22" presetClass="entr" presetSubtype="4" fill="hold"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00"/>
                                        <p:tgtEl>
                                          <p:spTgt spid="12"/>
                                        </p:tgtEl>
                                      </p:cBhvr>
                                    </p:animEffect>
                                  </p:childTnLst>
                                </p:cTn>
                              </p:par>
                              <p:par>
                                <p:cTn id="67" presetID="22" presetClass="entr" presetSubtype="8" fill="hold" nodeType="with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left)">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Redox Reactions </a:t>
            </a:r>
            <a:r>
              <a:rPr lang="en-US" dirty="0" smtClean="0">
                <a:solidFill>
                  <a:srgbClr val="002060"/>
                </a:solidFill>
              </a:rPr>
              <a:t>III</a:t>
            </a:r>
            <a:endParaRPr lang="en-US" dirty="0"/>
          </a:p>
        </p:txBody>
      </p:sp>
      <p:sp>
        <p:nvSpPr>
          <p:cNvPr id="3" name="Content Placeholder 2"/>
          <p:cNvSpPr>
            <a:spLocks noGrp="1"/>
          </p:cNvSpPr>
          <p:nvPr>
            <p:ph idx="1"/>
          </p:nvPr>
        </p:nvSpPr>
        <p:spPr/>
        <p:txBody>
          <a:bodyPr/>
          <a:lstStyle/>
          <a:p>
            <a:r>
              <a:rPr lang="en-US" b="1" dirty="0"/>
              <a:t>Experimental </a:t>
            </a:r>
            <a:r>
              <a:rPr lang="en-US" b="1" dirty="0" smtClean="0"/>
              <a:t>observations </a:t>
            </a:r>
          </a:p>
          <a:p>
            <a:pPr lvl="1">
              <a:buFont typeface="Arial" panose="020B0604020202020204" pitchFamily="34" charset="0"/>
              <a:buChar char="•"/>
            </a:pPr>
            <a:r>
              <a:rPr lang="en-US" dirty="0" smtClean="0">
                <a:solidFill>
                  <a:srgbClr val="002060"/>
                </a:solidFill>
              </a:rPr>
              <a:t>The </a:t>
            </a:r>
            <a:r>
              <a:rPr lang="en-US" dirty="0">
                <a:solidFill>
                  <a:srgbClr val="002060"/>
                </a:solidFill>
              </a:rPr>
              <a:t>colorless silver </a:t>
            </a:r>
            <a:r>
              <a:rPr lang="en-US" dirty="0" smtClean="0">
                <a:solidFill>
                  <a:srgbClr val="002060"/>
                </a:solidFill>
              </a:rPr>
              <a:t>solution </a:t>
            </a:r>
            <a:r>
              <a:rPr lang="en-US" dirty="0">
                <a:solidFill>
                  <a:srgbClr val="002060"/>
                </a:solidFill>
              </a:rPr>
              <a:t>turns blue due </a:t>
            </a:r>
            <a:r>
              <a:rPr lang="en-US" dirty="0" smtClean="0">
                <a:solidFill>
                  <a:srgbClr val="002060"/>
                </a:solidFill>
              </a:rPr>
              <a:t>to </a:t>
            </a:r>
            <a:r>
              <a:rPr lang="en-US" dirty="0">
                <a:solidFill>
                  <a:srgbClr val="002060"/>
                </a:solidFill>
              </a:rPr>
              <a:t>the solved Cu(II)-ions</a:t>
            </a:r>
            <a:r>
              <a:rPr lang="en-US" dirty="0" smtClean="0">
                <a:solidFill>
                  <a:srgbClr val="002060"/>
                </a:solidFill>
              </a:rPr>
              <a:t>.</a:t>
            </a:r>
          </a:p>
          <a:p>
            <a:pPr lvl="1">
              <a:buFont typeface="Arial" panose="020B0604020202020204" pitchFamily="34" charset="0"/>
              <a:buChar char="•"/>
            </a:pPr>
            <a:r>
              <a:rPr lang="en-US" dirty="0" smtClean="0">
                <a:solidFill>
                  <a:srgbClr val="002060"/>
                </a:solidFill>
              </a:rPr>
              <a:t>The color of the metal changes from brown of silver.</a:t>
            </a:r>
            <a:endParaRPr lang="en-US" dirty="0">
              <a:solidFill>
                <a:srgbClr val="002060"/>
              </a:solidFill>
            </a:endParaRPr>
          </a:p>
        </p:txBody>
      </p:sp>
      <p:sp>
        <p:nvSpPr>
          <p:cNvPr id="4" name="Slide Number Placeholder 3"/>
          <p:cNvSpPr>
            <a:spLocks noGrp="1"/>
          </p:cNvSpPr>
          <p:nvPr>
            <p:ph type="sldNum" sz="quarter" idx="12"/>
          </p:nvPr>
        </p:nvSpPr>
        <p:spPr/>
        <p:txBody>
          <a:bodyPr/>
          <a:lstStyle/>
          <a:p>
            <a:fld id="{A69D9B76-05C6-454B-AEC4-5BA0B1C51C00}" type="slidenum">
              <a:rPr lang="en-US" smtClean="0"/>
              <a:t>6</a:t>
            </a:fld>
            <a:endParaRPr lang="en-US"/>
          </a:p>
        </p:txBody>
      </p:sp>
      <p:pic>
        <p:nvPicPr>
          <p:cNvPr id="5" name="Picture 2" descr="http://aisphysicalscience.pbworks.com/f/silver-nitrate-rea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719511"/>
            <a:ext cx="4762500"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06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Redox Reactions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fontScale="85000" lnSpcReduction="10000"/>
          </a:bodyPr>
          <a:lstStyle/>
          <a:p>
            <a:r>
              <a:rPr lang="en-US" dirty="0">
                <a:solidFill>
                  <a:srgbClr val="FF0000"/>
                </a:solidFill>
              </a:rPr>
              <a:t>A compound that is oxidized </a:t>
            </a:r>
            <a:r>
              <a:rPr lang="en-US" dirty="0" smtClean="0">
                <a:solidFill>
                  <a:srgbClr val="FF0000"/>
                </a:solidFill>
              </a:rPr>
              <a:t>itself </a:t>
            </a:r>
            <a:br>
              <a:rPr lang="en-US" dirty="0" smtClean="0">
                <a:solidFill>
                  <a:srgbClr val="FF0000"/>
                </a:solidFill>
              </a:rPr>
            </a:br>
            <a:r>
              <a:rPr lang="en-US" dirty="0" smtClean="0">
                <a:solidFill>
                  <a:srgbClr val="FF0000"/>
                </a:solidFill>
              </a:rPr>
              <a:t>is referred </a:t>
            </a:r>
            <a:r>
              <a:rPr lang="en-US" dirty="0">
                <a:solidFill>
                  <a:srgbClr val="FF0000"/>
                </a:solidFill>
              </a:rPr>
              <a:t>to as a reducing agent, </a:t>
            </a:r>
            <a:r>
              <a:rPr lang="en-US" dirty="0" smtClean="0">
                <a:solidFill>
                  <a:srgbClr val="FF0000"/>
                </a:solidFill>
              </a:rPr>
              <a:t/>
            </a:r>
            <a:br>
              <a:rPr lang="en-US" dirty="0" smtClean="0">
                <a:solidFill>
                  <a:srgbClr val="FF0000"/>
                </a:solidFill>
              </a:rPr>
            </a:br>
            <a:r>
              <a:rPr lang="en-US" dirty="0" smtClean="0">
                <a:solidFill>
                  <a:srgbClr val="FF0000"/>
                </a:solidFill>
              </a:rPr>
              <a:t>while </a:t>
            </a:r>
            <a:r>
              <a:rPr lang="en-US" dirty="0">
                <a:solidFill>
                  <a:srgbClr val="FF0000"/>
                </a:solidFill>
              </a:rPr>
              <a:t>a compound that is reduced </a:t>
            </a:r>
            <a:r>
              <a:rPr lang="en-US" dirty="0" smtClean="0">
                <a:solidFill>
                  <a:srgbClr val="FF0000"/>
                </a:solidFill>
              </a:rPr>
              <a:t/>
            </a:r>
            <a:br>
              <a:rPr lang="en-US" dirty="0" smtClean="0">
                <a:solidFill>
                  <a:srgbClr val="FF0000"/>
                </a:solidFill>
              </a:rPr>
            </a:br>
            <a:r>
              <a:rPr lang="en-US" dirty="0" smtClean="0">
                <a:solidFill>
                  <a:srgbClr val="FF0000"/>
                </a:solidFill>
              </a:rPr>
              <a:t>is </a:t>
            </a:r>
            <a:r>
              <a:rPr lang="en-US" dirty="0">
                <a:solidFill>
                  <a:srgbClr val="FF0000"/>
                </a:solidFill>
              </a:rPr>
              <a:t>referred to as the oxidizing agent. </a:t>
            </a:r>
          </a:p>
          <a:p>
            <a:r>
              <a:rPr lang="en-US" dirty="0"/>
              <a:t>In another way:</a:t>
            </a:r>
          </a:p>
          <a:p>
            <a:pPr lvl="1">
              <a:buFont typeface="Arial" panose="020B0604020202020204" pitchFamily="34" charset="0"/>
              <a:buChar char="•"/>
            </a:pPr>
            <a:r>
              <a:rPr lang="en-US" dirty="0" smtClean="0">
                <a:solidFill>
                  <a:srgbClr val="002060"/>
                </a:solidFill>
              </a:rPr>
              <a:t>If </a:t>
            </a:r>
            <a:r>
              <a:rPr lang="en-US" dirty="0">
                <a:solidFill>
                  <a:srgbClr val="002060"/>
                </a:solidFill>
              </a:rPr>
              <a:t>a </a:t>
            </a:r>
            <a:r>
              <a:rPr lang="en-US" dirty="0" smtClean="0">
                <a:solidFill>
                  <a:srgbClr val="002060"/>
                </a:solidFill>
              </a:rPr>
              <a:t>compound </a:t>
            </a:r>
            <a:r>
              <a:rPr lang="en-US" dirty="0">
                <a:solidFill>
                  <a:srgbClr val="002060"/>
                </a:solidFill>
              </a:rPr>
              <a:t>causes another substance to be oxidized, </a:t>
            </a:r>
            <a:r>
              <a:rPr lang="en-US" dirty="0" smtClean="0">
                <a:solidFill>
                  <a:srgbClr val="002060"/>
                </a:solidFill>
              </a:rPr>
              <a:t/>
            </a:r>
            <a:br>
              <a:rPr lang="en-US" dirty="0" smtClean="0">
                <a:solidFill>
                  <a:srgbClr val="002060"/>
                </a:solidFill>
              </a:rPr>
            </a:br>
            <a:r>
              <a:rPr lang="en-US" dirty="0" smtClean="0">
                <a:solidFill>
                  <a:srgbClr val="002060"/>
                </a:solidFill>
              </a:rPr>
              <a:t>it is called </a:t>
            </a:r>
            <a:r>
              <a:rPr lang="en-US" dirty="0">
                <a:solidFill>
                  <a:srgbClr val="002060"/>
                </a:solidFill>
              </a:rPr>
              <a:t>the oxidizing agent. In the equation above, </a:t>
            </a:r>
            <a:r>
              <a:rPr lang="en-US" dirty="0" smtClean="0">
                <a:solidFill>
                  <a:srgbClr val="002060"/>
                </a:solidFill>
              </a:rPr>
              <a:t/>
            </a:r>
            <a:br>
              <a:rPr lang="en-US" dirty="0" smtClean="0">
                <a:solidFill>
                  <a:srgbClr val="002060"/>
                </a:solidFill>
              </a:rPr>
            </a:br>
            <a:r>
              <a:rPr lang="en-US" dirty="0" smtClean="0">
                <a:solidFill>
                  <a:srgbClr val="002060"/>
                </a:solidFill>
              </a:rPr>
              <a:t>Ag</a:t>
            </a:r>
            <a:r>
              <a:rPr lang="en-US" baseline="30000" dirty="0" smtClean="0">
                <a:solidFill>
                  <a:srgbClr val="002060"/>
                </a:solidFill>
              </a:rPr>
              <a:t>+</a:t>
            </a:r>
            <a:r>
              <a:rPr lang="en-US" baseline="-25000" dirty="0" smtClean="0">
                <a:solidFill>
                  <a:srgbClr val="002060"/>
                </a:solidFill>
              </a:rPr>
              <a:t>(</a:t>
            </a:r>
            <a:r>
              <a:rPr lang="en-US" baseline="-25000" dirty="0" err="1" smtClean="0">
                <a:solidFill>
                  <a:srgbClr val="002060"/>
                </a:solidFill>
              </a:rPr>
              <a:t>aq</a:t>
            </a:r>
            <a:r>
              <a:rPr lang="en-US" baseline="-25000" dirty="0" smtClean="0">
                <a:solidFill>
                  <a:srgbClr val="002060"/>
                </a:solidFill>
              </a:rPr>
              <a:t>)</a:t>
            </a:r>
            <a:r>
              <a:rPr lang="en-US" dirty="0" smtClean="0">
                <a:solidFill>
                  <a:srgbClr val="002060"/>
                </a:solidFill>
              </a:rPr>
              <a:t> </a:t>
            </a:r>
            <a:r>
              <a:rPr lang="en-US" dirty="0">
                <a:solidFill>
                  <a:srgbClr val="002060"/>
                </a:solidFill>
              </a:rPr>
              <a:t>is the oxidizing </a:t>
            </a:r>
            <a:r>
              <a:rPr lang="en-US" dirty="0" smtClean="0">
                <a:solidFill>
                  <a:srgbClr val="002060"/>
                </a:solidFill>
              </a:rPr>
              <a:t>agent </a:t>
            </a:r>
            <a:r>
              <a:rPr lang="en-US" dirty="0">
                <a:solidFill>
                  <a:srgbClr val="002060"/>
                </a:solidFill>
              </a:rPr>
              <a:t>because it causes Cu</a:t>
            </a:r>
            <a:r>
              <a:rPr lang="en-US" baseline="-25000" dirty="0">
                <a:solidFill>
                  <a:srgbClr val="002060"/>
                </a:solidFill>
              </a:rPr>
              <a:t>(s) </a:t>
            </a:r>
            <a:r>
              <a:rPr lang="en-US" dirty="0">
                <a:solidFill>
                  <a:srgbClr val="002060"/>
                </a:solidFill>
              </a:rPr>
              <a:t>to </a:t>
            </a:r>
            <a:r>
              <a:rPr lang="en-US" dirty="0" smtClean="0">
                <a:solidFill>
                  <a:srgbClr val="002060"/>
                </a:solidFill>
              </a:rPr>
              <a:t/>
            </a:r>
            <a:br>
              <a:rPr lang="en-US" dirty="0" smtClean="0">
                <a:solidFill>
                  <a:srgbClr val="002060"/>
                </a:solidFill>
              </a:rPr>
            </a:br>
            <a:r>
              <a:rPr lang="en-US" dirty="0" smtClean="0">
                <a:solidFill>
                  <a:srgbClr val="002060"/>
                </a:solidFill>
              </a:rPr>
              <a:t>lose </a:t>
            </a:r>
            <a:r>
              <a:rPr lang="en-US" dirty="0">
                <a:solidFill>
                  <a:srgbClr val="002060"/>
                </a:solidFill>
              </a:rPr>
              <a:t>electrons. </a:t>
            </a:r>
          </a:p>
          <a:p>
            <a:pPr lvl="1">
              <a:buFont typeface="Arial" panose="020B0604020202020204" pitchFamily="34" charset="0"/>
              <a:buChar char="•"/>
            </a:pPr>
            <a:r>
              <a:rPr lang="en-US" dirty="0" smtClean="0">
                <a:solidFill>
                  <a:srgbClr val="002060"/>
                </a:solidFill>
              </a:rPr>
              <a:t>The oxidants is </a:t>
            </a:r>
            <a:r>
              <a:rPr lang="en-US" dirty="0">
                <a:solidFill>
                  <a:srgbClr val="002060"/>
                </a:solidFill>
              </a:rPr>
              <a:t>reduced in the </a:t>
            </a:r>
            <a:r>
              <a:rPr lang="en-US" dirty="0" smtClean="0">
                <a:solidFill>
                  <a:srgbClr val="002060"/>
                </a:solidFill>
              </a:rPr>
              <a:t>reaction with the reducing </a:t>
            </a:r>
            <a:r>
              <a:rPr lang="en-US" dirty="0">
                <a:solidFill>
                  <a:srgbClr val="002060"/>
                </a:solidFill>
              </a:rPr>
              <a:t>agent. </a:t>
            </a:r>
            <a:r>
              <a:rPr lang="en-US" dirty="0" smtClean="0">
                <a:solidFill>
                  <a:srgbClr val="002060"/>
                </a:solidFill>
              </a:rPr>
              <a:t>Cu</a:t>
            </a:r>
            <a:r>
              <a:rPr lang="en-US" baseline="-25000" dirty="0" smtClean="0">
                <a:solidFill>
                  <a:srgbClr val="002060"/>
                </a:solidFill>
              </a:rPr>
              <a:t>(s</a:t>
            </a:r>
            <a:r>
              <a:rPr lang="en-US" baseline="-25000" dirty="0">
                <a:solidFill>
                  <a:srgbClr val="002060"/>
                </a:solidFill>
              </a:rPr>
              <a:t>) </a:t>
            </a:r>
            <a:r>
              <a:rPr lang="en-US" dirty="0" smtClean="0">
                <a:solidFill>
                  <a:srgbClr val="002060"/>
                </a:solidFill>
              </a:rPr>
              <a:t>is the </a:t>
            </a:r>
            <a:r>
              <a:rPr lang="en-US" dirty="0">
                <a:solidFill>
                  <a:srgbClr val="002060"/>
                </a:solidFill>
              </a:rPr>
              <a:t>reducing agent in this </a:t>
            </a:r>
            <a:r>
              <a:rPr lang="en-US" dirty="0" smtClean="0">
                <a:solidFill>
                  <a:srgbClr val="002060"/>
                </a:solidFill>
              </a:rPr>
              <a:t>case </a:t>
            </a:r>
            <a:r>
              <a:rPr lang="en-US" dirty="0">
                <a:solidFill>
                  <a:srgbClr val="002060"/>
                </a:solidFill>
              </a:rPr>
              <a:t>as it causes Ag</a:t>
            </a:r>
            <a:r>
              <a:rPr lang="en-US" baseline="30000" dirty="0">
                <a:solidFill>
                  <a:srgbClr val="002060"/>
                </a:solidFill>
              </a:rPr>
              <a:t>+</a:t>
            </a:r>
            <a:r>
              <a:rPr lang="en-US" baseline="-25000" dirty="0">
                <a:solidFill>
                  <a:srgbClr val="002060"/>
                </a:solidFill>
              </a:rPr>
              <a:t>(</a:t>
            </a:r>
            <a:r>
              <a:rPr lang="en-US" baseline="-25000" dirty="0" err="1">
                <a:solidFill>
                  <a:srgbClr val="002060"/>
                </a:solidFill>
              </a:rPr>
              <a:t>aq</a:t>
            </a:r>
            <a:r>
              <a:rPr lang="en-US" baseline="-25000" dirty="0">
                <a:solidFill>
                  <a:srgbClr val="002060"/>
                </a:solidFill>
              </a:rPr>
              <a:t>)</a:t>
            </a:r>
            <a:r>
              <a:rPr lang="en-US" dirty="0" smtClean="0">
                <a:solidFill>
                  <a:srgbClr val="002060"/>
                </a:solidFill>
              </a:rPr>
              <a:t> </a:t>
            </a:r>
            <a:r>
              <a:rPr lang="en-US" dirty="0">
                <a:solidFill>
                  <a:srgbClr val="002060"/>
                </a:solidFill>
              </a:rPr>
              <a:t>to gain electrons. </a:t>
            </a:r>
          </a:p>
          <a:p>
            <a:endParaRPr lang="en-US" dirty="0">
              <a:solidFill>
                <a:schemeClr val="bg1"/>
              </a:solidFill>
            </a:endParaRPr>
          </a:p>
        </p:txBody>
      </p:sp>
      <p:sp>
        <p:nvSpPr>
          <p:cNvPr id="5" name="Slide Number Placeholder 4"/>
          <p:cNvSpPr>
            <a:spLocks noGrp="1"/>
          </p:cNvSpPr>
          <p:nvPr>
            <p:ph type="sldNum" sz="quarter" idx="12"/>
          </p:nvPr>
        </p:nvSpPr>
        <p:spPr/>
        <p:txBody>
          <a:bodyPr/>
          <a:lstStyle/>
          <a:p>
            <a:fld id="{A69D9B76-05C6-454B-AEC4-5BA0B1C51C00}" type="slidenum">
              <a:rPr lang="en-US" smtClean="0"/>
              <a:t>7</a:t>
            </a:fld>
            <a:endParaRPr lang="en-US"/>
          </a:p>
        </p:txBody>
      </p:sp>
      <p:pic>
        <p:nvPicPr>
          <p:cNvPr id="4098" name="Picture 2" descr="http://t3.gstatic.com/images?q=tbn:ANd9GcR-yz3BRONDDHpa-SMQGE9r3elxMPskosueuGx5NJUihYnz8-j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9825" y="1504950"/>
            <a:ext cx="2466975" cy="1847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153400" y="1676400"/>
            <a:ext cx="330540" cy="246221"/>
          </a:xfrm>
          <a:prstGeom prst="rect">
            <a:avLst/>
          </a:prstGeom>
          <a:noFill/>
        </p:spPr>
        <p:txBody>
          <a:bodyPr wrap="none" rtlCol="0">
            <a:spAutoFit/>
          </a:bodyPr>
          <a:lstStyle/>
          <a:p>
            <a:r>
              <a:rPr lang="en-US" sz="1000" b="1" dirty="0" smtClean="0">
                <a:solidFill>
                  <a:schemeClr val="bg1">
                    <a:lumMod val="85000"/>
                    <a:lumOff val="15000"/>
                  </a:schemeClr>
                </a:solidFill>
                <a:latin typeface="Arial" pitchFamily="34" charset="0"/>
                <a:cs typeface="Arial" pitchFamily="34" charset="0"/>
              </a:rPr>
              <a:t>2+</a:t>
            </a:r>
            <a:endParaRPr lang="en-US" sz="1000" b="1" dirty="0">
              <a:solidFill>
                <a:schemeClr val="bg1">
                  <a:lumMod val="85000"/>
                  <a:lumOff val="15000"/>
                </a:schemeClr>
              </a:solidFill>
              <a:latin typeface="Arial" pitchFamily="34" charset="0"/>
              <a:cs typeface="Arial" pitchFamily="34" charset="0"/>
            </a:endParaRPr>
          </a:p>
        </p:txBody>
      </p:sp>
      <p:sp>
        <p:nvSpPr>
          <p:cNvPr id="6" name="TextBox 5"/>
          <p:cNvSpPr txBox="1"/>
          <p:nvPr/>
        </p:nvSpPr>
        <p:spPr>
          <a:xfrm>
            <a:off x="8161324" y="2641684"/>
            <a:ext cx="304892" cy="253916"/>
          </a:xfrm>
          <a:prstGeom prst="rect">
            <a:avLst/>
          </a:prstGeom>
          <a:noFill/>
        </p:spPr>
        <p:txBody>
          <a:bodyPr wrap="none" rtlCol="0">
            <a:spAutoFit/>
          </a:bodyPr>
          <a:lstStyle/>
          <a:p>
            <a:r>
              <a:rPr lang="en-US" sz="1000" b="1" dirty="0" smtClean="0">
                <a:solidFill>
                  <a:schemeClr val="bg1">
                    <a:lumMod val="85000"/>
                    <a:lumOff val="15000"/>
                  </a:schemeClr>
                </a:solidFill>
                <a:latin typeface="Arial" pitchFamily="34" charset="0"/>
                <a:cs typeface="Arial" pitchFamily="34" charset="0"/>
              </a:rPr>
              <a:t>2-</a:t>
            </a:r>
            <a:endParaRPr lang="en-US" sz="1000" b="1" dirty="0">
              <a:solidFill>
                <a:schemeClr val="bg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407719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arn(inVertical)">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barn(inVertical)">
                                      <p:cBhvr>
                                        <p:cTn id="27" dur="5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barn(inVertical)">
                                      <p:cBhvr>
                                        <p:cTn id="32" dur="5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barn(inVertical)">
                                      <p:cBhvr>
                                        <p:cTn id="3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Balancing Redox Equations I</a:t>
            </a:r>
            <a:endParaRPr lang="en-US" dirty="0">
              <a:solidFill>
                <a:srgbClr val="002060"/>
              </a:solidFill>
            </a:endParaRPr>
          </a:p>
        </p:txBody>
      </p:sp>
      <p:sp>
        <p:nvSpPr>
          <p:cNvPr id="2" name="Content Placeholder 1"/>
          <p:cNvSpPr>
            <a:spLocks noGrp="1"/>
          </p:cNvSpPr>
          <p:nvPr>
            <p:ph idx="1"/>
          </p:nvPr>
        </p:nvSpPr>
        <p:spPr>
          <a:xfrm>
            <a:off x="457200" y="1524000"/>
            <a:ext cx="8382000" cy="4572000"/>
          </a:xfrm>
        </p:spPr>
        <p:txBody>
          <a:bodyPr>
            <a:normAutofit fontScale="70000" lnSpcReduction="20000"/>
          </a:bodyPr>
          <a:lstStyle/>
          <a:p>
            <a:r>
              <a:rPr lang="en-US" dirty="0" smtClean="0"/>
              <a:t>Here </a:t>
            </a:r>
            <a:r>
              <a:rPr lang="en-US" dirty="0"/>
              <a:t>are the steps to follow to balance a redox equation in </a:t>
            </a:r>
            <a:r>
              <a:rPr lang="en-US" i="1" u="sng" dirty="0"/>
              <a:t>acidic</a:t>
            </a:r>
            <a:r>
              <a:rPr lang="en-US" dirty="0"/>
              <a:t> medium </a:t>
            </a:r>
            <a:r>
              <a:rPr lang="en-US" dirty="0" smtClean="0"/>
              <a:t>(</a:t>
            </a:r>
            <a:r>
              <a:rPr lang="en-US" dirty="0"/>
              <a:t>add the </a:t>
            </a:r>
            <a:r>
              <a:rPr lang="en-US" dirty="0" smtClean="0"/>
              <a:t>steps with an asterisk are added in </a:t>
            </a:r>
            <a:r>
              <a:rPr lang="en-US" dirty="0"/>
              <a:t>a </a:t>
            </a:r>
            <a:r>
              <a:rPr lang="en-US" i="1" u="sng" dirty="0"/>
              <a:t>basic</a:t>
            </a:r>
            <a:r>
              <a:rPr lang="en-US" dirty="0"/>
              <a:t> medium</a:t>
            </a:r>
            <a:r>
              <a:rPr lang="en-US" dirty="0" smtClean="0"/>
              <a:t>): </a:t>
            </a:r>
            <a:endParaRPr lang="en-US" dirty="0"/>
          </a:p>
          <a:p>
            <a:pPr lvl="1">
              <a:buFont typeface="Arial" panose="020B0604020202020204" pitchFamily="34" charset="0"/>
              <a:buChar char="•"/>
            </a:pPr>
            <a:r>
              <a:rPr lang="en-US" dirty="0" smtClean="0">
                <a:solidFill>
                  <a:srgbClr val="002060"/>
                </a:solidFill>
              </a:rPr>
              <a:t>1.   Divide </a:t>
            </a:r>
            <a:r>
              <a:rPr lang="en-US" dirty="0">
                <a:solidFill>
                  <a:srgbClr val="002060"/>
                </a:solidFill>
              </a:rPr>
              <a:t>the equation into an oxidation half-reaction and a </a:t>
            </a:r>
            <a:r>
              <a:rPr lang="en-US" dirty="0" smtClean="0">
                <a:solidFill>
                  <a:srgbClr val="002060"/>
                </a:solidFill>
              </a:rPr>
              <a:t>reduction</a:t>
            </a:r>
            <a:br>
              <a:rPr lang="en-US" dirty="0" smtClean="0">
                <a:solidFill>
                  <a:srgbClr val="002060"/>
                </a:solidFill>
              </a:rPr>
            </a:br>
            <a:r>
              <a:rPr lang="en-US" dirty="0" smtClean="0">
                <a:solidFill>
                  <a:srgbClr val="002060"/>
                </a:solidFill>
              </a:rPr>
              <a:t>      half-reaction </a:t>
            </a:r>
            <a:endParaRPr lang="en-US" dirty="0">
              <a:solidFill>
                <a:srgbClr val="002060"/>
              </a:solidFill>
            </a:endParaRPr>
          </a:p>
          <a:p>
            <a:pPr lvl="1">
              <a:buFont typeface="Arial" panose="020B0604020202020204" pitchFamily="34" charset="0"/>
              <a:buChar char="•"/>
            </a:pPr>
            <a:r>
              <a:rPr lang="en-US" dirty="0">
                <a:solidFill>
                  <a:srgbClr val="002060"/>
                </a:solidFill>
              </a:rPr>
              <a:t>2</a:t>
            </a:r>
            <a:r>
              <a:rPr lang="en-US" dirty="0" smtClean="0">
                <a:solidFill>
                  <a:srgbClr val="002060"/>
                </a:solidFill>
              </a:rPr>
              <a:t>.   For </a:t>
            </a:r>
            <a:r>
              <a:rPr lang="en-US" dirty="0">
                <a:solidFill>
                  <a:srgbClr val="002060"/>
                </a:solidFill>
              </a:rPr>
              <a:t>each half-reaction,</a:t>
            </a:r>
          </a:p>
          <a:p>
            <a:pPr lvl="2"/>
            <a:r>
              <a:rPr lang="en-US" dirty="0" smtClean="0">
                <a:solidFill>
                  <a:srgbClr val="660066"/>
                </a:solidFill>
              </a:rPr>
              <a:t>Balance </a:t>
            </a:r>
            <a:r>
              <a:rPr lang="en-US" dirty="0">
                <a:solidFill>
                  <a:srgbClr val="660066"/>
                </a:solidFill>
              </a:rPr>
              <a:t>all elements except H and O </a:t>
            </a:r>
          </a:p>
          <a:p>
            <a:pPr lvl="2"/>
            <a:r>
              <a:rPr lang="en-US" dirty="0" smtClean="0">
                <a:solidFill>
                  <a:srgbClr val="660066"/>
                </a:solidFill>
              </a:rPr>
              <a:t>Balance </a:t>
            </a:r>
            <a:r>
              <a:rPr lang="en-US" dirty="0">
                <a:solidFill>
                  <a:srgbClr val="660066"/>
                </a:solidFill>
              </a:rPr>
              <a:t>the O by adding H</a:t>
            </a:r>
            <a:r>
              <a:rPr lang="en-US" baseline="-25000" dirty="0">
                <a:solidFill>
                  <a:srgbClr val="660066"/>
                </a:solidFill>
              </a:rPr>
              <a:t>2</a:t>
            </a:r>
            <a:r>
              <a:rPr lang="en-US" dirty="0">
                <a:solidFill>
                  <a:srgbClr val="660066"/>
                </a:solidFill>
              </a:rPr>
              <a:t>O </a:t>
            </a:r>
          </a:p>
          <a:p>
            <a:pPr lvl="2"/>
            <a:r>
              <a:rPr lang="en-US" dirty="0" smtClean="0">
                <a:solidFill>
                  <a:srgbClr val="660066"/>
                </a:solidFill>
              </a:rPr>
              <a:t>Balance </a:t>
            </a:r>
            <a:r>
              <a:rPr lang="en-US" dirty="0">
                <a:solidFill>
                  <a:srgbClr val="660066"/>
                </a:solidFill>
              </a:rPr>
              <a:t>the H by adding H</a:t>
            </a:r>
            <a:r>
              <a:rPr lang="en-US" baseline="30000" dirty="0">
                <a:solidFill>
                  <a:srgbClr val="660066"/>
                </a:solidFill>
              </a:rPr>
              <a:t>+</a:t>
            </a:r>
            <a:r>
              <a:rPr lang="en-US" dirty="0">
                <a:solidFill>
                  <a:srgbClr val="660066"/>
                </a:solidFill>
              </a:rPr>
              <a:t> </a:t>
            </a:r>
          </a:p>
          <a:p>
            <a:pPr lvl="2"/>
            <a:r>
              <a:rPr lang="en-US" dirty="0" smtClean="0">
                <a:solidFill>
                  <a:srgbClr val="660066"/>
                </a:solidFill>
              </a:rPr>
              <a:t>Balance </a:t>
            </a:r>
            <a:r>
              <a:rPr lang="en-US" dirty="0">
                <a:solidFill>
                  <a:srgbClr val="660066"/>
                </a:solidFill>
              </a:rPr>
              <a:t>the </a:t>
            </a:r>
            <a:r>
              <a:rPr lang="en-US" dirty="0" smtClean="0">
                <a:solidFill>
                  <a:srgbClr val="660066"/>
                </a:solidFill>
              </a:rPr>
              <a:t>charges </a:t>
            </a:r>
            <a:r>
              <a:rPr lang="en-US" dirty="0">
                <a:solidFill>
                  <a:srgbClr val="660066"/>
                </a:solidFill>
              </a:rPr>
              <a:t>by adding </a:t>
            </a:r>
            <a:r>
              <a:rPr lang="en-US" dirty="0" smtClean="0">
                <a:solidFill>
                  <a:srgbClr val="660066"/>
                </a:solidFill>
              </a:rPr>
              <a:t>electrons (e</a:t>
            </a:r>
            <a:r>
              <a:rPr lang="en-US" baseline="30000" dirty="0" smtClean="0">
                <a:solidFill>
                  <a:srgbClr val="660066"/>
                </a:solidFill>
              </a:rPr>
              <a:t>-</a:t>
            </a:r>
            <a:r>
              <a:rPr lang="en-US" dirty="0" smtClean="0">
                <a:solidFill>
                  <a:srgbClr val="660066"/>
                </a:solidFill>
              </a:rPr>
              <a:t>) </a:t>
            </a:r>
            <a:endParaRPr lang="en-US" dirty="0">
              <a:solidFill>
                <a:srgbClr val="660066"/>
              </a:solidFill>
            </a:endParaRPr>
          </a:p>
          <a:p>
            <a:pPr lvl="1">
              <a:buFont typeface="Arial" panose="020B0604020202020204" pitchFamily="34" charset="0"/>
              <a:buChar char="•"/>
            </a:pPr>
            <a:r>
              <a:rPr lang="en-US" dirty="0">
                <a:solidFill>
                  <a:srgbClr val="002060"/>
                </a:solidFill>
              </a:rPr>
              <a:t>3</a:t>
            </a:r>
            <a:r>
              <a:rPr lang="en-US" dirty="0" smtClean="0">
                <a:solidFill>
                  <a:srgbClr val="002060"/>
                </a:solidFill>
              </a:rPr>
              <a:t>.   Multiply </a:t>
            </a:r>
            <a:r>
              <a:rPr lang="en-US" dirty="0">
                <a:solidFill>
                  <a:srgbClr val="002060"/>
                </a:solidFill>
              </a:rPr>
              <a:t>each half-reaction by an integer such that </a:t>
            </a:r>
            <a:r>
              <a:rPr lang="en-US" dirty="0" smtClean="0">
                <a:solidFill>
                  <a:srgbClr val="002060"/>
                </a:solidFill>
              </a:rPr>
              <a:t>the number </a:t>
            </a:r>
            <a:r>
              <a:rPr lang="en-US" dirty="0">
                <a:solidFill>
                  <a:srgbClr val="002060"/>
                </a:solidFill>
              </a:rPr>
              <a:t>of </a:t>
            </a:r>
            <a:r>
              <a:rPr lang="en-US" dirty="0" smtClean="0">
                <a:solidFill>
                  <a:srgbClr val="002060"/>
                </a:solidFill>
              </a:rPr>
              <a:t/>
            </a:r>
            <a:br>
              <a:rPr lang="en-US" dirty="0" smtClean="0">
                <a:solidFill>
                  <a:srgbClr val="002060"/>
                </a:solidFill>
              </a:rPr>
            </a:br>
            <a:r>
              <a:rPr lang="en-US" dirty="0" smtClean="0">
                <a:solidFill>
                  <a:srgbClr val="002060"/>
                </a:solidFill>
              </a:rPr>
              <a:t>      electrons lost in </a:t>
            </a:r>
            <a:r>
              <a:rPr lang="en-US" dirty="0">
                <a:solidFill>
                  <a:srgbClr val="002060"/>
                </a:solidFill>
              </a:rPr>
              <a:t>one </a:t>
            </a:r>
            <a:r>
              <a:rPr lang="en-US" dirty="0" smtClean="0">
                <a:solidFill>
                  <a:srgbClr val="002060"/>
                </a:solidFill>
              </a:rPr>
              <a:t>half-reaction equals </a:t>
            </a:r>
            <a:r>
              <a:rPr lang="en-US" dirty="0">
                <a:solidFill>
                  <a:srgbClr val="002060"/>
                </a:solidFill>
              </a:rPr>
              <a:t>the number </a:t>
            </a:r>
            <a:r>
              <a:rPr lang="en-US" dirty="0" smtClean="0">
                <a:solidFill>
                  <a:srgbClr val="002060"/>
                </a:solidFill>
              </a:rPr>
              <a:t>of electrons </a:t>
            </a:r>
            <a:br>
              <a:rPr lang="en-US" dirty="0" smtClean="0">
                <a:solidFill>
                  <a:srgbClr val="002060"/>
                </a:solidFill>
              </a:rPr>
            </a:br>
            <a:r>
              <a:rPr lang="en-US" dirty="0" smtClean="0">
                <a:solidFill>
                  <a:srgbClr val="002060"/>
                </a:solidFill>
              </a:rPr>
              <a:t>      gained in the other half reaction so that they cancel after addition   </a:t>
            </a:r>
          </a:p>
          <a:p>
            <a:pPr lvl="1">
              <a:buFont typeface="Arial" panose="020B0604020202020204" pitchFamily="34" charset="0"/>
              <a:buChar char="•"/>
            </a:pPr>
            <a:r>
              <a:rPr lang="en-US" dirty="0" smtClean="0">
                <a:solidFill>
                  <a:srgbClr val="002060"/>
                </a:solidFill>
              </a:rPr>
              <a:t>4.   Combine the half-reactions and cancel identical species.</a:t>
            </a:r>
          </a:p>
          <a:p>
            <a:pPr lvl="1">
              <a:buFont typeface="Arial" panose="020B0604020202020204" pitchFamily="34" charset="0"/>
              <a:buChar char="•"/>
            </a:pPr>
            <a:r>
              <a:rPr lang="en-US" dirty="0" smtClean="0">
                <a:solidFill>
                  <a:srgbClr val="002060"/>
                </a:solidFill>
              </a:rPr>
              <a:t>5.   *</a:t>
            </a:r>
            <a:r>
              <a:rPr lang="en-US" dirty="0">
                <a:solidFill>
                  <a:srgbClr val="002060"/>
                </a:solidFill>
              </a:rPr>
              <a:t>Add OH</a:t>
            </a:r>
            <a:r>
              <a:rPr lang="en-US" baseline="30000" dirty="0">
                <a:solidFill>
                  <a:srgbClr val="002060"/>
                </a:solidFill>
              </a:rPr>
              <a:t>-</a:t>
            </a:r>
            <a:r>
              <a:rPr lang="en-US" dirty="0">
                <a:solidFill>
                  <a:srgbClr val="002060"/>
                </a:solidFill>
              </a:rPr>
              <a:t> to each side until all H</a:t>
            </a:r>
            <a:r>
              <a:rPr lang="en-US" baseline="30000" dirty="0">
                <a:solidFill>
                  <a:srgbClr val="002060"/>
                </a:solidFill>
              </a:rPr>
              <a:t>+</a:t>
            </a:r>
            <a:r>
              <a:rPr lang="en-US" dirty="0">
                <a:solidFill>
                  <a:srgbClr val="002060"/>
                </a:solidFill>
              </a:rPr>
              <a:t> </a:t>
            </a:r>
            <a:r>
              <a:rPr lang="en-US" dirty="0" smtClean="0">
                <a:solidFill>
                  <a:srgbClr val="002060"/>
                </a:solidFill>
              </a:rPr>
              <a:t>are consumed and </a:t>
            </a:r>
            <a:r>
              <a:rPr lang="en-US" dirty="0">
                <a:solidFill>
                  <a:srgbClr val="002060"/>
                </a:solidFill>
              </a:rPr>
              <a:t>then </a:t>
            </a:r>
            <a:r>
              <a:rPr lang="en-US" dirty="0" smtClean="0">
                <a:solidFill>
                  <a:srgbClr val="002060"/>
                </a:solidFill>
              </a:rPr>
              <a:t>cancel</a:t>
            </a:r>
            <a:br>
              <a:rPr lang="en-US" dirty="0" smtClean="0">
                <a:solidFill>
                  <a:srgbClr val="002060"/>
                </a:solidFill>
              </a:rPr>
            </a:br>
            <a:r>
              <a:rPr lang="en-US" dirty="0" smtClean="0">
                <a:solidFill>
                  <a:srgbClr val="002060"/>
                </a:solidFill>
              </a:rPr>
              <a:t>      </a:t>
            </a:r>
            <a:r>
              <a:rPr lang="en-US" dirty="0">
                <a:solidFill>
                  <a:srgbClr val="002060"/>
                </a:solidFill>
              </a:rPr>
              <a:t>again</a:t>
            </a:r>
            <a:r>
              <a:rPr lang="en-US" dirty="0" smtClean="0">
                <a:solidFill>
                  <a:srgbClr val="002060"/>
                </a:solidFill>
              </a:rPr>
              <a:t>* </a:t>
            </a:r>
            <a:endParaRPr lang="en-US" dirty="0">
              <a:solidFill>
                <a:srgbClr val="002060"/>
              </a:solidFill>
            </a:endParaRPr>
          </a:p>
          <a:p>
            <a:endParaRPr lang="en-US"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lstStyle/>
          <a:p>
            <a:fld id="{A69D9B76-05C6-454B-AEC4-5BA0B1C51C00}" type="slidenum">
              <a:rPr lang="en-US" smtClean="0"/>
              <a:t>8</a:t>
            </a:fld>
            <a:endParaRPr lang="en-US"/>
          </a:p>
        </p:txBody>
      </p:sp>
    </p:spTree>
    <p:extLst>
      <p:ext uri="{BB962C8B-B14F-4D97-AF65-F5344CB8AC3E}">
        <p14:creationId xmlns:p14="http://schemas.microsoft.com/office/powerpoint/2010/main" val="353211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Balancing Redox Equations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305800" cy="4572000"/>
          </a:xfrm>
        </p:spPr>
        <p:txBody>
          <a:bodyPr>
            <a:normAutofit fontScale="62500" lnSpcReduction="20000"/>
          </a:bodyPr>
          <a:lstStyle/>
          <a:p>
            <a:r>
              <a:rPr lang="en-US" dirty="0"/>
              <a:t>In considering redox reactions, </a:t>
            </a:r>
            <a:r>
              <a:rPr lang="en-US" dirty="0" smtClean="0"/>
              <a:t>one </a:t>
            </a:r>
            <a:r>
              <a:rPr lang="en-US" dirty="0"/>
              <a:t>must </a:t>
            </a:r>
            <a:r>
              <a:rPr lang="en-US" dirty="0" smtClean="0"/>
              <a:t>know the </a:t>
            </a:r>
            <a:r>
              <a:rPr lang="en-US" dirty="0"/>
              <a:t>oxidation </a:t>
            </a:r>
            <a:r>
              <a:rPr lang="en-US" dirty="0" smtClean="0"/>
              <a:t>numbers </a:t>
            </a:r>
            <a:r>
              <a:rPr lang="en-US" dirty="0"/>
              <a:t>(ON) </a:t>
            </a:r>
            <a:r>
              <a:rPr lang="en-US" dirty="0" smtClean="0"/>
              <a:t>of the elements in the compound: an </a:t>
            </a:r>
            <a:r>
              <a:rPr lang="en-US" dirty="0"/>
              <a:t>increase in oxidation number corresponds to </a:t>
            </a:r>
            <a:r>
              <a:rPr lang="en-US" dirty="0" smtClean="0"/>
              <a:t>an oxidation </a:t>
            </a:r>
            <a:r>
              <a:rPr lang="en-US" dirty="0"/>
              <a:t>and a decrease to </a:t>
            </a:r>
            <a:r>
              <a:rPr lang="en-US" dirty="0" smtClean="0"/>
              <a:t>a reduction</a:t>
            </a:r>
            <a:r>
              <a:rPr lang="en-US" dirty="0"/>
              <a:t>. </a:t>
            </a:r>
          </a:p>
          <a:p>
            <a:r>
              <a:rPr lang="en-US" dirty="0" smtClean="0"/>
              <a:t>The </a:t>
            </a:r>
            <a:r>
              <a:rPr lang="en-US" dirty="0"/>
              <a:t>rules </a:t>
            </a:r>
            <a:r>
              <a:rPr lang="en-US" dirty="0" smtClean="0"/>
              <a:t>to determine oxidation numbers are </a:t>
            </a:r>
            <a:r>
              <a:rPr lang="en-US" dirty="0"/>
              <a:t>shown below. </a:t>
            </a:r>
            <a:r>
              <a:rPr lang="en-US" dirty="0" smtClean="0"/>
              <a:t>Go </a:t>
            </a:r>
            <a:r>
              <a:rPr lang="en-US" dirty="0"/>
              <a:t>through them in the order given until you have an oxidation number assigned. </a:t>
            </a:r>
          </a:p>
          <a:p>
            <a:pPr lvl="1">
              <a:buFont typeface="Arial" panose="020B0604020202020204" pitchFamily="34" charset="0"/>
              <a:buChar char="•"/>
            </a:pPr>
            <a:r>
              <a:rPr lang="en-US" dirty="0" smtClean="0">
                <a:solidFill>
                  <a:srgbClr val="002060"/>
                </a:solidFill>
              </a:rPr>
              <a:t>1</a:t>
            </a:r>
            <a:r>
              <a:rPr lang="en-US" dirty="0">
                <a:solidFill>
                  <a:srgbClr val="002060"/>
                </a:solidFill>
              </a:rPr>
              <a:t>.  For atoms in their elemental form, the oxidation number is </a:t>
            </a:r>
            <a:r>
              <a:rPr lang="en-US" dirty="0" smtClean="0">
                <a:solidFill>
                  <a:srgbClr val="002060"/>
                </a:solidFill>
              </a:rPr>
              <a:t>ON=0</a:t>
            </a:r>
            <a:r>
              <a:rPr lang="en-US" dirty="0">
                <a:solidFill>
                  <a:srgbClr val="002060"/>
                </a:solidFill>
              </a:rPr>
              <a:t>. </a:t>
            </a:r>
          </a:p>
          <a:p>
            <a:pPr lvl="1">
              <a:buFont typeface="Arial" panose="020B0604020202020204" pitchFamily="34" charset="0"/>
              <a:buChar char="•"/>
            </a:pPr>
            <a:r>
              <a:rPr lang="en-US" dirty="0">
                <a:solidFill>
                  <a:srgbClr val="002060"/>
                </a:solidFill>
              </a:rPr>
              <a:t>2.  For </a:t>
            </a:r>
            <a:r>
              <a:rPr lang="en-US" dirty="0" smtClean="0">
                <a:solidFill>
                  <a:srgbClr val="002060"/>
                </a:solidFill>
              </a:rPr>
              <a:t>monoatomic ions</a:t>
            </a:r>
            <a:r>
              <a:rPr lang="en-US" dirty="0">
                <a:solidFill>
                  <a:srgbClr val="002060"/>
                </a:solidFill>
              </a:rPr>
              <a:t>, the oxidation number is equal to their </a:t>
            </a:r>
            <a:r>
              <a:rPr lang="en-US" dirty="0" smtClean="0">
                <a:solidFill>
                  <a:srgbClr val="002060"/>
                </a:solidFill>
              </a:rPr>
              <a:t>charge  </a:t>
            </a:r>
            <a:br>
              <a:rPr lang="en-US" dirty="0" smtClean="0">
                <a:solidFill>
                  <a:srgbClr val="002060"/>
                </a:solidFill>
              </a:rPr>
            </a:br>
            <a:r>
              <a:rPr lang="en-US" dirty="0" smtClean="0">
                <a:solidFill>
                  <a:srgbClr val="002060"/>
                </a:solidFill>
              </a:rPr>
              <a:t>i.e., Na</a:t>
            </a:r>
            <a:r>
              <a:rPr lang="en-US" baseline="30000" dirty="0" smtClean="0">
                <a:solidFill>
                  <a:srgbClr val="002060"/>
                </a:solidFill>
              </a:rPr>
              <a:t>+</a:t>
            </a:r>
            <a:r>
              <a:rPr lang="en-US" dirty="0" smtClean="0">
                <a:solidFill>
                  <a:srgbClr val="002060"/>
                </a:solidFill>
              </a:rPr>
              <a:t> is ON= +1, S</a:t>
            </a:r>
            <a:r>
              <a:rPr lang="en-US" baseline="30000" dirty="0" smtClean="0">
                <a:solidFill>
                  <a:srgbClr val="002060"/>
                </a:solidFill>
              </a:rPr>
              <a:t>2-</a:t>
            </a:r>
            <a:r>
              <a:rPr lang="en-US" dirty="0" smtClean="0">
                <a:solidFill>
                  <a:srgbClr val="002060"/>
                </a:solidFill>
              </a:rPr>
              <a:t> is ON= -2.</a:t>
            </a:r>
            <a:endParaRPr lang="en-US" dirty="0">
              <a:solidFill>
                <a:srgbClr val="002060"/>
              </a:solidFill>
            </a:endParaRPr>
          </a:p>
          <a:p>
            <a:pPr lvl="1">
              <a:buFont typeface="Arial" panose="020B0604020202020204" pitchFamily="34" charset="0"/>
              <a:buChar char="•"/>
            </a:pPr>
            <a:r>
              <a:rPr lang="en-US" dirty="0">
                <a:solidFill>
                  <a:srgbClr val="002060"/>
                </a:solidFill>
              </a:rPr>
              <a:t>3.  For </a:t>
            </a:r>
            <a:r>
              <a:rPr lang="en-US" dirty="0" smtClean="0">
                <a:solidFill>
                  <a:srgbClr val="002060"/>
                </a:solidFill>
              </a:rPr>
              <a:t>hydrogen atoms, </a:t>
            </a:r>
            <a:r>
              <a:rPr lang="en-US" dirty="0">
                <a:solidFill>
                  <a:srgbClr val="002060"/>
                </a:solidFill>
              </a:rPr>
              <a:t>the number is usually </a:t>
            </a:r>
            <a:r>
              <a:rPr lang="en-US" dirty="0" smtClean="0">
                <a:solidFill>
                  <a:srgbClr val="002060"/>
                </a:solidFill>
              </a:rPr>
              <a:t>ON= +1 </a:t>
            </a:r>
            <a:r>
              <a:rPr lang="en-US" dirty="0">
                <a:solidFill>
                  <a:srgbClr val="002060"/>
                </a:solidFill>
              </a:rPr>
              <a:t>but in some cases </a:t>
            </a:r>
            <a:r>
              <a:rPr lang="en-US" dirty="0" smtClean="0">
                <a:solidFill>
                  <a:srgbClr val="002060"/>
                </a:solidFill>
              </a:rPr>
              <a:t> </a:t>
            </a:r>
            <a:br>
              <a:rPr lang="en-US" dirty="0" smtClean="0">
                <a:solidFill>
                  <a:srgbClr val="002060"/>
                </a:solidFill>
              </a:rPr>
            </a:br>
            <a:r>
              <a:rPr lang="en-US" dirty="0" smtClean="0">
                <a:solidFill>
                  <a:srgbClr val="002060"/>
                </a:solidFill>
              </a:rPr>
              <a:t>(i.e., hydrides), it </a:t>
            </a:r>
            <a:r>
              <a:rPr lang="en-US" dirty="0">
                <a:solidFill>
                  <a:srgbClr val="002060"/>
                </a:solidFill>
              </a:rPr>
              <a:t>is </a:t>
            </a:r>
            <a:r>
              <a:rPr lang="en-US" dirty="0" smtClean="0">
                <a:solidFill>
                  <a:srgbClr val="002060"/>
                </a:solidFill>
              </a:rPr>
              <a:t>ON= -1 </a:t>
            </a:r>
            <a:endParaRPr lang="en-US" dirty="0">
              <a:solidFill>
                <a:srgbClr val="002060"/>
              </a:solidFill>
            </a:endParaRPr>
          </a:p>
          <a:p>
            <a:pPr lvl="1">
              <a:buFont typeface="Arial" panose="020B0604020202020204" pitchFamily="34" charset="0"/>
              <a:buChar char="•"/>
            </a:pPr>
            <a:r>
              <a:rPr lang="en-US" dirty="0">
                <a:solidFill>
                  <a:srgbClr val="002060"/>
                </a:solidFill>
              </a:rPr>
              <a:t>4.  For oxygen, the number is usually </a:t>
            </a:r>
            <a:r>
              <a:rPr lang="en-US" dirty="0" smtClean="0">
                <a:solidFill>
                  <a:srgbClr val="002060"/>
                </a:solidFill>
              </a:rPr>
              <a:t>ON= -2 (except peroxide, O</a:t>
            </a:r>
            <a:r>
              <a:rPr lang="en-US" baseline="-25000" dirty="0" smtClean="0">
                <a:solidFill>
                  <a:srgbClr val="002060"/>
                </a:solidFill>
              </a:rPr>
              <a:t>2</a:t>
            </a:r>
            <a:r>
              <a:rPr lang="en-US" baseline="30000" dirty="0" smtClean="0">
                <a:solidFill>
                  <a:srgbClr val="002060"/>
                </a:solidFill>
              </a:rPr>
              <a:t>2- </a:t>
            </a:r>
            <a:r>
              <a:rPr lang="en-US" dirty="0" smtClean="0">
                <a:solidFill>
                  <a:srgbClr val="002060"/>
                </a:solidFill>
              </a:rPr>
              <a:t>in </a:t>
            </a:r>
            <a:br>
              <a:rPr lang="en-US" dirty="0" smtClean="0">
                <a:solidFill>
                  <a:srgbClr val="002060"/>
                </a:solidFill>
              </a:rPr>
            </a:br>
            <a:r>
              <a:rPr lang="en-US" dirty="0" smtClean="0">
                <a:solidFill>
                  <a:srgbClr val="002060"/>
                </a:solidFill>
              </a:rPr>
              <a:t>which ON= -1)</a:t>
            </a:r>
            <a:endParaRPr lang="en-US" dirty="0">
              <a:solidFill>
                <a:srgbClr val="002060"/>
              </a:solidFill>
            </a:endParaRPr>
          </a:p>
          <a:p>
            <a:pPr lvl="1">
              <a:buFont typeface="Arial" panose="020B0604020202020204" pitchFamily="34" charset="0"/>
              <a:buChar char="•"/>
            </a:pPr>
            <a:r>
              <a:rPr lang="en-US" dirty="0" smtClean="0">
                <a:solidFill>
                  <a:srgbClr val="002060"/>
                </a:solidFill>
              </a:rPr>
              <a:t>5. </a:t>
            </a:r>
            <a:r>
              <a:rPr lang="en-US" dirty="0">
                <a:solidFill>
                  <a:srgbClr val="002060"/>
                </a:solidFill>
              </a:rPr>
              <a:t>Many metal ions can assume several oxidation states i.e., for Mn: 0, +2, </a:t>
            </a:r>
            <a:r>
              <a:rPr lang="en-US" dirty="0" smtClean="0">
                <a:solidFill>
                  <a:srgbClr val="002060"/>
                </a:solidFill>
              </a:rPr>
              <a:t/>
            </a:r>
            <a:br>
              <a:rPr lang="en-US" dirty="0" smtClean="0">
                <a:solidFill>
                  <a:srgbClr val="002060"/>
                </a:solidFill>
              </a:rPr>
            </a:br>
            <a:r>
              <a:rPr lang="en-US" dirty="0" smtClean="0">
                <a:solidFill>
                  <a:srgbClr val="002060"/>
                </a:solidFill>
              </a:rPr>
              <a:t>+</a:t>
            </a:r>
            <a:r>
              <a:rPr lang="en-US" dirty="0">
                <a:solidFill>
                  <a:srgbClr val="002060"/>
                </a:solidFill>
              </a:rPr>
              <a:t>3, +4, +7 are common. However, alkali metals and alkaline earth metals </a:t>
            </a:r>
            <a:r>
              <a:rPr lang="en-US" dirty="0" smtClean="0">
                <a:solidFill>
                  <a:srgbClr val="002060"/>
                </a:solidFill>
              </a:rPr>
              <a:t/>
            </a:r>
            <a:br>
              <a:rPr lang="en-US" dirty="0" smtClean="0">
                <a:solidFill>
                  <a:srgbClr val="002060"/>
                </a:solidFill>
              </a:rPr>
            </a:br>
            <a:r>
              <a:rPr lang="en-US" dirty="0" smtClean="0">
                <a:solidFill>
                  <a:srgbClr val="002060"/>
                </a:solidFill>
              </a:rPr>
              <a:t>are </a:t>
            </a:r>
            <a:r>
              <a:rPr lang="en-US" dirty="0">
                <a:solidFill>
                  <a:srgbClr val="002060"/>
                </a:solidFill>
              </a:rPr>
              <a:t>always +1 or +2, respectively.</a:t>
            </a:r>
          </a:p>
          <a:p>
            <a:pPr lvl="1">
              <a:buFont typeface="Arial" panose="020B0604020202020204" pitchFamily="34" charset="0"/>
              <a:buChar char="•"/>
            </a:pPr>
            <a:r>
              <a:rPr lang="en-US" dirty="0" smtClean="0">
                <a:solidFill>
                  <a:srgbClr val="002060"/>
                </a:solidFill>
              </a:rPr>
              <a:t>6.  </a:t>
            </a:r>
            <a:r>
              <a:rPr lang="en-US" dirty="0">
                <a:solidFill>
                  <a:srgbClr val="002060"/>
                </a:solidFill>
              </a:rPr>
              <a:t>The sum of the oxidation </a:t>
            </a:r>
            <a:r>
              <a:rPr lang="en-US" dirty="0" smtClean="0">
                <a:solidFill>
                  <a:srgbClr val="002060"/>
                </a:solidFill>
              </a:rPr>
              <a:t>number </a:t>
            </a:r>
            <a:r>
              <a:rPr lang="en-US" dirty="0">
                <a:solidFill>
                  <a:srgbClr val="002060"/>
                </a:solidFill>
              </a:rPr>
              <a:t>of all the atoms in </a:t>
            </a:r>
            <a:r>
              <a:rPr lang="en-US" dirty="0" smtClean="0">
                <a:solidFill>
                  <a:srgbClr val="002060"/>
                </a:solidFill>
              </a:rPr>
              <a:t>the </a:t>
            </a:r>
            <a:r>
              <a:rPr lang="en-US" dirty="0">
                <a:solidFill>
                  <a:srgbClr val="002060"/>
                </a:solidFill>
              </a:rPr>
              <a:t>molecule </a:t>
            </a:r>
            <a:r>
              <a:rPr lang="en-US" dirty="0" smtClean="0">
                <a:solidFill>
                  <a:srgbClr val="002060"/>
                </a:solidFill>
              </a:rPr>
              <a:t>or </a:t>
            </a:r>
            <a:r>
              <a:rPr lang="en-US" dirty="0" smtClean="0">
                <a:solidFill>
                  <a:srgbClr val="002060"/>
                </a:solidFill>
              </a:rPr>
              <a:t>ion </a:t>
            </a:r>
            <a:br>
              <a:rPr lang="en-US" dirty="0" smtClean="0">
                <a:solidFill>
                  <a:srgbClr val="002060"/>
                </a:solidFill>
              </a:rPr>
            </a:br>
            <a:r>
              <a:rPr lang="en-US" dirty="0" smtClean="0">
                <a:solidFill>
                  <a:srgbClr val="002060"/>
                </a:solidFill>
              </a:rPr>
              <a:t>is </a:t>
            </a:r>
            <a:r>
              <a:rPr lang="en-US" dirty="0">
                <a:solidFill>
                  <a:srgbClr val="002060"/>
                </a:solidFill>
              </a:rPr>
              <a:t>equal to its total </a:t>
            </a:r>
            <a:r>
              <a:rPr lang="en-US" dirty="0" smtClean="0">
                <a:solidFill>
                  <a:srgbClr val="002060"/>
                </a:solidFill>
              </a:rPr>
              <a:t>charge i.e., KMnO</a:t>
            </a:r>
            <a:r>
              <a:rPr lang="en-US" baseline="-25000" dirty="0" smtClean="0">
                <a:solidFill>
                  <a:srgbClr val="002060"/>
                </a:solidFill>
              </a:rPr>
              <a:t>4</a:t>
            </a:r>
            <a:r>
              <a:rPr lang="en-US" dirty="0" smtClean="0">
                <a:solidFill>
                  <a:srgbClr val="002060"/>
                </a:solidFill>
              </a:rPr>
              <a:t>: K= +1, Mn= +7, 4 O= 4(-2 )= -8</a:t>
            </a:r>
          </a:p>
          <a:p>
            <a:endParaRPr lang="en-US" dirty="0"/>
          </a:p>
        </p:txBody>
      </p:sp>
      <p:sp>
        <p:nvSpPr>
          <p:cNvPr id="4" name="Slide Number Placeholder 3"/>
          <p:cNvSpPr>
            <a:spLocks noGrp="1"/>
          </p:cNvSpPr>
          <p:nvPr>
            <p:ph type="sldNum" sz="quarter" idx="12"/>
          </p:nvPr>
        </p:nvSpPr>
        <p:spPr/>
        <p:txBody>
          <a:bodyPr/>
          <a:lstStyle/>
          <a:p>
            <a:fld id="{A69D9B76-05C6-454B-AEC4-5BA0B1C51C00}" type="slidenum">
              <a:rPr lang="en-US" smtClean="0"/>
              <a:t>9</a:t>
            </a:fld>
            <a:endParaRPr lang="en-US"/>
          </a:p>
        </p:txBody>
      </p:sp>
    </p:spTree>
    <p:extLst>
      <p:ext uri="{BB962C8B-B14F-4D97-AF65-F5344CB8AC3E}">
        <p14:creationId xmlns:p14="http://schemas.microsoft.com/office/powerpoint/2010/main" val="35349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1911</TotalTime>
  <Words>964</Words>
  <Application>Microsoft Office PowerPoint</Application>
  <PresentationFormat>On-screen Show (4:3)</PresentationFormat>
  <Paragraphs>202</Paragraphs>
  <Slides>20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Symbol</vt:lpstr>
      <vt:lpstr>Times</vt:lpstr>
      <vt:lpstr>Times New Roman</vt:lpstr>
      <vt:lpstr>Office Theme</vt:lpstr>
      <vt:lpstr>CS ChemDraw Drawing</vt:lpstr>
      <vt:lpstr>Lecture 5a</vt:lpstr>
      <vt:lpstr>Announcements</vt:lpstr>
      <vt:lpstr>Scheduling </vt:lpstr>
      <vt:lpstr>Redox Reactions I</vt:lpstr>
      <vt:lpstr>Redox Reactions II</vt:lpstr>
      <vt:lpstr>Redox Reactions III</vt:lpstr>
      <vt:lpstr>Redox Reactions IV</vt:lpstr>
      <vt:lpstr>Balancing Redox Equations I</vt:lpstr>
      <vt:lpstr>Balancing Redox Equations II</vt:lpstr>
      <vt:lpstr>Example I</vt:lpstr>
      <vt:lpstr>Example I</vt:lpstr>
      <vt:lpstr>Some Oxidation-Reduction Problems</vt:lpstr>
      <vt:lpstr>Some Oxidation-Reduction Problems</vt:lpstr>
      <vt:lpstr>Some Oxidation-Reduction Problems</vt:lpstr>
      <vt:lpstr>The Titrimetric Analysis of Vitamin C</vt:lpstr>
      <vt:lpstr>The Titrimetric Analysis of Vitamin C</vt:lpstr>
      <vt:lpstr>The Titrimetric Analysis of Vitamin C</vt:lpstr>
      <vt:lpstr>The Titrimetric Analysis of Vitamin C</vt:lpstr>
      <vt:lpstr>The Titrimetric Analysis of Vitamin C</vt:lpstr>
      <vt:lpstr>Additional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5a</dc:title>
  <dc:creator>Alf Bacher</dc:creator>
  <cp:lastModifiedBy>Alf Bacher</cp:lastModifiedBy>
  <cp:revision>83</cp:revision>
  <dcterms:created xsi:type="dcterms:W3CDTF">2013-04-21T22:11:03Z</dcterms:created>
  <dcterms:modified xsi:type="dcterms:W3CDTF">2016-04-20T00:12:27Z</dcterms:modified>
</cp:coreProperties>
</file>