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2"/>
  </p:notesMasterIdLst>
  <p:sldIdLst>
    <p:sldId id="256" r:id="rId2"/>
    <p:sldId id="257" r:id="rId3"/>
    <p:sldId id="259" r:id="rId4"/>
    <p:sldId id="258" r:id="rId5"/>
    <p:sldId id="260" r:id="rId6"/>
    <p:sldId id="275" r:id="rId7"/>
    <p:sldId id="261" r:id="rId8"/>
    <p:sldId id="262" r:id="rId9"/>
    <p:sldId id="263" r:id="rId10"/>
    <p:sldId id="264" r:id="rId11"/>
    <p:sldId id="265" r:id="rId12"/>
    <p:sldId id="266" r:id="rId13"/>
    <p:sldId id="267" r:id="rId14"/>
    <p:sldId id="273" r:id="rId15"/>
    <p:sldId id="268" r:id="rId16"/>
    <p:sldId id="269" r:id="rId17"/>
    <p:sldId id="270" r:id="rId18"/>
    <p:sldId id="271" r:id="rId19"/>
    <p:sldId id="272" r:id="rId20"/>
    <p:sldId id="27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FF99"/>
    <a:srgbClr val="FF0000"/>
    <a:srgbClr val="000099"/>
    <a:srgbClr val="660066"/>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446" y="6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8F9489-798D-4EC0-8874-B55668C90731}" type="datetimeFigureOut">
              <a:rPr lang="en-US" smtClean="0"/>
              <a:t>4/19/2016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750482-F4F4-4FEC-BBFE-5514F88911D4}" type="slidenum">
              <a:rPr lang="en-US" smtClean="0"/>
              <a:t>‹#›</a:t>
            </a:fld>
            <a:endParaRPr lang="en-US"/>
          </a:p>
        </p:txBody>
      </p:sp>
    </p:spTree>
    <p:extLst>
      <p:ext uri="{BB962C8B-B14F-4D97-AF65-F5344CB8AC3E}">
        <p14:creationId xmlns:p14="http://schemas.microsoft.com/office/powerpoint/2010/main" val="119473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6750482-F4F4-4FEC-BBFE-5514F88911D4}" type="slidenum">
              <a:rPr lang="en-US" smtClean="0"/>
              <a:t>19</a:t>
            </a:fld>
            <a:endParaRPr lang="en-US"/>
          </a:p>
        </p:txBody>
      </p:sp>
    </p:spTree>
    <p:extLst>
      <p:ext uri="{BB962C8B-B14F-4D97-AF65-F5344CB8AC3E}">
        <p14:creationId xmlns:p14="http://schemas.microsoft.com/office/powerpoint/2010/main" val="17374237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2E4EB16-B737-4BE5-9D46-54194BDBD69E}" type="datetime1">
              <a:rPr lang="en-US" smtClean="0"/>
              <a:t>4/19/2016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9D9B76-05C6-454B-AEC4-5BA0B1C51C00}" type="slidenum">
              <a:rPr lang="en-US" smtClean="0"/>
              <a:t>‹#›</a:t>
            </a:fld>
            <a:endParaRPr lang="en-US"/>
          </a:p>
        </p:txBody>
      </p:sp>
    </p:spTree>
    <p:extLst>
      <p:ext uri="{BB962C8B-B14F-4D97-AF65-F5344CB8AC3E}">
        <p14:creationId xmlns:p14="http://schemas.microsoft.com/office/powerpoint/2010/main" val="3880478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78C48E-8E0A-4DEA-9D01-CDEEF1BE1213}" type="datetime1">
              <a:rPr lang="en-US" smtClean="0"/>
              <a:t>4/19/2016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9D9B76-05C6-454B-AEC4-5BA0B1C51C00}" type="slidenum">
              <a:rPr lang="en-US" smtClean="0"/>
              <a:t>‹#›</a:t>
            </a:fld>
            <a:endParaRPr lang="en-US"/>
          </a:p>
        </p:txBody>
      </p:sp>
    </p:spTree>
    <p:extLst>
      <p:ext uri="{BB962C8B-B14F-4D97-AF65-F5344CB8AC3E}">
        <p14:creationId xmlns:p14="http://schemas.microsoft.com/office/powerpoint/2010/main" val="3423489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B581CD-C5CE-4264-A230-AA01412E765A}" type="datetime1">
              <a:rPr lang="en-US" smtClean="0"/>
              <a:t>4/19/2016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9D9B76-05C6-454B-AEC4-5BA0B1C51C00}" type="slidenum">
              <a:rPr lang="en-US" smtClean="0"/>
              <a:t>‹#›</a:t>
            </a:fld>
            <a:endParaRPr lang="en-US"/>
          </a:p>
        </p:txBody>
      </p:sp>
    </p:spTree>
    <p:extLst>
      <p:ext uri="{BB962C8B-B14F-4D97-AF65-F5344CB8AC3E}">
        <p14:creationId xmlns:p14="http://schemas.microsoft.com/office/powerpoint/2010/main" val="3393888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2BC0E0-F50A-4420-A246-B8FD34F27CA8}" type="datetime1">
              <a:rPr lang="en-US" smtClean="0"/>
              <a:t>4/19/2016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9D9B76-05C6-454B-AEC4-5BA0B1C51C00}" type="slidenum">
              <a:rPr lang="en-US" smtClean="0"/>
              <a:t>‹#›</a:t>
            </a:fld>
            <a:endParaRPr lang="en-US"/>
          </a:p>
        </p:txBody>
      </p:sp>
    </p:spTree>
    <p:extLst>
      <p:ext uri="{BB962C8B-B14F-4D97-AF65-F5344CB8AC3E}">
        <p14:creationId xmlns:p14="http://schemas.microsoft.com/office/powerpoint/2010/main" val="1073288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0CAB9F-69B9-4BBA-9A2C-8AA58BBE4933}" type="datetime1">
              <a:rPr lang="en-US" smtClean="0"/>
              <a:t>4/19/2016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9D9B76-05C6-454B-AEC4-5BA0B1C51C00}" type="slidenum">
              <a:rPr lang="en-US" smtClean="0"/>
              <a:t>‹#›</a:t>
            </a:fld>
            <a:endParaRPr lang="en-US"/>
          </a:p>
        </p:txBody>
      </p:sp>
    </p:spTree>
    <p:extLst>
      <p:ext uri="{BB962C8B-B14F-4D97-AF65-F5344CB8AC3E}">
        <p14:creationId xmlns:p14="http://schemas.microsoft.com/office/powerpoint/2010/main" val="14294314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4D4C978-F941-42BA-AB01-22B1D79E9395}" type="datetime1">
              <a:rPr lang="en-US" smtClean="0"/>
              <a:t>4/19/2016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9D9B76-05C6-454B-AEC4-5BA0B1C51C00}" type="slidenum">
              <a:rPr lang="en-US" smtClean="0"/>
              <a:t>‹#›</a:t>
            </a:fld>
            <a:endParaRPr lang="en-US"/>
          </a:p>
        </p:txBody>
      </p:sp>
    </p:spTree>
    <p:extLst>
      <p:ext uri="{BB962C8B-B14F-4D97-AF65-F5344CB8AC3E}">
        <p14:creationId xmlns:p14="http://schemas.microsoft.com/office/powerpoint/2010/main" val="3103962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88C03D6-F696-4C2F-AAA5-51A4F7C38056}" type="datetime1">
              <a:rPr lang="en-US" smtClean="0"/>
              <a:t>4/19/2016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9D9B76-05C6-454B-AEC4-5BA0B1C51C00}" type="slidenum">
              <a:rPr lang="en-US" smtClean="0"/>
              <a:t>‹#›</a:t>
            </a:fld>
            <a:endParaRPr lang="en-US"/>
          </a:p>
        </p:txBody>
      </p:sp>
    </p:spTree>
    <p:extLst>
      <p:ext uri="{BB962C8B-B14F-4D97-AF65-F5344CB8AC3E}">
        <p14:creationId xmlns:p14="http://schemas.microsoft.com/office/powerpoint/2010/main" val="3065753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659B5DF-DA89-4ED5-9A62-EC5874D73792}" type="datetime1">
              <a:rPr lang="en-US" smtClean="0"/>
              <a:t>4/19/2016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9D9B76-05C6-454B-AEC4-5BA0B1C51C00}" type="slidenum">
              <a:rPr lang="en-US" smtClean="0"/>
              <a:t>‹#›</a:t>
            </a:fld>
            <a:endParaRPr lang="en-US"/>
          </a:p>
        </p:txBody>
      </p:sp>
    </p:spTree>
    <p:extLst>
      <p:ext uri="{BB962C8B-B14F-4D97-AF65-F5344CB8AC3E}">
        <p14:creationId xmlns:p14="http://schemas.microsoft.com/office/powerpoint/2010/main" val="2457888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B6382A-0068-4B54-9F0C-757CD92BD088}" type="datetime1">
              <a:rPr lang="en-US" smtClean="0"/>
              <a:t>4/19/2016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9D9B76-05C6-454B-AEC4-5BA0B1C51C00}" type="slidenum">
              <a:rPr lang="en-US" smtClean="0"/>
              <a:t>‹#›</a:t>
            </a:fld>
            <a:endParaRPr lang="en-US"/>
          </a:p>
        </p:txBody>
      </p:sp>
    </p:spTree>
    <p:extLst>
      <p:ext uri="{BB962C8B-B14F-4D97-AF65-F5344CB8AC3E}">
        <p14:creationId xmlns:p14="http://schemas.microsoft.com/office/powerpoint/2010/main" val="539328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CA1346-737F-4EFD-865E-A5541C13E098}" type="datetime1">
              <a:rPr lang="en-US" smtClean="0"/>
              <a:t>4/19/2016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9D9B76-05C6-454B-AEC4-5BA0B1C51C00}" type="slidenum">
              <a:rPr lang="en-US" smtClean="0"/>
              <a:t>‹#›</a:t>
            </a:fld>
            <a:endParaRPr lang="en-US"/>
          </a:p>
        </p:txBody>
      </p:sp>
    </p:spTree>
    <p:extLst>
      <p:ext uri="{BB962C8B-B14F-4D97-AF65-F5344CB8AC3E}">
        <p14:creationId xmlns:p14="http://schemas.microsoft.com/office/powerpoint/2010/main" val="23181094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B1A701-27FD-4BD3-B363-B2E9A0E4B4EC}" type="datetime1">
              <a:rPr lang="en-US" smtClean="0"/>
              <a:t>4/19/2016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9D9B76-05C6-454B-AEC4-5BA0B1C51C00}" type="slidenum">
              <a:rPr lang="en-US" smtClean="0"/>
              <a:t>‹#›</a:t>
            </a:fld>
            <a:endParaRPr lang="en-US"/>
          </a:p>
        </p:txBody>
      </p:sp>
    </p:spTree>
    <p:extLst>
      <p:ext uri="{BB962C8B-B14F-4D97-AF65-F5344CB8AC3E}">
        <p14:creationId xmlns:p14="http://schemas.microsoft.com/office/powerpoint/2010/main" val="3469694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FF9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7E1FFE-6FF1-49A4-9572-446F078A7A68}" type="datetime1">
              <a:rPr lang="en-US" smtClean="0"/>
              <a:t>4/19/2016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9D9B76-05C6-454B-AEC4-5BA0B1C51C00}" type="slidenum">
              <a:rPr lang="en-US" smtClean="0"/>
              <a:t>‹#›</a:t>
            </a:fld>
            <a:endParaRPr lang="en-US"/>
          </a:p>
        </p:txBody>
      </p:sp>
    </p:spTree>
    <p:extLst>
      <p:ext uri="{BB962C8B-B14F-4D97-AF65-F5344CB8AC3E}">
        <p14:creationId xmlns:p14="http://schemas.microsoft.com/office/powerpoint/2010/main" val="406841020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emf"/><Relationship Id="rId5" Type="http://schemas.openxmlformats.org/officeDocument/2006/relationships/oleObject" Target="../embeddings/oleObject2.bin"/><Relationship Id="rId4" Type="http://schemas.openxmlformats.org/officeDocument/2006/relationships/image" Target="../media/image3.e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5.e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6.emf"/></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youtube.com/watch?v=mgZkW7Srge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i="1" dirty="0" smtClean="0"/>
              <a:t>Lecture 5a</a:t>
            </a:r>
            <a:endParaRPr lang="en-US" b="1" i="1" dirty="0"/>
          </a:p>
        </p:txBody>
      </p:sp>
      <p:sp>
        <p:nvSpPr>
          <p:cNvPr id="3" name="Subtitle 2"/>
          <p:cNvSpPr>
            <a:spLocks noGrp="1"/>
          </p:cNvSpPr>
          <p:nvPr>
            <p:ph type="subTitle" idx="1"/>
          </p:nvPr>
        </p:nvSpPr>
        <p:spPr/>
        <p:txBody>
          <a:bodyPr/>
          <a:lstStyle/>
          <a:p>
            <a:r>
              <a:rPr lang="en-US" sz="3600" b="1" dirty="0" smtClean="0">
                <a:solidFill>
                  <a:srgbClr val="660066"/>
                </a:solidFill>
              </a:rPr>
              <a:t>Electrochemistry</a:t>
            </a:r>
          </a:p>
          <a:p>
            <a:r>
              <a:rPr lang="en-US" sz="3600" dirty="0" smtClean="0">
                <a:solidFill>
                  <a:srgbClr val="660066"/>
                </a:solidFill>
              </a:rPr>
              <a:t>(Redox Titration)</a:t>
            </a:r>
            <a:endParaRPr lang="en-US" sz="3600" dirty="0">
              <a:solidFill>
                <a:srgbClr val="660066"/>
              </a:solidFill>
            </a:endParaRPr>
          </a:p>
        </p:txBody>
      </p:sp>
      <p:sp>
        <p:nvSpPr>
          <p:cNvPr id="4" name="Slide Number Placeholder 3"/>
          <p:cNvSpPr>
            <a:spLocks noGrp="1"/>
          </p:cNvSpPr>
          <p:nvPr>
            <p:ph type="sldNum" sz="quarter" idx="12"/>
          </p:nvPr>
        </p:nvSpPr>
        <p:spPr/>
        <p:txBody>
          <a:bodyPr/>
          <a:lstStyle/>
          <a:p>
            <a:fld id="{A69D9B76-05C6-454B-AEC4-5BA0B1C51C00}" type="slidenum">
              <a:rPr lang="en-US" smtClean="0"/>
              <a:t>1</a:t>
            </a:fld>
            <a:endParaRPr lang="en-US"/>
          </a:p>
        </p:txBody>
      </p:sp>
    </p:spTree>
    <p:extLst>
      <p:ext uri="{BB962C8B-B14F-4D97-AF65-F5344CB8AC3E}">
        <p14:creationId xmlns:p14="http://schemas.microsoft.com/office/powerpoint/2010/main" val="1332406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Example I</a:t>
            </a:r>
            <a:endParaRPr lang="en-US" dirty="0">
              <a:solidFill>
                <a:srgbClr val="002060"/>
              </a:solidFill>
            </a:endParaRPr>
          </a:p>
        </p:txBody>
      </p:sp>
      <p:sp>
        <p:nvSpPr>
          <p:cNvPr id="2" name="Content Placeholder 1"/>
          <p:cNvSpPr>
            <a:spLocks noGrp="1"/>
          </p:cNvSpPr>
          <p:nvPr>
            <p:ph idx="1"/>
          </p:nvPr>
        </p:nvSpPr>
        <p:spPr>
          <a:xfrm>
            <a:off x="457200" y="1524000"/>
            <a:ext cx="8610600" cy="4953000"/>
          </a:xfrm>
        </p:spPr>
        <p:txBody>
          <a:bodyPr>
            <a:noAutofit/>
          </a:bodyPr>
          <a:lstStyle/>
          <a:p>
            <a:r>
              <a:rPr lang="en-US" sz="1600" dirty="0" smtClean="0"/>
              <a:t>The reaction of permanganate ions with iron(II) ions yields iron(III) ions and manganese(II) </a:t>
            </a:r>
            <a:br>
              <a:rPr lang="en-US" sz="1600" dirty="0" smtClean="0"/>
            </a:br>
            <a:r>
              <a:rPr lang="en-US" sz="1600" dirty="0" smtClean="0"/>
              <a:t>in acidic solution</a:t>
            </a:r>
          </a:p>
          <a:p>
            <a:r>
              <a:rPr lang="en-US" sz="1600" dirty="0" smtClean="0">
                <a:solidFill>
                  <a:srgbClr val="002060"/>
                </a:solidFill>
              </a:rPr>
              <a:t> 		</a:t>
            </a:r>
            <a:r>
              <a:rPr lang="en-US" sz="1800" b="1" dirty="0" smtClean="0">
                <a:solidFill>
                  <a:srgbClr val="002060"/>
                </a:solidFill>
              </a:rPr>
              <a:t>MnO</a:t>
            </a:r>
            <a:r>
              <a:rPr lang="en-US" sz="1800" b="1" baseline="-25000" dirty="0" smtClean="0">
                <a:solidFill>
                  <a:srgbClr val="002060"/>
                </a:solidFill>
              </a:rPr>
              <a:t>4</a:t>
            </a:r>
            <a:r>
              <a:rPr lang="en-US" sz="1800" b="1" baseline="30000" dirty="0" smtClean="0">
                <a:solidFill>
                  <a:srgbClr val="002060"/>
                </a:solidFill>
              </a:rPr>
              <a:t>-</a:t>
            </a:r>
            <a:r>
              <a:rPr lang="en-US" sz="1800" b="1" baseline="-25000" dirty="0">
                <a:solidFill>
                  <a:srgbClr val="002060"/>
                </a:solidFill>
              </a:rPr>
              <a:t>(</a:t>
            </a:r>
            <a:r>
              <a:rPr lang="en-US" sz="1800" b="1" baseline="-25000" dirty="0" err="1">
                <a:solidFill>
                  <a:srgbClr val="002060"/>
                </a:solidFill>
              </a:rPr>
              <a:t>aq</a:t>
            </a:r>
            <a:r>
              <a:rPr lang="en-US" sz="1800" b="1" baseline="-25000" dirty="0">
                <a:solidFill>
                  <a:srgbClr val="002060"/>
                </a:solidFill>
              </a:rPr>
              <a:t>)</a:t>
            </a:r>
            <a:r>
              <a:rPr lang="en-US" sz="1800" b="1" dirty="0">
                <a:solidFill>
                  <a:srgbClr val="002060"/>
                </a:solidFill>
              </a:rPr>
              <a:t> + Fe</a:t>
            </a:r>
            <a:r>
              <a:rPr lang="en-US" sz="1800" b="1" baseline="30000" dirty="0">
                <a:solidFill>
                  <a:srgbClr val="002060"/>
                </a:solidFill>
              </a:rPr>
              <a:t>2+</a:t>
            </a:r>
            <a:r>
              <a:rPr lang="en-US" sz="1800" b="1" baseline="-25000" dirty="0">
                <a:solidFill>
                  <a:srgbClr val="002060"/>
                </a:solidFill>
              </a:rPr>
              <a:t>(</a:t>
            </a:r>
            <a:r>
              <a:rPr lang="en-US" sz="1800" b="1" baseline="-25000" dirty="0" err="1">
                <a:solidFill>
                  <a:srgbClr val="002060"/>
                </a:solidFill>
              </a:rPr>
              <a:t>aq</a:t>
            </a:r>
            <a:r>
              <a:rPr lang="en-US" sz="1800" b="1" baseline="-25000" dirty="0">
                <a:solidFill>
                  <a:srgbClr val="002060"/>
                </a:solidFill>
              </a:rPr>
              <a:t>)</a:t>
            </a:r>
            <a:r>
              <a:rPr lang="en-US" sz="1800" b="1" dirty="0">
                <a:solidFill>
                  <a:srgbClr val="002060"/>
                </a:solidFill>
              </a:rPr>
              <a:t> </a:t>
            </a:r>
            <a:r>
              <a:rPr lang="en-US" sz="1800" b="1" dirty="0" smtClean="0">
                <a:solidFill>
                  <a:srgbClr val="002060"/>
                </a:solidFill>
              </a:rPr>
              <a:t>                     Fe</a:t>
            </a:r>
            <a:r>
              <a:rPr lang="en-US" sz="1800" b="1" baseline="30000" dirty="0" smtClean="0">
                <a:solidFill>
                  <a:srgbClr val="002060"/>
                </a:solidFill>
              </a:rPr>
              <a:t>3+</a:t>
            </a:r>
            <a:r>
              <a:rPr lang="en-US" sz="1800" b="1" baseline="-25000" dirty="0" smtClean="0">
                <a:solidFill>
                  <a:srgbClr val="002060"/>
                </a:solidFill>
              </a:rPr>
              <a:t>(</a:t>
            </a:r>
            <a:r>
              <a:rPr lang="en-US" sz="1800" b="1" baseline="-25000" dirty="0" err="1">
                <a:solidFill>
                  <a:srgbClr val="002060"/>
                </a:solidFill>
              </a:rPr>
              <a:t>aq</a:t>
            </a:r>
            <a:r>
              <a:rPr lang="en-US" sz="1800" b="1" baseline="-25000" dirty="0">
                <a:solidFill>
                  <a:srgbClr val="002060"/>
                </a:solidFill>
              </a:rPr>
              <a:t>)</a:t>
            </a:r>
            <a:r>
              <a:rPr lang="en-US" sz="1800" b="1" dirty="0" smtClean="0">
                <a:solidFill>
                  <a:srgbClr val="002060"/>
                </a:solidFill>
              </a:rPr>
              <a:t> </a:t>
            </a:r>
            <a:r>
              <a:rPr lang="en-US" sz="1800" b="1" dirty="0">
                <a:solidFill>
                  <a:srgbClr val="002060"/>
                </a:solidFill>
              </a:rPr>
              <a:t>+ </a:t>
            </a:r>
            <a:r>
              <a:rPr lang="en-US" sz="1800" b="1" dirty="0" smtClean="0">
                <a:solidFill>
                  <a:srgbClr val="002060"/>
                </a:solidFill>
              </a:rPr>
              <a:t>Mn</a:t>
            </a:r>
            <a:r>
              <a:rPr lang="en-US" sz="1800" b="1" baseline="30000" dirty="0">
                <a:solidFill>
                  <a:srgbClr val="002060"/>
                </a:solidFill>
              </a:rPr>
              <a:t>2</a:t>
            </a:r>
            <a:r>
              <a:rPr lang="en-US" sz="1800" b="1" baseline="30000" dirty="0" smtClean="0">
                <a:solidFill>
                  <a:srgbClr val="002060"/>
                </a:solidFill>
              </a:rPr>
              <a:t>+</a:t>
            </a:r>
            <a:r>
              <a:rPr lang="en-US" sz="1800" b="1" baseline="-25000" dirty="0" smtClean="0">
                <a:solidFill>
                  <a:srgbClr val="002060"/>
                </a:solidFill>
              </a:rPr>
              <a:t>(</a:t>
            </a:r>
            <a:r>
              <a:rPr lang="en-US" sz="1800" b="1" baseline="-25000" dirty="0" err="1">
                <a:solidFill>
                  <a:srgbClr val="002060"/>
                </a:solidFill>
              </a:rPr>
              <a:t>aq</a:t>
            </a:r>
            <a:r>
              <a:rPr lang="en-US" sz="1800" b="1" baseline="-25000" dirty="0">
                <a:solidFill>
                  <a:srgbClr val="002060"/>
                </a:solidFill>
              </a:rPr>
              <a:t>)</a:t>
            </a:r>
            <a:endParaRPr lang="en-US" sz="1800" b="1" dirty="0">
              <a:solidFill>
                <a:srgbClr val="002060"/>
              </a:solidFill>
            </a:endParaRPr>
          </a:p>
          <a:p>
            <a:endParaRPr lang="en-US" sz="1000" dirty="0" smtClean="0">
              <a:solidFill>
                <a:schemeClr val="bg1"/>
              </a:solidFill>
            </a:endParaRPr>
          </a:p>
          <a:p>
            <a:r>
              <a:rPr lang="en-US" sz="1600" b="1" dirty="0" smtClean="0"/>
              <a:t>What </a:t>
            </a:r>
            <a:r>
              <a:rPr lang="en-US" sz="1600" b="1" dirty="0"/>
              <a:t>are the half reactions?</a:t>
            </a:r>
          </a:p>
          <a:p>
            <a:pPr lvl="1">
              <a:buFont typeface="Arial" panose="020B0604020202020204" pitchFamily="34" charset="0"/>
              <a:buChar char="•"/>
            </a:pPr>
            <a:r>
              <a:rPr lang="en-US" sz="1800" b="1" i="1" dirty="0" smtClean="0">
                <a:solidFill>
                  <a:srgbClr val="002060"/>
                </a:solidFill>
              </a:rPr>
              <a:t>Reduction</a:t>
            </a:r>
            <a:r>
              <a:rPr lang="en-US" sz="1800" b="1" dirty="0" smtClean="0">
                <a:solidFill>
                  <a:srgbClr val="002060"/>
                </a:solidFill>
              </a:rPr>
              <a:t>: MnO</a:t>
            </a:r>
            <a:r>
              <a:rPr lang="en-US" sz="1800" b="1" baseline="-25000" dirty="0" smtClean="0">
                <a:solidFill>
                  <a:srgbClr val="002060"/>
                </a:solidFill>
              </a:rPr>
              <a:t>4</a:t>
            </a:r>
            <a:r>
              <a:rPr lang="en-US" sz="1800" b="1" baseline="30000" dirty="0" smtClean="0">
                <a:solidFill>
                  <a:srgbClr val="002060"/>
                </a:solidFill>
              </a:rPr>
              <a:t>-</a:t>
            </a:r>
            <a:r>
              <a:rPr lang="en-US" sz="1800" b="1" baseline="-25000" dirty="0">
                <a:solidFill>
                  <a:srgbClr val="002060"/>
                </a:solidFill>
              </a:rPr>
              <a:t>(</a:t>
            </a:r>
            <a:r>
              <a:rPr lang="en-US" sz="1800" b="1" baseline="-25000" dirty="0" err="1">
                <a:solidFill>
                  <a:srgbClr val="002060"/>
                </a:solidFill>
              </a:rPr>
              <a:t>aq</a:t>
            </a:r>
            <a:r>
              <a:rPr lang="en-US" sz="1800" b="1" baseline="-25000" dirty="0">
                <a:solidFill>
                  <a:srgbClr val="002060"/>
                </a:solidFill>
              </a:rPr>
              <a:t>)</a:t>
            </a:r>
            <a:r>
              <a:rPr lang="en-US" sz="1800" b="1" dirty="0" smtClean="0">
                <a:solidFill>
                  <a:srgbClr val="002060"/>
                </a:solidFill>
              </a:rPr>
              <a:t>                     Mn</a:t>
            </a:r>
            <a:r>
              <a:rPr lang="en-US" sz="1800" b="1" baseline="30000" dirty="0" smtClean="0">
                <a:solidFill>
                  <a:srgbClr val="002060"/>
                </a:solidFill>
              </a:rPr>
              <a:t>2</a:t>
            </a:r>
            <a:r>
              <a:rPr lang="en-US" sz="1800" b="1" baseline="30000" dirty="0">
                <a:solidFill>
                  <a:srgbClr val="002060"/>
                </a:solidFill>
              </a:rPr>
              <a:t>+</a:t>
            </a:r>
            <a:r>
              <a:rPr lang="en-US" sz="1800" b="1" baseline="-25000" dirty="0">
                <a:solidFill>
                  <a:srgbClr val="002060"/>
                </a:solidFill>
              </a:rPr>
              <a:t>(</a:t>
            </a:r>
            <a:r>
              <a:rPr lang="en-US" sz="1800" b="1" baseline="-25000" dirty="0" err="1">
                <a:solidFill>
                  <a:srgbClr val="002060"/>
                </a:solidFill>
              </a:rPr>
              <a:t>aq</a:t>
            </a:r>
            <a:r>
              <a:rPr lang="en-US" sz="1800" b="1" baseline="-25000" dirty="0">
                <a:solidFill>
                  <a:srgbClr val="002060"/>
                </a:solidFill>
              </a:rPr>
              <a:t>)</a:t>
            </a:r>
            <a:endParaRPr lang="en-US" sz="1800" b="1" dirty="0">
              <a:solidFill>
                <a:srgbClr val="002060"/>
              </a:solidFill>
            </a:endParaRPr>
          </a:p>
          <a:p>
            <a:pPr lvl="1">
              <a:buFont typeface="Arial" panose="020B0604020202020204" pitchFamily="34" charset="0"/>
              <a:buChar char="•"/>
            </a:pPr>
            <a:r>
              <a:rPr lang="en-US" sz="1800" b="1" i="1" dirty="0" smtClean="0">
                <a:solidFill>
                  <a:srgbClr val="002060"/>
                </a:solidFill>
              </a:rPr>
              <a:t>Oxidation</a:t>
            </a:r>
            <a:r>
              <a:rPr lang="en-US" sz="1800" b="1" dirty="0" smtClean="0">
                <a:solidFill>
                  <a:srgbClr val="002060"/>
                </a:solidFill>
              </a:rPr>
              <a:t>: </a:t>
            </a:r>
            <a:r>
              <a:rPr lang="en-US" sz="1800" b="1" dirty="0">
                <a:solidFill>
                  <a:srgbClr val="002060"/>
                </a:solidFill>
              </a:rPr>
              <a:t>Fe</a:t>
            </a:r>
            <a:r>
              <a:rPr lang="en-US" sz="1800" b="1" baseline="30000" dirty="0">
                <a:solidFill>
                  <a:srgbClr val="002060"/>
                </a:solidFill>
              </a:rPr>
              <a:t>2+</a:t>
            </a:r>
            <a:r>
              <a:rPr lang="en-US" sz="1800" b="1" baseline="-25000" dirty="0">
                <a:solidFill>
                  <a:srgbClr val="002060"/>
                </a:solidFill>
              </a:rPr>
              <a:t>(</a:t>
            </a:r>
            <a:r>
              <a:rPr lang="en-US" sz="1800" b="1" baseline="-25000" dirty="0" err="1">
                <a:solidFill>
                  <a:srgbClr val="002060"/>
                </a:solidFill>
              </a:rPr>
              <a:t>aq</a:t>
            </a:r>
            <a:r>
              <a:rPr lang="en-US" sz="1800" b="1" baseline="-25000" dirty="0">
                <a:solidFill>
                  <a:srgbClr val="002060"/>
                </a:solidFill>
              </a:rPr>
              <a:t>)</a:t>
            </a:r>
            <a:r>
              <a:rPr lang="en-US" sz="1800" b="1" dirty="0" smtClean="0">
                <a:solidFill>
                  <a:srgbClr val="002060"/>
                </a:solidFill>
              </a:rPr>
              <a:t>                         Fe</a:t>
            </a:r>
            <a:r>
              <a:rPr lang="en-US" sz="1800" b="1" baseline="30000" dirty="0" smtClean="0">
                <a:solidFill>
                  <a:srgbClr val="002060"/>
                </a:solidFill>
              </a:rPr>
              <a:t>3+</a:t>
            </a:r>
            <a:r>
              <a:rPr lang="en-US" sz="1800" b="1" baseline="-25000" dirty="0">
                <a:solidFill>
                  <a:srgbClr val="002060"/>
                </a:solidFill>
              </a:rPr>
              <a:t>(</a:t>
            </a:r>
            <a:r>
              <a:rPr lang="en-US" sz="1800" b="1" baseline="-25000" dirty="0" err="1">
                <a:solidFill>
                  <a:srgbClr val="002060"/>
                </a:solidFill>
              </a:rPr>
              <a:t>aq</a:t>
            </a:r>
            <a:r>
              <a:rPr lang="en-US" sz="1800" b="1" baseline="-25000" dirty="0">
                <a:solidFill>
                  <a:srgbClr val="002060"/>
                </a:solidFill>
              </a:rPr>
              <a:t>)</a:t>
            </a:r>
            <a:endParaRPr lang="en-US" sz="1800" b="1" baseline="30000" dirty="0">
              <a:solidFill>
                <a:srgbClr val="002060"/>
              </a:solidFill>
            </a:endParaRPr>
          </a:p>
          <a:p>
            <a:endParaRPr lang="en-US" sz="1000" b="1" dirty="0" smtClean="0">
              <a:solidFill>
                <a:schemeClr val="bg1"/>
              </a:solidFill>
            </a:endParaRPr>
          </a:p>
          <a:p>
            <a:r>
              <a:rPr lang="en-US" sz="1600" b="1" dirty="0" smtClean="0"/>
              <a:t>What's </a:t>
            </a:r>
            <a:r>
              <a:rPr lang="en-US" sz="1600" b="1" dirty="0"/>
              <a:t>the oxidation state of Mn in MnO</a:t>
            </a:r>
            <a:r>
              <a:rPr lang="en-US" sz="1600" b="1" baseline="-25000" dirty="0"/>
              <a:t>4</a:t>
            </a:r>
            <a:r>
              <a:rPr lang="en-US" sz="1600" b="1" baseline="30000" dirty="0"/>
              <a:t>-</a:t>
            </a:r>
            <a:r>
              <a:rPr lang="en-US" sz="1600" b="1" dirty="0"/>
              <a:t>?</a:t>
            </a:r>
            <a:endParaRPr lang="en-US" sz="1600" dirty="0"/>
          </a:p>
          <a:p>
            <a:r>
              <a:rPr lang="en-US" sz="1600" u="sng" dirty="0" smtClean="0"/>
              <a:t>Let's </a:t>
            </a:r>
            <a:r>
              <a:rPr lang="en-US" sz="1600" u="sng" dirty="0"/>
              <a:t>balance the reduction </a:t>
            </a:r>
            <a:r>
              <a:rPr lang="en-US" sz="1600" u="sng" dirty="0" smtClean="0"/>
              <a:t>half-reaction</a:t>
            </a:r>
            <a:endParaRPr lang="en-US" sz="1600" dirty="0"/>
          </a:p>
          <a:p>
            <a:r>
              <a:rPr lang="en-US" sz="1800" b="1" dirty="0" smtClean="0">
                <a:solidFill>
                  <a:srgbClr val="002060"/>
                </a:solidFill>
              </a:rPr>
              <a:t>MnO</a:t>
            </a:r>
            <a:r>
              <a:rPr lang="en-US" sz="1800" b="1" baseline="-25000" dirty="0" smtClean="0">
                <a:solidFill>
                  <a:srgbClr val="002060"/>
                </a:solidFill>
              </a:rPr>
              <a:t>4</a:t>
            </a:r>
            <a:r>
              <a:rPr lang="en-US" sz="1800" b="1" baseline="30000" dirty="0" smtClean="0">
                <a:solidFill>
                  <a:srgbClr val="002060"/>
                </a:solidFill>
              </a:rPr>
              <a:t>-</a:t>
            </a:r>
            <a:r>
              <a:rPr lang="en-US" sz="1800" b="1" baseline="-25000" dirty="0">
                <a:solidFill>
                  <a:srgbClr val="002060"/>
                </a:solidFill>
              </a:rPr>
              <a:t>(</a:t>
            </a:r>
            <a:r>
              <a:rPr lang="en-US" sz="1800" b="1" baseline="-25000" dirty="0" err="1">
                <a:solidFill>
                  <a:srgbClr val="002060"/>
                </a:solidFill>
              </a:rPr>
              <a:t>aq</a:t>
            </a:r>
            <a:r>
              <a:rPr lang="en-US" sz="1800" b="1" baseline="-25000" dirty="0">
                <a:solidFill>
                  <a:srgbClr val="002060"/>
                </a:solidFill>
              </a:rPr>
              <a:t>)</a:t>
            </a:r>
            <a:r>
              <a:rPr lang="en-US" sz="1800" b="1" dirty="0">
                <a:solidFill>
                  <a:srgbClr val="002060"/>
                </a:solidFill>
              </a:rPr>
              <a:t> </a:t>
            </a:r>
            <a:r>
              <a:rPr lang="en-US" sz="1800" b="1" dirty="0" smtClean="0">
                <a:solidFill>
                  <a:srgbClr val="002060"/>
                </a:solidFill>
              </a:rPr>
              <a:t>                                  Mn</a:t>
            </a:r>
            <a:r>
              <a:rPr lang="en-US" sz="1800" b="1" baseline="30000" dirty="0" smtClean="0">
                <a:solidFill>
                  <a:srgbClr val="002060"/>
                </a:solidFill>
              </a:rPr>
              <a:t>2</a:t>
            </a:r>
            <a:r>
              <a:rPr lang="en-US" sz="1800" b="1" baseline="30000" dirty="0">
                <a:solidFill>
                  <a:srgbClr val="002060"/>
                </a:solidFill>
              </a:rPr>
              <a:t>+</a:t>
            </a:r>
            <a:r>
              <a:rPr lang="en-US" sz="1800" b="1" baseline="-25000" dirty="0">
                <a:solidFill>
                  <a:srgbClr val="002060"/>
                </a:solidFill>
              </a:rPr>
              <a:t>(</a:t>
            </a:r>
            <a:r>
              <a:rPr lang="en-US" sz="1800" b="1" baseline="-25000" dirty="0" err="1">
                <a:solidFill>
                  <a:srgbClr val="002060"/>
                </a:solidFill>
              </a:rPr>
              <a:t>aq</a:t>
            </a:r>
            <a:r>
              <a:rPr lang="en-US" sz="1800" b="1" baseline="-25000" dirty="0">
                <a:solidFill>
                  <a:srgbClr val="002060"/>
                </a:solidFill>
              </a:rPr>
              <a:t>)</a:t>
            </a:r>
            <a:r>
              <a:rPr lang="en-US" sz="1800" b="1" dirty="0" smtClean="0">
                <a:solidFill>
                  <a:srgbClr val="002060"/>
                </a:solidFill>
              </a:rPr>
              <a:t> </a:t>
            </a:r>
            <a:r>
              <a:rPr lang="en-US" sz="1800" b="1" dirty="0">
                <a:solidFill>
                  <a:srgbClr val="002060"/>
                </a:solidFill>
              </a:rPr>
              <a:t>+ </a:t>
            </a:r>
            <a:r>
              <a:rPr lang="en-US" sz="1800" b="1" dirty="0" smtClean="0">
                <a:solidFill>
                  <a:srgbClr val="002060"/>
                </a:solidFill>
              </a:rPr>
              <a:t>4 H</a:t>
            </a:r>
            <a:r>
              <a:rPr lang="en-US" sz="1800" b="1" baseline="-25000" dirty="0" smtClean="0">
                <a:solidFill>
                  <a:srgbClr val="002060"/>
                </a:solidFill>
              </a:rPr>
              <a:t>2</a:t>
            </a:r>
            <a:r>
              <a:rPr lang="en-US" sz="1800" b="1" dirty="0" smtClean="0">
                <a:solidFill>
                  <a:srgbClr val="002060"/>
                </a:solidFill>
              </a:rPr>
              <a:t>O</a:t>
            </a:r>
            <a:r>
              <a:rPr lang="en-US" sz="1800" b="1" baseline="-25000" dirty="0" smtClean="0">
                <a:solidFill>
                  <a:srgbClr val="002060"/>
                </a:solidFill>
              </a:rPr>
              <a:t>(l)</a:t>
            </a:r>
            <a:r>
              <a:rPr lang="en-US" sz="1800" b="1" dirty="0" smtClean="0">
                <a:solidFill>
                  <a:srgbClr val="002060"/>
                </a:solidFill>
              </a:rPr>
              <a:t> – </a:t>
            </a:r>
            <a:r>
              <a:rPr lang="en-US" sz="1800" b="1" i="1" dirty="0" smtClean="0">
                <a:solidFill>
                  <a:srgbClr val="002060"/>
                </a:solidFill>
              </a:rPr>
              <a:t>the oxygen atoms are balanced</a:t>
            </a:r>
            <a:endParaRPr lang="en-US" sz="1800" b="1" dirty="0">
              <a:solidFill>
                <a:srgbClr val="002060"/>
              </a:solidFill>
            </a:endParaRPr>
          </a:p>
          <a:p>
            <a:r>
              <a:rPr lang="en-US" sz="1800" b="1" dirty="0" smtClean="0">
                <a:solidFill>
                  <a:srgbClr val="002060"/>
                </a:solidFill>
              </a:rPr>
              <a:t>MnO</a:t>
            </a:r>
            <a:r>
              <a:rPr lang="en-US" sz="1800" b="1" baseline="-25000" dirty="0" smtClean="0">
                <a:solidFill>
                  <a:srgbClr val="002060"/>
                </a:solidFill>
              </a:rPr>
              <a:t>4</a:t>
            </a:r>
            <a:r>
              <a:rPr lang="en-US" sz="1800" b="1" baseline="30000" dirty="0" smtClean="0">
                <a:solidFill>
                  <a:srgbClr val="002060"/>
                </a:solidFill>
              </a:rPr>
              <a:t>-</a:t>
            </a:r>
            <a:r>
              <a:rPr lang="en-US" sz="1800" b="1" baseline="-25000" dirty="0">
                <a:solidFill>
                  <a:srgbClr val="002060"/>
                </a:solidFill>
              </a:rPr>
              <a:t>(</a:t>
            </a:r>
            <a:r>
              <a:rPr lang="en-US" sz="1800" b="1" baseline="-25000" dirty="0" err="1">
                <a:solidFill>
                  <a:srgbClr val="002060"/>
                </a:solidFill>
              </a:rPr>
              <a:t>aq</a:t>
            </a:r>
            <a:r>
              <a:rPr lang="en-US" sz="1800" b="1" baseline="-25000" dirty="0">
                <a:solidFill>
                  <a:srgbClr val="002060"/>
                </a:solidFill>
              </a:rPr>
              <a:t>)</a:t>
            </a:r>
            <a:r>
              <a:rPr lang="en-US" sz="1800" b="1" dirty="0" smtClean="0">
                <a:solidFill>
                  <a:srgbClr val="002060"/>
                </a:solidFill>
              </a:rPr>
              <a:t> </a:t>
            </a:r>
            <a:r>
              <a:rPr lang="en-US" sz="1800" b="1" dirty="0">
                <a:solidFill>
                  <a:srgbClr val="002060"/>
                </a:solidFill>
              </a:rPr>
              <a:t>+ </a:t>
            </a:r>
            <a:r>
              <a:rPr lang="en-US" sz="1800" b="1" dirty="0" smtClean="0">
                <a:solidFill>
                  <a:srgbClr val="002060"/>
                </a:solidFill>
              </a:rPr>
              <a:t>8 H</a:t>
            </a:r>
            <a:r>
              <a:rPr lang="en-US" sz="1800" b="1" baseline="30000" dirty="0">
                <a:solidFill>
                  <a:srgbClr val="002060"/>
                </a:solidFill>
              </a:rPr>
              <a:t>+</a:t>
            </a:r>
            <a:r>
              <a:rPr lang="en-US" sz="1800" b="1" dirty="0">
                <a:solidFill>
                  <a:srgbClr val="002060"/>
                </a:solidFill>
              </a:rPr>
              <a:t> </a:t>
            </a:r>
            <a:r>
              <a:rPr lang="en-US" sz="1800" b="1" dirty="0" smtClean="0">
                <a:solidFill>
                  <a:srgbClr val="002060"/>
                </a:solidFill>
              </a:rPr>
              <a:t>                     </a:t>
            </a:r>
            <a:r>
              <a:rPr lang="en-US" sz="1800" b="1" dirty="0" smtClean="0">
                <a:solidFill>
                  <a:srgbClr val="002060"/>
                </a:solidFill>
              </a:rPr>
              <a:t>Mn</a:t>
            </a:r>
            <a:r>
              <a:rPr lang="en-US" sz="1800" b="1" baseline="30000" dirty="0" smtClean="0">
                <a:solidFill>
                  <a:srgbClr val="002060"/>
                </a:solidFill>
              </a:rPr>
              <a:t>2</a:t>
            </a:r>
            <a:r>
              <a:rPr lang="en-US" sz="1800" b="1" baseline="30000" dirty="0">
                <a:solidFill>
                  <a:srgbClr val="002060"/>
                </a:solidFill>
              </a:rPr>
              <a:t>+</a:t>
            </a:r>
            <a:r>
              <a:rPr lang="en-US" sz="1800" b="1" baseline="-25000" dirty="0">
                <a:solidFill>
                  <a:srgbClr val="002060"/>
                </a:solidFill>
              </a:rPr>
              <a:t>(</a:t>
            </a:r>
            <a:r>
              <a:rPr lang="en-US" sz="1800" b="1" baseline="-25000" dirty="0" err="1">
                <a:solidFill>
                  <a:srgbClr val="002060"/>
                </a:solidFill>
              </a:rPr>
              <a:t>aq</a:t>
            </a:r>
            <a:r>
              <a:rPr lang="en-US" sz="1800" b="1" baseline="-25000" dirty="0">
                <a:solidFill>
                  <a:srgbClr val="002060"/>
                </a:solidFill>
              </a:rPr>
              <a:t>)</a:t>
            </a:r>
            <a:r>
              <a:rPr lang="en-US" sz="1800" b="1" dirty="0" smtClean="0">
                <a:solidFill>
                  <a:srgbClr val="002060"/>
                </a:solidFill>
              </a:rPr>
              <a:t> </a:t>
            </a:r>
            <a:r>
              <a:rPr lang="en-US" sz="1800" b="1" dirty="0">
                <a:solidFill>
                  <a:srgbClr val="002060"/>
                </a:solidFill>
              </a:rPr>
              <a:t>+ 4 H</a:t>
            </a:r>
            <a:r>
              <a:rPr lang="en-US" sz="1800" b="1" baseline="-25000" dirty="0">
                <a:solidFill>
                  <a:srgbClr val="002060"/>
                </a:solidFill>
              </a:rPr>
              <a:t>2</a:t>
            </a:r>
            <a:r>
              <a:rPr lang="en-US" sz="1800" b="1" dirty="0">
                <a:solidFill>
                  <a:srgbClr val="002060"/>
                </a:solidFill>
              </a:rPr>
              <a:t>O</a:t>
            </a:r>
            <a:r>
              <a:rPr lang="en-US" sz="1800" b="1" baseline="-25000" dirty="0">
                <a:solidFill>
                  <a:srgbClr val="002060"/>
                </a:solidFill>
              </a:rPr>
              <a:t>(l)</a:t>
            </a:r>
            <a:r>
              <a:rPr lang="en-US" sz="1800" b="1" dirty="0" smtClean="0">
                <a:solidFill>
                  <a:srgbClr val="002060"/>
                </a:solidFill>
              </a:rPr>
              <a:t> – </a:t>
            </a:r>
            <a:r>
              <a:rPr lang="en-US" sz="1800" b="1" i="1" dirty="0" smtClean="0">
                <a:solidFill>
                  <a:srgbClr val="002060"/>
                </a:solidFill>
              </a:rPr>
              <a:t>the hydrogen atoms are balanced </a:t>
            </a:r>
            <a:endParaRPr lang="en-US" sz="1800" b="1" dirty="0">
              <a:solidFill>
                <a:srgbClr val="002060"/>
              </a:solidFill>
            </a:endParaRPr>
          </a:p>
          <a:p>
            <a:r>
              <a:rPr lang="en-US" sz="1600" u="sng" dirty="0"/>
              <a:t>Balance the </a:t>
            </a:r>
            <a:r>
              <a:rPr lang="en-US" sz="1600" u="sng" dirty="0" smtClean="0"/>
              <a:t>charges by adding electrons on the left side</a:t>
            </a:r>
            <a:endParaRPr lang="en-US" sz="1600" u="sng" dirty="0"/>
          </a:p>
          <a:p>
            <a:r>
              <a:rPr lang="en-US" sz="1800" b="1" dirty="0" smtClean="0">
                <a:solidFill>
                  <a:srgbClr val="002060"/>
                </a:solidFill>
              </a:rPr>
              <a:t>MnO</a:t>
            </a:r>
            <a:r>
              <a:rPr lang="en-US" sz="1800" b="1" baseline="-25000" dirty="0" smtClean="0">
                <a:solidFill>
                  <a:srgbClr val="002060"/>
                </a:solidFill>
              </a:rPr>
              <a:t>4</a:t>
            </a:r>
            <a:r>
              <a:rPr lang="en-US" sz="1800" b="1" baseline="30000" dirty="0" smtClean="0">
                <a:solidFill>
                  <a:srgbClr val="002060"/>
                </a:solidFill>
              </a:rPr>
              <a:t>-</a:t>
            </a:r>
            <a:r>
              <a:rPr lang="en-US" sz="1800" b="1" baseline="-25000" dirty="0">
                <a:solidFill>
                  <a:srgbClr val="002060"/>
                </a:solidFill>
              </a:rPr>
              <a:t>(</a:t>
            </a:r>
            <a:r>
              <a:rPr lang="en-US" sz="1800" b="1" baseline="-25000" dirty="0" err="1" smtClean="0">
                <a:solidFill>
                  <a:srgbClr val="002060"/>
                </a:solidFill>
              </a:rPr>
              <a:t>aq</a:t>
            </a:r>
            <a:r>
              <a:rPr lang="en-US" sz="1800" b="1" baseline="-25000" dirty="0" smtClean="0">
                <a:solidFill>
                  <a:srgbClr val="002060"/>
                </a:solidFill>
              </a:rPr>
              <a:t>)</a:t>
            </a:r>
            <a:r>
              <a:rPr lang="en-US" sz="1800" b="1" dirty="0" smtClean="0">
                <a:solidFill>
                  <a:srgbClr val="002060"/>
                </a:solidFill>
              </a:rPr>
              <a:t> </a:t>
            </a:r>
            <a:r>
              <a:rPr lang="en-US" sz="1800" b="1" dirty="0">
                <a:solidFill>
                  <a:srgbClr val="002060"/>
                </a:solidFill>
              </a:rPr>
              <a:t>+ </a:t>
            </a:r>
            <a:r>
              <a:rPr lang="en-US" sz="1800" b="1" dirty="0" smtClean="0">
                <a:solidFill>
                  <a:srgbClr val="002060"/>
                </a:solidFill>
              </a:rPr>
              <a:t>8 H</a:t>
            </a:r>
            <a:r>
              <a:rPr lang="en-US" sz="1800" b="1" baseline="30000" dirty="0">
                <a:solidFill>
                  <a:srgbClr val="002060"/>
                </a:solidFill>
              </a:rPr>
              <a:t>+</a:t>
            </a:r>
            <a:r>
              <a:rPr lang="en-US" sz="1800" b="1" dirty="0">
                <a:solidFill>
                  <a:srgbClr val="002060"/>
                </a:solidFill>
              </a:rPr>
              <a:t> + </a:t>
            </a:r>
            <a:r>
              <a:rPr lang="en-US" sz="1800" b="1" dirty="0" smtClean="0">
                <a:solidFill>
                  <a:srgbClr val="002060"/>
                </a:solidFill>
              </a:rPr>
              <a:t>5 e</a:t>
            </a:r>
            <a:r>
              <a:rPr lang="en-US" sz="1800" b="1" baseline="30000" dirty="0" smtClean="0">
                <a:solidFill>
                  <a:srgbClr val="002060"/>
                </a:solidFill>
              </a:rPr>
              <a:t>-</a:t>
            </a:r>
            <a:r>
              <a:rPr lang="en-US" sz="1800" b="1" dirty="0" smtClean="0">
                <a:solidFill>
                  <a:srgbClr val="002060"/>
                </a:solidFill>
              </a:rPr>
              <a:t>                 Mn</a:t>
            </a:r>
            <a:r>
              <a:rPr lang="en-US" sz="1800" b="1" baseline="30000" dirty="0" smtClean="0">
                <a:solidFill>
                  <a:srgbClr val="002060"/>
                </a:solidFill>
              </a:rPr>
              <a:t>2</a:t>
            </a:r>
            <a:r>
              <a:rPr lang="en-US" sz="1800" b="1" baseline="30000" dirty="0">
                <a:solidFill>
                  <a:srgbClr val="002060"/>
                </a:solidFill>
              </a:rPr>
              <a:t>+</a:t>
            </a:r>
            <a:r>
              <a:rPr lang="en-US" sz="1800" b="1" baseline="-25000" dirty="0">
                <a:solidFill>
                  <a:srgbClr val="002060"/>
                </a:solidFill>
              </a:rPr>
              <a:t>(</a:t>
            </a:r>
            <a:r>
              <a:rPr lang="en-US" sz="1800" b="1" baseline="-25000" dirty="0" err="1">
                <a:solidFill>
                  <a:srgbClr val="002060"/>
                </a:solidFill>
              </a:rPr>
              <a:t>aq</a:t>
            </a:r>
            <a:r>
              <a:rPr lang="en-US" sz="1800" b="1" baseline="-25000" dirty="0">
                <a:solidFill>
                  <a:srgbClr val="002060"/>
                </a:solidFill>
              </a:rPr>
              <a:t>)</a:t>
            </a:r>
            <a:r>
              <a:rPr lang="en-US" sz="1800" b="1" dirty="0" smtClean="0">
                <a:solidFill>
                  <a:srgbClr val="002060"/>
                </a:solidFill>
              </a:rPr>
              <a:t> </a:t>
            </a:r>
            <a:r>
              <a:rPr lang="en-US" sz="1800" b="1" dirty="0">
                <a:solidFill>
                  <a:srgbClr val="002060"/>
                </a:solidFill>
              </a:rPr>
              <a:t>+ 4 H</a:t>
            </a:r>
            <a:r>
              <a:rPr lang="en-US" sz="1800" b="1" baseline="-25000" dirty="0">
                <a:solidFill>
                  <a:srgbClr val="002060"/>
                </a:solidFill>
              </a:rPr>
              <a:t>2</a:t>
            </a:r>
            <a:r>
              <a:rPr lang="en-US" sz="1800" b="1" dirty="0">
                <a:solidFill>
                  <a:srgbClr val="002060"/>
                </a:solidFill>
              </a:rPr>
              <a:t>O</a:t>
            </a:r>
            <a:r>
              <a:rPr lang="en-US" sz="1800" b="1" baseline="-25000" dirty="0">
                <a:solidFill>
                  <a:srgbClr val="002060"/>
                </a:solidFill>
              </a:rPr>
              <a:t>(l)</a:t>
            </a:r>
            <a:r>
              <a:rPr lang="en-US" sz="1800" b="1" dirty="0">
                <a:solidFill>
                  <a:srgbClr val="002060"/>
                </a:solidFill>
              </a:rPr>
              <a:t> </a:t>
            </a:r>
            <a:endParaRPr lang="en-US" sz="1800" b="1" dirty="0" smtClean="0">
              <a:solidFill>
                <a:srgbClr val="002060"/>
              </a:solidFill>
            </a:endParaRPr>
          </a:p>
          <a:p>
            <a:r>
              <a:rPr lang="en-US" sz="1600" u="sng" dirty="0" smtClean="0"/>
              <a:t>Balanced the oxidation reaction</a:t>
            </a:r>
            <a:endParaRPr lang="en-US" sz="1600" dirty="0" smtClean="0"/>
          </a:p>
          <a:p>
            <a:r>
              <a:rPr lang="en-US" sz="1800" b="1" dirty="0" smtClean="0">
                <a:solidFill>
                  <a:srgbClr val="002060"/>
                </a:solidFill>
              </a:rPr>
              <a:t>Fe</a:t>
            </a:r>
            <a:r>
              <a:rPr lang="en-US" sz="1800" b="1" baseline="30000" dirty="0" smtClean="0">
                <a:solidFill>
                  <a:srgbClr val="002060"/>
                </a:solidFill>
              </a:rPr>
              <a:t>2</a:t>
            </a:r>
            <a:r>
              <a:rPr lang="en-US" sz="1800" b="1" baseline="30000" dirty="0">
                <a:solidFill>
                  <a:srgbClr val="002060"/>
                </a:solidFill>
              </a:rPr>
              <a:t>+</a:t>
            </a:r>
            <a:r>
              <a:rPr lang="en-US" sz="1800" b="1" baseline="-25000" dirty="0">
                <a:solidFill>
                  <a:srgbClr val="002060"/>
                </a:solidFill>
              </a:rPr>
              <a:t>(</a:t>
            </a:r>
            <a:r>
              <a:rPr lang="en-US" sz="1800" b="1" baseline="-25000" dirty="0" err="1">
                <a:solidFill>
                  <a:srgbClr val="002060"/>
                </a:solidFill>
              </a:rPr>
              <a:t>aq</a:t>
            </a:r>
            <a:r>
              <a:rPr lang="en-US" sz="1800" b="1" baseline="-25000" dirty="0">
                <a:solidFill>
                  <a:srgbClr val="002060"/>
                </a:solidFill>
              </a:rPr>
              <a:t>)</a:t>
            </a:r>
            <a:r>
              <a:rPr lang="en-US" sz="1800" b="1" dirty="0" smtClean="0">
                <a:solidFill>
                  <a:srgbClr val="002060"/>
                </a:solidFill>
              </a:rPr>
              <a:t>                     </a:t>
            </a:r>
            <a:r>
              <a:rPr lang="en-US" sz="1800" b="1" dirty="0" smtClean="0">
                <a:solidFill>
                  <a:srgbClr val="002060"/>
                </a:solidFill>
              </a:rPr>
              <a:t>Fe</a:t>
            </a:r>
            <a:r>
              <a:rPr lang="en-US" sz="1800" b="1" baseline="30000" dirty="0" smtClean="0">
                <a:solidFill>
                  <a:srgbClr val="002060"/>
                </a:solidFill>
              </a:rPr>
              <a:t>3</a:t>
            </a:r>
            <a:r>
              <a:rPr lang="en-US" sz="1800" b="1" baseline="30000" dirty="0" smtClean="0">
                <a:solidFill>
                  <a:srgbClr val="002060"/>
                </a:solidFill>
              </a:rPr>
              <a:t>+</a:t>
            </a:r>
            <a:r>
              <a:rPr lang="en-US" sz="1800" b="1" baseline="-25000" dirty="0" smtClean="0">
                <a:solidFill>
                  <a:srgbClr val="002060"/>
                </a:solidFill>
              </a:rPr>
              <a:t>(</a:t>
            </a:r>
            <a:r>
              <a:rPr lang="en-US" sz="1800" b="1" baseline="-25000" dirty="0" err="1">
                <a:solidFill>
                  <a:srgbClr val="002060"/>
                </a:solidFill>
              </a:rPr>
              <a:t>aq</a:t>
            </a:r>
            <a:r>
              <a:rPr lang="en-US" sz="1800" b="1" baseline="-25000" dirty="0">
                <a:solidFill>
                  <a:srgbClr val="002060"/>
                </a:solidFill>
              </a:rPr>
              <a:t>)</a:t>
            </a:r>
            <a:r>
              <a:rPr lang="en-US" sz="1800" b="1" dirty="0" smtClean="0">
                <a:solidFill>
                  <a:srgbClr val="002060"/>
                </a:solidFill>
              </a:rPr>
              <a:t> </a:t>
            </a:r>
            <a:r>
              <a:rPr lang="en-US" sz="1800" b="1" dirty="0">
                <a:solidFill>
                  <a:srgbClr val="002060"/>
                </a:solidFill>
              </a:rPr>
              <a:t>+ </a:t>
            </a:r>
            <a:r>
              <a:rPr lang="en-US" sz="1800" b="1" dirty="0" smtClean="0">
                <a:solidFill>
                  <a:srgbClr val="002060"/>
                </a:solidFill>
              </a:rPr>
              <a:t>1 e</a:t>
            </a:r>
            <a:r>
              <a:rPr lang="en-US" sz="1800" b="1" baseline="30000" dirty="0" smtClean="0">
                <a:solidFill>
                  <a:srgbClr val="002060"/>
                </a:solidFill>
              </a:rPr>
              <a:t>-</a:t>
            </a:r>
            <a:endParaRPr lang="en-US" sz="1800" b="1" baseline="30000" dirty="0">
              <a:solidFill>
                <a:srgbClr val="002060"/>
              </a:solidFill>
            </a:endParaRPr>
          </a:p>
          <a:p>
            <a:endParaRPr lang="en-US" sz="1600" dirty="0">
              <a:solidFill>
                <a:schemeClr val="bg1"/>
              </a:solidFill>
            </a:endParaRPr>
          </a:p>
          <a:p>
            <a:endParaRPr lang="en-US" sz="1600" dirty="0">
              <a:solidFill>
                <a:schemeClr val="bg1"/>
              </a:solidFill>
            </a:endParaRPr>
          </a:p>
        </p:txBody>
      </p:sp>
      <p:sp>
        <p:nvSpPr>
          <p:cNvPr id="11" name="Slide Number Placeholder 10"/>
          <p:cNvSpPr>
            <a:spLocks noGrp="1"/>
          </p:cNvSpPr>
          <p:nvPr>
            <p:ph type="sldNum" sz="quarter" idx="12"/>
          </p:nvPr>
        </p:nvSpPr>
        <p:spPr/>
        <p:txBody>
          <a:bodyPr/>
          <a:lstStyle/>
          <a:p>
            <a:fld id="{A69D9B76-05C6-454B-AEC4-5BA0B1C51C00}" type="slidenum">
              <a:rPr lang="en-US" smtClean="0"/>
              <a:t>10</a:t>
            </a:fld>
            <a:endParaRPr lang="en-US"/>
          </a:p>
        </p:txBody>
      </p:sp>
      <p:cxnSp>
        <p:nvCxnSpPr>
          <p:cNvPr id="4" name="Straight Arrow Connector 3"/>
          <p:cNvCxnSpPr/>
          <p:nvPr/>
        </p:nvCxnSpPr>
        <p:spPr>
          <a:xfrm>
            <a:off x="4572000" y="2286000"/>
            <a:ext cx="609600" cy="0"/>
          </a:xfrm>
          <a:prstGeom prst="straightConnector1">
            <a:avLst/>
          </a:prstGeom>
          <a:ln w="1905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a:off x="3581400" y="3048000"/>
            <a:ext cx="609600" cy="0"/>
          </a:xfrm>
          <a:prstGeom prst="straightConnector1">
            <a:avLst/>
          </a:prstGeom>
          <a:ln w="1905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3581400" y="3429000"/>
            <a:ext cx="609600" cy="0"/>
          </a:xfrm>
          <a:prstGeom prst="straightConnector1">
            <a:avLst/>
          </a:prstGeom>
          <a:ln w="1905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2971800" y="4800600"/>
            <a:ext cx="609600" cy="0"/>
          </a:xfrm>
          <a:prstGeom prst="straightConnector1">
            <a:avLst/>
          </a:prstGeom>
          <a:ln w="1905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2971800" y="4495800"/>
            <a:ext cx="609600" cy="0"/>
          </a:xfrm>
          <a:prstGeom prst="straightConnector1">
            <a:avLst/>
          </a:prstGeom>
          <a:ln w="1905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3276600" y="5486400"/>
            <a:ext cx="609600" cy="0"/>
          </a:xfrm>
          <a:prstGeom prst="straightConnector1">
            <a:avLst/>
          </a:prstGeom>
          <a:ln w="1905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1828800" y="6096000"/>
            <a:ext cx="609600" cy="0"/>
          </a:xfrm>
          <a:prstGeom prst="straightConnector1">
            <a:avLst/>
          </a:prstGeom>
          <a:ln w="19050">
            <a:solidFill>
              <a:srgbClr val="00206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1590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barn(inVertical)">
                                      <p:cBhvr>
                                        <p:cTn id="10" dur="500"/>
                                        <p:tgtEl>
                                          <p:spTgt spid="2">
                                            <p:txEl>
                                              <p:pRg st="1" end="1"/>
                                            </p:txEl>
                                          </p:spTgt>
                                        </p:tgtEl>
                                      </p:cBhvr>
                                    </p:animEffect>
                                  </p:childTnLst>
                                </p:cTn>
                              </p:par>
                              <p:par>
                                <p:cTn id="11" presetID="22" presetClass="entr" presetSubtype="8" fill="hold"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left)">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2">
                                            <p:txEl>
                                              <p:pRg st="3" end="3"/>
                                            </p:txEl>
                                          </p:spTgt>
                                        </p:tgtEl>
                                        <p:attrNameLst>
                                          <p:attrName>style.visibility</p:attrName>
                                        </p:attrNameLst>
                                      </p:cBhvr>
                                      <p:to>
                                        <p:strVal val="visible"/>
                                      </p:to>
                                    </p:set>
                                    <p:animEffect transition="in" filter="barn(inVertical)">
                                      <p:cBhvr>
                                        <p:cTn id="18" dur="500"/>
                                        <p:tgtEl>
                                          <p:spTgt spid="2">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barn(inVertical)">
                                      <p:cBhvr>
                                        <p:cTn id="23" dur="500"/>
                                        <p:tgtEl>
                                          <p:spTgt spid="2">
                                            <p:txEl>
                                              <p:pRg st="4" end="4"/>
                                            </p:txEl>
                                          </p:spTgt>
                                        </p:tgtEl>
                                      </p:cBhvr>
                                    </p:animEffect>
                                  </p:childTnLst>
                                </p:cTn>
                              </p:par>
                              <p:par>
                                <p:cTn id="24" presetID="22" presetClass="entr" presetSubtype="8" fill="hold" nodeType="with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wipe(left)">
                                      <p:cBhvr>
                                        <p:cTn id="26" dur="500"/>
                                        <p:tgtEl>
                                          <p:spTgt spid="5"/>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Effect transition="in" filter="barn(inVertical)">
                                      <p:cBhvr>
                                        <p:cTn id="31" dur="500"/>
                                        <p:tgtEl>
                                          <p:spTgt spid="2">
                                            <p:txEl>
                                              <p:pRg st="5" end="5"/>
                                            </p:txEl>
                                          </p:spTgt>
                                        </p:tgtEl>
                                      </p:cBhvr>
                                    </p:animEffect>
                                  </p:childTnLst>
                                </p:cTn>
                              </p:par>
                              <p:par>
                                <p:cTn id="32" presetID="22" presetClass="entr" presetSubtype="8" fill="hold" nodeType="with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wipe(left)">
                                      <p:cBhvr>
                                        <p:cTn id="34" dur="500"/>
                                        <p:tgtEl>
                                          <p:spTgt spid="6"/>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nodeType="clickEffect">
                                  <p:stCondLst>
                                    <p:cond delay="0"/>
                                  </p:stCondLst>
                                  <p:childTnLst>
                                    <p:set>
                                      <p:cBhvr>
                                        <p:cTn id="38" dur="1" fill="hold">
                                          <p:stCondLst>
                                            <p:cond delay="0"/>
                                          </p:stCondLst>
                                        </p:cTn>
                                        <p:tgtEl>
                                          <p:spTgt spid="2">
                                            <p:txEl>
                                              <p:pRg st="7" end="7"/>
                                            </p:txEl>
                                          </p:spTgt>
                                        </p:tgtEl>
                                        <p:attrNameLst>
                                          <p:attrName>style.visibility</p:attrName>
                                        </p:attrNameLst>
                                      </p:cBhvr>
                                      <p:to>
                                        <p:strVal val="visible"/>
                                      </p:to>
                                    </p:set>
                                    <p:animEffect transition="in" filter="barn(inVertical)">
                                      <p:cBhvr>
                                        <p:cTn id="39" dur="500"/>
                                        <p:tgtEl>
                                          <p:spTgt spid="2">
                                            <p:txEl>
                                              <p:pRg st="7" end="7"/>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nodeType="clickEffect">
                                  <p:stCondLst>
                                    <p:cond delay="0"/>
                                  </p:stCondLst>
                                  <p:childTnLst>
                                    <p:set>
                                      <p:cBhvr>
                                        <p:cTn id="43" dur="1" fill="hold">
                                          <p:stCondLst>
                                            <p:cond delay="0"/>
                                          </p:stCondLst>
                                        </p:cTn>
                                        <p:tgtEl>
                                          <p:spTgt spid="2">
                                            <p:txEl>
                                              <p:pRg st="8" end="8"/>
                                            </p:txEl>
                                          </p:spTgt>
                                        </p:tgtEl>
                                        <p:attrNameLst>
                                          <p:attrName>style.visibility</p:attrName>
                                        </p:attrNameLst>
                                      </p:cBhvr>
                                      <p:to>
                                        <p:strVal val="visible"/>
                                      </p:to>
                                    </p:set>
                                    <p:animEffect transition="in" filter="barn(inVertical)">
                                      <p:cBhvr>
                                        <p:cTn id="44" dur="500"/>
                                        <p:tgtEl>
                                          <p:spTgt spid="2">
                                            <p:txEl>
                                              <p:pRg st="8" end="8"/>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nodeType="clickEffect">
                                  <p:stCondLst>
                                    <p:cond delay="0"/>
                                  </p:stCondLst>
                                  <p:childTnLst>
                                    <p:set>
                                      <p:cBhvr>
                                        <p:cTn id="48" dur="1" fill="hold">
                                          <p:stCondLst>
                                            <p:cond delay="0"/>
                                          </p:stCondLst>
                                        </p:cTn>
                                        <p:tgtEl>
                                          <p:spTgt spid="2">
                                            <p:txEl>
                                              <p:pRg st="9" end="9"/>
                                            </p:txEl>
                                          </p:spTgt>
                                        </p:tgtEl>
                                        <p:attrNameLst>
                                          <p:attrName>style.visibility</p:attrName>
                                        </p:attrNameLst>
                                      </p:cBhvr>
                                      <p:to>
                                        <p:strVal val="visible"/>
                                      </p:to>
                                    </p:set>
                                    <p:animEffect transition="in" filter="barn(inVertical)">
                                      <p:cBhvr>
                                        <p:cTn id="49" dur="500"/>
                                        <p:tgtEl>
                                          <p:spTgt spid="2">
                                            <p:txEl>
                                              <p:pRg st="9" end="9"/>
                                            </p:txEl>
                                          </p:spTgt>
                                        </p:tgtEl>
                                      </p:cBhvr>
                                    </p:animEffect>
                                  </p:childTnLst>
                                </p:cTn>
                              </p:par>
                              <p:par>
                                <p:cTn id="50" presetID="22" presetClass="entr" presetSubtype="8" fill="hold" nodeType="with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wipe(left)">
                                      <p:cBhvr>
                                        <p:cTn id="52" dur="500"/>
                                        <p:tgtEl>
                                          <p:spTgt spid="13"/>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2">
                                            <p:txEl>
                                              <p:pRg st="10" end="10"/>
                                            </p:txEl>
                                          </p:spTgt>
                                        </p:tgtEl>
                                        <p:attrNameLst>
                                          <p:attrName>style.visibility</p:attrName>
                                        </p:attrNameLst>
                                      </p:cBhvr>
                                      <p:to>
                                        <p:strVal val="visible"/>
                                      </p:to>
                                    </p:set>
                                    <p:animEffect transition="in" filter="barn(inVertical)">
                                      <p:cBhvr>
                                        <p:cTn id="57" dur="500"/>
                                        <p:tgtEl>
                                          <p:spTgt spid="2">
                                            <p:txEl>
                                              <p:pRg st="10" end="10"/>
                                            </p:txEl>
                                          </p:spTgt>
                                        </p:tgtEl>
                                      </p:cBhvr>
                                    </p:animEffect>
                                  </p:childTnLst>
                                </p:cTn>
                              </p:par>
                              <p:par>
                                <p:cTn id="58" presetID="22" presetClass="entr" presetSubtype="8" fill="hold" nodeType="withEffect">
                                  <p:stCondLst>
                                    <p:cond delay="0"/>
                                  </p:stCondLst>
                                  <p:childTnLst>
                                    <p:set>
                                      <p:cBhvr>
                                        <p:cTn id="59" dur="1" fill="hold">
                                          <p:stCondLst>
                                            <p:cond delay="0"/>
                                          </p:stCondLst>
                                        </p:cTn>
                                        <p:tgtEl>
                                          <p:spTgt spid="12"/>
                                        </p:tgtEl>
                                        <p:attrNameLst>
                                          <p:attrName>style.visibility</p:attrName>
                                        </p:attrNameLst>
                                      </p:cBhvr>
                                      <p:to>
                                        <p:strVal val="visible"/>
                                      </p:to>
                                    </p:set>
                                    <p:animEffect transition="in" filter="wipe(left)">
                                      <p:cBhvr>
                                        <p:cTn id="60" dur="500"/>
                                        <p:tgtEl>
                                          <p:spTgt spid="12"/>
                                        </p:tgtEl>
                                      </p:cBhvr>
                                    </p:animEffect>
                                  </p:childTnLst>
                                </p:cTn>
                              </p:par>
                            </p:childTnLst>
                          </p:cTn>
                        </p:par>
                      </p:childTnLst>
                    </p:cTn>
                  </p:par>
                  <p:par>
                    <p:cTn id="61" fill="hold">
                      <p:stCondLst>
                        <p:cond delay="indefinite"/>
                      </p:stCondLst>
                      <p:childTnLst>
                        <p:par>
                          <p:cTn id="62" fill="hold">
                            <p:stCondLst>
                              <p:cond delay="0"/>
                            </p:stCondLst>
                            <p:childTnLst>
                              <p:par>
                                <p:cTn id="63" presetID="16" presetClass="entr" presetSubtype="21" fill="hold" nodeType="clickEffect">
                                  <p:stCondLst>
                                    <p:cond delay="0"/>
                                  </p:stCondLst>
                                  <p:childTnLst>
                                    <p:set>
                                      <p:cBhvr>
                                        <p:cTn id="64" dur="1" fill="hold">
                                          <p:stCondLst>
                                            <p:cond delay="0"/>
                                          </p:stCondLst>
                                        </p:cTn>
                                        <p:tgtEl>
                                          <p:spTgt spid="2">
                                            <p:txEl>
                                              <p:pRg st="11" end="11"/>
                                            </p:txEl>
                                          </p:spTgt>
                                        </p:tgtEl>
                                        <p:attrNameLst>
                                          <p:attrName>style.visibility</p:attrName>
                                        </p:attrNameLst>
                                      </p:cBhvr>
                                      <p:to>
                                        <p:strVal val="visible"/>
                                      </p:to>
                                    </p:set>
                                    <p:animEffect transition="in" filter="barn(inVertical)">
                                      <p:cBhvr>
                                        <p:cTn id="65" dur="500"/>
                                        <p:tgtEl>
                                          <p:spTgt spid="2">
                                            <p:txEl>
                                              <p:pRg st="11" end="11"/>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16" presetClass="entr" presetSubtype="21" fill="hold" nodeType="clickEffect">
                                  <p:stCondLst>
                                    <p:cond delay="0"/>
                                  </p:stCondLst>
                                  <p:childTnLst>
                                    <p:set>
                                      <p:cBhvr>
                                        <p:cTn id="69" dur="1" fill="hold">
                                          <p:stCondLst>
                                            <p:cond delay="0"/>
                                          </p:stCondLst>
                                        </p:cTn>
                                        <p:tgtEl>
                                          <p:spTgt spid="2">
                                            <p:txEl>
                                              <p:pRg st="12" end="12"/>
                                            </p:txEl>
                                          </p:spTgt>
                                        </p:tgtEl>
                                        <p:attrNameLst>
                                          <p:attrName>style.visibility</p:attrName>
                                        </p:attrNameLst>
                                      </p:cBhvr>
                                      <p:to>
                                        <p:strVal val="visible"/>
                                      </p:to>
                                    </p:set>
                                    <p:animEffect transition="in" filter="barn(inVertical)">
                                      <p:cBhvr>
                                        <p:cTn id="70" dur="500"/>
                                        <p:tgtEl>
                                          <p:spTgt spid="2">
                                            <p:txEl>
                                              <p:pRg st="12" end="12"/>
                                            </p:txEl>
                                          </p:spTgt>
                                        </p:tgtEl>
                                      </p:cBhvr>
                                    </p:animEffect>
                                  </p:childTnLst>
                                </p:cTn>
                              </p:par>
                              <p:par>
                                <p:cTn id="71" presetID="22" presetClass="entr" presetSubtype="8" fill="hold" nodeType="withEffect">
                                  <p:stCondLst>
                                    <p:cond delay="0"/>
                                  </p:stCondLst>
                                  <p:childTnLst>
                                    <p:set>
                                      <p:cBhvr>
                                        <p:cTn id="72" dur="1" fill="hold">
                                          <p:stCondLst>
                                            <p:cond delay="0"/>
                                          </p:stCondLst>
                                        </p:cTn>
                                        <p:tgtEl>
                                          <p:spTgt spid="14"/>
                                        </p:tgtEl>
                                        <p:attrNameLst>
                                          <p:attrName>style.visibility</p:attrName>
                                        </p:attrNameLst>
                                      </p:cBhvr>
                                      <p:to>
                                        <p:strVal val="visible"/>
                                      </p:to>
                                    </p:set>
                                    <p:animEffect transition="in" filter="wipe(left)">
                                      <p:cBhvr>
                                        <p:cTn id="73" dur="500"/>
                                        <p:tgtEl>
                                          <p:spTgt spid="14"/>
                                        </p:tgtEl>
                                      </p:cBhvr>
                                    </p:animEffect>
                                  </p:childTnLst>
                                </p:cTn>
                              </p:par>
                            </p:childTnLst>
                          </p:cTn>
                        </p:par>
                      </p:childTnLst>
                    </p:cTn>
                  </p:par>
                  <p:par>
                    <p:cTn id="74" fill="hold">
                      <p:stCondLst>
                        <p:cond delay="indefinite"/>
                      </p:stCondLst>
                      <p:childTnLst>
                        <p:par>
                          <p:cTn id="75" fill="hold">
                            <p:stCondLst>
                              <p:cond delay="0"/>
                            </p:stCondLst>
                            <p:childTnLst>
                              <p:par>
                                <p:cTn id="76" presetID="16" presetClass="entr" presetSubtype="21" fill="hold" nodeType="clickEffect">
                                  <p:stCondLst>
                                    <p:cond delay="0"/>
                                  </p:stCondLst>
                                  <p:childTnLst>
                                    <p:set>
                                      <p:cBhvr>
                                        <p:cTn id="77" dur="1" fill="hold">
                                          <p:stCondLst>
                                            <p:cond delay="0"/>
                                          </p:stCondLst>
                                        </p:cTn>
                                        <p:tgtEl>
                                          <p:spTgt spid="2">
                                            <p:txEl>
                                              <p:pRg st="13" end="13"/>
                                            </p:txEl>
                                          </p:spTgt>
                                        </p:tgtEl>
                                        <p:attrNameLst>
                                          <p:attrName>style.visibility</p:attrName>
                                        </p:attrNameLst>
                                      </p:cBhvr>
                                      <p:to>
                                        <p:strVal val="visible"/>
                                      </p:to>
                                    </p:set>
                                    <p:animEffect transition="in" filter="barn(inVertical)">
                                      <p:cBhvr>
                                        <p:cTn id="78" dur="500"/>
                                        <p:tgtEl>
                                          <p:spTgt spid="2">
                                            <p:txEl>
                                              <p:pRg st="13" end="13"/>
                                            </p:txEl>
                                          </p:spTgt>
                                        </p:tgtEl>
                                      </p:cBhvr>
                                    </p:animEffect>
                                  </p:childTnLst>
                                </p:cTn>
                              </p:par>
                            </p:childTnLst>
                          </p:cTn>
                        </p:par>
                      </p:childTnLst>
                    </p:cTn>
                  </p:par>
                  <p:par>
                    <p:cTn id="79" fill="hold">
                      <p:stCondLst>
                        <p:cond delay="indefinite"/>
                      </p:stCondLst>
                      <p:childTnLst>
                        <p:par>
                          <p:cTn id="80" fill="hold">
                            <p:stCondLst>
                              <p:cond delay="0"/>
                            </p:stCondLst>
                            <p:childTnLst>
                              <p:par>
                                <p:cTn id="81" presetID="16" presetClass="entr" presetSubtype="21" fill="hold" nodeType="clickEffect">
                                  <p:stCondLst>
                                    <p:cond delay="0"/>
                                  </p:stCondLst>
                                  <p:childTnLst>
                                    <p:set>
                                      <p:cBhvr>
                                        <p:cTn id="82" dur="1" fill="hold">
                                          <p:stCondLst>
                                            <p:cond delay="0"/>
                                          </p:stCondLst>
                                        </p:cTn>
                                        <p:tgtEl>
                                          <p:spTgt spid="2">
                                            <p:txEl>
                                              <p:pRg st="14" end="14"/>
                                            </p:txEl>
                                          </p:spTgt>
                                        </p:tgtEl>
                                        <p:attrNameLst>
                                          <p:attrName>style.visibility</p:attrName>
                                        </p:attrNameLst>
                                      </p:cBhvr>
                                      <p:to>
                                        <p:strVal val="visible"/>
                                      </p:to>
                                    </p:set>
                                    <p:animEffect transition="in" filter="barn(inVertical)">
                                      <p:cBhvr>
                                        <p:cTn id="83" dur="500"/>
                                        <p:tgtEl>
                                          <p:spTgt spid="2">
                                            <p:txEl>
                                              <p:pRg st="14" end="14"/>
                                            </p:txEl>
                                          </p:spTgt>
                                        </p:tgtEl>
                                      </p:cBhvr>
                                    </p:animEffect>
                                  </p:childTnLst>
                                </p:cTn>
                              </p:par>
                              <p:par>
                                <p:cTn id="84" presetID="22" presetClass="entr" presetSubtype="8" fill="hold" nodeType="withEffect">
                                  <p:stCondLst>
                                    <p:cond delay="0"/>
                                  </p:stCondLst>
                                  <p:childTnLst>
                                    <p:set>
                                      <p:cBhvr>
                                        <p:cTn id="85" dur="1" fill="hold">
                                          <p:stCondLst>
                                            <p:cond delay="0"/>
                                          </p:stCondLst>
                                        </p:cTn>
                                        <p:tgtEl>
                                          <p:spTgt spid="15"/>
                                        </p:tgtEl>
                                        <p:attrNameLst>
                                          <p:attrName>style.visibility</p:attrName>
                                        </p:attrNameLst>
                                      </p:cBhvr>
                                      <p:to>
                                        <p:strVal val="visible"/>
                                      </p:to>
                                    </p:set>
                                    <p:animEffect transition="in" filter="wipe(left)">
                                      <p:cBhvr>
                                        <p:cTn id="86"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Example I</a:t>
            </a:r>
            <a:endParaRPr lang="en-US" dirty="0"/>
          </a:p>
        </p:txBody>
      </p:sp>
      <p:sp>
        <p:nvSpPr>
          <p:cNvPr id="2" name="Content Placeholder 1"/>
          <p:cNvSpPr>
            <a:spLocks noGrp="1"/>
          </p:cNvSpPr>
          <p:nvPr>
            <p:ph idx="1"/>
          </p:nvPr>
        </p:nvSpPr>
        <p:spPr>
          <a:xfrm>
            <a:off x="457200" y="1600200"/>
            <a:ext cx="8382000" cy="4525963"/>
          </a:xfrm>
        </p:spPr>
        <p:txBody>
          <a:bodyPr>
            <a:normAutofit fontScale="70000" lnSpcReduction="20000"/>
          </a:bodyPr>
          <a:lstStyle/>
          <a:p>
            <a:r>
              <a:rPr lang="en-US" sz="2800" dirty="0"/>
              <a:t>Multiply the oxidation </a:t>
            </a:r>
            <a:r>
              <a:rPr lang="en-US" sz="2800" dirty="0" smtClean="0"/>
              <a:t>reaction by five to balance the number of electrons being produced </a:t>
            </a:r>
          </a:p>
          <a:p>
            <a:r>
              <a:rPr lang="en-US" sz="2800" dirty="0" smtClean="0"/>
              <a:t>Add the two </a:t>
            </a:r>
            <a:r>
              <a:rPr lang="en-US" sz="2800" dirty="0"/>
              <a:t>half-reactions together.</a:t>
            </a:r>
          </a:p>
          <a:p>
            <a:r>
              <a:rPr lang="en-US" b="1" u="sng" dirty="0" smtClean="0"/>
              <a:t>Final </a:t>
            </a:r>
            <a:r>
              <a:rPr lang="en-US" b="1" u="sng" dirty="0"/>
              <a:t>answer</a:t>
            </a:r>
            <a:r>
              <a:rPr lang="en-US" b="1" u="sng" dirty="0" smtClean="0"/>
              <a:t>:</a:t>
            </a:r>
          </a:p>
          <a:p>
            <a:endParaRPr lang="en-US" dirty="0">
              <a:solidFill>
                <a:schemeClr val="bg1"/>
              </a:solidFill>
            </a:endParaRPr>
          </a:p>
          <a:p>
            <a:r>
              <a:rPr lang="en-US" dirty="0" smtClean="0">
                <a:solidFill>
                  <a:srgbClr val="C00000"/>
                </a:solidFill>
              </a:rPr>
              <a:t>  </a:t>
            </a:r>
            <a:r>
              <a:rPr lang="en-US" b="1" dirty="0" smtClean="0">
                <a:solidFill>
                  <a:srgbClr val="C00000"/>
                </a:solidFill>
              </a:rPr>
              <a:t>5 Fe</a:t>
            </a:r>
            <a:r>
              <a:rPr lang="en-US" b="1" baseline="30000" dirty="0" smtClean="0">
                <a:solidFill>
                  <a:srgbClr val="C00000"/>
                </a:solidFill>
              </a:rPr>
              <a:t>2+</a:t>
            </a:r>
            <a:r>
              <a:rPr lang="en-US" b="1" baseline="-25000" dirty="0" smtClean="0">
                <a:solidFill>
                  <a:srgbClr val="C00000"/>
                </a:solidFill>
              </a:rPr>
              <a:t>(</a:t>
            </a:r>
            <a:r>
              <a:rPr lang="en-US" b="1" baseline="-25000" dirty="0" err="1" smtClean="0">
                <a:solidFill>
                  <a:srgbClr val="C00000"/>
                </a:solidFill>
              </a:rPr>
              <a:t>aq</a:t>
            </a:r>
            <a:r>
              <a:rPr lang="en-US" b="1" baseline="-25000" dirty="0" smtClean="0">
                <a:solidFill>
                  <a:srgbClr val="C00000"/>
                </a:solidFill>
              </a:rPr>
              <a:t>)</a:t>
            </a:r>
            <a:r>
              <a:rPr lang="en-US" b="1" dirty="0" smtClean="0">
                <a:solidFill>
                  <a:srgbClr val="C00000"/>
                </a:solidFill>
              </a:rPr>
              <a:t> </a:t>
            </a:r>
            <a:r>
              <a:rPr lang="en-US" b="1" dirty="0">
                <a:solidFill>
                  <a:srgbClr val="002060"/>
                </a:solidFill>
              </a:rPr>
              <a:t>+</a:t>
            </a:r>
            <a:r>
              <a:rPr lang="en-US" b="1" dirty="0">
                <a:solidFill>
                  <a:schemeClr val="bg1"/>
                </a:solidFill>
              </a:rPr>
              <a:t> </a:t>
            </a:r>
            <a:r>
              <a:rPr lang="en-US" b="1" dirty="0" smtClean="0">
                <a:solidFill>
                  <a:srgbClr val="660066"/>
                </a:solidFill>
              </a:rPr>
              <a:t>MnO</a:t>
            </a:r>
            <a:r>
              <a:rPr lang="en-US" b="1" baseline="-25000" dirty="0" smtClean="0">
                <a:solidFill>
                  <a:srgbClr val="660066"/>
                </a:solidFill>
              </a:rPr>
              <a:t>4</a:t>
            </a:r>
            <a:r>
              <a:rPr lang="en-US" b="1" baseline="30000" dirty="0" smtClean="0">
                <a:solidFill>
                  <a:srgbClr val="660066"/>
                </a:solidFill>
              </a:rPr>
              <a:t>-</a:t>
            </a:r>
            <a:r>
              <a:rPr lang="en-US" b="1" baseline="-25000" dirty="0" smtClean="0">
                <a:solidFill>
                  <a:srgbClr val="660066"/>
                </a:solidFill>
              </a:rPr>
              <a:t>(</a:t>
            </a:r>
            <a:r>
              <a:rPr lang="en-US" b="1" baseline="-25000" dirty="0" err="1">
                <a:solidFill>
                  <a:srgbClr val="660066"/>
                </a:solidFill>
              </a:rPr>
              <a:t>aq</a:t>
            </a:r>
            <a:r>
              <a:rPr lang="en-US" b="1" baseline="-25000" dirty="0">
                <a:solidFill>
                  <a:srgbClr val="002060"/>
                </a:solidFill>
              </a:rPr>
              <a:t>)</a:t>
            </a:r>
            <a:r>
              <a:rPr lang="en-US" b="1" dirty="0" smtClean="0">
                <a:solidFill>
                  <a:srgbClr val="002060"/>
                </a:solidFill>
              </a:rPr>
              <a:t>+ 8 H</a:t>
            </a:r>
            <a:r>
              <a:rPr lang="en-US" b="1" baseline="30000" dirty="0">
                <a:solidFill>
                  <a:srgbClr val="002060"/>
                </a:solidFill>
              </a:rPr>
              <a:t>+</a:t>
            </a:r>
            <a:r>
              <a:rPr lang="en-US" b="1" dirty="0">
                <a:solidFill>
                  <a:srgbClr val="002060"/>
                </a:solidFill>
              </a:rPr>
              <a:t> </a:t>
            </a:r>
            <a:r>
              <a:rPr lang="en-US" b="1" dirty="0" smtClean="0">
                <a:solidFill>
                  <a:srgbClr val="002060"/>
                </a:solidFill>
              </a:rPr>
              <a:t>             </a:t>
            </a:r>
            <a:r>
              <a:rPr lang="en-US" b="1" dirty="0" smtClean="0">
                <a:solidFill>
                  <a:srgbClr val="C00000"/>
                </a:solidFill>
              </a:rPr>
              <a:t>5 Fe</a:t>
            </a:r>
            <a:r>
              <a:rPr lang="en-US" b="1" baseline="30000" dirty="0" smtClean="0">
                <a:solidFill>
                  <a:srgbClr val="C00000"/>
                </a:solidFill>
              </a:rPr>
              <a:t>3+</a:t>
            </a:r>
            <a:r>
              <a:rPr lang="en-US" b="1" baseline="-25000" dirty="0" smtClean="0">
                <a:solidFill>
                  <a:srgbClr val="C00000"/>
                </a:solidFill>
              </a:rPr>
              <a:t>(</a:t>
            </a:r>
            <a:r>
              <a:rPr lang="en-US" b="1" baseline="-25000" dirty="0" err="1">
                <a:solidFill>
                  <a:srgbClr val="C00000"/>
                </a:solidFill>
              </a:rPr>
              <a:t>aq</a:t>
            </a:r>
            <a:r>
              <a:rPr lang="en-US" b="1" baseline="-25000" dirty="0">
                <a:solidFill>
                  <a:srgbClr val="C00000"/>
                </a:solidFill>
              </a:rPr>
              <a:t>)</a:t>
            </a:r>
            <a:r>
              <a:rPr lang="en-US" b="1" dirty="0" smtClean="0">
                <a:solidFill>
                  <a:srgbClr val="C00000"/>
                </a:solidFill>
              </a:rPr>
              <a:t> </a:t>
            </a:r>
            <a:r>
              <a:rPr lang="en-US" b="1" dirty="0">
                <a:solidFill>
                  <a:srgbClr val="002060"/>
                </a:solidFill>
              </a:rPr>
              <a:t>+ </a:t>
            </a:r>
            <a:r>
              <a:rPr lang="en-US" b="1" dirty="0">
                <a:solidFill>
                  <a:schemeClr val="accent4">
                    <a:lumMod val="50000"/>
                  </a:schemeClr>
                </a:solidFill>
              </a:rPr>
              <a:t>Mn</a:t>
            </a:r>
            <a:r>
              <a:rPr lang="en-US" b="1" baseline="30000" dirty="0">
                <a:solidFill>
                  <a:schemeClr val="accent4">
                    <a:lumMod val="50000"/>
                  </a:schemeClr>
                </a:solidFill>
              </a:rPr>
              <a:t>2</a:t>
            </a:r>
            <a:r>
              <a:rPr lang="en-US" b="1" baseline="30000" dirty="0" smtClean="0">
                <a:solidFill>
                  <a:schemeClr val="accent4">
                    <a:lumMod val="50000"/>
                  </a:schemeClr>
                </a:solidFill>
              </a:rPr>
              <a:t>+</a:t>
            </a:r>
            <a:r>
              <a:rPr lang="en-US" b="1" baseline="-25000" dirty="0">
                <a:solidFill>
                  <a:schemeClr val="accent4">
                    <a:lumMod val="50000"/>
                  </a:schemeClr>
                </a:solidFill>
              </a:rPr>
              <a:t>(</a:t>
            </a:r>
            <a:r>
              <a:rPr lang="en-US" b="1" baseline="-25000" dirty="0" err="1">
                <a:solidFill>
                  <a:schemeClr val="accent4">
                    <a:lumMod val="50000"/>
                  </a:schemeClr>
                </a:solidFill>
              </a:rPr>
              <a:t>aq</a:t>
            </a:r>
            <a:r>
              <a:rPr lang="en-US" b="1" baseline="-25000" dirty="0">
                <a:solidFill>
                  <a:schemeClr val="accent4">
                    <a:lumMod val="50000"/>
                  </a:schemeClr>
                </a:solidFill>
              </a:rPr>
              <a:t>)</a:t>
            </a:r>
            <a:r>
              <a:rPr lang="en-US" b="1" dirty="0" smtClean="0">
                <a:solidFill>
                  <a:schemeClr val="accent4">
                    <a:lumMod val="50000"/>
                  </a:schemeClr>
                </a:solidFill>
              </a:rPr>
              <a:t> </a:t>
            </a:r>
            <a:r>
              <a:rPr lang="en-US" b="1" dirty="0">
                <a:solidFill>
                  <a:srgbClr val="002060"/>
                </a:solidFill>
              </a:rPr>
              <a:t>+ </a:t>
            </a:r>
            <a:r>
              <a:rPr lang="en-US" b="1" dirty="0" smtClean="0">
                <a:solidFill>
                  <a:srgbClr val="002060"/>
                </a:solidFill>
              </a:rPr>
              <a:t>4 H</a:t>
            </a:r>
            <a:r>
              <a:rPr lang="en-US" b="1" baseline="-25000" dirty="0" smtClean="0">
                <a:solidFill>
                  <a:srgbClr val="002060"/>
                </a:solidFill>
              </a:rPr>
              <a:t>2</a:t>
            </a:r>
            <a:r>
              <a:rPr lang="en-US" b="1" dirty="0" smtClean="0">
                <a:solidFill>
                  <a:srgbClr val="002060"/>
                </a:solidFill>
              </a:rPr>
              <a:t>O</a:t>
            </a:r>
            <a:r>
              <a:rPr lang="en-US" b="1" baseline="-25000" dirty="0" smtClean="0">
                <a:solidFill>
                  <a:srgbClr val="002060"/>
                </a:solidFill>
              </a:rPr>
              <a:t>(l)</a:t>
            </a:r>
            <a:endParaRPr lang="en-US" b="1" baseline="-25000" dirty="0">
              <a:solidFill>
                <a:srgbClr val="002060"/>
              </a:solidFill>
            </a:endParaRPr>
          </a:p>
          <a:p>
            <a:pPr marL="0" indent="0">
              <a:buNone/>
            </a:pPr>
            <a:r>
              <a:rPr lang="en-US" b="1" dirty="0">
                <a:solidFill>
                  <a:schemeClr val="bg1"/>
                </a:solidFill>
              </a:rPr>
              <a:t> </a:t>
            </a:r>
            <a:endParaRPr lang="en-US" dirty="0">
              <a:solidFill>
                <a:schemeClr val="bg1"/>
              </a:solidFill>
            </a:endParaRPr>
          </a:p>
          <a:p>
            <a:r>
              <a:rPr lang="en-US" dirty="0">
                <a:solidFill>
                  <a:schemeClr val="accent4">
                    <a:lumMod val="50000"/>
                  </a:schemeClr>
                </a:solidFill>
              </a:rPr>
              <a:t>The </a:t>
            </a:r>
            <a:r>
              <a:rPr lang="en-US" dirty="0" smtClean="0">
                <a:solidFill>
                  <a:schemeClr val="accent4">
                    <a:lumMod val="50000"/>
                  </a:schemeClr>
                </a:solidFill>
              </a:rPr>
              <a:t>specie, which gains electrons, </a:t>
            </a:r>
            <a:r>
              <a:rPr lang="en-US" dirty="0">
                <a:solidFill>
                  <a:schemeClr val="accent4">
                    <a:lumMod val="50000"/>
                  </a:schemeClr>
                </a:solidFill>
              </a:rPr>
              <a:t>is </a:t>
            </a:r>
            <a:r>
              <a:rPr lang="en-US" b="1" u="sng" dirty="0">
                <a:solidFill>
                  <a:schemeClr val="accent4">
                    <a:lumMod val="50000"/>
                  </a:schemeClr>
                </a:solidFill>
              </a:rPr>
              <a:t>reduced </a:t>
            </a:r>
            <a:r>
              <a:rPr lang="en-US" dirty="0">
                <a:solidFill>
                  <a:schemeClr val="accent4">
                    <a:lumMod val="50000"/>
                  </a:schemeClr>
                </a:solidFill>
              </a:rPr>
              <a:t>(reduces its </a:t>
            </a:r>
            <a:r>
              <a:rPr lang="en-US" dirty="0" smtClean="0">
                <a:solidFill>
                  <a:schemeClr val="accent4">
                    <a:lumMod val="50000"/>
                  </a:schemeClr>
                </a:solidFill>
              </a:rPr>
              <a:t>oxidation number) and </a:t>
            </a:r>
            <a:r>
              <a:rPr lang="en-US" dirty="0">
                <a:solidFill>
                  <a:schemeClr val="accent4">
                    <a:lumMod val="50000"/>
                  </a:schemeClr>
                </a:solidFill>
              </a:rPr>
              <a:t>is </a:t>
            </a:r>
            <a:r>
              <a:rPr lang="en-US" dirty="0" smtClean="0">
                <a:solidFill>
                  <a:schemeClr val="accent4">
                    <a:lumMod val="50000"/>
                  </a:schemeClr>
                </a:solidFill>
              </a:rPr>
              <a:t>called the </a:t>
            </a:r>
            <a:r>
              <a:rPr lang="en-US" b="1" u="sng" dirty="0" smtClean="0">
                <a:solidFill>
                  <a:srgbClr val="660066"/>
                </a:solidFill>
              </a:rPr>
              <a:t>oxidizing agent</a:t>
            </a:r>
            <a:br>
              <a:rPr lang="en-US" b="1" u="sng" dirty="0" smtClean="0">
                <a:solidFill>
                  <a:srgbClr val="660066"/>
                </a:solidFill>
              </a:rPr>
            </a:br>
            <a:endParaRPr lang="en-US" dirty="0">
              <a:solidFill>
                <a:schemeClr val="bg1"/>
              </a:solidFill>
            </a:endParaRPr>
          </a:p>
          <a:p>
            <a:r>
              <a:rPr lang="en-US" dirty="0">
                <a:solidFill>
                  <a:schemeClr val="accent4">
                    <a:lumMod val="50000"/>
                  </a:schemeClr>
                </a:solidFill>
              </a:rPr>
              <a:t>The </a:t>
            </a:r>
            <a:r>
              <a:rPr lang="en-US" dirty="0" smtClean="0">
                <a:solidFill>
                  <a:schemeClr val="accent4">
                    <a:lumMod val="50000"/>
                  </a:schemeClr>
                </a:solidFill>
              </a:rPr>
              <a:t>specie, which loses </a:t>
            </a:r>
            <a:r>
              <a:rPr lang="en-US" dirty="0">
                <a:solidFill>
                  <a:schemeClr val="accent4">
                    <a:lumMod val="50000"/>
                  </a:schemeClr>
                </a:solidFill>
              </a:rPr>
              <a:t>electrons, is </a:t>
            </a:r>
            <a:r>
              <a:rPr lang="en-US" b="1" u="sng" dirty="0" smtClean="0">
                <a:solidFill>
                  <a:schemeClr val="accent4">
                    <a:lumMod val="50000"/>
                  </a:schemeClr>
                </a:solidFill>
              </a:rPr>
              <a:t>oxidized</a:t>
            </a:r>
            <a:r>
              <a:rPr lang="en-US" dirty="0" smtClean="0">
                <a:solidFill>
                  <a:schemeClr val="accent4">
                    <a:lumMod val="50000"/>
                  </a:schemeClr>
                </a:solidFill>
              </a:rPr>
              <a:t> </a:t>
            </a:r>
            <a:r>
              <a:rPr lang="en-US" dirty="0">
                <a:solidFill>
                  <a:schemeClr val="accent4">
                    <a:lumMod val="50000"/>
                  </a:schemeClr>
                </a:solidFill>
              </a:rPr>
              <a:t>(increases its </a:t>
            </a:r>
            <a:r>
              <a:rPr lang="en-US" dirty="0" smtClean="0">
                <a:solidFill>
                  <a:schemeClr val="accent4">
                    <a:lumMod val="50000"/>
                  </a:schemeClr>
                </a:solidFill>
              </a:rPr>
              <a:t>oxidation number) and </a:t>
            </a:r>
            <a:r>
              <a:rPr lang="en-US" dirty="0">
                <a:solidFill>
                  <a:schemeClr val="accent4">
                    <a:lumMod val="50000"/>
                  </a:schemeClr>
                </a:solidFill>
              </a:rPr>
              <a:t>is called the </a:t>
            </a:r>
            <a:r>
              <a:rPr lang="en-US" b="1" u="sng" dirty="0">
                <a:solidFill>
                  <a:srgbClr val="C00000"/>
                </a:solidFill>
              </a:rPr>
              <a:t>reducing</a:t>
            </a:r>
            <a:r>
              <a:rPr lang="en-US" u="sng" dirty="0">
                <a:solidFill>
                  <a:srgbClr val="C00000"/>
                </a:solidFill>
              </a:rPr>
              <a:t> </a:t>
            </a:r>
            <a:r>
              <a:rPr lang="en-US" b="1" u="sng" dirty="0" smtClean="0">
                <a:solidFill>
                  <a:srgbClr val="C00000"/>
                </a:solidFill>
              </a:rPr>
              <a:t>agent</a:t>
            </a:r>
            <a:endParaRPr lang="en-US" dirty="0">
              <a:solidFill>
                <a:schemeClr val="bg1"/>
              </a:solidFill>
            </a:endParaRPr>
          </a:p>
          <a:p>
            <a:pPr marL="0" indent="0">
              <a:buNone/>
            </a:pPr>
            <a:r>
              <a:rPr lang="en-US" b="1" dirty="0">
                <a:solidFill>
                  <a:schemeClr val="bg1"/>
                </a:solidFill>
              </a:rPr>
              <a:t> </a:t>
            </a:r>
            <a:endParaRPr lang="en-US" dirty="0">
              <a:solidFill>
                <a:schemeClr val="bg1"/>
              </a:solidFill>
            </a:endParaRPr>
          </a:p>
          <a:p>
            <a:endParaRPr lang="en-US" dirty="0"/>
          </a:p>
        </p:txBody>
      </p:sp>
      <p:sp>
        <p:nvSpPr>
          <p:cNvPr id="4" name="Slide Number Placeholder 3"/>
          <p:cNvSpPr>
            <a:spLocks noGrp="1"/>
          </p:cNvSpPr>
          <p:nvPr>
            <p:ph type="sldNum" sz="quarter" idx="12"/>
          </p:nvPr>
        </p:nvSpPr>
        <p:spPr/>
        <p:txBody>
          <a:bodyPr/>
          <a:lstStyle/>
          <a:p>
            <a:fld id="{A69D9B76-05C6-454B-AEC4-5BA0B1C51C00}" type="slidenum">
              <a:rPr lang="en-US" smtClean="0"/>
              <a:t>11</a:t>
            </a:fld>
            <a:endParaRPr lang="en-US"/>
          </a:p>
        </p:txBody>
      </p:sp>
      <p:cxnSp>
        <p:nvCxnSpPr>
          <p:cNvPr id="6" name="Straight Arrow Connector 5"/>
          <p:cNvCxnSpPr/>
          <p:nvPr/>
        </p:nvCxnSpPr>
        <p:spPr>
          <a:xfrm>
            <a:off x="4343400" y="3291840"/>
            <a:ext cx="609600" cy="0"/>
          </a:xfrm>
          <a:prstGeom prst="straightConnector1">
            <a:avLst/>
          </a:prstGeom>
          <a:ln w="19050">
            <a:solidFill>
              <a:srgbClr val="00206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6014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arn(inVertical)">
                                      <p:cBhvr>
                                        <p:cTn id="22" dur="500"/>
                                        <p:tgtEl>
                                          <p:spTgt spid="2">
                                            <p:txEl>
                                              <p:pRg st="4" end="4"/>
                                            </p:txEl>
                                          </p:spTgt>
                                        </p:tgtEl>
                                      </p:cBhvr>
                                    </p:animEffect>
                                  </p:childTnLst>
                                </p:cTn>
                              </p:par>
                              <p:par>
                                <p:cTn id="23" presetID="22" presetClass="entr" presetSubtype="8" fill="hold" nodeType="with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wipe(left)">
                                      <p:cBhvr>
                                        <p:cTn id="25" dur="500"/>
                                        <p:tgtEl>
                                          <p:spTgt spid="6"/>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2">
                                            <p:txEl>
                                              <p:pRg st="6" end="6"/>
                                            </p:txEl>
                                          </p:spTgt>
                                        </p:tgtEl>
                                        <p:attrNameLst>
                                          <p:attrName>style.visibility</p:attrName>
                                        </p:attrNameLst>
                                      </p:cBhvr>
                                      <p:to>
                                        <p:strVal val="visible"/>
                                      </p:to>
                                    </p:set>
                                    <p:animEffect transition="in" filter="barn(inVertical)">
                                      <p:cBhvr>
                                        <p:cTn id="30" dur="500"/>
                                        <p:tgtEl>
                                          <p:spTgt spid="2">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animEffect transition="in" filter="barn(inVertical)">
                                      <p:cBhvr>
                                        <p:cTn id="35"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a:r>
              <a:rPr lang="en-US" dirty="0">
                <a:solidFill>
                  <a:srgbClr val="002060"/>
                </a:solidFill>
              </a:rPr>
              <a:t>Some Oxidation-Reduction </a:t>
            </a:r>
            <a:r>
              <a:rPr lang="en-US" dirty="0" smtClean="0">
                <a:solidFill>
                  <a:srgbClr val="002060"/>
                </a:solidFill>
              </a:rPr>
              <a:t>Problems</a:t>
            </a:r>
            <a:endParaRPr lang="en-US" dirty="0">
              <a:solidFill>
                <a:srgbClr val="002060"/>
              </a:solidFill>
            </a:endParaRPr>
          </a:p>
        </p:txBody>
      </p:sp>
      <p:sp>
        <p:nvSpPr>
          <p:cNvPr id="2" name="Content Placeholder 1"/>
          <p:cNvSpPr>
            <a:spLocks noGrp="1"/>
          </p:cNvSpPr>
          <p:nvPr>
            <p:ph idx="1"/>
          </p:nvPr>
        </p:nvSpPr>
        <p:spPr>
          <a:xfrm>
            <a:off x="457200" y="1524000"/>
            <a:ext cx="8229600" cy="4876800"/>
          </a:xfrm>
        </p:spPr>
        <p:txBody>
          <a:bodyPr>
            <a:normAutofit fontScale="55000" lnSpcReduction="20000"/>
          </a:bodyPr>
          <a:lstStyle/>
          <a:p>
            <a:r>
              <a:rPr lang="en-US" b="1" dirty="0" smtClean="0">
                <a:solidFill>
                  <a:schemeClr val="accent4">
                    <a:lumMod val="50000"/>
                  </a:schemeClr>
                </a:solidFill>
              </a:rPr>
              <a:t>Example II: </a:t>
            </a:r>
            <a:r>
              <a:rPr lang="en-US" dirty="0" smtClean="0">
                <a:solidFill>
                  <a:schemeClr val="accent4">
                    <a:lumMod val="50000"/>
                  </a:schemeClr>
                </a:solidFill>
              </a:rPr>
              <a:t> An </a:t>
            </a:r>
            <a:r>
              <a:rPr lang="en-US" dirty="0">
                <a:solidFill>
                  <a:schemeClr val="accent4">
                    <a:lumMod val="50000"/>
                  </a:schemeClr>
                </a:solidFill>
              </a:rPr>
              <a:t>iron </a:t>
            </a:r>
            <a:r>
              <a:rPr lang="en-US" dirty="0" smtClean="0">
                <a:solidFill>
                  <a:schemeClr val="accent4">
                    <a:lumMod val="50000"/>
                  </a:schemeClr>
                </a:solidFill>
              </a:rPr>
              <a:t>nail </a:t>
            </a:r>
            <a:r>
              <a:rPr lang="en-US" dirty="0">
                <a:solidFill>
                  <a:schemeClr val="accent4">
                    <a:lumMod val="50000"/>
                  </a:schemeClr>
                </a:solidFill>
              </a:rPr>
              <a:t>is dropped into a solution of copper </a:t>
            </a:r>
            <a:r>
              <a:rPr lang="en-US" dirty="0" smtClean="0">
                <a:solidFill>
                  <a:schemeClr val="accent4">
                    <a:lumMod val="50000"/>
                  </a:schemeClr>
                </a:solidFill>
              </a:rPr>
              <a:t>sulfate</a:t>
            </a:r>
            <a:r>
              <a:rPr lang="en-US" dirty="0">
                <a:solidFill>
                  <a:schemeClr val="accent4">
                    <a:lumMod val="50000"/>
                  </a:schemeClr>
                </a:solidFill>
              </a:rPr>
              <a:t>. </a:t>
            </a:r>
            <a:r>
              <a:rPr lang="en-US" dirty="0" smtClean="0">
                <a:solidFill>
                  <a:schemeClr val="accent4">
                    <a:lumMod val="50000"/>
                  </a:schemeClr>
                </a:solidFill>
              </a:rPr>
              <a:t>The </a:t>
            </a:r>
            <a:r>
              <a:rPr lang="en-US" dirty="0">
                <a:solidFill>
                  <a:schemeClr val="accent4">
                    <a:lumMod val="50000"/>
                  </a:schemeClr>
                </a:solidFill>
              </a:rPr>
              <a:t>nail </a:t>
            </a:r>
            <a:r>
              <a:rPr lang="en-US" dirty="0" smtClean="0">
                <a:solidFill>
                  <a:schemeClr val="accent4">
                    <a:lumMod val="50000"/>
                  </a:schemeClr>
                </a:solidFill>
              </a:rPr>
              <a:t/>
            </a:r>
            <a:br>
              <a:rPr lang="en-US" dirty="0" smtClean="0">
                <a:solidFill>
                  <a:schemeClr val="accent4">
                    <a:lumMod val="50000"/>
                  </a:schemeClr>
                </a:solidFill>
              </a:rPr>
            </a:br>
            <a:r>
              <a:rPr lang="en-US" dirty="0" smtClean="0">
                <a:solidFill>
                  <a:schemeClr val="accent4">
                    <a:lumMod val="50000"/>
                  </a:schemeClr>
                </a:solidFill>
              </a:rPr>
              <a:t>gets </a:t>
            </a:r>
            <a:r>
              <a:rPr lang="en-US" dirty="0">
                <a:solidFill>
                  <a:schemeClr val="accent4">
                    <a:lumMod val="50000"/>
                  </a:schemeClr>
                </a:solidFill>
              </a:rPr>
              <a:t>coated with copper </a:t>
            </a:r>
            <a:r>
              <a:rPr lang="en-US" dirty="0" smtClean="0">
                <a:solidFill>
                  <a:schemeClr val="accent4">
                    <a:lumMod val="50000"/>
                  </a:schemeClr>
                </a:solidFill>
              </a:rPr>
              <a:t>metal and the solution changes the color to very pale blue. </a:t>
            </a:r>
            <a:r>
              <a:rPr lang="en-US" dirty="0">
                <a:solidFill>
                  <a:schemeClr val="accent4">
                    <a:lumMod val="50000"/>
                  </a:schemeClr>
                </a:solidFill>
              </a:rPr>
              <a:t>Write the reaction that takes place, and the redox equation. Which atom </a:t>
            </a:r>
            <a:r>
              <a:rPr lang="en-US" dirty="0" smtClean="0">
                <a:solidFill>
                  <a:schemeClr val="accent4">
                    <a:lumMod val="50000"/>
                  </a:schemeClr>
                </a:solidFill>
              </a:rPr>
              <a:t>was reduced </a:t>
            </a:r>
            <a:r>
              <a:rPr lang="en-US" dirty="0">
                <a:solidFill>
                  <a:schemeClr val="accent4">
                    <a:lumMod val="50000"/>
                  </a:schemeClr>
                </a:solidFill>
              </a:rPr>
              <a:t>and which </a:t>
            </a:r>
            <a:r>
              <a:rPr lang="en-US" dirty="0" smtClean="0">
                <a:solidFill>
                  <a:schemeClr val="accent4">
                    <a:lumMod val="50000"/>
                  </a:schemeClr>
                </a:solidFill>
              </a:rPr>
              <a:t>one was oxidized?</a:t>
            </a:r>
            <a:endParaRPr lang="en-US" dirty="0">
              <a:solidFill>
                <a:schemeClr val="accent4">
                  <a:lumMod val="50000"/>
                </a:schemeClr>
              </a:solidFill>
            </a:endParaRPr>
          </a:p>
          <a:p>
            <a:endParaRPr lang="en-US" dirty="0">
              <a:solidFill>
                <a:schemeClr val="bg1"/>
              </a:solidFill>
            </a:endParaRPr>
          </a:p>
          <a:p>
            <a:r>
              <a:rPr lang="en-US" b="1" u="sng" dirty="0"/>
              <a:t>Answer</a:t>
            </a:r>
            <a:endParaRPr lang="en-US" dirty="0"/>
          </a:p>
          <a:p>
            <a:r>
              <a:rPr lang="en-US" b="1" dirty="0" smtClean="0">
                <a:solidFill>
                  <a:srgbClr val="002060"/>
                </a:solidFill>
              </a:rPr>
              <a:t>Fe</a:t>
            </a:r>
            <a:r>
              <a:rPr lang="en-US" b="1" baseline="-25000" dirty="0" smtClean="0">
                <a:solidFill>
                  <a:srgbClr val="002060"/>
                </a:solidFill>
              </a:rPr>
              <a:t>(s)</a:t>
            </a:r>
            <a:r>
              <a:rPr lang="en-US" b="1" dirty="0" smtClean="0">
                <a:solidFill>
                  <a:srgbClr val="002060"/>
                </a:solidFill>
              </a:rPr>
              <a:t> </a:t>
            </a:r>
            <a:r>
              <a:rPr lang="en-US" b="1" dirty="0">
                <a:solidFill>
                  <a:srgbClr val="002060"/>
                </a:solidFill>
              </a:rPr>
              <a:t>+ </a:t>
            </a:r>
            <a:r>
              <a:rPr lang="en-US" b="1" dirty="0" smtClean="0">
                <a:solidFill>
                  <a:srgbClr val="002060"/>
                </a:solidFill>
              </a:rPr>
              <a:t>CuSO</a:t>
            </a:r>
            <a:r>
              <a:rPr lang="en-US" b="1" baseline="-25000" dirty="0" smtClean="0">
                <a:solidFill>
                  <a:srgbClr val="002060"/>
                </a:solidFill>
              </a:rPr>
              <a:t>4                 </a:t>
            </a:r>
            <a:r>
              <a:rPr lang="en-US" b="1" dirty="0">
                <a:solidFill>
                  <a:srgbClr val="002060"/>
                </a:solidFill>
              </a:rPr>
              <a:t>  </a:t>
            </a:r>
            <a:r>
              <a:rPr lang="en-US" b="1" dirty="0" smtClean="0">
                <a:solidFill>
                  <a:srgbClr val="002060"/>
                </a:solidFill>
              </a:rPr>
              <a:t>                             FeSO</a:t>
            </a:r>
            <a:r>
              <a:rPr lang="en-US" b="1" baseline="-25000" dirty="0" smtClean="0">
                <a:solidFill>
                  <a:srgbClr val="002060"/>
                </a:solidFill>
              </a:rPr>
              <a:t>4</a:t>
            </a:r>
            <a:r>
              <a:rPr lang="en-US" b="1" dirty="0" smtClean="0">
                <a:solidFill>
                  <a:srgbClr val="002060"/>
                </a:solidFill>
              </a:rPr>
              <a:t> </a:t>
            </a:r>
            <a:r>
              <a:rPr lang="en-US" b="1" dirty="0">
                <a:solidFill>
                  <a:srgbClr val="002060"/>
                </a:solidFill>
              </a:rPr>
              <a:t>+ </a:t>
            </a:r>
            <a:r>
              <a:rPr lang="en-US" b="1" dirty="0" smtClean="0">
                <a:solidFill>
                  <a:srgbClr val="002060"/>
                </a:solidFill>
              </a:rPr>
              <a:t>Cu</a:t>
            </a:r>
            <a:r>
              <a:rPr lang="en-US" b="1" baseline="-25000" dirty="0">
                <a:solidFill>
                  <a:srgbClr val="002060"/>
                </a:solidFill>
              </a:rPr>
              <a:t>(s)</a:t>
            </a:r>
            <a:endParaRPr lang="en-US" b="1" dirty="0">
              <a:solidFill>
                <a:srgbClr val="002060"/>
              </a:solidFill>
            </a:endParaRPr>
          </a:p>
          <a:p>
            <a:r>
              <a:rPr lang="en-US" b="1" dirty="0" smtClean="0">
                <a:solidFill>
                  <a:srgbClr val="002060"/>
                </a:solidFill>
              </a:rPr>
              <a:t>Fe</a:t>
            </a:r>
            <a:r>
              <a:rPr lang="en-US" b="1" baseline="-25000" dirty="0">
                <a:solidFill>
                  <a:srgbClr val="002060"/>
                </a:solidFill>
              </a:rPr>
              <a:t>(s)</a:t>
            </a:r>
            <a:r>
              <a:rPr lang="en-US" b="1" dirty="0" smtClean="0">
                <a:solidFill>
                  <a:srgbClr val="002060"/>
                </a:solidFill>
              </a:rPr>
              <a:t> </a:t>
            </a:r>
            <a:r>
              <a:rPr lang="en-US" b="1" dirty="0">
                <a:solidFill>
                  <a:srgbClr val="002060"/>
                </a:solidFill>
              </a:rPr>
              <a:t>+ Cu</a:t>
            </a:r>
            <a:r>
              <a:rPr lang="en-US" b="1" baseline="30000" dirty="0">
                <a:solidFill>
                  <a:srgbClr val="002060"/>
                </a:solidFill>
              </a:rPr>
              <a:t>2</a:t>
            </a:r>
            <a:r>
              <a:rPr lang="en-US" b="1" baseline="30000" dirty="0" smtClean="0">
                <a:solidFill>
                  <a:srgbClr val="002060"/>
                </a:solidFill>
              </a:rPr>
              <a:t>+</a:t>
            </a:r>
            <a:r>
              <a:rPr lang="en-US" b="1" baseline="-25000" dirty="0" smtClean="0">
                <a:solidFill>
                  <a:srgbClr val="002060"/>
                </a:solidFill>
              </a:rPr>
              <a:t>(</a:t>
            </a:r>
            <a:r>
              <a:rPr lang="en-US" b="1" baseline="-25000" dirty="0" err="1" smtClean="0">
                <a:solidFill>
                  <a:srgbClr val="002060"/>
                </a:solidFill>
              </a:rPr>
              <a:t>aq</a:t>
            </a:r>
            <a:r>
              <a:rPr lang="en-US" b="1" baseline="-25000" dirty="0" smtClean="0">
                <a:solidFill>
                  <a:srgbClr val="002060"/>
                </a:solidFill>
              </a:rPr>
              <a:t>)</a:t>
            </a:r>
            <a:r>
              <a:rPr lang="en-US" b="1" dirty="0" smtClean="0">
                <a:solidFill>
                  <a:srgbClr val="002060"/>
                </a:solidFill>
              </a:rPr>
              <a:t> </a:t>
            </a:r>
            <a:r>
              <a:rPr lang="en-US" b="1" dirty="0">
                <a:solidFill>
                  <a:srgbClr val="002060"/>
                </a:solidFill>
              </a:rPr>
              <a:t>+ </a:t>
            </a:r>
            <a:r>
              <a:rPr lang="en-US" b="1" dirty="0" smtClean="0">
                <a:solidFill>
                  <a:srgbClr val="002060"/>
                </a:solidFill>
              </a:rPr>
              <a:t>SO</a:t>
            </a:r>
            <a:r>
              <a:rPr lang="en-US" b="1" baseline="-25000" dirty="0" smtClean="0">
                <a:solidFill>
                  <a:srgbClr val="002060"/>
                </a:solidFill>
              </a:rPr>
              <a:t>4</a:t>
            </a:r>
            <a:r>
              <a:rPr lang="en-US" b="1" baseline="30000" dirty="0" smtClean="0">
                <a:solidFill>
                  <a:srgbClr val="002060"/>
                </a:solidFill>
              </a:rPr>
              <a:t>2-</a:t>
            </a:r>
            <a:r>
              <a:rPr lang="en-US" b="1" baseline="-25000" dirty="0">
                <a:solidFill>
                  <a:srgbClr val="002060"/>
                </a:solidFill>
              </a:rPr>
              <a:t>(</a:t>
            </a:r>
            <a:r>
              <a:rPr lang="en-US" b="1" baseline="-25000" dirty="0" err="1">
                <a:solidFill>
                  <a:srgbClr val="002060"/>
                </a:solidFill>
              </a:rPr>
              <a:t>aq</a:t>
            </a:r>
            <a:r>
              <a:rPr lang="en-US" b="1" baseline="-25000" dirty="0">
                <a:solidFill>
                  <a:srgbClr val="002060"/>
                </a:solidFill>
              </a:rPr>
              <a:t>)</a:t>
            </a:r>
            <a:r>
              <a:rPr lang="en-US" b="1" dirty="0">
                <a:solidFill>
                  <a:srgbClr val="002060"/>
                </a:solidFill>
              </a:rPr>
              <a:t>  </a:t>
            </a:r>
            <a:r>
              <a:rPr lang="en-US" b="1" dirty="0" smtClean="0">
                <a:solidFill>
                  <a:srgbClr val="002060"/>
                </a:solidFill>
              </a:rPr>
              <a:t>           </a:t>
            </a:r>
            <a:r>
              <a:rPr lang="en-US" b="1" dirty="0">
                <a:solidFill>
                  <a:srgbClr val="002060"/>
                </a:solidFill>
              </a:rPr>
              <a:t>  </a:t>
            </a:r>
            <a:r>
              <a:rPr lang="en-US" b="1" dirty="0" smtClean="0">
                <a:solidFill>
                  <a:srgbClr val="002060"/>
                </a:solidFill>
              </a:rPr>
              <a:t>          Fe</a:t>
            </a:r>
            <a:r>
              <a:rPr lang="en-US" b="1" baseline="30000" dirty="0" smtClean="0">
                <a:solidFill>
                  <a:srgbClr val="002060"/>
                </a:solidFill>
              </a:rPr>
              <a:t>2+</a:t>
            </a:r>
            <a:r>
              <a:rPr lang="en-US" b="1" baseline="-25000" dirty="0">
                <a:solidFill>
                  <a:srgbClr val="002060"/>
                </a:solidFill>
              </a:rPr>
              <a:t>(</a:t>
            </a:r>
            <a:r>
              <a:rPr lang="en-US" b="1" baseline="-25000" dirty="0" err="1">
                <a:solidFill>
                  <a:srgbClr val="002060"/>
                </a:solidFill>
              </a:rPr>
              <a:t>aq</a:t>
            </a:r>
            <a:r>
              <a:rPr lang="en-US" b="1" baseline="-25000" dirty="0">
                <a:solidFill>
                  <a:srgbClr val="002060"/>
                </a:solidFill>
              </a:rPr>
              <a:t>)</a:t>
            </a:r>
            <a:r>
              <a:rPr lang="en-US" b="1" dirty="0" smtClean="0">
                <a:solidFill>
                  <a:srgbClr val="002060"/>
                </a:solidFill>
              </a:rPr>
              <a:t> </a:t>
            </a:r>
            <a:r>
              <a:rPr lang="en-US" b="1" dirty="0">
                <a:solidFill>
                  <a:srgbClr val="002060"/>
                </a:solidFill>
              </a:rPr>
              <a:t>+ </a:t>
            </a:r>
            <a:r>
              <a:rPr lang="en-US" b="1" dirty="0" smtClean="0">
                <a:solidFill>
                  <a:srgbClr val="002060"/>
                </a:solidFill>
              </a:rPr>
              <a:t>SO</a:t>
            </a:r>
            <a:r>
              <a:rPr lang="en-US" b="1" baseline="-25000" dirty="0" smtClean="0">
                <a:solidFill>
                  <a:srgbClr val="002060"/>
                </a:solidFill>
              </a:rPr>
              <a:t>4</a:t>
            </a:r>
            <a:r>
              <a:rPr lang="en-US" b="1" baseline="30000" dirty="0" smtClean="0">
                <a:solidFill>
                  <a:srgbClr val="002060"/>
                </a:solidFill>
              </a:rPr>
              <a:t>2-</a:t>
            </a:r>
            <a:r>
              <a:rPr lang="en-US" b="1" baseline="-25000" dirty="0">
                <a:solidFill>
                  <a:srgbClr val="002060"/>
                </a:solidFill>
              </a:rPr>
              <a:t>(</a:t>
            </a:r>
            <a:r>
              <a:rPr lang="en-US" b="1" baseline="-25000" dirty="0" err="1">
                <a:solidFill>
                  <a:srgbClr val="002060"/>
                </a:solidFill>
              </a:rPr>
              <a:t>aq</a:t>
            </a:r>
            <a:r>
              <a:rPr lang="en-US" b="1" baseline="-25000" dirty="0">
                <a:solidFill>
                  <a:srgbClr val="002060"/>
                </a:solidFill>
              </a:rPr>
              <a:t>)</a:t>
            </a:r>
            <a:r>
              <a:rPr lang="en-US" b="1" dirty="0">
                <a:solidFill>
                  <a:srgbClr val="002060"/>
                </a:solidFill>
              </a:rPr>
              <a:t> + </a:t>
            </a:r>
            <a:r>
              <a:rPr lang="en-US" b="1" dirty="0" smtClean="0">
                <a:solidFill>
                  <a:srgbClr val="002060"/>
                </a:solidFill>
              </a:rPr>
              <a:t>Cu</a:t>
            </a:r>
            <a:r>
              <a:rPr lang="en-US" b="1" baseline="-25000" dirty="0">
                <a:solidFill>
                  <a:srgbClr val="002060"/>
                </a:solidFill>
              </a:rPr>
              <a:t>(s)</a:t>
            </a:r>
            <a:endParaRPr lang="en-US" b="1" dirty="0" smtClean="0">
              <a:solidFill>
                <a:srgbClr val="002060"/>
              </a:solidFill>
            </a:endParaRPr>
          </a:p>
          <a:p>
            <a:r>
              <a:rPr lang="en-US" dirty="0" smtClean="0"/>
              <a:t>The sulfate ion (SO</a:t>
            </a:r>
            <a:r>
              <a:rPr lang="en-US" baseline="-25000" dirty="0" smtClean="0"/>
              <a:t>4</a:t>
            </a:r>
            <a:r>
              <a:rPr lang="en-US" baseline="30000" dirty="0" smtClean="0"/>
              <a:t>2-</a:t>
            </a:r>
            <a:r>
              <a:rPr lang="en-US" dirty="0" smtClean="0"/>
              <a:t>) is unchanged in </a:t>
            </a:r>
            <a:r>
              <a:rPr lang="en-US" dirty="0"/>
              <a:t>the equation, so has not been </a:t>
            </a:r>
            <a:r>
              <a:rPr lang="en-US" dirty="0" smtClean="0"/>
              <a:t>oxidized or reduced, which makes it a spectator ion</a:t>
            </a:r>
            <a:endParaRPr lang="en-US" dirty="0"/>
          </a:p>
          <a:p>
            <a:endParaRPr lang="en-US" dirty="0">
              <a:solidFill>
                <a:schemeClr val="bg1"/>
              </a:solidFill>
            </a:endParaRPr>
          </a:p>
          <a:p>
            <a:r>
              <a:rPr lang="en-US" b="1" u="sng" dirty="0"/>
              <a:t>Redox </a:t>
            </a:r>
            <a:r>
              <a:rPr lang="en-US" b="1" u="sng" dirty="0" smtClean="0"/>
              <a:t>Reaction</a:t>
            </a:r>
            <a:endParaRPr lang="en-US" dirty="0"/>
          </a:p>
          <a:p>
            <a:r>
              <a:rPr lang="en-US" b="1" dirty="0" smtClean="0">
                <a:solidFill>
                  <a:srgbClr val="002060"/>
                </a:solidFill>
              </a:rPr>
              <a:t>Fe</a:t>
            </a:r>
            <a:r>
              <a:rPr lang="en-US" b="1" baseline="-25000" dirty="0">
                <a:solidFill>
                  <a:srgbClr val="002060"/>
                </a:solidFill>
              </a:rPr>
              <a:t>(s)</a:t>
            </a:r>
            <a:r>
              <a:rPr lang="en-US" b="1" dirty="0" smtClean="0">
                <a:solidFill>
                  <a:srgbClr val="002060"/>
                </a:solidFill>
              </a:rPr>
              <a:t> </a:t>
            </a:r>
            <a:r>
              <a:rPr lang="en-US" b="1" dirty="0">
                <a:solidFill>
                  <a:srgbClr val="002060"/>
                </a:solidFill>
              </a:rPr>
              <a:t>+ Cu</a:t>
            </a:r>
            <a:r>
              <a:rPr lang="en-US" b="1" baseline="30000" dirty="0">
                <a:solidFill>
                  <a:srgbClr val="002060"/>
                </a:solidFill>
              </a:rPr>
              <a:t>2</a:t>
            </a:r>
            <a:r>
              <a:rPr lang="en-US" b="1" baseline="30000" dirty="0" smtClean="0">
                <a:solidFill>
                  <a:srgbClr val="002060"/>
                </a:solidFill>
              </a:rPr>
              <a:t>+</a:t>
            </a:r>
            <a:r>
              <a:rPr lang="en-US" b="1" baseline="-25000" dirty="0">
                <a:solidFill>
                  <a:srgbClr val="002060"/>
                </a:solidFill>
              </a:rPr>
              <a:t>(</a:t>
            </a:r>
            <a:r>
              <a:rPr lang="en-US" b="1" baseline="-25000" dirty="0" err="1">
                <a:solidFill>
                  <a:srgbClr val="002060"/>
                </a:solidFill>
              </a:rPr>
              <a:t>aq</a:t>
            </a:r>
            <a:r>
              <a:rPr lang="en-US" b="1" baseline="-25000" dirty="0">
                <a:solidFill>
                  <a:srgbClr val="002060"/>
                </a:solidFill>
              </a:rPr>
              <a:t>)</a:t>
            </a:r>
            <a:r>
              <a:rPr lang="en-US" b="1" dirty="0" smtClean="0">
                <a:solidFill>
                  <a:srgbClr val="002060"/>
                </a:solidFill>
              </a:rPr>
              <a:t> </a:t>
            </a:r>
            <a:r>
              <a:rPr lang="en-US" b="1" dirty="0">
                <a:solidFill>
                  <a:srgbClr val="002060"/>
                </a:solidFill>
              </a:rPr>
              <a:t>  </a:t>
            </a:r>
            <a:r>
              <a:rPr lang="en-US" b="1" dirty="0" smtClean="0">
                <a:solidFill>
                  <a:srgbClr val="002060"/>
                </a:solidFill>
              </a:rPr>
              <a:t>       </a:t>
            </a:r>
            <a:r>
              <a:rPr lang="en-US" b="1" dirty="0">
                <a:solidFill>
                  <a:srgbClr val="002060"/>
                </a:solidFill>
              </a:rPr>
              <a:t>  </a:t>
            </a:r>
            <a:r>
              <a:rPr lang="en-US" b="1" dirty="0" smtClean="0">
                <a:solidFill>
                  <a:srgbClr val="002060"/>
                </a:solidFill>
              </a:rPr>
              <a:t>                              Fe</a:t>
            </a:r>
            <a:r>
              <a:rPr lang="en-US" b="1" baseline="30000" dirty="0" smtClean="0">
                <a:solidFill>
                  <a:srgbClr val="002060"/>
                </a:solidFill>
              </a:rPr>
              <a:t>2+</a:t>
            </a:r>
            <a:r>
              <a:rPr lang="en-US" b="1" baseline="-25000" dirty="0">
                <a:solidFill>
                  <a:srgbClr val="002060"/>
                </a:solidFill>
              </a:rPr>
              <a:t>(</a:t>
            </a:r>
            <a:r>
              <a:rPr lang="en-US" b="1" baseline="-25000" dirty="0" err="1">
                <a:solidFill>
                  <a:srgbClr val="002060"/>
                </a:solidFill>
              </a:rPr>
              <a:t>aq</a:t>
            </a:r>
            <a:r>
              <a:rPr lang="en-US" b="1" baseline="-25000" dirty="0">
                <a:solidFill>
                  <a:srgbClr val="002060"/>
                </a:solidFill>
              </a:rPr>
              <a:t>)</a:t>
            </a:r>
            <a:r>
              <a:rPr lang="en-US" b="1" dirty="0" smtClean="0">
                <a:solidFill>
                  <a:srgbClr val="002060"/>
                </a:solidFill>
              </a:rPr>
              <a:t> </a:t>
            </a:r>
            <a:r>
              <a:rPr lang="en-US" b="1" dirty="0">
                <a:solidFill>
                  <a:srgbClr val="002060"/>
                </a:solidFill>
              </a:rPr>
              <a:t>+ </a:t>
            </a:r>
            <a:r>
              <a:rPr lang="en-US" b="1" dirty="0" smtClean="0">
                <a:solidFill>
                  <a:srgbClr val="002060"/>
                </a:solidFill>
              </a:rPr>
              <a:t>Cu</a:t>
            </a:r>
            <a:r>
              <a:rPr lang="en-US" b="1" baseline="-25000" dirty="0">
                <a:solidFill>
                  <a:srgbClr val="002060"/>
                </a:solidFill>
              </a:rPr>
              <a:t>(s)</a:t>
            </a:r>
            <a:endParaRPr lang="en-US" b="1" dirty="0">
              <a:solidFill>
                <a:srgbClr val="002060"/>
              </a:solidFill>
            </a:endParaRPr>
          </a:p>
          <a:p>
            <a:r>
              <a:rPr lang="en-US" dirty="0" smtClean="0"/>
              <a:t>Iron </a:t>
            </a:r>
            <a:r>
              <a:rPr lang="en-US" dirty="0"/>
              <a:t>donates two electrons to the Cu</a:t>
            </a:r>
            <a:r>
              <a:rPr lang="en-US" baseline="30000" dirty="0"/>
              <a:t>2</a:t>
            </a:r>
            <a:r>
              <a:rPr lang="en-US" baseline="30000" dirty="0" smtClean="0"/>
              <a:t>+</a:t>
            </a:r>
            <a:r>
              <a:rPr lang="en-US" baseline="-25000" dirty="0"/>
              <a:t>(</a:t>
            </a:r>
            <a:r>
              <a:rPr lang="en-US" baseline="-25000" dirty="0" err="1"/>
              <a:t>aq</a:t>
            </a:r>
            <a:r>
              <a:rPr lang="en-US" baseline="-25000" dirty="0"/>
              <a:t>)</a:t>
            </a:r>
            <a:r>
              <a:rPr lang="en-US" dirty="0" smtClean="0"/>
              <a:t> </a:t>
            </a:r>
            <a:r>
              <a:rPr lang="en-US" dirty="0"/>
              <a:t>to form Cu (metal). The </a:t>
            </a:r>
            <a:r>
              <a:rPr lang="en-US" dirty="0" smtClean="0"/>
              <a:t>iron </a:t>
            </a:r>
            <a:r>
              <a:rPr lang="en-US" dirty="0"/>
              <a:t>lost </a:t>
            </a:r>
            <a:r>
              <a:rPr lang="en-US" dirty="0" smtClean="0"/>
              <a:t>two </a:t>
            </a:r>
            <a:r>
              <a:rPr lang="en-US" dirty="0"/>
              <a:t>electrons, so </a:t>
            </a:r>
            <a:r>
              <a:rPr lang="en-US" dirty="0" smtClean="0"/>
              <a:t>it was oxidized</a:t>
            </a:r>
            <a:endParaRPr lang="en-US" dirty="0"/>
          </a:p>
          <a:p>
            <a:r>
              <a:rPr lang="en-US" dirty="0" smtClean="0"/>
              <a:t>The </a:t>
            </a:r>
            <a:r>
              <a:rPr lang="en-US" dirty="0"/>
              <a:t>Cu</a:t>
            </a:r>
            <a:r>
              <a:rPr lang="en-US" baseline="30000" dirty="0"/>
              <a:t>2</a:t>
            </a:r>
            <a:r>
              <a:rPr lang="en-US" baseline="30000" dirty="0" smtClean="0"/>
              <a:t>+</a:t>
            </a:r>
            <a:r>
              <a:rPr lang="en-US" baseline="-25000" dirty="0"/>
              <a:t>(</a:t>
            </a:r>
            <a:r>
              <a:rPr lang="en-US" baseline="-25000" dirty="0" err="1"/>
              <a:t>aq</a:t>
            </a:r>
            <a:r>
              <a:rPr lang="en-US" baseline="-25000" dirty="0"/>
              <a:t>)</a:t>
            </a:r>
            <a:r>
              <a:rPr lang="en-US" dirty="0" smtClean="0"/>
              <a:t> </a:t>
            </a:r>
            <a:r>
              <a:rPr lang="en-US" dirty="0"/>
              <a:t>gained </a:t>
            </a:r>
            <a:r>
              <a:rPr lang="en-US" dirty="0" smtClean="0"/>
              <a:t>two </a:t>
            </a:r>
            <a:r>
              <a:rPr lang="en-US" dirty="0"/>
              <a:t>electrons, </a:t>
            </a:r>
            <a:r>
              <a:rPr lang="en-US" dirty="0" smtClean="0"/>
              <a:t>so it was </a:t>
            </a:r>
            <a:r>
              <a:rPr lang="en-US" dirty="0"/>
              <a:t>reduced (in its </a:t>
            </a:r>
            <a:r>
              <a:rPr lang="en-US" dirty="0" smtClean="0"/>
              <a:t>oxidation number) </a:t>
            </a:r>
            <a:endParaRPr lang="en-US" dirty="0"/>
          </a:p>
          <a:p>
            <a:pPr marL="0" indent="0">
              <a:buNone/>
            </a:pPr>
            <a:r>
              <a:rPr lang="en-US" b="1" dirty="0">
                <a:solidFill>
                  <a:schemeClr val="bg1"/>
                </a:solidFill>
              </a:rPr>
              <a:t> </a:t>
            </a:r>
            <a:endParaRPr lang="en-US" dirty="0">
              <a:solidFill>
                <a:schemeClr val="bg1"/>
              </a:solidFill>
            </a:endParaRPr>
          </a:p>
          <a:p>
            <a:endParaRPr lang="en-US" dirty="0">
              <a:solidFill>
                <a:schemeClr val="bg1"/>
              </a:solidFill>
            </a:endParaRPr>
          </a:p>
        </p:txBody>
      </p:sp>
      <p:sp>
        <p:nvSpPr>
          <p:cNvPr id="7" name="Slide Number Placeholder 6"/>
          <p:cNvSpPr>
            <a:spLocks noGrp="1"/>
          </p:cNvSpPr>
          <p:nvPr>
            <p:ph type="sldNum" sz="quarter" idx="12"/>
          </p:nvPr>
        </p:nvSpPr>
        <p:spPr/>
        <p:txBody>
          <a:bodyPr/>
          <a:lstStyle/>
          <a:p>
            <a:fld id="{A69D9B76-05C6-454B-AEC4-5BA0B1C51C00}" type="slidenum">
              <a:rPr lang="en-US" smtClean="0"/>
              <a:t>12</a:t>
            </a:fld>
            <a:endParaRPr lang="en-US"/>
          </a:p>
        </p:txBody>
      </p:sp>
      <p:cxnSp>
        <p:nvCxnSpPr>
          <p:cNvPr id="8" name="Straight Arrow Connector 7"/>
          <p:cNvCxnSpPr/>
          <p:nvPr/>
        </p:nvCxnSpPr>
        <p:spPr>
          <a:xfrm>
            <a:off x="3733800" y="3200400"/>
            <a:ext cx="609600" cy="0"/>
          </a:xfrm>
          <a:prstGeom prst="straightConnector1">
            <a:avLst/>
          </a:prstGeom>
          <a:ln w="1905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3733800" y="3429000"/>
            <a:ext cx="609600" cy="0"/>
          </a:xfrm>
          <a:prstGeom prst="straightConnector1">
            <a:avLst/>
          </a:prstGeom>
          <a:ln w="1905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3609975" y="4724400"/>
            <a:ext cx="609600" cy="0"/>
          </a:xfrm>
          <a:prstGeom prst="straightConnector1">
            <a:avLst/>
          </a:prstGeom>
          <a:ln w="19050">
            <a:solidFill>
              <a:srgbClr val="00206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0781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arn(inVertical)">
                                      <p:cBhvr>
                                        <p:cTn id="17" dur="500"/>
                                        <p:tgtEl>
                                          <p:spTgt spid="2">
                                            <p:txEl>
                                              <p:pRg st="3" end="3"/>
                                            </p:txEl>
                                          </p:spTgt>
                                        </p:tgtEl>
                                      </p:cBhvr>
                                    </p:animEffect>
                                  </p:childTnLst>
                                </p:cTn>
                              </p:par>
                              <p:par>
                                <p:cTn id="18" presetID="22" presetClass="entr" presetSubtype="8" fill="hold" nodeType="with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wipe(left)">
                                      <p:cBhvr>
                                        <p:cTn id="20" dur="500"/>
                                        <p:tgtEl>
                                          <p:spTgt spid="8"/>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barn(inVertical)">
                                      <p:cBhvr>
                                        <p:cTn id="25" dur="500"/>
                                        <p:tgtEl>
                                          <p:spTgt spid="2">
                                            <p:txEl>
                                              <p:pRg st="4" end="4"/>
                                            </p:txEl>
                                          </p:spTgt>
                                        </p:tgtEl>
                                      </p:cBhvr>
                                    </p:animEffect>
                                  </p:childTnLst>
                                </p:cTn>
                              </p:par>
                              <p:par>
                                <p:cTn id="26" presetID="22" presetClass="entr" presetSubtype="8" fill="hold" nodeType="with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wipe(left)">
                                      <p:cBhvr>
                                        <p:cTn id="28" dur="500"/>
                                        <p:tgtEl>
                                          <p:spTgt spid="9"/>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2">
                                            <p:txEl>
                                              <p:pRg st="5" end="5"/>
                                            </p:txEl>
                                          </p:spTgt>
                                        </p:tgtEl>
                                        <p:attrNameLst>
                                          <p:attrName>style.visibility</p:attrName>
                                        </p:attrNameLst>
                                      </p:cBhvr>
                                      <p:to>
                                        <p:strVal val="visible"/>
                                      </p:to>
                                    </p:set>
                                    <p:animEffect transition="in" filter="barn(inVertical)">
                                      <p:cBhvr>
                                        <p:cTn id="33" dur="500"/>
                                        <p:tgtEl>
                                          <p:spTgt spid="2">
                                            <p:txEl>
                                              <p:pRg st="5" end="5"/>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nodeType="clickEffect">
                                  <p:stCondLst>
                                    <p:cond delay="0"/>
                                  </p:stCondLst>
                                  <p:childTnLst>
                                    <p:set>
                                      <p:cBhvr>
                                        <p:cTn id="37" dur="1" fill="hold">
                                          <p:stCondLst>
                                            <p:cond delay="0"/>
                                          </p:stCondLst>
                                        </p:cTn>
                                        <p:tgtEl>
                                          <p:spTgt spid="2">
                                            <p:txEl>
                                              <p:pRg st="7" end="7"/>
                                            </p:txEl>
                                          </p:spTgt>
                                        </p:tgtEl>
                                        <p:attrNameLst>
                                          <p:attrName>style.visibility</p:attrName>
                                        </p:attrNameLst>
                                      </p:cBhvr>
                                      <p:to>
                                        <p:strVal val="visible"/>
                                      </p:to>
                                    </p:set>
                                    <p:animEffect transition="in" filter="barn(inVertical)">
                                      <p:cBhvr>
                                        <p:cTn id="38" dur="500"/>
                                        <p:tgtEl>
                                          <p:spTgt spid="2">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nodeType="clickEffect">
                                  <p:stCondLst>
                                    <p:cond delay="0"/>
                                  </p:stCondLst>
                                  <p:childTnLst>
                                    <p:set>
                                      <p:cBhvr>
                                        <p:cTn id="42" dur="1" fill="hold">
                                          <p:stCondLst>
                                            <p:cond delay="0"/>
                                          </p:stCondLst>
                                        </p:cTn>
                                        <p:tgtEl>
                                          <p:spTgt spid="2">
                                            <p:txEl>
                                              <p:pRg st="8" end="8"/>
                                            </p:txEl>
                                          </p:spTgt>
                                        </p:tgtEl>
                                        <p:attrNameLst>
                                          <p:attrName>style.visibility</p:attrName>
                                        </p:attrNameLst>
                                      </p:cBhvr>
                                      <p:to>
                                        <p:strVal val="visible"/>
                                      </p:to>
                                    </p:set>
                                    <p:animEffect transition="in" filter="barn(inVertical)">
                                      <p:cBhvr>
                                        <p:cTn id="43" dur="500"/>
                                        <p:tgtEl>
                                          <p:spTgt spid="2">
                                            <p:txEl>
                                              <p:pRg st="8" end="8"/>
                                            </p:txEl>
                                          </p:spTgt>
                                        </p:tgtEl>
                                      </p:cBhvr>
                                    </p:animEffect>
                                  </p:childTnLst>
                                </p:cTn>
                              </p:par>
                              <p:par>
                                <p:cTn id="44" presetID="22" presetClass="entr" presetSubtype="8" fill="hold" nodeType="withEffect">
                                  <p:stCondLst>
                                    <p:cond delay="0"/>
                                  </p:stCondLst>
                                  <p:childTnLst>
                                    <p:set>
                                      <p:cBhvr>
                                        <p:cTn id="45" dur="1" fill="hold">
                                          <p:stCondLst>
                                            <p:cond delay="0"/>
                                          </p:stCondLst>
                                        </p:cTn>
                                        <p:tgtEl>
                                          <p:spTgt spid="10"/>
                                        </p:tgtEl>
                                        <p:attrNameLst>
                                          <p:attrName>style.visibility</p:attrName>
                                        </p:attrNameLst>
                                      </p:cBhvr>
                                      <p:to>
                                        <p:strVal val="visible"/>
                                      </p:to>
                                    </p:set>
                                    <p:animEffect transition="in" filter="wipe(left)">
                                      <p:cBhvr>
                                        <p:cTn id="46" dur="500"/>
                                        <p:tgtEl>
                                          <p:spTgt spid="10"/>
                                        </p:tgtEl>
                                      </p:cBhvr>
                                    </p:animEffect>
                                  </p:childTnLst>
                                </p:cTn>
                              </p:par>
                            </p:childTnLst>
                          </p:cTn>
                        </p:par>
                      </p:childTnLst>
                    </p:cTn>
                  </p:par>
                  <p:par>
                    <p:cTn id="47" fill="hold">
                      <p:stCondLst>
                        <p:cond delay="indefinite"/>
                      </p:stCondLst>
                      <p:childTnLst>
                        <p:par>
                          <p:cTn id="48" fill="hold">
                            <p:stCondLst>
                              <p:cond delay="0"/>
                            </p:stCondLst>
                            <p:childTnLst>
                              <p:par>
                                <p:cTn id="49" presetID="16" presetClass="entr" presetSubtype="21" fill="hold" nodeType="clickEffect">
                                  <p:stCondLst>
                                    <p:cond delay="0"/>
                                  </p:stCondLst>
                                  <p:childTnLst>
                                    <p:set>
                                      <p:cBhvr>
                                        <p:cTn id="50" dur="1" fill="hold">
                                          <p:stCondLst>
                                            <p:cond delay="0"/>
                                          </p:stCondLst>
                                        </p:cTn>
                                        <p:tgtEl>
                                          <p:spTgt spid="2">
                                            <p:txEl>
                                              <p:pRg st="9" end="9"/>
                                            </p:txEl>
                                          </p:spTgt>
                                        </p:tgtEl>
                                        <p:attrNameLst>
                                          <p:attrName>style.visibility</p:attrName>
                                        </p:attrNameLst>
                                      </p:cBhvr>
                                      <p:to>
                                        <p:strVal val="visible"/>
                                      </p:to>
                                    </p:set>
                                    <p:animEffect transition="in" filter="barn(inVertical)">
                                      <p:cBhvr>
                                        <p:cTn id="51" dur="500"/>
                                        <p:tgtEl>
                                          <p:spTgt spid="2">
                                            <p:txEl>
                                              <p:pRg st="9" end="9"/>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16" presetClass="entr" presetSubtype="21" fill="hold" nodeType="clickEffect">
                                  <p:stCondLst>
                                    <p:cond delay="0"/>
                                  </p:stCondLst>
                                  <p:childTnLst>
                                    <p:set>
                                      <p:cBhvr>
                                        <p:cTn id="55" dur="1" fill="hold">
                                          <p:stCondLst>
                                            <p:cond delay="0"/>
                                          </p:stCondLst>
                                        </p:cTn>
                                        <p:tgtEl>
                                          <p:spTgt spid="2">
                                            <p:txEl>
                                              <p:pRg st="10" end="10"/>
                                            </p:txEl>
                                          </p:spTgt>
                                        </p:tgtEl>
                                        <p:attrNameLst>
                                          <p:attrName>style.visibility</p:attrName>
                                        </p:attrNameLst>
                                      </p:cBhvr>
                                      <p:to>
                                        <p:strVal val="visible"/>
                                      </p:to>
                                    </p:set>
                                    <p:animEffect transition="in" filter="barn(inVertical)">
                                      <p:cBhvr>
                                        <p:cTn id="56"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a:r>
              <a:rPr lang="en-US" dirty="0">
                <a:solidFill>
                  <a:srgbClr val="002060"/>
                </a:solidFill>
              </a:rPr>
              <a:t>Some Oxidation-Reduction Problems</a:t>
            </a:r>
            <a:endParaRPr lang="en-US" dirty="0"/>
          </a:p>
        </p:txBody>
      </p:sp>
      <p:sp>
        <p:nvSpPr>
          <p:cNvPr id="2" name="Content Placeholder 1"/>
          <p:cNvSpPr>
            <a:spLocks noGrp="1"/>
          </p:cNvSpPr>
          <p:nvPr>
            <p:ph idx="1"/>
          </p:nvPr>
        </p:nvSpPr>
        <p:spPr>
          <a:xfrm>
            <a:off x="457200" y="1524000"/>
            <a:ext cx="8229600" cy="4876800"/>
          </a:xfrm>
        </p:spPr>
        <p:txBody>
          <a:bodyPr>
            <a:normAutofit fontScale="55000" lnSpcReduction="20000"/>
          </a:bodyPr>
          <a:lstStyle/>
          <a:p>
            <a:r>
              <a:rPr lang="en-US" b="1" dirty="0" smtClean="0"/>
              <a:t>Example III: </a:t>
            </a:r>
            <a:r>
              <a:rPr lang="en-US" dirty="0" smtClean="0"/>
              <a:t>Pure </a:t>
            </a:r>
            <a:r>
              <a:rPr lang="en-US" dirty="0"/>
              <a:t>zinc metal is placed into dilute hydrochloric acid. </a:t>
            </a:r>
            <a:r>
              <a:rPr lang="en-US" dirty="0" smtClean="0"/>
              <a:t>The metal dissolves and hydrogen </a:t>
            </a:r>
            <a:r>
              <a:rPr lang="en-US" dirty="0"/>
              <a:t>gas </a:t>
            </a:r>
            <a:r>
              <a:rPr lang="en-US" dirty="0" smtClean="0"/>
              <a:t>(H</a:t>
            </a:r>
            <a:r>
              <a:rPr lang="en-US" baseline="-25000" dirty="0" smtClean="0"/>
              <a:t>2</a:t>
            </a:r>
            <a:r>
              <a:rPr lang="en-US" dirty="0" smtClean="0"/>
              <a:t>) </a:t>
            </a:r>
            <a:r>
              <a:rPr lang="en-US" dirty="0"/>
              <a:t>is given off. Write the general equation and the redox equation. Which atom </a:t>
            </a:r>
            <a:r>
              <a:rPr lang="en-US" dirty="0" smtClean="0"/>
              <a:t>was reduced </a:t>
            </a:r>
            <a:r>
              <a:rPr lang="en-US" dirty="0"/>
              <a:t>and which </a:t>
            </a:r>
            <a:r>
              <a:rPr lang="en-US" dirty="0" smtClean="0"/>
              <a:t>one was oxidized? </a:t>
            </a:r>
          </a:p>
          <a:p>
            <a:endParaRPr lang="en-US" sz="2200" u="sng" dirty="0"/>
          </a:p>
          <a:p>
            <a:r>
              <a:rPr lang="en-US" b="1" u="sng" dirty="0" smtClean="0"/>
              <a:t>Answer</a:t>
            </a:r>
            <a:endParaRPr lang="en-US" b="1" dirty="0"/>
          </a:p>
          <a:p>
            <a:r>
              <a:rPr lang="en-US" b="1" dirty="0" smtClean="0">
                <a:solidFill>
                  <a:srgbClr val="002060"/>
                </a:solidFill>
              </a:rPr>
              <a:t>Zn</a:t>
            </a:r>
            <a:r>
              <a:rPr lang="en-US" b="1" baseline="-25000" dirty="0">
                <a:solidFill>
                  <a:srgbClr val="002060"/>
                </a:solidFill>
              </a:rPr>
              <a:t>(s)</a:t>
            </a:r>
            <a:r>
              <a:rPr lang="en-US" b="1" dirty="0" smtClean="0">
                <a:solidFill>
                  <a:srgbClr val="002060"/>
                </a:solidFill>
              </a:rPr>
              <a:t> </a:t>
            </a:r>
            <a:r>
              <a:rPr lang="en-US" b="1" dirty="0">
                <a:solidFill>
                  <a:srgbClr val="002060"/>
                </a:solidFill>
              </a:rPr>
              <a:t>+ HCl   </a:t>
            </a:r>
            <a:r>
              <a:rPr lang="en-US" b="1" dirty="0" smtClean="0">
                <a:solidFill>
                  <a:srgbClr val="002060"/>
                </a:solidFill>
              </a:rPr>
              <a:t>         </a:t>
            </a:r>
            <a:r>
              <a:rPr lang="en-US" b="1" dirty="0">
                <a:solidFill>
                  <a:srgbClr val="002060"/>
                </a:solidFill>
              </a:rPr>
              <a:t>  </a:t>
            </a:r>
            <a:r>
              <a:rPr lang="en-US" b="1" dirty="0" smtClean="0">
                <a:solidFill>
                  <a:srgbClr val="002060"/>
                </a:solidFill>
              </a:rPr>
              <a:t>                          ZnCl</a:t>
            </a:r>
            <a:r>
              <a:rPr lang="en-US" b="1" baseline="-25000" dirty="0" smtClean="0">
                <a:solidFill>
                  <a:srgbClr val="002060"/>
                </a:solidFill>
              </a:rPr>
              <a:t>2</a:t>
            </a:r>
            <a:r>
              <a:rPr lang="en-US" b="1" dirty="0" smtClean="0">
                <a:solidFill>
                  <a:srgbClr val="002060"/>
                </a:solidFill>
              </a:rPr>
              <a:t> </a:t>
            </a:r>
            <a:r>
              <a:rPr lang="en-US" b="1" dirty="0">
                <a:solidFill>
                  <a:srgbClr val="002060"/>
                </a:solidFill>
              </a:rPr>
              <a:t>+ </a:t>
            </a:r>
            <a:r>
              <a:rPr lang="en-US" b="1" dirty="0" smtClean="0">
                <a:solidFill>
                  <a:srgbClr val="002060"/>
                </a:solidFill>
              </a:rPr>
              <a:t>H</a:t>
            </a:r>
            <a:r>
              <a:rPr lang="en-US" b="1" baseline="-25000" dirty="0" smtClean="0">
                <a:solidFill>
                  <a:srgbClr val="002060"/>
                </a:solidFill>
              </a:rPr>
              <a:t>2(g)</a:t>
            </a:r>
            <a:endParaRPr lang="en-US" b="1" dirty="0">
              <a:solidFill>
                <a:srgbClr val="002060"/>
              </a:solidFill>
            </a:endParaRPr>
          </a:p>
          <a:p>
            <a:r>
              <a:rPr lang="en-US" b="1" dirty="0" smtClean="0">
                <a:solidFill>
                  <a:srgbClr val="002060"/>
                </a:solidFill>
              </a:rPr>
              <a:t>Zn</a:t>
            </a:r>
            <a:r>
              <a:rPr lang="en-US" b="1" baseline="-25000" dirty="0">
                <a:solidFill>
                  <a:srgbClr val="002060"/>
                </a:solidFill>
              </a:rPr>
              <a:t>(s)</a:t>
            </a:r>
            <a:r>
              <a:rPr lang="en-US" b="1" dirty="0" smtClean="0">
                <a:solidFill>
                  <a:srgbClr val="002060"/>
                </a:solidFill>
              </a:rPr>
              <a:t> </a:t>
            </a:r>
            <a:r>
              <a:rPr lang="en-US" b="1" dirty="0">
                <a:solidFill>
                  <a:srgbClr val="002060"/>
                </a:solidFill>
              </a:rPr>
              <a:t>+ </a:t>
            </a:r>
            <a:r>
              <a:rPr lang="en-US" b="1" dirty="0" smtClean="0">
                <a:solidFill>
                  <a:srgbClr val="002060"/>
                </a:solidFill>
              </a:rPr>
              <a:t>2 H</a:t>
            </a:r>
            <a:r>
              <a:rPr lang="en-US" b="1" baseline="30000" dirty="0" smtClean="0">
                <a:solidFill>
                  <a:srgbClr val="002060"/>
                </a:solidFill>
              </a:rPr>
              <a:t>+</a:t>
            </a:r>
            <a:r>
              <a:rPr lang="en-US" b="1" baseline="-25000" dirty="0" smtClean="0">
                <a:solidFill>
                  <a:srgbClr val="002060"/>
                </a:solidFill>
              </a:rPr>
              <a:t>(</a:t>
            </a:r>
            <a:r>
              <a:rPr lang="en-US" b="1" baseline="-25000" dirty="0" err="1">
                <a:solidFill>
                  <a:srgbClr val="002060"/>
                </a:solidFill>
              </a:rPr>
              <a:t>aq</a:t>
            </a:r>
            <a:r>
              <a:rPr lang="en-US" b="1" baseline="-25000" dirty="0">
                <a:solidFill>
                  <a:srgbClr val="002060"/>
                </a:solidFill>
              </a:rPr>
              <a:t>)</a:t>
            </a:r>
            <a:r>
              <a:rPr lang="en-US" b="1" dirty="0" smtClean="0">
                <a:solidFill>
                  <a:srgbClr val="002060"/>
                </a:solidFill>
              </a:rPr>
              <a:t> </a:t>
            </a:r>
            <a:r>
              <a:rPr lang="en-US" b="1" dirty="0">
                <a:solidFill>
                  <a:srgbClr val="002060"/>
                </a:solidFill>
              </a:rPr>
              <a:t>+ </a:t>
            </a:r>
            <a:r>
              <a:rPr lang="en-US" b="1" dirty="0" smtClean="0">
                <a:solidFill>
                  <a:srgbClr val="002060"/>
                </a:solidFill>
              </a:rPr>
              <a:t>2 Cl</a:t>
            </a:r>
            <a:r>
              <a:rPr lang="en-US" b="1" baseline="30000" dirty="0" smtClean="0">
                <a:solidFill>
                  <a:srgbClr val="002060"/>
                </a:solidFill>
              </a:rPr>
              <a:t>-</a:t>
            </a:r>
            <a:r>
              <a:rPr lang="en-US" b="1" baseline="-25000" dirty="0" smtClean="0">
                <a:solidFill>
                  <a:srgbClr val="002060"/>
                </a:solidFill>
              </a:rPr>
              <a:t>(</a:t>
            </a:r>
            <a:r>
              <a:rPr lang="en-US" b="1" baseline="-25000" dirty="0" err="1">
                <a:solidFill>
                  <a:srgbClr val="002060"/>
                </a:solidFill>
              </a:rPr>
              <a:t>aq</a:t>
            </a:r>
            <a:r>
              <a:rPr lang="en-US" b="1" baseline="-25000" dirty="0">
                <a:solidFill>
                  <a:srgbClr val="002060"/>
                </a:solidFill>
              </a:rPr>
              <a:t>)</a:t>
            </a:r>
            <a:r>
              <a:rPr lang="en-US" b="1" dirty="0" smtClean="0">
                <a:solidFill>
                  <a:srgbClr val="002060"/>
                </a:solidFill>
              </a:rPr>
              <a:t> </a:t>
            </a:r>
            <a:r>
              <a:rPr lang="en-US" b="1" dirty="0">
                <a:solidFill>
                  <a:srgbClr val="002060"/>
                </a:solidFill>
              </a:rPr>
              <a:t> </a:t>
            </a:r>
            <a:r>
              <a:rPr lang="en-US" b="1" dirty="0" smtClean="0">
                <a:solidFill>
                  <a:srgbClr val="002060"/>
                </a:solidFill>
              </a:rPr>
              <a:t>          </a:t>
            </a:r>
            <a:r>
              <a:rPr lang="en-US" b="1" dirty="0">
                <a:solidFill>
                  <a:srgbClr val="002060"/>
                </a:solidFill>
              </a:rPr>
              <a:t> </a:t>
            </a:r>
            <a:r>
              <a:rPr lang="en-US" b="1" dirty="0" smtClean="0">
                <a:solidFill>
                  <a:srgbClr val="002060"/>
                </a:solidFill>
              </a:rPr>
              <a:t>      Zn</a:t>
            </a:r>
            <a:r>
              <a:rPr lang="en-US" b="1" baseline="30000" dirty="0" smtClean="0">
                <a:solidFill>
                  <a:srgbClr val="002060"/>
                </a:solidFill>
              </a:rPr>
              <a:t>2+</a:t>
            </a:r>
            <a:r>
              <a:rPr lang="en-US" b="1" baseline="-25000" dirty="0" smtClean="0">
                <a:solidFill>
                  <a:srgbClr val="002060"/>
                </a:solidFill>
              </a:rPr>
              <a:t>(</a:t>
            </a:r>
            <a:r>
              <a:rPr lang="en-US" b="1" baseline="-25000" dirty="0" err="1">
                <a:solidFill>
                  <a:srgbClr val="002060"/>
                </a:solidFill>
              </a:rPr>
              <a:t>aq</a:t>
            </a:r>
            <a:r>
              <a:rPr lang="en-US" b="1" baseline="-25000" dirty="0">
                <a:solidFill>
                  <a:srgbClr val="002060"/>
                </a:solidFill>
              </a:rPr>
              <a:t>)</a:t>
            </a:r>
            <a:r>
              <a:rPr lang="en-US" b="1" dirty="0" smtClean="0">
                <a:solidFill>
                  <a:srgbClr val="002060"/>
                </a:solidFill>
              </a:rPr>
              <a:t> </a:t>
            </a:r>
            <a:r>
              <a:rPr lang="en-US" b="1" dirty="0">
                <a:solidFill>
                  <a:srgbClr val="002060"/>
                </a:solidFill>
              </a:rPr>
              <a:t>+ </a:t>
            </a:r>
            <a:r>
              <a:rPr lang="en-US" b="1" dirty="0" smtClean="0">
                <a:solidFill>
                  <a:srgbClr val="002060"/>
                </a:solidFill>
              </a:rPr>
              <a:t>2 Cl</a:t>
            </a:r>
            <a:r>
              <a:rPr lang="en-US" b="1" baseline="30000" dirty="0" smtClean="0">
                <a:solidFill>
                  <a:srgbClr val="002060"/>
                </a:solidFill>
              </a:rPr>
              <a:t>-</a:t>
            </a:r>
            <a:r>
              <a:rPr lang="en-US" b="1" baseline="-25000" dirty="0">
                <a:solidFill>
                  <a:srgbClr val="002060"/>
                </a:solidFill>
              </a:rPr>
              <a:t> (</a:t>
            </a:r>
            <a:r>
              <a:rPr lang="en-US" b="1" baseline="-25000" dirty="0" err="1">
                <a:solidFill>
                  <a:srgbClr val="002060"/>
                </a:solidFill>
              </a:rPr>
              <a:t>aq</a:t>
            </a:r>
            <a:r>
              <a:rPr lang="en-US" b="1" baseline="-25000" dirty="0">
                <a:solidFill>
                  <a:srgbClr val="002060"/>
                </a:solidFill>
              </a:rPr>
              <a:t>)</a:t>
            </a:r>
            <a:r>
              <a:rPr lang="en-US" b="1" dirty="0" smtClean="0">
                <a:solidFill>
                  <a:srgbClr val="002060"/>
                </a:solidFill>
              </a:rPr>
              <a:t> </a:t>
            </a:r>
            <a:r>
              <a:rPr lang="en-US" b="1" dirty="0">
                <a:solidFill>
                  <a:srgbClr val="002060"/>
                </a:solidFill>
              </a:rPr>
              <a:t>+ </a:t>
            </a:r>
            <a:r>
              <a:rPr lang="en-US" b="1" dirty="0" smtClean="0">
                <a:solidFill>
                  <a:srgbClr val="002060"/>
                </a:solidFill>
              </a:rPr>
              <a:t>H</a:t>
            </a:r>
            <a:r>
              <a:rPr lang="en-US" b="1" baseline="-25000" dirty="0" smtClean="0">
                <a:solidFill>
                  <a:srgbClr val="002060"/>
                </a:solidFill>
              </a:rPr>
              <a:t>2(g)</a:t>
            </a:r>
            <a:endParaRPr lang="en-US" b="1" dirty="0">
              <a:solidFill>
                <a:srgbClr val="002060"/>
              </a:solidFill>
            </a:endParaRPr>
          </a:p>
          <a:p>
            <a:r>
              <a:rPr lang="en-US" dirty="0" smtClean="0"/>
              <a:t>The chloride ion (</a:t>
            </a:r>
            <a:r>
              <a:rPr lang="en-US" dirty="0" err="1" smtClean="0"/>
              <a:t>Cl</a:t>
            </a:r>
            <a:r>
              <a:rPr lang="en-US" baseline="30000" dirty="0" smtClean="0"/>
              <a:t>-</a:t>
            </a:r>
            <a:r>
              <a:rPr lang="en-US" dirty="0" smtClean="0"/>
              <a:t>)</a:t>
            </a:r>
            <a:r>
              <a:rPr lang="en-US" dirty="0"/>
              <a:t> is unchanged </a:t>
            </a:r>
            <a:r>
              <a:rPr lang="en-US" dirty="0" smtClean="0"/>
              <a:t>in the </a:t>
            </a:r>
            <a:r>
              <a:rPr lang="en-US" dirty="0"/>
              <a:t>equation, so </a:t>
            </a:r>
            <a:r>
              <a:rPr lang="en-US" dirty="0" smtClean="0"/>
              <a:t>it was oxidized or reduced, which makes it a spectator ion</a:t>
            </a:r>
            <a:endParaRPr lang="en-US" dirty="0"/>
          </a:p>
          <a:p>
            <a:endParaRPr lang="en-US" sz="2200" b="1" dirty="0" smtClean="0"/>
          </a:p>
          <a:p>
            <a:r>
              <a:rPr lang="en-US" b="1" u="sng" dirty="0" smtClean="0"/>
              <a:t>Redox Reaction</a:t>
            </a:r>
            <a:endParaRPr lang="en-US" dirty="0"/>
          </a:p>
          <a:p>
            <a:r>
              <a:rPr lang="en-US" dirty="0">
                <a:solidFill>
                  <a:srgbClr val="002060"/>
                </a:solidFill>
              </a:rPr>
              <a:t> </a:t>
            </a:r>
            <a:r>
              <a:rPr lang="en-US" b="1" dirty="0" smtClean="0">
                <a:solidFill>
                  <a:srgbClr val="002060"/>
                </a:solidFill>
              </a:rPr>
              <a:t>Zn</a:t>
            </a:r>
            <a:r>
              <a:rPr lang="en-US" b="1" baseline="-25000" dirty="0">
                <a:solidFill>
                  <a:srgbClr val="002060"/>
                </a:solidFill>
              </a:rPr>
              <a:t>(s)</a:t>
            </a:r>
            <a:r>
              <a:rPr lang="en-US" b="1" dirty="0" smtClean="0">
                <a:solidFill>
                  <a:srgbClr val="002060"/>
                </a:solidFill>
              </a:rPr>
              <a:t> </a:t>
            </a:r>
            <a:r>
              <a:rPr lang="en-US" b="1" dirty="0">
                <a:solidFill>
                  <a:srgbClr val="002060"/>
                </a:solidFill>
              </a:rPr>
              <a:t>+ </a:t>
            </a:r>
            <a:r>
              <a:rPr lang="en-US" b="1" dirty="0" smtClean="0">
                <a:solidFill>
                  <a:srgbClr val="002060"/>
                </a:solidFill>
              </a:rPr>
              <a:t>2 H</a:t>
            </a:r>
            <a:r>
              <a:rPr lang="en-US" b="1" baseline="30000" dirty="0" smtClean="0">
                <a:solidFill>
                  <a:srgbClr val="002060"/>
                </a:solidFill>
              </a:rPr>
              <a:t>+</a:t>
            </a:r>
            <a:r>
              <a:rPr lang="en-US" b="1" baseline="-25000" dirty="0">
                <a:solidFill>
                  <a:srgbClr val="002060"/>
                </a:solidFill>
              </a:rPr>
              <a:t>(</a:t>
            </a:r>
            <a:r>
              <a:rPr lang="en-US" b="1" baseline="-25000" dirty="0" err="1">
                <a:solidFill>
                  <a:srgbClr val="002060"/>
                </a:solidFill>
              </a:rPr>
              <a:t>aq</a:t>
            </a:r>
            <a:r>
              <a:rPr lang="en-US" b="1" baseline="-25000" dirty="0">
                <a:solidFill>
                  <a:srgbClr val="002060"/>
                </a:solidFill>
              </a:rPr>
              <a:t>)</a:t>
            </a:r>
            <a:r>
              <a:rPr lang="en-US" b="1" dirty="0" smtClean="0">
                <a:solidFill>
                  <a:srgbClr val="002060"/>
                </a:solidFill>
              </a:rPr>
              <a:t> </a:t>
            </a:r>
            <a:r>
              <a:rPr lang="en-US" b="1" dirty="0">
                <a:solidFill>
                  <a:srgbClr val="002060"/>
                </a:solidFill>
              </a:rPr>
              <a:t> </a:t>
            </a:r>
            <a:r>
              <a:rPr lang="en-US" b="1" dirty="0" smtClean="0">
                <a:solidFill>
                  <a:srgbClr val="002060"/>
                </a:solidFill>
              </a:rPr>
              <a:t>                </a:t>
            </a:r>
            <a:r>
              <a:rPr lang="en-US" b="1" dirty="0">
                <a:solidFill>
                  <a:srgbClr val="002060"/>
                </a:solidFill>
              </a:rPr>
              <a:t> </a:t>
            </a:r>
            <a:r>
              <a:rPr lang="en-US" b="1" dirty="0" smtClean="0">
                <a:solidFill>
                  <a:srgbClr val="002060"/>
                </a:solidFill>
              </a:rPr>
              <a:t>                Zn</a:t>
            </a:r>
            <a:r>
              <a:rPr lang="en-US" b="1" baseline="30000" dirty="0" smtClean="0">
                <a:solidFill>
                  <a:srgbClr val="002060"/>
                </a:solidFill>
              </a:rPr>
              <a:t>2+</a:t>
            </a:r>
            <a:r>
              <a:rPr lang="en-US" b="1" baseline="-25000" dirty="0">
                <a:solidFill>
                  <a:srgbClr val="002060"/>
                </a:solidFill>
              </a:rPr>
              <a:t>(</a:t>
            </a:r>
            <a:r>
              <a:rPr lang="en-US" b="1" baseline="-25000" dirty="0" err="1">
                <a:solidFill>
                  <a:srgbClr val="002060"/>
                </a:solidFill>
              </a:rPr>
              <a:t>aq</a:t>
            </a:r>
            <a:r>
              <a:rPr lang="en-US" b="1" baseline="-25000" dirty="0">
                <a:solidFill>
                  <a:srgbClr val="002060"/>
                </a:solidFill>
              </a:rPr>
              <a:t>)</a:t>
            </a:r>
            <a:r>
              <a:rPr lang="en-US" b="1" dirty="0" smtClean="0">
                <a:solidFill>
                  <a:srgbClr val="002060"/>
                </a:solidFill>
              </a:rPr>
              <a:t> </a:t>
            </a:r>
            <a:r>
              <a:rPr lang="en-US" b="1" dirty="0">
                <a:solidFill>
                  <a:srgbClr val="002060"/>
                </a:solidFill>
              </a:rPr>
              <a:t>+ </a:t>
            </a:r>
            <a:r>
              <a:rPr lang="en-US" b="1" dirty="0" smtClean="0">
                <a:solidFill>
                  <a:srgbClr val="002060"/>
                </a:solidFill>
              </a:rPr>
              <a:t>H</a:t>
            </a:r>
            <a:r>
              <a:rPr lang="en-US" b="1" baseline="-25000" dirty="0" smtClean="0">
                <a:solidFill>
                  <a:srgbClr val="002060"/>
                </a:solidFill>
              </a:rPr>
              <a:t>2(g)</a:t>
            </a:r>
            <a:endParaRPr lang="en-US" b="1" dirty="0">
              <a:solidFill>
                <a:srgbClr val="002060"/>
              </a:solidFill>
            </a:endParaRPr>
          </a:p>
          <a:p>
            <a:r>
              <a:rPr lang="en-US" dirty="0"/>
              <a:t> </a:t>
            </a:r>
            <a:r>
              <a:rPr lang="en-US" dirty="0" smtClean="0"/>
              <a:t>Zinc </a:t>
            </a:r>
            <a:r>
              <a:rPr lang="en-US" dirty="0"/>
              <a:t>is </a:t>
            </a:r>
            <a:r>
              <a:rPr lang="en-US" dirty="0" smtClean="0"/>
              <a:t>oxidized </a:t>
            </a:r>
            <a:r>
              <a:rPr lang="en-US" dirty="0"/>
              <a:t>to Zn</a:t>
            </a:r>
            <a:r>
              <a:rPr lang="en-US" baseline="30000" dirty="0"/>
              <a:t>2</a:t>
            </a:r>
            <a:r>
              <a:rPr lang="en-US" baseline="30000" dirty="0" smtClean="0"/>
              <a:t>+</a:t>
            </a:r>
            <a:r>
              <a:rPr lang="en-US" baseline="-25000" dirty="0"/>
              <a:t>(</a:t>
            </a:r>
            <a:r>
              <a:rPr lang="en-US" baseline="-25000" dirty="0" err="1"/>
              <a:t>aq</a:t>
            </a:r>
            <a:r>
              <a:rPr lang="en-US" baseline="-25000" dirty="0"/>
              <a:t>)</a:t>
            </a:r>
            <a:r>
              <a:rPr lang="en-US" dirty="0" smtClean="0"/>
              <a:t>, </a:t>
            </a:r>
            <a:r>
              <a:rPr lang="en-US" dirty="0"/>
              <a:t>H</a:t>
            </a:r>
            <a:r>
              <a:rPr lang="en-US" baseline="30000" dirty="0" smtClean="0"/>
              <a:t>+</a:t>
            </a:r>
            <a:r>
              <a:rPr lang="en-US" baseline="-25000" dirty="0"/>
              <a:t>(</a:t>
            </a:r>
            <a:r>
              <a:rPr lang="en-US" baseline="-25000" dirty="0" err="1"/>
              <a:t>aq</a:t>
            </a:r>
            <a:r>
              <a:rPr lang="en-US" baseline="-25000" dirty="0"/>
              <a:t>)</a:t>
            </a:r>
            <a:r>
              <a:rPr lang="en-US" dirty="0" smtClean="0"/>
              <a:t> </a:t>
            </a:r>
            <a:r>
              <a:rPr lang="en-US" dirty="0"/>
              <a:t>is reduced to </a:t>
            </a:r>
            <a:r>
              <a:rPr lang="en-US" dirty="0" smtClean="0"/>
              <a:t>form H</a:t>
            </a:r>
            <a:r>
              <a:rPr lang="en-US" baseline="-25000" dirty="0" smtClean="0"/>
              <a:t>2(g)</a:t>
            </a:r>
            <a:endParaRPr lang="en-US" dirty="0"/>
          </a:p>
          <a:p>
            <a:endParaRPr lang="en-US" dirty="0"/>
          </a:p>
          <a:p>
            <a:r>
              <a:rPr lang="en-US" b="1" u="sng" dirty="0">
                <a:solidFill>
                  <a:srgbClr val="FF0000"/>
                </a:solidFill>
              </a:rPr>
              <a:t>In </a:t>
            </a:r>
            <a:r>
              <a:rPr lang="en-US" b="1" u="sng" dirty="0" smtClean="0">
                <a:solidFill>
                  <a:srgbClr val="FF0000"/>
                </a:solidFill>
              </a:rPr>
              <a:t>General</a:t>
            </a:r>
            <a:endParaRPr lang="en-US" dirty="0">
              <a:solidFill>
                <a:srgbClr val="FF0000"/>
              </a:solidFill>
            </a:endParaRPr>
          </a:p>
          <a:p>
            <a:r>
              <a:rPr lang="en-US" b="1" dirty="0">
                <a:solidFill>
                  <a:srgbClr val="FF0000"/>
                </a:solidFill>
              </a:rPr>
              <a:t>When there is oxidation, there is also reduction</a:t>
            </a:r>
            <a:r>
              <a:rPr lang="en-US" b="1" dirty="0" smtClean="0">
                <a:solidFill>
                  <a:srgbClr val="FF0000"/>
                </a:solidFill>
              </a:rPr>
              <a:t>.</a:t>
            </a:r>
            <a:r>
              <a:rPr lang="en-US" dirty="0">
                <a:solidFill>
                  <a:srgbClr val="FF0000"/>
                </a:solidFill>
              </a:rPr>
              <a:t> </a:t>
            </a:r>
            <a:r>
              <a:rPr lang="en-US" b="1" dirty="0" smtClean="0">
                <a:solidFill>
                  <a:srgbClr val="FF0000"/>
                </a:solidFill>
              </a:rPr>
              <a:t>The </a:t>
            </a:r>
            <a:r>
              <a:rPr lang="en-US" b="1" dirty="0">
                <a:solidFill>
                  <a:srgbClr val="FF0000"/>
                </a:solidFill>
              </a:rPr>
              <a:t>substance which </a:t>
            </a:r>
            <a:r>
              <a:rPr lang="en-US" b="1" u="sng" dirty="0">
                <a:solidFill>
                  <a:srgbClr val="FF0000"/>
                </a:solidFill>
              </a:rPr>
              <a:t>loses</a:t>
            </a:r>
            <a:r>
              <a:rPr lang="en-US" b="1" dirty="0">
                <a:solidFill>
                  <a:srgbClr val="FF0000"/>
                </a:solidFill>
              </a:rPr>
              <a:t> electrons is </a:t>
            </a:r>
            <a:r>
              <a:rPr lang="en-US" b="1" u="sng" dirty="0" smtClean="0">
                <a:solidFill>
                  <a:srgbClr val="FF0000"/>
                </a:solidFill>
              </a:rPr>
              <a:t>oxidized</a:t>
            </a:r>
            <a:r>
              <a:rPr lang="en-US" b="1" dirty="0" smtClean="0">
                <a:solidFill>
                  <a:srgbClr val="FF0000"/>
                </a:solidFill>
              </a:rPr>
              <a:t>. The </a:t>
            </a:r>
            <a:r>
              <a:rPr lang="en-US" b="1" dirty="0">
                <a:solidFill>
                  <a:srgbClr val="FF0000"/>
                </a:solidFill>
              </a:rPr>
              <a:t>substance which gains electrons is </a:t>
            </a:r>
            <a:r>
              <a:rPr lang="en-US" b="1" u="sng" dirty="0">
                <a:solidFill>
                  <a:srgbClr val="FF0000"/>
                </a:solidFill>
              </a:rPr>
              <a:t>reduced</a:t>
            </a:r>
            <a:r>
              <a:rPr lang="en-US" b="1" dirty="0">
                <a:solidFill>
                  <a:srgbClr val="FF0000"/>
                </a:solidFill>
              </a:rPr>
              <a:t>.</a:t>
            </a:r>
            <a:endParaRPr lang="en-US" dirty="0">
              <a:solidFill>
                <a:srgbClr val="FF0000"/>
              </a:solidFill>
            </a:endParaRPr>
          </a:p>
          <a:p>
            <a:endParaRPr lang="en-US" dirty="0">
              <a:solidFill>
                <a:srgbClr val="FF0000"/>
              </a:solidFill>
            </a:endParaRPr>
          </a:p>
        </p:txBody>
      </p:sp>
      <p:sp>
        <p:nvSpPr>
          <p:cNvPr id="7" name="Slide Number Placeholder 6"/>
          <p:cNvSpPr>
            <a:spLocks noGrp="1"/>
          </p:cNvSpPr>
          <p:nvPr>
            <p:ph type="sldNum" sz="quarter" idx="12"/>
          </p:nvPr>
        </p:nvSpPr>
        <p:spPr/>
        <p:txBody>
          <a:bodyPr/>
          <a:lstStyle/>
          <a:p>
            <a:fld id="{A69D9B76-05C6-454B-AEC4-5BA0B1C51C00}" type="slidenum">
              <a:rPr lang="en-US" smtClean="0"/>
              <a:t>13</a:t>
            </a:fld>
            <a:endParaRPr lang="en-US"/>
          </a:p>
        </p:txBody>
      </p:sp>
      <p:cxnSp>
        <p:nvCxnSpPr>
          <p:cNvPr id="8" name="Straight Arrow Connector 7"/>
          <p:cNvCxnSpPr/>
          <p:nvPr/>
        </p:nvCxnSpPr>
        <p:spPr>
          <a:xfrm>
            <a:off x="3381375" y="2819400"/>
            <a:ext cx="609600" cy="0"/>
          </a:xfrm>
          <a:prstGeom prst="straightConnector1">
            <a:avLst/>
          </a:prstGeom>
          <a:ln w="1905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3381375" y="3124200"/>
            <a:ext cx="609600" cy="0"/>
          </a:xfrm>
          <a:prstGeom prst="straightConnector1">
            <a:avLst/>
          </a:prstGeom>
          <a:ln w="1905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3381375" y="4343400"/>
            <a:ext cx="609600" cy="0"/>
          </a:xfrm>
          <a:prstGeom prst="straightConnector1">
            <a:avLst/>
          </a:prstGeom>
          <a:ln w="19050">
            <a:solidFill>
              <a:srgbClr val="00206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3984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arn(inVertical)">
                                      <p:cBhvr>
                                        <p:cTn id="17" dur="500"/>
                                        <p:tgtEl>
                                          <p:spTgt spid="2">
                                            <p:txEl>
                                              <p:pRg st="3" end="3"/>
                                            </p:txEl>
                                          </p:spTgt>
                                        </p:tgtEl>
                                      </p:cBhvr>
                                    </p:animEffect>
                                  </p:childTnLst>
                                </p:cTn>
                              </p:par>
                              <p:par>
                                <p:cTn id="18" presetID="22" presetClass="entr" presetSubtype="8" fill="hold" nodeType="with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wipe(left)">
                                      <p:cBhvr>
                                        <p:cTn id="20" dur="500"/>
                                        <p:tgtEl>
                                          <p:spTgt spid="8"/>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barn(inVertical)">
                                      <p:cBhvr>
                                        <p:cTn id="25" dur="500"/>
                                        <p:tgtEl>
                                          <p:spTgt spid="2">
                                            <p:txEl>
                                              <p:pRg st="4" end="4"/>
                                            </p:txEl>
                                          </p:spTgt>
                                        </p:tgtEl>
                                      </p:cBhvr>
                                    </p:animEffect>
                                  </p:childTnLst>
                                </p:cTn>
                              </p:par>
                              <p:par>
                                <p:cTn id="26" presetID="22" presetClass="entr" presetSubtype="8" fill="hold" nodeType="with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wipe(left)">
                                      <p:cBhvr>
                                        <p:cTn id="28" dur="500"/>
                                        <p:tgtEl>
                                          <p:spTgt spid="9"/>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2">
                                            <p:txEl>
                                              <p:pRg st="5" end="5"/>
                                            </p:txEl>
                                          </p:spTgt>
                                        </p:tgtEl>
                                        <p:attrNameLst>
                                          <p:attrName>style.visibility</p:attrName>
                                        </p:attrNameLst>
                                      </p:cBhvr>
                                      <p:to>
                                        <p:strVal val="visible"/>
                                      </p:to>
                                    </p:set>
                                    <p:animEffect transition="in" filter="barn(inVertical)">
                                      <p:cBhvr>
                                        <p:cTn id="33" dur="500"/>
                                        <p:tgtEl>
                                          <p:spTgt spid="2">
                                            <p:txEl>
                                              <p:pRg st="5" end="5"/>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nodeType="clickEffect">
                                  <p:stCondLst>
                                    <p:cond delay="0"/>
                                  </p:stCondLst>
                                  <p:childTnLst>
                                    <p:set>
                                      <p:cBhvr>
                                        <p:cTn id="37" dur="1" fill="hold">
                                          <p:stCondLst>
                                            <p:cond delay="0"/>
                                          </p:stCondLst>
                                        </p:cTn>
                                        <p:tgtEl>
                                          <p:spTgt spid="2">
                                            <p:txEl>
                                              <p:pRg st="7" end="7"/>
                                            </p:txEl>
                                          </p:spTgt>
                                        </p:tgtEl>
                                        <p:attrNameLst>
                                          <p:attrName>style.visibility</p:attrName>
                                        </p:attrNameLst>
                                      </p:cBhvr>
                                      <p:to>
                                        <p:strVal val="visible"/>
                                      </p:to>
                                    </p:set>
                                    <p:animEffect transition="in" filter="barn(inVertical)">
                                      <p:cBhvr>
                                        <p:cTn id="38" dur="500"/>
                                        <p:tgtEl>
                                          <p:spTgt spid="2">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nodeType="clickEffect">
                                  <p:stCondLst>
                                    <p:cond delay="0"/>
                                  </p:stCondLst>
                                  <p:childTnLst>
                                    <p:set>
                                      <p:cBhvr>
                                        <p:cTn id="42" dur="1" fill="hold">
                                          <p:stCondLst>
                                            <p:cond delay="0"/>
                                          </p:stCondLst>
                                        </p:cTn>
                                        <p:tgtEl>
                                          <p:spTgt spid="2">
                                            <p:txEl>
                                              <p:pRg st="8" end="8"/>
                                            </p:txEl>
                                          </p:spTgt>
                                        </p:tgtEl>
                                        <p:attrNameLst>
                                          <p:attrName>style.visibility</p:attrName>
                                        </p:attrNameLst>
                                      </p:cBhvr>
                                      <p:to>
                                        <p:strVal val="visible"/>
                                      </p:to>
                                    </p:set>
                                    <p:animEffect transition="in" filter="barn(inVertical)">
                                      <p:cBhvr>
                                        <p:cTn id="43" dur="500"/>
                                        <p:tgtEl>
                                          <p:spTgt spid="2">
                                            <p:txEl>
                                              <p:pRg st="8" end="8"/>
                                            </p:txEl>
                                          </p:spTgt>
                                        </p:tgtEl>
                                      </p:cBhvr>
                                    </p:animEffect>
                                  </p:childTnLst>
                                </p:cTn>
                              </p:par>
                              <p:par>
                                <p:cTn id="44" presetID="22" presetClass="entr" presetSubtype="8" fill="hold" nodeType="withEffect">
                                  <p:stCondLst>
                                    <p:cond delay="0"/>
                                  </p:stCondLst>
                                  <p:childTnLst>
                                    <p:set>
                                      <p:cBhvr>
                                        <p:cTn id="45" dur="1" fill="hold">
                                          <p:stCondLst>
                                            <p:cond delay="0"/>
                                          </p:stCondLst>
                                        </p:cTn>
                                        <p:tgtEl>
                                          <p:spTgt spid="10"/>
                                        </p:tgtEl>
                                        <p:attrNameLst>
                                          <p:attrName>style.visibility</p:attrName>
                                        </p:attrNameLst>
                                      </p:cBhvr>
                                      <p:to>
                                        <p:strVal val="visible"/>
                                      </p:to>
                                    </p:set>
                                    <p:animEffect transition="in" filter="wipe(left)">
                                      <p:cBhvr>
                                        <p:cTn id="46" dur="500"/>
                                        <p:tgtEl>
                                          <p:spTgt spid="10"/>
                                        </p:tgtEl>
                                      </p:cBhvr>
                                    </p:animEffect>
                                  </p:childTnLst>
                                </p:cTn>
                              </p:par>
                            </p:childTnLst>
                          </p:cTn>
                        </p:par>
                      </p:childTnLst>
                    </p:cTn>
                  </p:par>
                  <p:par>
                    <p:cTn id="47" fill="hold">
                      <p:stCondLst>
                        <p:cond delay="indefinite"/>
                      </p:stCondLst>
                      <p:childTnLst>
                        <p:par>
                          <p:cTn id="48" fill="hold">
                            <p:stCondLst>
                              <p:cond delay="0"/>
                            </p:stCondLst>
                            <p:childTnLst>
                              <p:par>
                                <p:cTn id="49" presetID="16" presetClass="entr" presetSubtype="21" fill="hold" nodeType="clickEffect">
                                  <p:stCondLst>
                                    <p:cond delay="0"/>
                                  </p:stCondLst>
                                  <p:childTnLst>
                                    <p:set>
                                      <p:cBhvr>
                                        <p:cTn id="50" dur="1" fill="hold">
                                          <p:stCondLst>
                                            <p:cond delay="0"/>
                                          </p:stCondLst>
                                        </p:cTn>
                                        <p:tgtEl>
                                          <p:spTgt spid="2">
                                            <p:txEl>
                                              <p:pRg st="9" end="9"/>
                                            </p:txEl>
                                          </p:spTgt>
                                        </p:tgtEl>
                                        <p:attrNameLst>
                                          <p:attrName>style.visibility</p:attrName>
                                        </p:attrNameLst>
                                      </p:cBhvr>
                                      <p:to>
                                        <p:strVal val="visible"/>
                                      </p:to>
                                    </p:set>
                                    <p:animEffect transition="in" filter="barn(inVertical)">
                                      <p:cBhvr>
                                        <p:cTn id="51" dur="500"/>
                                        <p:tgtEl>
                                          <p:spTgt spid="2">
                                            <p:txEl>
                                              <p:pRg st="9" end="9"/>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16" presetClass="entr" presetSubtype="21" fill="hold" nodeType="clickEffect">
                                  <p:stCondLst>
                                    <p:cond delay="0"/>
                                  </p:stCondLst>
                                  <p:childTnLst>
                                    <p:set>
                                      <p:cBhvr>
                                        <p:cTn id="55" dur="1" fill="hold">
                                          <p:stCondLst>
                                            <p:cond delay="0"/>
                                          </p:stCondLst>
                                        </p:cTn>
                                        <p:tgtEl>
                                          <p:spTgt spid="2">
                                            <p:txEl>
                                              <p:pRg st="11" end="11"/>
                                            </p:txEl>
                                          </p:spTgt>
                                        </p:tgtEl>
                                        <p:attrNameLst>
                                          <p:attrName>style.visibility</p:attrName>
                                        </p:attrNameLst>
                                      </p:cBhvr>
                                      <p:to>
                                        <p:strVal val="visible"/>
                                      </p:to>
                                    </p:set>
                                    <p:animEffect transition="in" filter="barn(inVertical)">
                                      <p:cBhvr>
                                        <p:cTn id="56" dur="500"/>
                                        <p:tgtEl>
                                          <p:spTgt spid="2">
                                            <p:txEl>
                                              <p:pRg st="11" end="11"/>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16" presetClass="entr" presetSubtype="21" fill="hold" nodeType="clickEffect">
                                  <p:stCondLst>
                                    <p:cond delay="0"/>
                                  </p:stCondLst>
                                  <p:childTnLst>
                                    <p:set>
                                      <p:cBhvr>
                                        <p:cTn id="60" dur="1" fill="hold">
                                          <p:stCondLst>
                                            <p:cond delay="0"/>
                                          </p:stCondLst>
                                        </p:cTn>
                                        <p:tgtEl>
                                          <p:spTgt spid="2">
                                            <p:txEl>
                                              <p:pRg st="12" end="12"/>
                                            </p:txEl>
                                          </p:spTgt>
                                        </p:tgtEl>
                                        <p:attrNameLst>
                                          <p:attrName>style.visibility</p:attrName>
                                        </p:attrNameLst>
                                      </p:cBhvr>
                                      <p:to>
                                        <p:strVal val="visible"/>
                                      </p:to>
                                    </p:set>
                                    <p:animEffect transition="in" filter="barn(inVertical)">
                                      <p:cBhvr>
                                        <p:cTn id="61" dur="500"/>
                                        <p:tgtEl>
                                          <p:spTgt spid="2">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ctr"/>
            <a:r>
              <a:rPr lang="en-US" dirty="0">
                <a:solidFill>
                  <a:srgbClr val="002060"/>
                </a:solidFill>
              </a:rPr>
              <a:t>Some Oxidation-Reduction Problems</a:t>
            </a:r>
            <a:endParaRPr lang="en-US" dirty="0"/>
          </a:p>
        </p:txBody>
      </p:sp>
      <p:sp>
        <p:nvSpPr>
          <p:cNvPr id="2" name="Content Placeholder 1"/>
          <p:cNvSpPr>
            <a:spLocks noGrp="1"/>
          </p:cNvSpPr>
          <p:nvPr>
            <p:ph idx="1"/>
          </p:nvPr>
        </p:nvSpPr>
        <p:spPr/>
        <p:txBody>
          <a:bodyPr>
            <a:normAutofit fontScale="70000" lnSpcReduction="20000"/>
          </a:bodyPr>
          <a:lstStyle/>
          <a:p>
            <a:r>
              <a:rPr lang="en-US" b="1" dirty="0"/>
              <a:t>Example </a:t>
            </a:r>
            <a:r>
              <a:rPr lang="en-US" b="1" dirty="0" smtClean="0"/>
              <a:t>IV</a:t>
            </a:r>
            <a:r>
              <a:rPr lang="en-US" dirty="0" smtClean="0"/>
              <a:t>: A student wants to determine the copper content of a piece of bronze, which is an alloy consisting of primarily of copper and tin. The student dissolves the sample in nitric acid and then adds a solution of potassium iodide. The reaction yields </a:t>
            </a:r>
            <a:r>
              <a:rPr lang="en-US" dirty="0" err="1" smtClean="0"/>
              <a:t>CuI</a:t>
            </a:r>
            <a:r>
              <a:rPr lang="en-US" dirty="0" smtClean="0"/>
              <a:t> and iodine, which is back-titrated using sodium thiosulfate</a:t>
            </a:r>
          </a:p>
          <a:p>
            <a:r>
              <a:rPr lang="en-US" b="1" u="sng" dirty="0" smtClean="0"/>
              <a:t>Initial reaction</a:t>
            </a:r>
            <a:endParaRPr lang="en-US" b="1" dirty="0"/>
          </a:p>
          <a:p>
            <a:r>
              <a:rPr lang="en-US" dirty="0" smtClean="0">
                <a:solidFill>
                  <a:srgbClr val="002060"/>
                </a:solidFill>
              </a:rPr>
              <a:t>           </a:t>
            </a:r>
            <a:r>
              <a:rPr lang="en-US" b="1" dirty="0" smtClean="0">
                <a:solidFill>
                  <a:srgbClr val="002060"/>
                </a:solidFill>
              </a:rPr>
              <a:t>Cu</a:t>
            </a:r>
            <a:r>
              <a:rPr lang="en-US" b="1" baseline="30000" dirty="0" smtClean="0">
                <a:solidFill>
                  <a:srgbClr val="002060"/>
                </a:solidFill>
              </a:rPr>
              <a:t>2+</a:t>
            </a:r>
            <a:r>
              <a:rPr lang="en-US" b="1" baseline="-25000" dirty="0" smtClean="0">
                <a:solidFill>
                  <a:srgbClr val="002060"/>
                </a:solidFill>
              </a:rPr>
              <a:t>(</a:t>
            </a:r>
            <a:r>
              <a:rPr lang="en-US" b="1" baseline="-25000" dirty="0" err="1" smtClean="0">
                <a:solidFill>
                  <a:srgbClr val="002060"/>
                </a:solidFill>
              </a:rPr>
              <a:t>aq</a:t>
            </a:r>
            <a:r>
              <a:rPr lang="en-US" b="1" baseline="-25000" dirty="0" smtClean="0">
                <a:solidFill>
                  <a:srgbClr val="002060"/>
                </a:solidFill>
              </a:rPr>
              <a:t>)</a:t>
            </a:r>
            <a:r>
              <a:rPr lang="en-US" b="1" dirty="0" smtClean="0">
                <a:solidFill>
                  <a:srgbClr val="002060"/>
                </a:solidFill>
              </a:rPr>
              <a:t> +  I</a:t>
            </a:r>
            <a:r>
              <a:rPr lang="en-US" b="1" baseline="30000" dirty="0">
                <a:solidFill>
                  <a:srgbClr val="002060"/>
                </a:solidFill>
              </a:rPr>
              <a:t>-</a:t>
            </a:r>
            <a:r>
              <a:rPr lang="en-US" b="1" baseline="-25000" dirty="0">
                <a:solidFill>
                  <a:srgbClr val="002060"/>
                </a:solidFill>
              </a:rPr>
              <a:t>(</a:t>
            </a:r>
            <a:r>
              <a:rPr lang="en-US" b="1" baseline="-25000" dirty="0" err="1">
                <a:solidFill>
                  <a:srgbClr val="002060"/>
                </a:solidFill>
              </a:rPr>
              <a:t>aq</a:t>
            </a:r>
            <a:r>
              <a:rPr lang="en-US" b="1" baseline="-25000" dirty="0">
                <a:solidFill>
                  <a:srgbClr val="002060"/>
                </a:solidFill>
              </a:rPr>
              <a:t>)</a:t>
            </a:r>
            <a:r>
              <a:rPr lang="en-US" b="1" dirty="0" smtClean="0">
                <a:solidFill>
                  <a:srgbClr val="002060"/>
                </a:solidFill>
              </a:rPr>
              <a:t>  + e</a:t>
            </a:r>
            <a:r>
              <a:rPr lang="en-US" b="1" baseline="30000" dirty="0" smtClean="0">
                <a:solidFill>
                  <a:srgbClr val="002060"/>
                </a:solidFill>
              </a:rPr>
              <a:t>-</a:t>
            </a:r>
            <a:r>
              <a:rPr lang="en-US" b="1" dirty="0" smtClean="0">
                <a:solidFill>
                  <a:srgbClr val="002060"/>
                </a:solidFill>
              </a:rPr>
              <a:t>          </a:t>
            </a:r>
            <a:r>
              <a:rPr lang="en-US" b="1" dirty="0">
                <a:solidFill>
                  <a:srgbClr val="002060"/>
                </a:solidFill>
              </a:rPr>
              <a:t>       </a:t>
            </a:r>
            <a:r>
              <a:rPr lang="en-US" b="1" dirty="0" err="1" smtClean="0">
                <a:solidFill>
                  <a:srgbClr val="002060"/>
                </a:solidFill>
              </a:rPr>
              <a:t>CuI</a:t>
            </a:r>
            <a:r>
              <a:rPr lang="en-US" b="1" baseline="-25000" dirty="0" smtClean="0">
                <a:solidFill>
                  <a:srgbClr val="002060"/>
                </a:solidFill>
              </a:rPr>
              <a:t>(s)</a:t>
            </a:r>
            <a:endParaRPr lang="en-US" b="1" baseline="-25000" dirty="0">
              <a:solidFill>
                <a:srgbClr val="002060"/>
              </a:solidFill>
            </a:endParaRPr>
          </a:p>
          <a:p>
            <a:r>
              <a:rPr lang="en-US" b="1" dirty="0" smtClean="0">
                <a:solidFill>
                  <a:srgbClr val="002060"/>
                </a:solidFill>
              </a:rPr>
              <a:t>           3 I</a:t>
            </a:r>
            <a:r>
              <a:rPr lang="en-US" b="1" baseline="30000" dirty="0" smtClean="0">
                <a:solidFill>
                  <a:srgbClr val="002060"/>
                </a:solidFill>
              </a:rPr>
              <a:t>-</a:t>
            </a:r>
            <a:r>
              <a:rPr lang="en-US" b="1" baseline="-25000" dirty="0">
                <a:solidFill>
                  <a:srgbClr val="002060"/>
                </a:solidFill>
              </a:rPr>
              <a:t>(</a:t>
            </a:r>
            <a:r>
              <a:rPr lang="en-US" b="1" baseline="-25000" dirty="0" err="1">
                <a:solidFill>
                  <a:srgbClr val="002060"/>
                </a:solidFill>
              </a:rPr>
              <a:t>aq</a:t>
            </a:r>
            <a:r>
              <a:rPr lang="en-US" b="1" baseline="-25000" dirty="0">
                <a:solidFill>
                  <a:srgbClr val="002060"/>
                </a:solidFill>
              </a:rPr>
              <a:t>)</a:t>
            </a:r>
            <a:r>
              <a:rPr lang="en-US" b="1" dirty="0">
                <a:solidFill>
                  <a:srgbClr val="002060"/>
                </a:solidFill>
              </a:rPr>
              <a:t> </a:t>
            </a:r>
            <a:r>
              <a:rPr lang="en-US" b="1" dirty="0" smtClean="0">
                <a:solidFill>
                  <a:srgbClr val="002060"/>
                </a:solidFill>
              </a:rPr>
              <a:t>                                      I</a:t>
            </a:r>
            <a:r>
              <a:rPr lang="en-US" b="1" baseline="-25000" dirty="0" smtClean="0">
                <a:solidFill>
                  <a:srgbClr val="002060"/>
                </a:solidFill>
              </a:rPr>
              <a:t>3</a:t>
            </a:r>
            <a:r>
              <a:rPr lang="en-US" b="1" baseline="30000" dirty="0" smtClean="0">
                <a:solidFill>
                  <a:srgbClr val="002060"/>
                </a:solidFill>
              </a:rPr>
              <a:t>-</a:t>
            </a:r>
            <a:r>
              <a:rPr lang="en-US" b="1" baseline="-25000" dirty="0" smtClean="0">
                <a:solidFill>
                  <a:srgbClr val="002060"/>
                </a:solidFill>
              </a:rPr>
              <a:t>(</a:t>
            </a:r>
            <a:r>
              <a:rPr lang="en-US" b="1" baseline="-25000" dirty="0" err="1" smtClean="0">
                <a:solidFill>
                  <a:srgbClr val="002060"/>
                </a:solidFill>
              </a:rPr>
              <a:t>aq</a:t>
            </a:r>
            <a:r>
              <a:rPr lang="en-US" b="1" baseline="-25000" dirty="0" smtClean="0">
                <a:solidFill>
                  <a:srgbClr val="002060"/>
                </a:solidFill>
              </a:rPr>
              <a:t>)  </a:t>
            </a:r>
            <a:r>
              <a:rPr lang="en-US" b="1" dirty="0" smtClean="0">
                <a:solidFill>
                  <a:srgbClr val="002060"/>
                </a:solidFill>
              </a:rPr>
              <a:t>+  2 e</a:t>
            </a:r>
            <a:r>
              <a:rPr lang="en-US" b="1" baseline="30000" dirty="0" smtClean="0">
                <a:solidFill>
                  <a:srgbClr val="002060"/>
                </a:solidFill>
              </a:rPr>
              <a:t>-</a:t>
            </a:r>
          </a:p>
          <a:p>
            <a:r>
              <a:rPr lang="en-US" b="1" dirty="0" smtClean="0">
                <a:solidFill>
                  <a:srgbClr val="002060"/>
                </a:solidFill>
              </a:rPr>
              <a:t>           2 </a:t>
            </a:r>
            <a:r>
              <a:rPr lang="en-US" b="1" dirty="0">
                <a:solidFill>
                  <a:srgbClr val="002060"/>
                </a:solidFill>
              </a:rPr>
              <a:t>Cu</a:t>
            </a:r>
            <a:r>
              <a:rPr lang="en-US" b="1" baseline="30000" dirty="0">
                <a:solidFill>
                  <a:srgbClr val="002060"/>
                </a:solidFill>
              </a:rPr>
              <a:t>2+</a:t>
            </a:r>
            <a:r>
              <a:rPr lang="en-US" b="1" baseline="-25000" dirty="0">
                <a:solidFill>
                  <a:srgbClr val="002060"/>
                </a:solidFill>
              </a:rPr>
              <a:t>(</a:t>
            </a:r>
            <a:r>
              <a:rPr lang="en-US" b="1" baseline="-25000" dirty="0" err="1">
                <a:solidFill>
                  <a:srgbClr val="002060"/>
                </a:solidFill>
              </a:rPr>
              <a:t>aq</a:t>
            </a:r>
            <a:r>
              <a:rPr lang="en-US" b="1" baseline="-25000" dirty="0">
                <a:solidFill>
                  <a:srgbClr val="002060"/>
                </a:solidFill>
              </a:rPr>
              <a:t>)</a:t>
            </a:r>
            <a:r>
              <a:rPr lang="en-US" b="1" dirty="0">
                <a:solidFill>
                  <a:srgbClr val="002060"/>
                </a:solidFill>
              </a:rPr>
              <a:t> +  </a:t>
            </a:r>
            <a:r>
              <a:rPr lang="en-US" b="1" dirty="0" smtClean="0">
                <a:solidFill>
                  <a:srgbClr val="002060"/>
                </a:solidFill>
              </a:rPr>
              <a:t> 5 I</a:t>
            </a:r>
            <a:r>
              <a:rPr lang="en-US" b="1" baseline="30000" dirty="0" smtClean="0">
                <a:solidFill>
                  <a:srgbClr val="002060"/>
                </a:solidFill>
              </a:rPr>
              <a:t>-</a:t>
            </a:r>
            <a:r>
              <a:rPr lang="en-US" b="1" baseline="-25000" dirty="0">
                <a:solidFill>
                  <a:srgbClr val="002060"/>
                </a:solidFill>
              </a:rPr>
              <a:t>(</a:t>
            </a:r>
            <a:r>
              <a:rPr lang="en-US" b="1" baseline="-25000" dirty="0" err="1">
                <a:solidFill>
                  <a:srgbClr val="002060"/>
                </a:solidFill>
              </a:rPr>
              <a:t>aq</a:t>
            </a:r>
            <a:r>
              <a:rPr lang="en-US" b="1" baseline="-25000" dirty="0">
                <a:solidFill>
                  <a:srgbClr val="002060"/>
                </a:solidFill>
              </a:rPr>
              <a:t>)</a:t>
            </a:r>
            <a:r>
              <a:rPr lang="en-US" b="1" dirty="0">
                <a:solidFill>
                  <a:srgbClr val="002060"/>
                </a:solidFill>
              </a:rPr>
              <a:t> </a:t>
            </a:r>
            <a:r>
              <a:rPr lang="en-US" b="1" dirty="0" smtClean="0">
                <a:solidFill>
                  <a:srgbClr val="002060"/>
                </a:solidFill>
              </a:rPr>
              <a:t>                 2 </a:t>
            </a:r>
            <a:r>
              <a:rPr lang="en-US" b="1" dirty="0" err="1" smtClean="0">
                <a:solidFill>
                  <a:srgbClr val="002060"/>
                </a:solidFill>
              </a:rPr>
              <a:t>CuI</a:t>
            </a:r>
            <a:r>
              <a:rPr lang="en-US" b="1" baseline="-25000" dirty="0" smtClean="0">
                <a:solidFill>
                  <a:srgbClr val="002060"/>
                </a:solidFill>
              </a:rPr>
              <a:t>(s)</a:t>
            </a:r>
            <a:r>
              <a:rPr lang="en-US" b="1" dirty="0" smtClean="0">
                <a:solidFill>
                  <a:srgbClr val="002060"/>
                </a:solidFill>
              </a:rPr>
              <a:t>  + </a:t>
            </a:r>
            <a:r>
              <a:rPr lang="en-US" b="1" dirty="0">
                <a:solidFill>
                  <a:srgbClr val="002060"/>
                </a:solidFill>
              </a:rPr>
              <a:t>I</a:t>
            </a:r>
            <a:r>
              <a:rPr lang="en-US" b="1" baseline="-25000" dirty="0">
                <a:solidFill>
                  <a:srgbClr val="002060"/>
                </a:solidFill>
              </a:rPr>
              <a:t>3</a:t>
            </a:r>
            <a:r>
              <a:rPr lang="en-US" b="1" baseline="30000" dirty="0">
                <a:solidFill>
                  <a:srgbClr val="002060"/>
                </a:solidFill>
              </a:rPr>
              <a:t>-</a:t>
            </a:r>
            <a:r>
              <a:rPr lang="en-US" b="1" baseline="-25000" dirty="0">
                <a:solidFill>
                  <a:srgbClr val="002060"/>
                </a:solidFill>
              </a:rPr>
              <a:t>(</a:t>
            </a:r>
            <a:r>
              <a:rPr lang="en-US" b="1" baseline="-25000" dirty="0" err="1">
                <a:solidFill>
                  <a:srgbClr val="002060"/>
                </a:solidFill>
              </a:rPr>
              <a:t>aq</a:t>
            </a:r>
            <a:r>
              <a:rPr lang="en-US" b="1" baseline="-25000" dirty="0">
                <a:solidFill>
                  <a:srgbClr val="002060"/>
                </a:solidFill>
              </a:rPr>
              <a:t>) </a:t>
            </a:r>
            <a:endParaRPr lang="en-US" b="1" dirty="0" smtClean="0">
              <a:solidFill>
                <a:srgbClr val="002060"/>
              </a:solidFill>
            </a:endParaRPr>
          </a:p>
          <a:p>
            <a:r>
              <a:rPr lang="en-US" b="1" u="sng" dirty="0" smtClean="0"/>
              <a:t>Back-titration</a:t>
            </a:r>
          </a:p>
          <a:p>
            <a:r>
              <a:rPr lang="en-US" sz="2800" dirty="0">
                <a:solidFill>
                  <a:srgbClr val="002060"/>
                </a:solidFill>
              </a:rPr>
              <a:t> </a:t>
            </a:r>
            <a:r>
              <a:rPr lang="en-US" sz="2800" dirty="0" smtClean="0">
                <a:solidFill>
                  <a:srgbClr val="002060"/>
                </a:solidFill>
              </a:rPr>
              <a:t>        </a:t>
            </a:r>
            <a:r>
              <a:rPr lang="en-US" b="1" dirty="0" smtClean="0">
                <a:solidFill>
                  <a:srgbClr val="002060"/>
                </a:solidFill>
              </a:rPr>
              <a:t>2 </a:t>
            </a:r>
            <a:r>
              <a:rPr lang="en-US" b="1" dirty="0">
                <a:solidFill>
                  <a:srgbClr val="002060"/>
                </a:solidFill>
              </a:rPr>
              <a:t>S</a:t>
            </a:r>
            <a:r>
              <a:rPr lang="en-US" b="1" baseline="-25000" dirty="0">
                <a:solidFill>
                  <a:srgbClr val="002060"/>
                </a:solidFill>
              </a:rPr>
              <a:t>2</a:t>
            </a:r>
            <a:r>
              <a:rPr lang="en-US" b="1" dirty="0">
                <a:solidFill>
                  <a:srgbClr val="002060"/>
                </a:solidFill>
              </a:rPr>
              <a:t>O</a:t>
            </a:r>
            <a:r>
              <a:rPr lang="en-US" b="1" baseline="-25000" dirty="0">
                <a:solidFill>
                  <a:srgbClr val="002060"/>
                </a:solidFill>
              </a:rPr>
              <a:t>3</a:t>
            </a:r>
            <a:r>
              <a:rPr lang="en-US" b="1" baseline="30000" dirty="0">
                <a:solidFill>
                  <a:srgbClr val="002060"/>
                </a:solidFill>
              </a:rPr>
              <a:t>2-</a:t>
            </a:r>
            <a:r>
              <a:rPr lang="en-US" b="1" baseline="-25000" dirty="0">
                <a:solidFill>
                  <a:srgbClr val="002060"/>
                </a:solidFill>
              </a:rPr>
              <a:t>(</a:t>
            </a:r>
            <a:r>
              <a:rPr lang="en-US" b="1" baseline="-25000" dirty="0" err="1">
                <a:solidFill>
                  <a:srgbClr val="002060"/>
                </a:solidFill>
              </a:rPr>
              <a:t>aq</a:t>
            </a:r>
            <a:r>
              <a:rPr lang="en-US" b="1" baseline="-25000" dirty="0">
                <a:solidFill>
                  <a:srgbClr val="002060"/>
                </a:solidFill>
              </a:rPr>
              <a:t>)</a:t>
            </a:r>
            <a:r>
              <a:rPr lang="en-US" b="1" dirty="0">
                <a:solidFill>
                  <a:srgbClr val="002060"/>
                </a:solidFill>
              </a:rPr>
              <a:t>    +     I</a:t>
            </a:r>
            <a:r>
              <a:rPr lang="en-US" b="1" baseline="-25000" dirty="0">
                <a:solidFill>
                  <a:srgbClr val="002060"/>
                </a:solidFill>
              </a:rPr>
              <a:t>3</a:t>
            </a:r>
            <a:r>
              <a:rPr lang="en-US" b="1" baseline="30000" dirty="0">
                <a:solidFill>
                  <a:srgbClr val="002060"/>
                </a:solidFill>
              </a:rPr>
              <a:t>-</a:t>
            </a:r>
            <a:r>
              <a:rPr lang="en-US" b="1" baseline="-25000" dirty="0">
                <a:solidFill>
                  <a:srgbClr val="002060"/>
                </a:solidFill>
              </a:rPr>
              <a:t>(</a:t>
            </a:r>
            <a:r>
              <a:rPr lang="en-US" b="1" baseline="-25000" dirty="0" err="1">
                <a:solidFill>
                  <a:srgbClr val="002060"/>
                </a:solidFill>
              </a:rPr>
              <a:t>aq</a:t>
            </a:r>
            <a:r>
              <a:rPr lang="en-US" b="1" baseline="-25000" dirty="0">
                <a:solidFill>
                  <a:srgbClr val="002060"/>
                </a:solidFill>
              </a:rPr>
              <a:t>)   </a:t>
            </a:r>
            <a:r>
              <a:rPr lang="en-US" b="1" dirty="0">
                <a:solidFill>
                  <a:srgbClr val="002060"/>
                </a:solidFill>
              </a:rPr>
              <a:t>            </a:t>
            </a:r>
            <a:r>
              <a:rPr lang="en-US" b="1" dirty="0" smtClean="0">
                <a:solidFill>
                  <a:srgbClr val="002060"/>
                </a:solidFill>
              </a:rPr>
              <a:t>3 </a:t>
            </a:r>
            <a:r>
              <a:rPr lang="en-US" b="1" dirty="0">
                <a:solidFill>
                  <a:srgbClr val="002060"/>
                </a:solidFill>
              </a:rPr>
              <a:t>I</a:t>
            </a:r>
            <a:r>
              <a:rPr lang="en-US" b="1" baseline="30000" dirty="0">
                <a:solidFill>
                  <a:srgbClr val="002060"/>
                </a:solidFill>
              </a:rPr>
              <a:t>-</a:t>
            </a:r>
            <a:r>
              <a:rPr lang="en-US" b="1" baseline="-25000" dirty="0">
                <a:solidFill>
                  <a:srgbClr val="002060"/>
                </a:solidFill>
              </a:rPr>
              <a:t>(</a:t>
            </a:r>
            <a:r>
              <a:rPr lang="en-US" b="1" baseline="-25000" dirty="0" err="1">
                <a:solidFill>
                  <a:srgbClr val="002060"/>
                </a:solidFill>
              </a:rPr>
              <a:t>aq</a:t>
            </a:r>
            <a:r>
              <a:rPr lang="en-US" b="1" baseline="-25000" dirty="0">
                <a:solidFill>
                  <a:srgbClr val="002060"/>
                </a:solidFill>
              </a:rPr>
              <a:t>)</a:t>
            </a:r>
            <a:r>
              <a:rPr lang="en-US" b="1" dirty="0">
                <a:solidFill>
                  <a:srgbClr val="002060"/>
                </a:solidFill>
              </a:rPr>
              <a:t>    +    S</a:t>
            </a:r>
            <a:r>
              <a:rPr lang="en-US" b="1" baseline="-25000" dirty="0">
                <a:solidFill>
                  <a:srgbClr val="002060"/>
                </a:solidFill>
              </a:rPr>
              <a:t>4</a:t>
            </a:r>
            <a:r>
              <a:rPr lang="en-US" b="1" dirty="0">
                <a:solidFill>
                  <a:srgbClr val="002060"/>
                </a:solidFill>
              </a:rPr>
              <a:t>O</a:t>
            </a:r>
            <a:r>
              <a:rPr lang="en-US" b="1" baseline="-25000" dirty="0">
                <a:solidFill>
                  <a:srgbClr val="002060"/>
                </a:solidFill>
              </a:rPr>
              <a:t>6</a:t>
            </a:r>
            <a:r>
              <a:rPr lang="en-US" b="1" baseline="30000" dirty="0">
                <a:solidFill>
                  <a:srgbClr val="002060"/>
                </a:solidFill>
              </a:rPr>
              <a:t>2-</a:t>
            </a:r>
            <a:r>
              <a:rPr lang="en-US" b="1" baseline="-25000" dirty="0">
                <a:solidFill>
                  <a:srgbClr val="002060"/>
                </a:solidFill>
              </a:rPr>
              <a:t>(</a:t>
            </a:r>
            <a:r>
              <a:rPr lang="en-US" b="1" baseline="-25000" dirty="0" err="1">
                <a:solidFill>
                  <a:srgbClr val="002060"/>
                </a:solidFill>
              </a:rPr>
              <a:t>aq</a:t>
            </a:r>
            <a:r>
              <a:rPr lang="en-US" b="1" baseline="-25000" dirty="0">
                <a:solidFill>
                  <a:srgbClr val="002060"/>
                </a:solidFill>
              </a:rPr>
              <a:t>)    </a:t>
            </a:r>
            <a:r>
              <a:rPr lang="en-US" sz="2800" b="1" dirty="0">
                <a:solidFill>
                  <a:srgbClr val="FF0000"/>
                </a:solidFill>
              </a:rPr>
              <a:t>	</a:t>
            </a:r>
            <a:endParaRPr lang="en-US" sz="2800" b="1" dirty="0" smtClean="0">
              <a:solidFill>
                <a:srgbClr val="FF0000"/>
              </a:solidFill>
            </a:endParaRPr>
          </a:p>
          <a:p>
            <a:r>
              <a:rPr lang="en-US" b="1" u="sng" dirty="0" smtClean="0">
                <a:solidFill>
                  <a:srgbClr val="FF0000"/>
                </a:solidFill>
              </a:rPr>
              <a:t>Overall</a:t>
            </a:r>
          </a:p>
          <a:p>
            <a:r>
              <a:rPr lang="en-US" sz="2800" dirty="0" smtClean="0">
                <a:solidFill>
                  <a:srgbClr val="FF0000"/>
                </a:solidFill>
              </a:rPr>
              <a:t>The number of moles of thiosulfate is equivalent to the number of moles of copper in the sample.</a:t>
            </a:r>
          </a:p>
          <a:p>
            <a:pPr lvl="1"/>
            <a:endParaRPr lang="en-US" dirty="0" smtClean="0">
              <a:solidFill>
                <a:srgbClr val="FF0000"/>
              </a:solidFill>
            </a:endParaRPr>
          </a:p>
          <a:p>
            <a:endParaRPr lang="en-US" dirty="0" smtClean="0">
              <a:solidFill>
                <a:schemeClr val="bg1"/>
              </a:solidFill>
            </a:endParaRPr>
          </a:p>
          <a:p>
            <a:endParaRPr lang="en-US" dirty="0"/>
          </a:p>
        </p:txBody>
      </p:sp>
      <p:sp>
        <p:nvSpPr>
          <p:cNvPr id="3" name="Slide Number Placeholder 2"/>
          <p:cNvSpPr>
            <a:spLocks noGrp="1"/>
          </p:cNvSpPr>
          <p:nvPr>
            <p:ph type="sldNum" sz="quarter" idx="12"/>
          </p:nvPr>
        </p:nvSpPr>
        <p:spPr/>
        <p:txBody>
          <a:bodyPr/>
          <a:lstStyle/>
          <a:p>
            <a:fld id="{A69D9B76-05C6-454B-AEC4-5BA0B1C51C00}" type="slidenum">
              <a:rPr lang="en-US" smtClean="0"/>
              <a:t>14</a:t>
            </a:fld>
            <a:endParaRPr lang="en-US"/>
          </a:p>
        </p:txBody>
      </p:sp>
      <p:cxnSp>
        <p:nvCxnSpPr>
          <p:cNvPr id="9" name="Straight Arrow Connector 8"/>
          <p:cNvCxnSpPr/>
          <p:nvPr/>
        </p:nvCxnSpPr>
        <p:spPr>
          <a:xfrm>
            <a:off x="4191000" y="3505200"/>
            <a:ext cx="609600" cy="0"/>
          </a:xfrm>
          <a:prstGeom prst="straightConnector1">
            <a:avLst/>
          </a:prstGeom>
          <a:ln w="1905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4191000" y="3858768"/>
            <a:ext cx="609600" cy="0"/>
          </a:xfrm>
          <a:prstGeom prst="straightConnector1">
            <a:avLst/>
          </a:prstGeom>
          <a:ln w="1905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4191000" y="4191000"/>
            <a:ext cx="609600" cy="0"/>
          </a:xfrm>
          <a:prstGeom prst="straightConnector1">
            <a:avLst/>
          </a:prstGeom>
          <a:ln w="1905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4191000" y="4876800"/>
            <a:ext cx="609600" cy="0"/>
          </a:xfrm>
          <a:prstGeom prst="straightConnector1">
            <a:avLst/>
          </a:prstGeom>
          <a:ln w="19050">
            <a:solidFill>
              <a:srgbClr val="00206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2784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par>
                                <p:cTn id="13" presetID="22" presetClass="entr" presetSubtype="8" fill="hold"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left)">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2">
                                            <p:txEl>
                                              <p:pRg st="3" end="3"/>
                                            </p:txEl>
                                          </p:spTgt>
                                        </p:tgtEl>
                                        <p:attrNameLst>
                                          <p:attrName>style.visibility</p:attrName>
                                        </p:attrNameLst>
                                      </p:cBhvr>
                                      <p:to>
                                        <p:strVal val="visible"/>
                                      </p:to>
                                    </p:set>
                                    <p:animEffect transition="in" filter="barn(inVertical)">
                                      <p:cBhvr>
                                        <p:cTn id="20" dur="500"/>
                                        <p:tgtEl>
                                          <p:spTgt spid="2">
                                            <p:txEl>
                                              <p:pRg st="3" end="3"/>
                                            </p:txEl>
                                          </p:spTgt>
                                        </p:tgtEl>
                                      </p:cBhvr>
                                    </p:animEffect>
                                  </p:childTnLst>
                                </p:cTn>
                              </p:par>
                              <p:par>
                                <p:cTn id="21" presetID="22" presetClass="entr" presetSubtype="8" fill="hold" nodeType="with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ipe(left)">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Effect transition="in" filter="barn(inVertical)">
                                      <p:cBhvr>
                                        <p:cTn id="28" dur="500"/>
                                        <p:tgtEl>
                                          <p:spTgt spid="2">
                                            <p:txEl>
                                              <p:pRg st="4" end="4"/>
                                            </p:txEl>
                                          </p:spTgt>
                                        </p:tgtEl>
                                      </p:cBhvr>
                                    </p:animEffect>
                                  </p:childTnLst>
                                </p:cTn>
                              </p:par>
                              <p:par>
                                <p:cTn id="29" presetID="22" presetClass="entr" presetSubtype="8" fill="hold" nodeType="with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wipe(left)">
                                      <p:cBhvr>
                                        <p:cTn id="31" dur="500"/>
                                        <p:tgtEl>
                                          <p:spTgt spid="13"/>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nodeType="clickEffect">
                                  <p:stCondLst>
                                    <p:cond delay="0"/>
                                  </p:stCondLst>
                                  <p:childTnLst>
                                    <p:set>
                                      <p:cBhvr>
                                        <p:cTn id="35" dur="1" fill="hold">
                                          <p:stCondLst>
                                            <p:cond delay="0"/>
                                          </p:stCondLst>
                                        </p:cTn>
                                        <p:tgtEl>
                                          <p:spTgt spid="2">
                                            <p:txEl>
                                              <p:pRg st="5" end="5"/>
                                            </p:txEl>
                                          </p:spTgt>
                                        </p:tgtEl>
                                        <p:attrNameLst>
                                          <p:attrName>style.visibility</p:attrName>
                                        </p:attrNameLst>
                                      </p:cBhvr>
                                      <p:to>
                                        <p:strVal val="visible"/>
                                      </p:to>
                                    </p:set>
                                    <p:animEffect transition="in" filter="barn(inVertical)">
                                      <p:cBhvr>
                                        <p:cTn id="36" dur="500"/>
                                        <p:tgtEl>
                                          <p:spTgt spid="2">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nodeType="clickEffect">
                                  <p:stCondLst>
                                    <p:cond delay="0"/>
                                  </p:stCondLst>
                                  <p:childTnLst>
                                    <p:set>
                                      <p:cBhvr>
                                        <p:cTn id="40" dur="1" fill="hold">
                                          <p:stCondLst>
                                            <p:cond delay="0"/>
                                          </p:stCondLst>
                                        </p:cTn>
                                        <p:tgtEl>
                                          <p:spTgt spid="2">
                                            <p:txEl>
                                              <p:pRg st="6" end="6"/>
                                            </p:txEl>
                                          </p:spTgt>
                                        </p:tgtEl>
                                        <p:attrNameLst>
                                          <p:attrName>style.visibility</p:attrName>
                                        </p:attrNameLst>
                                      </p:cBhvr>
                                      <p:to>
                                        <p:strVal val="visible"/>
                                      </p:to>
                                    </p:set>
                                    <p:animEffect transition="in" filter="barn(inVertical)">
                                      <p:cBhvr>
                                        <p:cTn id="41" dur="500"/>
                                        <p:tgtEl>
                                          <p:spTgt spid="2">
                                            <p:txEl>
                                              <p:pRg st="6" end="6"/>
                                            </p:txEl>
                                          </p:spTgt>
                                        </p:tgtEl>
                                      </p:cBhvr>
                                    </p:animEffect>
                                  </p:childTnLst>
                                </p:cTn>
                              </p:par>
                              <p:par>
                                <p:cTn id="42" presetID="22" presetClass="entr" presetSubtype="8" fill="hold" nodeType="with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left)">
                                      <p:cBhvr>
                                        <p:cTn id="44" dur="500"/>
                                        <p:tgtEl>
                                          <p:spTgt spid="14"/>
                                        </p:tgtEl>
                                      </p:cBhvr>
                                    </p:animEffect>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nodeType="click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Effect transition="in" filter="barn(inVertical)">
                                      <p:cBhvr>
                                        <p:cTn id="49" dur="500"/>
                                        <p:tgtEl>
                                          <p:spTgt spid="2">
                                            <p:txEl>
                                              <p:pRg st="7" end="7"/>
                                            </p:txEl>
                                          </p:spTgt>
                                        </p:tgtEl>
                                      </p:cBhvr>
                                    </p:animEffect>
                                  </p:childTnLst>
                                </p:cTn>
                              </p:par>
                              <p:par>
                                <p:cTn id="50" presetID="16" presetClass="entr" presetSubtype="21" fill="hold" nodeType="withEffect">
                                  <p:stCondLst>
                                    <p:cond delay="0"/>
                                  </p:stCondLst>
                                  <p:childTnLst>
                                    <p:set>
                                      <p:cBhvr>
                                        <p:cTn id="51" dur="1" fill="hold">
                                          <p:stCondLst>
                                            <p:cond delay="0"/>
                                          </p:stCondLst>
                                        </p:cTn>
                                        <p:tgtEl>
                                          <p:spTgt spid="2">
                                            <p:txEl>
                                              <p:pRg st="8" end="8"/>
                                            </p:txEl>
                                          </p:spTgt>
                                        </p:tgtEl>
                                        <p:attrNameLst>
                                          <p:attrName>style.visibility</p:attrName>
                                        </p:attrNameLst>
                                      </p:cBhvr>
                                      <p:to>
                                        <p:strVal val="visible"/>
                                      </p:to>
                                    </p:set>
                                    <p:animEffect transition="in" filter="barn(inVertical)">
                                      <p:cBhvr>
                                        <p:cTn id="52"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sz="3600" dirty="0" smtClean="0">
                <a:solidFill>
                  <a:srgbClr val="002060"/>
                </a:solidFill>
              </a:rPr>
              <a:t>The </a:t>
            </a:r>
            <a:r>
              <a:rPr lang="en-US" sz="3600" dirty="0">
                <a:solidFill>
                  <a:srgbClr val="002060"/>
                </a:solidFill>
              </a:rPr>
              <a:t>Titrimetric Analysis of Vitamin </a:t>
            </a:r>
            <a:r>
              <a:rPr lang="en-US" sz="3600" dirty="0" smtClean="0">
                <a:solidFill>
                  <a:srgbClr val="002060"/>
                </a:solidFill>
              </a:rPr>
              <a:t>C</a:t>
            </a:r>
            <a:endParaRPr lang="en-US" sz="3600" dirty="0">
              <a:solidFill>
                <a:srgbClr val="002060"/>
              </a:solidFill>
            </a:endParaRPr>
          </a:p>
        </p:txBody>
      </p:sp>
      <p:sp>
        <p:nvSpPr>
          <p:cNvPr id="2" name="Content Placeholder 1"/>
          <p:cNvSpPr>
            <a:spLocks noGrp="1"/>
          </p:cNvSpPr>
          <p:nvPr>
            <p:ph idx="1"/>
          </p:nvPr>
        </p:nvSpPr>
        <p:spPr>
          <a:xfrm>
            <a:off x="457200" y="1524000"/>
            <a:ext cx="8458200" cy="4572000"/>
          </a:xfrm>
        </p:spPr>
        <p:txBody>
          <a:bodyPr>
            <a:normAutofit/>
          </a:bodyPr>
          <a:lstStyle/>
          <a:p>
            <a:r>
              <a:rPr lang="en-US" sz="2400" dirty="0" smtClean="0"/>
              <a:t>Vitamin </a:t>
            </a:r>
            <a:r>
              <a:rPr lang="en-US" sz="2400" dirty="0"/>
              <a:t>C (compound I), also called ascorbic acid, is a colorless, water-soluble acid </a:t>
            </a:r>
            <a:r>
              <a:rPr lang="en-US" sz="2400" dirty="0" smtClean="0"/>
              <a:t>(</a:t>
            </a:r>
            <a:r>
              <a:rPr lang="en-US" sz="2400" dirty="0" err="1" smtClean="0"/>
              <a:t>K</a:t>
            </a:r>
            <a:r>
              <a:rPr lang="en-US" sz="2400" baseline="-25000" dirty="0" err="1" smtClean="0"/>
              <a:t>a</a:t>
            </a:r>
            <a:r>
              <a:rPr lang="en-US" sz="2400" dirty="0" smtClean="0"/>
              <a:t>= </a:t>
            </a:r>
            <a:r>
              <a:rPr lang="en-US" sz="2400" dirty="0"/>
              <a:t>6.7 x 10</a:t>
            </a:r>
            <a:r>
              <a:rPr lang="en-US" sz="2400" baseline="30000" dirty="0"/>
              <a:t>-5</a:t>
            </a:r>
            <a:r>
              <a:rPr lang="en-US" sz="2400" dirty="0"/>
              <a:t>, one</a:t>
            </a:r>
            <a:r>
              <a:rPr lang="en-US" sz="2400" baseline="30000" dirty="0"/>
              <a:t> </a:t>
            </a:r>
            <a:r>
              <a:rPr lang="en-US" sz="2400" dirty="0"/>
              <a:t>of the </a:t>
            </a:r>
            <a:r>
              <a:rPr lang="en-US" sz="2400" dirty="0" err="1" smtClean="0"/>
              <a:t>enolic</a:t>
            </a:r>
            <a:r>
              <a:rPr lang="en-US" sz="2400" dirty="0" smtClean="0"/>
              <a:t> </a:t>
            </a:r>
            <a:r>
              <a:rPr lang="en-US" sz="2400" dirty="0"/>
              <a:t>protons is lost) and also a powerful biochemical reducing agent that readily undergoes air oxidation to </a:t>
            </a:r>
            <a:r>
              <a:rPr lang="en-US" sz="2400" dirty="0" err="1"/>
              <a:t>dehydroascorbic</a:t>
            </a:r>
            <a:r>
              <a:rPr lang="en-US" sz="2400" dirty="0"/>
              <a:t> acid </a:t>
            </a:r>
            <a:r>
              <a:rPr lang="en-US" sz="2400" dirty="0" smtClean="0"/>
              <a:t>(compound II</a:t>
            </a:r>
            <a:r>
              <a:rPr lang="en-US" sz="2400" dirty="0"/>
              <a:t>).</a:t>
            </a:r>
          </a:p>
          <a:p>
            <a:endParaRPr lang="en-US" sz="2400" dirty="0" smtClean="0">
              <a:solidFill>
                <a:schemeClr val="bg1"/>
              </a:solidFill>
            </a:endParaRPr>
          </a:p>
          <a:p>
            <a:endParaRPr lang="en-US" sz="2400" dirty="0">
              <a:solidFill>
                <a:schemeClr val="bg1"/>
              </a:solidFill>
            </a:endParaRPr>
          </a:p>
        </p:txBody>
      </p:sp>
      <p:sp>
        <p:nvSpPr>
          <p:cNvPr id="10" name="Slide Number Placeholder 9"/>
          <p:cNvSpPr>
            <a:spLocks noGrp="1"/>
          </p:cNvSpPr>
          <p:nvPr>
            <p:ph type="sldNum" sz="quarter" idx="12"/>
          </p:nvPr>
        </p:nvSpPr>
        <p:spPr/>
        <p:txBody>
          <a:bodyPr/>
          <a:lstStyle/>
          <a:p>
            <a:fld id="{A69D9B76-05C6-454B-AEC4-5BA0B1C51C00}" type="slidenum">
              <a:rPr lang="en-US" smtClean="0"/>
              <a:t>15</a:t>
            </a:fld>
            <a:endParaRPr lang="en-US"/>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1803905148"/>
              </p:ext>
            </p:extLst>
          </p:nvPr>
        </p:nvGraphicFramePr>
        <p:xfrm>
          <a:off x="2209800" y="3307080"/>
          <a:ext cx="5198723" cy="1005840"/>
        </p:xfrm>
        <a:graphic>
          <a:graphicData uri="http://schemas.openxmlformats.org/presentationml/2006/ole">
            <mc:AlternateContent xmlns:mc="http://schemas.openxmlformats.org/markup-compatibility/2006">
              <mc:Choice xmlns:v="urn:schemas-microsoft-com:vml" Requires="v">
                <p:oleObj spid="_x0000_s1114" name="CS ChemDraw Drawing" r:id="rId3" imgW="5452353" imgH="1055658" progId="ChemDraw.Document.6.0">
                  <p:embed/>
                </p:oleObj>
              </mc:Choice>
              <mc:Fallback>
                <p:oleObj name="CS ChemDraw Drawing" r:id="rId3" imgW="5452353" imgH="1055658" progId="ChemDraw.Document.6.0">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9800" y="3307080"/>
                        <a:ext cx="5198723" cy="1005840"/>
                      </a:xfrm>
                      <a:prstGeom prst="rect">
                        <a:avLst/>
                      </a:prstGeom>
                      <a:solidFill>
                        <a:schemeClr val="accent3">
                          <a:lumMod val="40000"/>
                          <a:lumOff val="60000"/>
                        </a:schemeClr>
                      </a:solidFill>
                    </p:spPr>
                  </p:pic>
                </p:oleObj>
              </mc:Fallback>
            </mc:AlternateContent>
          </a:graphicData>
        </a:graphic>
      </p:graphicFrame>
      <p:sp>
        <p:nvSpPr>
          <p:cNvPr id="6" name="Rectangle 4"/>
          <p:cNvSpPr>
            <a:spLocks noChangeArrowheads="1"/>
          </p:cNvSpPr>
          <p:nvPr/>
        </p:nvSpPr>
        <p:spPr bwMode="auto">
          <a:xfrm>
            <a:off x="477644" y="4580658"/>
            <a:ext cx="6227987"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effectLst/>
                <a:latin typeface="Times New Roman" pitchFamily="18" charset="0"/>
                <a:ea typeface="Times"/>
                <a:cs typeface="Times New Roman" pitchFamily="18" charset="0"/>
              </a:rPr>
              <a:t>                                                   (</a:t>
            </a:r>
            <a:r>
              <a:rPr kumimoji="0" lang="en-US" sz="1600" b="1" i="0" u="none" strike="noStrike" cap="none" normalizeH="0" baseline="0" dirty="0" smtClean="0">
                <a:ln>
                  <a:noFill/>
                </a:ln>
                <a:effectLst/>
                <a:latin typeface="Times New Roman" pitchFamily="18" charset="0"/>
                <a:ea typeface="Times"/>
                <a:cs typeface="Times New Roman" pitchFamily="18" charset="0"/>
              </a:rPr>
              <a:t>I</a:t>
            </a:r>
            <a:r>
              <a:rPr kumimoji="0" lang="en-US" sz="1600" b="0" i="0" u="none" strike="noStrike" cap="none" normalizeH="0" baseline="0" dirty="0" smtClean="0">
                <a:ln>
                  <a:noFill/>
                </a:ln>
                <a:effectLst/>
                <a:latin typeface="Times New Roman" pitchFamily="18" charset="0"/>
                <a:ea typeface="Times"/>
                <a:cs typeface="Times New Roman" pitchFamily="18" charset="0"/>
              </a:rPr>
              <a:t>)	</a:t>
            </a:r>
            <a:r>
              <a:rPr lang="en-US" sz="1600" dirty="0">
                <a:latin typeface="Times New Roman" pitchFamily="18" charset="0"/>
                <a:ea typeface="Times"/>
                <a:cs typeface="Times New Roman" pitchFamily="18" charset="0"/>
              </a:rPr>
              <a:t> </a:t>
            </a:r>
            <a:r>
              <a:rPr lang="en-US" sz="1600" dirty="0" smtClean="0">
                <a:latin typeface="Times New Roman" pitchFamily="18" charset="0"/>
                <a:ea typeface="Times"/>
                <a:cs typeface="Times New Roman" pitchFamily="18" charset="0"/>
              </a:rPr>
              <a:t>                               </a:t>
            </a:r>
            <a:r>
              <a:rPr kumimoji="0" lang="en-US" sz="1600" b="0" i="0" u="none" strike="noStrike" cap="none" normalizeH="0" baseline="0" dirty="0" smtClean="0">
                <a:ln>
                  <a:noFill/>
                </a:ln>
                <a:effectLst/>
                <a:latin typeface="Times New Roman" pitchFamily="18" charset="0"/>
                <a:ea typeface="Times"/>
                <a:cs typeface="Times New Roman" pitchFamily="18" charset="0"/>
              </a:rPr>
              <a:t>        (</a:t>
            </a:r>
            <a:r>
              <a:rPr kumimoji="0" lang="en-US" sz="1600" b="1" i="0" u="none" strike="noStrike" cap="none" normalizeH="0" baseline="0" dirty="0" smtClean="0">
                <a:ln>
                  <a:noFill/>
                </a:ln>
                <a:effectLst/>
                <a:latin typeface="Times New Roman" pitchFamily="18" charset="0"/>
                <a:ea typeface="Times"/>
                <a:cs typeface="Times New Roman" pitchFamily="18" charset="0"/>
              </a:rPr>
              <a:t>II</a:t>
            </a:r>
            <a:r>
              <a:rPr kumimoji="0" lang="en-US" sz="1600" b="0" i="0" u="none" strike="noStrike" cap="none" normalizeH="0" baseline="0" dirty="0" smtClean="0">
                <a:ln>
                  <a:noFill/>
                </a:ln>
                <a:effectLst/>
                <a:latin typeface="Times New Roman" pitchFamily="18" charset="0"/>
                <a:ea typeface="Times"/>
                <a:cs typeface="Times New Roman" pitchFamily="18" charset="0"/>
              </a:rPr>
              <a:t>)</a:t>
            </a:r>
            <a:endParaRPr kumimoji="0" lang="en-US" sz="9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effectLst/>
              <a:latin typeface="Arial" pitchFamily="34" charset="0"/>
              <a:cs typeface="Arial" pitchFamily="34" charset="0"/>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3123406622"/>
              </p:ext>
            </p:extLst>
          </p:nvPr>
        </p:nvGraphicFramePr>
        <p:xfrm>
          <a:off x="1618438" y="4854575"/>
          <a:ext cx="6192078" cy="914400"/>
        </p:xfrm>
        <a:graphic>
          <a:graphicData uri="http://schemas.openxmlformats.org/presentationml/2006/ole">
            <mc:AlternateContent xmlns:mc="http://schemas.openxmlformats.org/markup-compatibility/2006">
              <mc:Choice xmlns:v="urn:schemas-microsoft-com:vml" Requires="v">
                <p:oleObj spid="_x0000_s1115" name="CS ChemDraw Drawing" r:id="rId5" imgW="8706255" imgH="1281292" progId="ChemDraw.Document.6.0">
                  <p:embed/>
                </p:oleObj>
              </mc:Choice>
              <mc:Fallback>
                <p:oleObj name="CS ChemDraw Drawing" r:id="rId5" imgW="8706255" imgH="1281292" progId="ChemDraw.Document.6.0">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18438" y="4854575"/>
                        <a:ext cx="6192078" cy="914400"/>
                      </a:xfrm>
                      <a:prstGeom prst="rect">
                        <a:avLst/>
                      </a:prstGeom>
                      <a:solidFill>
                        <a:schemeClr val="accent4">
                          <a:lumMod val="40000"/>
                          <a:lumOff val="60000"/>
                        </a:schemeClr>
                      </a:solidFill>
                    </p:spPr>
                  </p:pic>
                </p:oleObj>
              </mc:Fallback>
            </mc:AlternateContent>
          </a:graphicData>
        </a:graphic>
      </p:graphicFrame>
      <p:sp>
        <p:nvSpPr>
          <p:cNvPr id="8" name="Rectangle 5"/>
          <p:cNvSpPr>
            <a:spLocks noChangeArrowheads="1"/>
          </p:cNvSpPr>
          <p:nvPr/>
        </p:nvSpPr>
        <p:spPr bwMode="auto">
          <a:xfrm>
            <a:off x="0" y="13335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213448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par>
                                <p:cTn id="15" presetID="22" presetClass="entr" presetSubtype="1"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up)">
                                      <p:cBhvr>
                                        <p:cTn id="17" dur="500"/>
                                        <p:tgtEl>
                                          <p:spTgt spid="6"/>
                                        </p:tgtEl>
                                      </p:cBhvr>
                                    </p:animEffect>
                                  </p:childTnLst>
                                </p:cTn>
                              </p:par>
                              <p:par>
                                <p:cTn id="18" presetID="53" presetClass="entr" presetSubtype="16" fill="hold" nodeType="with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p:cTn id="20" dur="500" fill="hold"/>
                                        <p:tgtEl>
                                          <p:spTgt spid="7"/>
                                        </p:tgtEl>
                                        <p:attrNameLst>
                                          <p:attrName>ppt_w</p:attrName>
                                        </p:attrNameLst>
                                      </p:cBhvr>
                                      <p:tavLst>
                                        <p:tav tm="0">
                                          <p:val>
                                            <p:fltVal val="0"/>
                                          </p:val>
                                        </p:tav>
                                        <p:tav tm="100000">
                                          <p:val>
                                            <p:strVal val="#ppt_w"/>
                                          </p:val>
                                        </p:tav>
                                      </p:tavLst>
                                    </p:anim>
                                    <p:anim calcmode="lin" valueType="num">
                                      <p:cBhvr>
                                        <p:cTn id="21" dur="500" fill="hold"/>
                                        <p:tgtEl>
                                          <p:spTgt spid="7"/>
                                        </p:tgtEl>
                                        <p:attrNameLst>
                                          <p:attrName>ppt_h</p:attrName>
                                        </p:attrNameLst>
                                      </p:cBhvr>
                                      <p:tavLst>
                                        <p:tav tm="0">
                                          <p:val>
                                            <p:fltVal val="0"/>
                                          </p:val>
                                        </p:tav>
                                        <p:tav tm="100000">
                                          <p:val>
                                            <p:strVal val="#ppt_h"/>
                                          </p:val>
                                        </p:tav>
                                      </p:tavLst>
                                    </p:anim>
                                    <p:animEffect transition="in" filter="fade">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sz="3600" dirty="0">
                <a:solidFill>
                  <a:srgbClr val="002060"/>
                </a:solidFill>
              </a:rPr>
              <a:t>The Titrimetric Analysis of Vitamin C</a:t>
            </a:r>
            <a:endParaRPr lang="en-US" sz="3600" dirty="0"/>
          </a:p>
        </p:txBody>
      </p:sp>
      <p:sp>
        <p:nvSpPr>
          <p:cNvPr id="2" name="Content Placeholder 1"/>
          <p:cNvSpPr>
            <a:spLocks noGrp="1"/>
          </p:cNvSpPr>
          <p:nvPr>
            <p:ph idx="1"/>
          </p:nvPr>
        </p:nvSpPr>
        <p:spPr/>
        <p:txBody>
          <a:bodyPr>
            <a:normAutofit lnSpcReduction="10000"/>
          </a:bodyPr>
          <a:lstStyle/>
          <a:p>
            <a:r>
              <a:rPr lang="en-US" sz="2800" dirty="0"/>
              <a:t>The spontaneous reaction that </a:t>
            </a:r>
            <a:r>
              <a:rPr lang="en-US" sz="2800" dirty="0" smtClean="0"/>
              <a:t>the students </a:t>
            </a:r>
            <a:r>
              <a:rPr lang="en-US" sz="2800" dirty="0"/>
              <a:t>will study in this assignment involves the following two half reactions: </a:t>
            </a:r>
            <a:endParaRPr lang="en-US" sz="2800" dirty="0" smtClean="0"/>
          </a:p>
          <a:p>
            <a:endParaRPr lang="en-US" sz="2800" dirty="0"/>
          </a:p>
          <a:p>
            <a:endParaRPr lang="en-US" sz="2800" dirty="0" smtClean="0"/>
          </a:p>
          <a:p>
            <a:endParaRPr lang="en-US" sz="2800" dirty="0"/>
          </a:p>
          <a:p>
            <a:r>
              <a:rPr lang="en-US" sz="2800" dirty="0"/>
              <a:t>Since both reactions involve two electrons, </a:t>
            </a:r>
            <a:r>
              <a:rPr lang="en-US" sz="2800" dirty="0" smtClean="0"/>
              <a:t>the </a:t>
            </a:r>
            <a:r>
              <a:rPr lang="en-US" sz="2800" dirty="0"/>
              <a:t>stoichiometry </a:t>
            </a:r>
            <a:r>
              <a:rPr lang="en-US" sz="2800" dirty="0" smtClean="0"/>
              <a:t>between </a:t>
            </a:r>
            <a:r>
              <a:rPr lang="en-US" sz="2800" dirty="0"/>
              <a:t>ascorbic acid and triiodide </a:t>
            </a:r>
            <a:r>
              <a:rPr lang="en-US" sz="2800" dirty="0" smtClean="0"/>
              <a:t/>
            </a:r>
            <a:br>
              <a:rPr lang="en-US" sz="2800" dirty="0" smtClean="0"/>
            </a:br>
            <a:r>
              <a:rPr lang="en-US" sz="2800" dirty="0" smtClean="0"/>
              <a:t>ion is 1:1.</a:t>
            </a:r>
            <a:endParaRPr lang="en-US" sz="2800" dirty="0"/>
          </a:p>
          <a:p>
            <a:pPr marL="0" indent="0">
              <a:buNone/>
            </a:pPr>
            <a:r>
              <a:rPr lang="en-US" sz="2800" dirty="0"/>
              <a:t> </a:t>
            </a:r>
          </a:p>
          <a:p>
            <a:endParaRPr lang="en-US" sz="2800" dirty="0"/>
          </a:p>
          <a:p>
            <a:endParaRPr lang="en-US" sz="2800" dirty="0"/>
          </a:p>
          <a:p>
            <a:endParaRPr lang="en-US" dirty="0"/>
          </a:p>
        </p:txBody>
      </p:sp>
      <p:sp>
        <p:nvSpPr>
          <p:cNvPr id="6" name="Slide Number Placeholder 5"/>
          <p:cNvSpPr>
            <a:spLocks noGrp="1"/>
          </p:cNvSpPr>
          <p:nvPr>
            <p:ph type="sldNum" sz="quarter" idx="12"/>
          </p:nvPr>
        </p:nvSpPr>
        <p:spPr/>
        <p:txBody>
          <a:bodyPr/>
          <a:lstStyle/>
          <a:p>
            <a:fld id="{A69D9B76-05C6-454B-AEC4-5BA0B1C51C00}" type="slidenum">
              <a:rPr lang="en-US" smtClean="0"/>
              <a:t>16</a:t>
            </a:fld>
            <a:endParaRPr lang="en-US"/>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953444846"/>
              </p:ext>
            </p:extLst>
          </p:nvPr>
        </p:nvGraphicFramePr>
        <p:xfrm>
          <a:off x="2776537" y="2743200"/>
          <a:ext cx="4200525" cy="866775"/>
        </p:xfrm>
        <a:graphic>
          <a:graphicData uri="http://schemas.openxmlformats.org/presentationml/2006/ole">
            <mc:AlternateContent xmlns:mc="http://schemas.openxmlformats.org/markup-compatibility/2006">
              <mc:Choice xmlns:v="urn:schemas-microsoft-com:vml" Requires="v">
                <p:oleObj spid="_x0000_s2099" name="CS ChemDraw Drawing" r:id="rId3" imgW="5209972" imgH="1075337" progId="ChemDraw.Document.6.0">
                  <p:embed/>
                </p:oleObj>
              </mc:Choice>
              <mc:Fallback>
                <p:oleObj name="CS ChemDraw Drawing" r:id="rId3" imgW="5209972" imgH="1075337" progId="ChemDraw.Document.6.0">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76537" y="2743200"/>
                        <a:ext cx="4200525" cy="866775"/>
                      </a:xfrm>
                      <a:prstGeom prst="rect">
                        <a:avLst/>
                      </a:prstGeom>
                      <a:solidFill>
                        <a:schemeClr val="accent3">
                          <a:lumMod val="40000"/>
                          <a:lumOff val="60000"/>
                        </a:schemeClr>
                      </a:solidFill>
                    </p:spPr>
                  </p:pic>
                </p:oleObj>
              </mc:Fallback>
            </mc:AlternateContent>
          </a:graphicData>
        </a:graphic>
      </p:graphicFrame>
      <p:sp>
        <p:nvSpPr>
          <p:cNvPr id="12" name="TextBox 11"/>
          <p:cNvSpPr txBox="1"/>
          <p:nvPr/>
        </p:nvSpPr>
        <p:spPr>
          <a:xfrm>
            <a:off x="3276600" y="3733800"/>
            <a:ext cx="3200400" cy="365760"/>
          </a:xfrm>
          <a:prstGeom prst="rect">
            <a:avLst/>
          </a:prstGeom>
          <a:solidFill>
            <a:schemeClr val="accent4">
              <a:lumMod val="40000"/>
              <a:lumOff val="60000"/>
            </a:schemeClr>
          </a:solidFill>
        </p:spPr>
        <p:txBody>
          <a:bodyPr wrap="square" rtlCol="0">
            <a:spAutoFit/>
          </a:bodyPr>
          <a:lstStyle/>
          <a:p>
            <a:r>
              <a:rPr lang="en-US" dirty="0"/>
              <a:t>3 I</a:t>
            </a:r>
            <a:r>
              <a:rPr lang="en-US" baseline="30000" dirty="0"/>
              <a:t>-</a:t>
            </a:r>
            <a:r>
              <a:rPr lang="en-US" dirty="0">
                <a:solidFill>
                  <a:schemeClr val="bg1"/>
                </a:solidFill>
              </a:rPr>
              <a:t>	</a:t>
            </a:r>
            <a:r>
              <a:rPr lang="en-US" dirty="0" smtClean="0"/>
              <a:t>             I</a:t>
            </a:r>
            <a:r>
              <a:rPr lang="en-US" baseline="-25000" dirty="0" smtClean="0"/>
              <a:t>3</a:t>
            </a:r>
            <a:r>
              <a:rPr lang="en-US" baseline="30000" dirty="0" smtClean="0"/>
              <a:t>-</a:t>
            </a:r>
            <a:r>
              <a:rPr lang="en-US" dirty="0" smtClean="0"/>
              <a:t>   </a:t>
            </a:r>
            <a:r>
              <a:rPr lang="en-US" dirty="0"/>
              <a:t>+   2 e</a:t>
            </a:r>
            <a:r>
              <a:rPr lang="en-US" baseline="30000" dirty="0"/>
              <a:t>-</a:t>
            </a:r>
          </a:p>
          <a:p>
            <a:endParaRPr lang="en-US" dirty="0">
              <a:solidFill>
                <a:schemeClr val="bg1"/>
              </a:solidFill>
            </a:endParaRPr>
          </a:p>
        </p:txBody>
      </p:sp>
      <p:cxnSp>
        <p:nvCxnSpPr>
          <p:cNvPr id="13" name="Straight Arrow Connector 12"/>
          <p:cNvCxnSpPr/>
          <p:nvPr/>
        </p:nvCxnSpPr>
        <p:spPr>
          <a:xfrm>
            <a:off x="4210756" y="3923453"/>
            <a:ext cx="60960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1345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p:cTn id="19" dur="500" fill="hold"/>
                                        <p:tgtEl>
                                          <p:spTgt spid="12"/>
                                        </p:tgtEl>
                                        <p:attrNameLst>
                                          <p:attrName>ppt_w</p:attrName>
                                        </p:attrNameLst>
                                      </p:cBhvr>
                                      <p:tavLst>
                                        <p:tav tm="0">
                                          <p:val>
                                            <p:fltVal val="0"/>
                                          </p:val>
                                        </p:tav>
                                        <p:tav tm="100000">
                                          <p:val>
                                            <p:strVal val="#ppt_w"/>
                                          </p:val>
                                        </p:tav>
                                      </p:tavLst>
                                    </p:anim>
                                    <p:anim calcmode="lin" valueType="num">
                                      <p:cBhvr>
                                        <p:cTn id="20" dur="500" fill="hold"/>
                                        <p:tgtEl>
                                          <p:spTgt spid="12"/>
                                        </p:tgtEl>
                                        <p:attrNameLst>
                                          <p:attrName>ppt_h</p:attrName>
                                        </p:attrNameLst>
                                      </p:cBhvr>
                                      <p:tavLst>
                                        <p:tav tm="0">
                                          <p:val>
                                            <p:fltVal val="0"/>
                                          </p:val>
                                        </p:tav>
                                        <p:tav tm="100000">
                                          <p:val>
                                            <p:strVal val="#ppt_h"/>
                                          </p:val>
                                        </p:tav>
                                      </p:tavLst>
                                    </p:anim>
                                    <p:animEffect transition="in" filter="fade">
                                      <p:cBhvr>
                                        <p:cTn id="21" dur="500"/>
                                        <p:tgtEl>
                                          <p:spTgt spid="12"/>
                                        </p:tgtEl>
                                      </p:cBhvr>
                                    </p:animEffect>
                                  </p:childTnLst>
                                </p:cTn>
                              </p:par>
                              <p:par>
                                <p:cTn id="22" presetID="22" presetClass="entr" presetSubtype="8" fill="hold" nodeType="with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wipe(left)">
                                      <p:cBhvr>
                                        <p:cTn id="24" dur="500"/>
                                        <p:tgtEl>
                                          <p:spTgt spid="13"/>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2">
                                            <p:txEl>
                                              <p:pRg st="4" end="4"/>
                                            </p:txEl>
                                          </p:spTgt>
                                        </p:tgtEl>
                                        <p:attrNameLst>
                                          <p:attrName>style.visibility</p:attrName>
                                        </p:attrNameLst>
                                      </p:cBhvr>
                                      <p:to>
                                        <p:strVal val="visible"/>
                                      </p:to>
                                    </p:set>
                                    <p:animEffect transition="in" filter="barn(inVertical)">
                                      <p:cBhvr>
                                        <p:cTn id="29" dur="500"/>
                                        <p:tgtEl>
                                          <p:spTgt spid="2">
                                            <p:txEl>
                                              <p:pRg st="4" end="4"/>
                                            </p:txEl>
                                          </p:spTgt>
                                        </p:tgtEl>
                                      </p:cBhvr>
                                    </p:animEffect>
                                  </p:childTnLst>
                                </p:cTn>
                              </p:par>
                              <p:par>
                                <p:cTn id="30" presetID="16" presetClass="entr" presetSubtype="21" fill="hold" nodeType="with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sz="3600" dirty="0">
                <a:solidFill>
                  <a:srgbClr val="002060"/>
                </a:solidFill>
              </a:rPr>
              <a:t>The Titrimetric Analysis of Vitamin C</a:t>
            </a:r>
            <a:endParaRPr lang="en-US" sz="3600" dirty="0"/>
          </a:p>
        </p:txBody>
      </p:sp>
      <p:sp>
        <p:nvSpPr>
          <p:cNvPr id="2" name="Content Placeholder 1"/>
          <p:cNvSpPr>
            <a:spLocks noGrp="1"/>
          </p:cNvSpPr>
          <p:nvPr>
            <p:ph idx="1"/>
          </p:nvPr>
        </p:nvSpPr>
        <p:spPr>
          <a:xfrm>
            <a:off x="457200" y="1524000"/>
            <a:ext cx="8534400" cy="4572000"/>
          </a:xfrm>
        </p:spPr>
        <p:txBody>
          <a:bodyPr>
            <a:noAutofit/>
          </a:bodyPr>
          <a:lstStyle/>
          <a:p>
            <a:r>
              <a:rPr lang="en-US" sz="2000" dirty="0"/>
              <a:t>The unknown sample, whether it is the amount of sodium thiosulfate in </a:t>
            </a:r>
            <a:r>
              <a:rPr lang="en-US" sz="2000" dirty="0" smtClean="0"/>
              <a:t/>
            </a:r>
            <a:br>
              <a:rPr lang="en-US" sz="2000" dirty="0" smtClean="0"/>
            </a:br>
            <a:r>
              <a:rPr lang="en-US" sz="2000" dirty="0" smtClean="0"/>
              <a:t>the </a:t>
            </a:r>
            <a:r>
              <a:rPr lang="en-US" sz="2000" dirty="0"/>
              <a:t>solution or </a:t>
            </a:r>
            <a:r>
              <a:rPr lang="en-US" sz="2000" dirty="0" smtClean="0"/>
              <a:t>the </a:t>
            </a:r>
            <a:r>
              <a:rPr lang="en-US" sz="2000" dirty="0"/>
              <a:t>vitamin C in </a:t>
            </a:r>
            <a:r>
              <a:rPr lang="en-US" sz="2000" dirty="0" smtClean="0"/>
              <a:t>a tablet </a:t>
            </a:r>
            <a:r>
              <a:rPr lang="en-US" sz="2000" dirty="0"/>
              <a:t>is treated with a measured amount </a:t>
            </a:r>
            <a:r>
              <a:rPr lang="en-US" sz="2000" dirty="0" smtClean="0"/>
              <a:t/>
            </a:r>
            <a:br>
              <a:rPr lang="en-US" sz="2000" dirty="0" smtClean="0"/>
            </a:br>
            <a:r>
              <a:rPr lang="en-US" sz="2000" dirty="0" smtClean="0"/>
              <a:t>of </a:t>
            </a:r>
            <a:r>
              <a:rPr lang="en-US" sz="2000" dirty="0"/>
              <a:t>iodate ion, IO</a:t>
            </a:r>
            <a:r>
              <a:rPr lang="en-US" sz="2000" baseline="-25000" dirty="0"/>
              <a:t>3</a:t>
            </a:r>
            <a:r>
              <a:rPr lang="en-US" sz="2000" baseline="30000" dirty="0"/>
              <a:t>-</a:t>
            </a:r>
            <a:r>
              <a:rPr lang="en-US" sz="2000" dirty="0"/>
              <a:t>, in an acidic solution containing an excess of </a:t>
            </a:r>
            <a:r>
              <a:rPr lang="en-US" sz="2000" dirty="0" smtClean="0"/>
              <a:t>iodide (I</a:t>
            </a:r>
            <a:r>
              <a:rPr lang="en-US" sz="2000" baseline="30000" dirty="0" smtClean="0"/>
              <a:t>-</a:t>
            </a:r>
            <a:r>
              <a:rPr lang="en-US" sz="2000" dirty="0" smtClean="0"/>
              <a:t>).  </a:t>
            </a:r>
            <a:r>
              <a:rPr lang="en-US" sz="2000" dirty="0"/>
              <a:t>The </a:t>
            </a:r>
            <a:r>
              <a:rPr lang="en-US" sz="2000" dirty="0" smtClean="0"/>
              <a:t>red-brown </a:t>
            </a:r>
            <a:r>
              <a:rPr lang="en-US" sz="2000" dirty="0" err="1"/>
              <a:t>triiodide</a:t>
            </a:r>
            <a:r>
              <a:rPr lang="en-US" sz="2000" dirty="0"/>
              <a:t> </a:t>
            </a:r>
            <a:r>
              <a:rPr lang="en-US" sz="2000" dirty="0" smtClean="0"/>
              <a:t>ion</a:t>
            </a:r>
            <a:r>
              <a:rPr lang="en-US" sz="2000" dirty="0"/>
              <a:t> </a:t>
            </a:r>
            <a:r>
              <a:rPr lang="en-US" sz="2000" dirty="0" smtClean="0"/>
              <a:t>(I</a:t>
            </a:r>
            <a:r>
              <a:rPr lang="en-US" sz="2000" baseline="-25000" dirty="0" smtClean="0"/>
              <a:t>3</a:t>
            </a:r>
            <a:r>
              <a:rPr lang="en-US" sz="2000" baseline="30000" dirty="0" smtClean="0"/>
              <a:t>-</a:t>
            </a:r>
            <a:r>
              <a:rPr lang="en-US" sz="2000" dirty="0" smtClean="0"/>
              <a:t>), </a:t>
            </a:r>
            <a:r>
              <a:rPr lang="en-US" sz="2000" dirty="0"/>
              <a:t>a milder oxidizing agent than IO</a:t>
            </a:r>
            <a:r>
              <a:rPr lang="en-US" sz="2000" baseline="-25000" dirty="0"/>
              <a:t>3</a:t>
            </a:r>
            <a:r>
              <a:rPr lang="en-US" sz="2000" baseline="30000" dirty="0"/>
              <a:t>-</a:t>
            </a:r>
            <a:r>
              <a:rPr lang="en-US" sz="2000" dirty="0"/>
              <a:t>, forms </a:t>
            </a:r>
            <a:r>
              <a:rPr lang="en-US" sz="2000" dirty="0" smtClean="0"/>
              <a:t/>
            </a:r>
            <a:br>
              <a:rPr lang="en-US" sz="2000" dirty="0" smtClean="0"/>
            </a:br>
            <a:r>
              <a:rPr lang="en-US" sz="2000" dirty="0" smtClean="0"/>
              <a:t>in acidic solution:</a:t>
            </a:r>
            <a:endParaRPr lang="en-US" sz="2000" dirty="0"/>
          </a:p>
          <a:p>
            <a:r>
              <a:rPr lang="en-US" sz="2000" dirty="0">
                <a:solidFill>
                  <a:srgbClr val="FF0000"/>
                </a:solidFill>
              </a:rPr>
              <a:t> </a:t>
            </a:r>
            <a:r>
              <a:rPr lang="en-US" sz="2000" b="1" dirty="0" smtClean="0">
                <a:solidFill>
                  <a:srgbClr val="FF0000"/>
                </a:solidFill>
              </a:rPr>
              <a:t>  IO</a:t>
            </a:r>
            <a:r>
              <a:rPr lang="en-US" sz="2000" b="1" baseline="-25000" dirty="0" smtClean="0">
                <a:solidFill>
                  <a:srgbClr val="FF0000"/>
                </a:solidFill>
              </a:rPr>
              <a:t>3</a:t>
            </a:r>
            <a:r>
              <a:rPr lang="en-US" sz="2000" b="1" baseline="30000" dirty="0" smtClean="0">
                <a:solidFill>
                  <a:srgbClr val="FF0000"/>
                </a:solidFill>
              </a:rPr>
              <a:t>-</a:t>
            </a:r>
            <a:r>
              <a:rPr lang="en-US" sz="2000" b="1" baseline="-25000" dirty="0">
                <a:solidFill>
                  <a:srgbClr val="FF0000"/>
                </a:solidFill>
              </a:rPr>
              <a:t>(</a:t>
            </a:r>
            <a:r>
              <a:rPr lang="en-US" sz="2000" b="1" baseline="-25000" dirty="0" err="1">
                <a:solidFill>
                  <a:srgbClr val="FF0000"/>
                </a:solidFill>
              </a:rPr>
              <a:t>aq</a:t>
            </a:r>
            <a:r>
              <a:rPr lang="en-US" sz="2000" b="1" baseline="-25000" dirty="0">
                <a:solidFill>
                  <a:srgbClr val="FF0000"/>
                </a:solidFill>
              </a:rPr>
              <a:t>)  </a:t>
            </a:r>
            <a:r>
              <a:rPr lang="en-US" sz="2000" b="1" dirty="0">
                <a:solidFill>
                  <a:srgbClr val="FF0000"/>
                </a:solidFill>
              </a:rPr>
              <a:t>+ 8 I</a:t>
            </a:r>
            <a:r>
              <a:rPr lang="en-US" sz="2000" b="1" baseline="30000" dirty="0">
                <a:solidFill>
                  <a:srgbClr val="FF0000"/>
                </a:solidFill>
              </a:rPr>
              <a:t>-</a:t>
            </a:r>
            <a:r>
              <a:rPr lang="en-US" sz="2000" b="1" baseline="-25000" dirty="0">
                <a:solidFill>
                  <a:srgbClr val="FF0000"/>
                </a:solidFill>
              </a:rPr>
              <a:t>(</a:t>
            </a:r>
            <a:r>
              <a:rPr lang="en-US" sz="2000" b="1" baseline="-25000" dirty="0" err="1">
                <a:solidFill>
                  <a:srgbClr val="FF0000"/>
                </a:solidFill>
              </a:rPr>
              <a:t>aq</a:t>
            </a:r>
            <a:r>
              <a:rPr lang="en-US" sz="2000" b="1" baseline="-25000" dirty="0">
                <a:solidFill>
                  <a:srgbClr val="FF0000"/>
                </a:solidFill>
              </a:rPr>
              <a:t>)  </a:t>
            </a:r>
            <a:r>
              <a:rPr lang="en-US" sz="2000" b="1" dirty="0">
                <a:solidFill>
                  <a:srgbClr val="FF0000"/>
                </a:solidFill>
              </a:rPr>
              <a:t>+ 6 H</a:t>
            </a:r>
            <a:r>
              <a:rPr lang="en-US" sz="2000" b="1" baseline="30000" dirty="0">
                <a:solidFill>
                  <a:srgbClr val="FF0000"/>
                </a:solidFill>
              </a:rPr>
              <a:t>+</a:t>
            </a:r>
            <a:r>
              <a:rPr lang="en-US" sz="2000" b="1" baseline="-25000" dirty="0">
                <a:solidFill>
                  <a:srgbClr val="FF0000"/>
                </a:solidFill>
              </a:rPr>
              <a:t>(</a:t>
            </a:r>
            <a:r>
              <a:rPr lang="en-US" sz="2000" b="1" baseline="-25000" dirty="0" err="1">
                <a:solidFill>
                  <a:srgbClr val="FF0000"/>
                </a:solidFill>
              </a:rPr>
              <a:t>aq</a:t>
            </a:r>
            <a:r>
              <a:rPr lang="en-US" sz="2000" b="1" baseline="-25000" dirty="0">
                <a:solidFill>
                  <a:srgbClr val="FF0000"/>
                </a:solidFill>
              </a:rPr>
              <a:t>)</a:t>
            </a:r>
            <a:r>
              <a:rPr lang="en-US" sz="2000" b="1" dirty="0">
                <a:solidFill>
                  <a:srgbClr val="FF0000"/>
                </a:solidFill>
              </a:rPr>
              <a:t>                  </a:t>
            </a:r>
            <a:r>
              <a:rPr lang="en-US" sz="2000" b="1" dirty="0" smtClean="0">
                <a:solidFill>
                  <a:srgbClr val="FF0000"/>
                </a:solidFill>
              </a:rPr>
              <a:t>3 </a:t>
            </a:r>
            <a:r>
              <a:rPr lang="en-US" sz="2000" b="1" dirty="0">
                <a:solidFill>
                  <a:srgbClr val="FF0000"/>
                </a:solidFill>
              </a:rPr>
              <a:t>I</a:t>
            </a:r>
            <a:r>
              <a:rPr lang="en-US" sz="2000" b="1" baseline="-25000" dirty="0">
                <a:solidFill>
                  <a:srgbClr val="FF0000"/>
                </a:solidFill>
              </a:rPr>
              <a:t>3</a:t>
            </a:r>
            <a:r>
              <a:rPr lang="en-US" sz="2000" b="1" baseline="30000" dirty="0">
                <a:solidFill>
                  <a:srgbClr val="FF0000"/>
                </a:solidFill>
              </a:rPr>
              <a:t>-</a:t>
            </a:r>
            <a:r>
              <a:rPr lang="en-US" sz="2000" b="1" baseline="-25000" dirty="0">
                <a:solidFill>
                  <a:srgbClr val="FF0000"/>
                </a:solidFill>
              </a:rPr>
              <a:t>(</a:t>
            </a:r>
            <a:r>
              <a:rPr lang="en-US" sz="2000" b="1" baseline="-25000" dirty="0" err="1">
                <a:solidFill>
                  <a:srgbClr val="FF0000"/>
                </a:solidFill>
              </a:rPr>
              <a:t>aq</a:t>
            </a:r>
            <a:r>
              <a:rPr lang="en-US" sz="2000" b="1" baseline="-25000" dirty="0">
                <a:solidFill>
                  <a:srgbClr val="FF0000"/>
                </a:solidFill>
              </a:rPr>
              <a:t>)</a:t>
            </a:r>
            <a:r>
              <a:rPr lang="en-US" sz="2000" b="1" dirty="0">
                <a:solidFill>
                  <a:srgbClr val="FF0000"/>
                </a:solidFill>
              </a:rPr>
              <a:t>   + 3 H</a:t>
            </a:r>
            <a:r>
              <a:rPr lang="en-US" sz="2000" b="1" baseline="-25000" dirty="0">
                <a:solidFill>
                  <a:srgbClr val="FF0000"/>
                </a:solidFill>
              </a:rPr>
              <a:t>2</a:t>
            </a:r>
            <a:r>
              <a:rPr lang="en-US" sz="2000" b="1" dirty="0">
                <a:solidFill>
                  <a:srgbClr val="FF0000"/>
                </a:solidFill>
              </a:rPr>
              <a:t>O</a:t>
            </a:r>
            <a:r>
              <a:rPr lang="en-US" sz="2000" b="1" baseline="-25000" dirty="0">
                <a:solidFill>
                  <a:srgbClr val="FF0000"/>
                </a:solidFill>
              </a:rPr>
              <a:t>(l)</a:t>
            </a:r>
            <a:r>
              <a:rPr lang="en-US" sz="2000" b="1" dirty="0">
                <a:solidFill>
                  <a:srgbClr val="FF0000"/>
                </a:solidFill>
              </a:rPr>
              <a:t>       </a:t>
            </a:r>
            <a:r>
              <a:rPr lang="en-US" sz="2000" b="1" dirty="0" smtClean="0">
                <a:solidFill>
                  <a:srgbClr val="FF0000"/>
                </a:solidFill>
              </a:rPr>
              <a:t>        </a:t>
            </a:r>
            <a:r>
              <a:rPr lang="en-US" sz="2000" b="1" dirty="0" smtClean="0">
                <a:solidFill>
                  <a:srgbClr val="FF0000"/>
                </a:solidFill>
              </a:rPr>
              <a:t>   </a:t>
            </a:r>
            <a:r>
              <a:rPr lang="en-US" sz="2000" b="1" dirty="0" smtClean="0">
                <a:solidFill>
                  <a:srgbClr val="FF0000"/>
                </a:solidFill>
              </a:rPr>
              <a:t>(</a:t>
            </a:r>
            <a:r>
              <a:rPr lang="en-US" sz="2000" b="1" dirty="0">
                <a:solidFill>
                  <a:srgbClr val="FF0000"/>
                </a:solidFill>
              </a:rPr>
              <a:t>Eq. 1)</a:t>
            </a:r>
          </a:p>
          <a:p>
            <a:r>
              <a:rPr lang="en-US" sz="2000" dirty="0" smtClean="0"/>
              <a:t>The </a:t>
            </a:r>
            <a:r>
              <a:rPr lang="en-US" sz="2000" dirty="0"/>
              <a:t>chemical analysis for the standardization of the sodium thiosulfate solution is summarized in the net ionic </a:t>
            </a:r>
            <a:r>
              <a:rPr lang="en-US" sz="2000" dirty="0" smtClean="0"/>
              <a:t>equation:</a:t>
            </a:r>
            <a:endParaRPr lang="en-US" sz="2000" dirty="0"/>
          </a:p>
          <a:p>
            <a:r>
              <a:rPr lang="en-US" sz="2000" dirty="0">
                <a:solidFill>
                  <a:srgbClr val="FF0000"/>
                </a:solidFill>
              </a:rPr>
              <a:t> </a:t>
            </a:r>
            <a:r>
              <a:rPr lang="en-US" sz="2000" dirty="0" smtClean="0">
                <a:solidFill>
                  <a:srgbClr val="FF0000"/>
                </a:solidFill>
              </a:rPr>
              <a:t>  </a:t>
            </a:r>
            <a:r>
              <a:rPr lang="en-US" sz="2000" b="1" dirty="0" smtClean="0">
                <a:solidFill>
                  <a:srgbClr val="FF0000"/>
                </a:solidFill>
              </a:rPr>
              <a:t>IO</a:t>
            </a:r>
            <a:r>
              <a:rPr lang="en-US" sz="2000" b="1" baseline="-25000" dirty="0" smtClean="0">
                <a:solidFill>
                  <a:srgbClr val="FF0000"/>
                </a:solidFill>
              </a:rPr>
              <a:t>3</a:t>
            </a:r>
            <a:r>
              <a:rPr lang="en-US" sz="2000" b="1" baseline="30000" dirty="0" smtClean="0">
                <a:solidFill>
                  <a:srgbClr val="FF0000"/>
                </a:solidFill>
              </a:rPr>
              <a:t>-</a:t>
            </a:r>
            <a:r>
              <a:rPr lang="en-US" sz="2000" b="1" baseline="-25000" dirty="0">
                <a:solidFill>
                  <a:srgbClr val="FF0000"/>
                </a:solidFill>
              </a:rPr>
              <a:t>(</a:t>
            </a:r>
            <a:r>
              <a:rPr lang="en-US" sz="2000" b="1" baseline="-25000" dirty="0" err="1">
                <a:solidFill>
                  <a:srgbClr val="FF0000"/>
                </a:solidFill>
              </a:rPr>
              <a:t>aq</a:t>
            </a:r>
            <a:r>
              <a:rPr lang="en-US" sz="2000" b="1" baseline="-25000" dirty="0">
                <a:solidFill>
                  <a:srgbClr val="FF0000"/>
                </a:solidFill>
              </a:rPr>
              <a:t>)</a:t>
            </a:r>
            <a:r>
              <a:rPr lang="en-US" sz="2000" b="1" dirty="0">
                <a:solidFill>
                  <a:srgbClr val="FF0000"/>
                </a:solidFill>
              </a:rPr>
              <a:t> + 6 S</a:t>
            </a:r>
            <a:r>
              <a:rPr lang="en-US" sz="2000" b="1" baseline="-25000" dirty="0">
                <a:solidFill>
                  <a:srgbClr val="FF0000"/>
                </a:solidFill>
              </a:rPr>
              <a:t>2</a:t>
            </a:r>
            <a:r>
              <a:rPr lang="en-US" sz="2000" b="1" dirty="0">
                <a:solidFill>
                  <a:srgbClr val="FF0000"/>
                </a:solidFill>
              </a:rPr>
              <a:t>O</a:t>
            </a:r>
            <a:r>
              <a:rPr lang="en-US" sz="2000" b="1" baseline="-25000" dirty="0">
                <a:solidFill>
                  <a:srgbClr val="FF0000"/>
                </a:solidFill>
              </a:rPr>
              <a:t>3</a:t>
            </a:r>
            <a:r>
              <a:rPr lang="en-US" sz="2000" b="1" baseline="30000" dirty="0">
                <a:solidFill>
                  <a:srgbClr val="FF0000"/>
                </a:solidFill>
              </a:rPr>
              <a:t>2-</a:t>
            </a:r>
            <a:r>
              <a:rPr lang="en-US" sz="2000" b="1" baseline="-25000" dirty="0">
                <a:solidFill>
                  <a:srgbClr val="FF0000"/>
                </a:solidFill>
              </a:rPr>
              <a:t>(</a:t>
            </a:r>
            <a:r>
              <a:rPr lang="en-US" sz="2000" b="1" baseline="-25000" dirty="0" err="1">
                <a:solidFill>
                  <a:srgbClr val="FF0000"/>
                </a:solidFill>
              </a:rPr>
              <a:t>aq</a:t>
            </a:r>
            <a:r>
              <a:rPr lang="en-US" sz="2000" b="1" baseline="-25000" dirty="0">
                <a:solidFill>
                  <a:srgbClr val="FF0000"/>
                </a:solidFill>
              </a:rPr>
              <a:t>)</a:t>
            </a:r>
            <a:r>
              <a:rPr lang="en-US" sz="2000" b="1" dirty="0">
                <a:solidFill>
                  <a:srgbClr val="FF0000"/>
                </a:solidFill>
              </a:rPr>
              <a:t> + 6 H</a:t>
            </a:r>
            <a:r>
              <a:rPr lang="en-US" sz="2000" b="1" baseline="30000" dirty="0">
                <a:solidFill>
                  <a:srgbClr val="FF0000"/>
                </a:solidFill>
              </a:rPr>
              <a:t>+</a:t>
            </a:r>
            <a:r>
              <a:rPr lang="en-US" sz="2000" b="1" baseline="-25000" dirty="0">
                <a:solidFill>
                  <a:srgbClr val="FF0000"/>
                </a:solidFill>
              </a:rPr>
              <a:t>(</a:t>
            </a:r>
            <a:r>
              <a:rPr lang="en-US" sz="2000" b="1" baseline="-25000" dirty="0" err="1">
                <a:solidFill>
                  <a:srgbClr val="FF0000"/>
                </a:solidFill>
              </a:rPr>
              <a:t>aq</a:t>
            </a:r>
            <a:r>
              <a:rPr lang="en-US" sz="2000" b="1" baseline="-25000" dirty="0">
                <a:solidFill>
                  <a:srgbClr val="FF0000"/>
                </a:solidFill>
              </a:rPr>
              <a:t>)</a:t>
            </a:r>
            <a:r>
              <a:rPr lang="en-US" sz="2000" b="1" dirty="0">
                <a:solidFill>
                  <a:srgbClr val="FF0000"/>
                </a:solidFill>
              </a:rPr>
              <a:t>         </a:t>
            </a:r>
            <a:r>
              <a:rPr lang="en-US" sz="2000" b="1" dirty="0" smtClean="0">
                <a:solidFill>
                  <a:srgbClr val="FF0000"/>
                </a:solidFill>
              </a:rPr>
              <a:t>     I</a:t>
            </a:r>
            <a:r>
              <a:rPr lang="en-US" sz="2000" b="1" baseline="30000" dirty="0" smtClean="0">
                <a:solidFill>
                  <a:srgbClr val="FF0000"/>
                </a:solidFill>
              </a:rPr>
              <a:t>-</a:t>
            </a:r>
            <a:r>
              <a:rPr lang="en-US" sz="2000" b="1" baseline="-25000" dirty="0">
                <a:solidFill>
                  <a:srgbClr val="FF0000"/>
                </a:solidFill>
              </a:rPr>
              <a:t>(</a:t>
            </a:r>
            <a:r>
              <a:rPr lang="en-US" sz="2000" b="1" baseline="-25000" dirty="0" err="1">
                <a:solidFill>
                  <a:srgbClr val="FF0000"/>
                </a:solidFill>
              </a:rPr>
              <a:t>aq</a:t>
            </a:r>
            <a:r>
              <a:rPr lang="en-US" sz="2000" b="1" baseline="-25000" dirty="0">
                <a:solidFill>
                  <a:srgbClr val="FF0000"/>
                </a:solidFill>
              </a:rPr>
              <a:t>) </a:t>
            </a:r>
            <a:r>
              <a:rPr lang="en-US" sz="2000" b="1" dirty="0">
                <a:solidFill>
                  <a:srgbClr val="FF0000"/>
                </a:solidFill>
              </a:rPr>
              <a:t>+ 3 S</a:t>
            </a:r>
            <a:r>
              <a:rPr lang="en-US" sz="2000" b="1" baseline="-25000" dirty="0">
                <a:solidFill>
                  <a:srgbClr val="FF0000"/>
                </a:solidFill>
              </a:rPr>
              <a:t>4</a:t>
            </a:r>
            <a:r>
              <a:rPr lang="en-US" sz="2000" b="1" dirty="0">
                <a:solidFill>
                  <a:srgbClr val="FF0000"/>
                </a:solidFill>
              </a:rPr>
              <a:t>O</a:t>
            </a:r>
            <a:r>
              <a:rPr lang="en-US" sz="2000" b="1" baseline="-25000" dirty="0">
                <a:solidFill>
                  <a:srgbClr val="FF0000"/>
                </a:solidFill>
              </a:rPr>
              <a:t>6</a:t>
            </a:r>
            <a:r>
              <a:rPr lang="en-US" sz="2000" b="1" baseline="30000" dirty="0">
                <a:solidFill>
                  <a:srgbClr val="FF0000"/>
                </a:solidFill>
              </a:rPr>
              <a:t>2-</a:t>
            </a:r>
            <a:r>
              <a:rPr lang="en-US" sz="2000" b="1" baseline="-25000" dirty="0">
                <a:solidFill>
                  <a:srgbClr val="FF0000"/>
                </a:solidFill>
              </a:rPr>
              <a:t>(</a:t>
            </a:r>
            <a:r>
              <a:rPr lang="en-US" sz="2000" b="1" baseline="-25000" dirty="0" err="1">
                <a:solidFill>
                  <a:srgbClr val="FF0000"/>
                </a:solidFill>
              </a:rPr>
              <a:t>aq</a:t>
            </a:r>
            <a:r>
              <a:rPr lang="en-US" sz="2000" b="1" baseline="-25000" dirty="0">
                <a:solidFill>
                  <a:srgbClr val="FF0000"/>
                </a:solidFill>
              </a:rPr>
              <a:t>)</a:t>
            </a:r>
            <a:r>
              <a:rPr lang="en-US" sz="2000" b="1" dirty="0">
                <a:solidFill>
                  <a:srgbClr val="FF0000"/>
                </a:solidFill>
              </a:rPr>
              <a:t> + 3 H</a:t>
            </a:r>
            <a:r>
              <a:rPr lang="en-US" sz="2000" b="1" baseline="-25000" dirty="0">
                <a:solidFill>
                  <a:srgbClr val="FF0000"/>
                </a:solidFill>
              </a:rPr>
              <a:t>2</a:t>
            </a:r>
            <a:r>
              <a:rPr lang="en-US" sz="2000" b="1" dirty="0">
                <a:solidFill>
                  <a:srgbClr val="FF0000"/>
                </a:solidFill>
              </a:rPr>
              <a:t>O</a:t>
            </a:r>
            <a:r>
              <a:rPr lang="en-US" sz="2000" b="1" baseline="-25000" dirty="0">
                <a:solidFill>
                  <a:srgbClr val="FF0000"/>
                </a:solidFill>
              </a:rPr>
              <a:t>(l)  </a:t>
            </a:r>
            <a:r>
              <a:rPr lang="en-US" sz="2000" b="1" dirty="0" smtClean="0">
                <a:solidFill>
                  <a:srgbClr val="FF0000"/>
                </a:solidFill>
              </a:rPr>
              <a:t>(</a:t>
            </a:r>
            <a:r>
              <a:rPr lang="en-US" sz="2000" b="1" dirty="0">
                <a:solidFill>
                  <a:srgbClr val="FF0000"/>
                </a:solidFill>
              </a:rPr>
              <a:t>Eq. 2)</a:t>
            </a:r>
          </a:p>
          <a:p>
            <a:r>
              <a:rPr lang="en-US" sz="2000" dirty="0" smtClean="0"/>
              <a:t>Once </a:t>
            </a:r>
            <a:r>
              <a:rPr lang="en-US" sz="2000" dirty="0"/>
              <a:t>the </a:t>
            </a:r>
            <a:r>
              <a:rPr lang="en-US" sz="2000" dirty="0" err="1"/>
              <a:t>triiodide</a:t>
            </a:r>
            <a:r>
              <a:rPr lang="en-US" sz="2000" dirty="0"/>
              <a:t> ion forms in (Eq. 1)  it reacts with any ascorbic acid </a:t>
            </a:r>
            <a:r>
              <a:rPr lang="en-US" sz="2000" dirty="0" smtClean="0"/>
              <a:t>          in solution </a:t>
            </a:r>
            <a:r>
              <a:rPr lang="en-US" sz="2000" dirty="0"/>
              <a:t>to form </a:t>
            </a:r>
            <a:r>
              <a:rPr lang="en-US" sz="2000" dirty="0" err="1"/>
              <a:t>dehydroascorbic</a:t>
            </a:r>
            <a:r>
              <a:rPr lang="en-US" sz="2000" dirty="0"/>
              <a:t> </a:t>
            </a:r>
            <a:r>
              <a:rPr lang="en-US" sz="2000" dirty="0" smtClean="0"/>
              <a:t>acid:</a:t>
            </a:r>
            <a:endParaRPr lang="en-US" sz="2000" dirty="0"/>
          </a:p>
          <a:p>
            <a:endParaRPr lang="en-US" sz="2000" dirty="0">
              <a:solidFill>
                <a:schemeClr val="bg1"/>
              </a:solidFill>
            </a:endParaRPr>
          </a:p>
          <a:p>
            <a:endParaRPr lang="en-US" sz="2000" dirty="0">
              <a:solidFill>
                <a:schemeClr val="bg1"/>
              </a:solidFill>
            </a:endParaRPr>
          </a:p>
        </p:txBody>
      </p:sp>
      <p:sp>
        <p:nvSpPr>
          <p:cNvPr id="8" name="Slide Number Placeholder 7"/>
          <p:cNvSpPr>
            <a:spLocks noGrp="1"/>
          </p:cNvSpPr>
          <p:nvPr>
            <p:ph type="sldNum" sz="quarter" idx="12"/>
          </p:nvPr>
        </p:nvSpPr>
        <p:spPr/>
        <p:txBody>
          <a:bodyPr/>
          <a:lstStyle/>
          <a:p>
            <a:fld id="{A69D9B76-05C6-454B-AEC4-5BA0B1C51C00}" type="slidenum">
              <a:rPr lang="en-US" smtClean="0"/>
              <a:t>17</a:t>
            </a:fld>
            <a:endParaRPr lang="en-US"/>
          </a:p>
        </p:txBody>
      </p:sp>
      <p:cxnSp>
        <p:nvCxnSpPr>
          <p:cNvPr id="4" name="Straight Arrow Connector 3"/>
          <p:cNvCxnSpPr/>
          <p:nvPr/>
        </p:nvCxnSpPr>
        <p:spPr>
          <a:xfrm>
            <a:off x="4013200" y="3352800"/>
            <a:ext cx="609600" cy="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a:off x="4267200" y="4389120"/>
            <a:ext cx="609600" cy="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6"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822234430"/>
              </p:ext>
            </p:extLst>
          </p:nvPr>
        </p:nvGraphicFramePr>
        <p:xfrm>
          <a:off x="1981200" y="5257800"/>
          <a:ext cx="5438168" cy="1005840"/>
        </p:xfrm>
        <a:graphic>
          <a:graphicData uri="http://schemas.openxmlformats.org/presentationml/2006/ole">
            <mc:AlternateContent xmlns:mc="http://schemas.openxmlformats.org/markup-compatibility/2006">
              <mc:Choice xmlns:v="urn:schemas-microsoft-com:vml" Requires="v">
                <p:oleObj spid="_x0000_s3121" name="CS ChemDraw Drawing" r:id="rId3" imgW="5911174" imgH="1093668" progId="ChemDraw.Document.6.0">
                  <p:embed/>
                </p:oleObj>
              </mc:Choice>
              <mc:Fallback>
                <p:oleObj name="CS ChemDraw Drawing" r:id="rId3" imgW="5911174" imgH="1093668" progId="ChemDraw.Document.6.0">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1200" y="5257800"/>
                        <a:ext cx="5438168" cy="1005840"/>
                      </a:xfrm>
                      <a:prstGeom prst="rect">
                        <a:avLst/>
                      </a:prstGeom>
                      <a:solidFill>
                        <a:schemeClr val="accent6">
                          <a:lumMod val="40000"/>
                          <a:lumOff val="60000"/>
                        </a:schemeClr>
                      </a:solidFill>
                    </p:spPr>
                  </p:pic>
                </p:oleObj>
              </mc:Fallback>
            </mc:AlternateContent>
          </a:graphicData>
        </a:graphic>
      </p:graphicFrame>
    </p:spTree>
    <p:extLst>
      <p:ext uri="{BB962C8B-B14F-4D97-AF65-F5344CB8AC3E}">
        <p14:creationId xmlns:p14="http://schemas.microsoft.com/office/powerpoint/2010/main" val="1608526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par>
                                <p:cTn id="13" presetID="22" presetClass="entr" presetSubtype="8"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left)">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Effect transition="in" filter="barn(inVertical)">
                                      <p:cBhvr>
                                        <p:cTn id="20" dur="500"/>
                                        <p:tgtEl>
                                          <p:spTgt spid="2">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Effect transition="in" filter="wipe(left)">
                                      <p:cBhvr>
                                        <p:cTn id="25" dur="500"/>
                                        <p:tgtEl>
                                          <p:spTgt spid="2">
                                            <p:txEl>
                                              <p:pRg st="3" end="3"/>
                                            </p:txEl>
                                          </p:spTgt>
                                        </p:tgtEl>
                                      </p:cBhvr>
                                    </p:animEffect>
                                  </p:childTnLst>
                                </p:cTn>
                              </p:par>
                              <p:par>
                                <p:cTn id="26" presetID="22" presetClass="entr" presetSubtype="8" fill="hold" nodeType="with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wipe(left)">
                                      <p:cBhvr>
                                        <p:cTn id="28" dur="500"/>
                                        <p:tgtEl>
                                          <p:spTgt spid="5"/>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2">
                                            <p:txEl>
                                              <p:pRg st="4" end="4"/>
                                            </p:txEl>
                                          </p:spTgt>
                                        </p:tgtEl>
                                        <p:attrNameLst>
                                          <p:attrName>style.visibility</p:attrName>
                                        </p:attrNameLst>
                                      </p:cBhvr>
                                      <p:to>
                                        <p:strVal val="visible"/>
                                      </p:to>
                                    </p:set>
                                    <p:animEffect transition="in" filter="barn(inVertical)">
                                      <p:cBhvr>
                                        <p:cTn id="33" dur="500"/>
                                        <p:tgtEl>
                                          <p:spTgt spid="2">
                                            <p:txEl>
                                              <p:pRg st="4" end="4"/>
                                            </p:txEl>
                                          </p:spTgt>
                                        </p:tgtEl>
                                      </p:cBhvr>
                                    </p:animEffect>
                                  </p:childTnLst>
                                </p:cTn>
                              </p:par>
                              <p:par>
                                <p:cTn id="34" presetID="53" presetClass="entr" presetSubtype="16" fill="hold" nodeType="withEffect">
                                  <p:stCondLst>
                                    <p:cond delay="0"/>
                                  </p:stCondLst>
                                  <p:childTnLst>
                                    <p:set>
                                      <p:cBhvr>
                                        <p:cTn id="35" dur="1" fill="hold">
                                          <p:stCondLst>
                                            <p:cond delay="0"/>
                                          </p:stCondLst>
                                        </p:cTn>
                                        <p:tgtEl>
                                          <p:spTgt spid="7"/>
                                        </p:tgtEl>
                                        <p:attrNameLst>
                                          <p:attrName>style.visibility</p:attrName>
                                        </p:attrNameLst>
                                      </p:cBhvr>
                                      <p:to>
                                        <p:strVal val="visible"/>
                                      </p:to>
                                    </p:set>
                                    <p:anim calcmode="lin" valueType="num">
                                      <p:cBhvr>
                                        <p:cTn id="36" dur="500" fill="hold"/>
                                        <p:tgtEl>
                                          <p:spTgt spid="7"/>
                                        </p:tgtEl>
                                        <p:attrNameLst>
                                          <p:attrName>ppt_w</p:attrName>
                                        </p:attrNameLst>
                                      </p:cBhvr>
                                      <p:tavLst>
                                        <p:tav tm="0">
                                          <p:val>
                                            <p:fltVal val="0"/>
                                          </p:val>
                                        </p:tav>
                                        <p:tav tm="100000">
                                          <p:val>
                                            <p:strVal val="#ppt_w"/>
                                          </p:val>
                                        </p:tav>
                                      </p:tavLst>
                                    </p:anim>
                                    <p:anim calcmode="lin" valueType="num">
                                      <p:cBhvr>
                                        <p:cTn id="37" dur="500" fill="hold"/>
                                        <p:tgtEl>
                                          <p:spTgt spid="7"/>
                                        </p:tgtEl>
                                        <p:attrNameLst>
                                          <p:attrName>ppt_h</p:attrName>
                                        </p:attrNameLst>
                                      </p:cBhvr>
                                      <p:tavLst>
                                        <p:tav tm="0">
                                          <p:val>
                                            <p:fltVal val="0"/>
                                          </p:val>
                                        </p:tav>
                                        <p:tav tm="100000">
                                          <p:val>
                                            <p:strVal val="#ppt_h"/>
                                          </p:val>
                                        </p:tav>
                                      </p:tavLst>
                                    </p:anim>
                                    <p:animEffect transition="in" filter="fade">
                                      <p:cBhvr>
                                        <p:cTn id="3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sz="3600" dirty="0">
                <a:solidFill>
                  <a:srgbClr val="002060"/>
                </a:solidFill>
              </a:rPr>
              <a:t>The Titrimetric Analysis of Vitamin C</a:t>
            </a:r>
            <a:endParaRPr lang="en-US" sz="3600" dirty="0"/>
          </a:p>
        </p:txBody>
      </p:sp>
      <p:sp>
        <p:nvSpPr>
          <p:cNvPr id="2" name="Content Placeholder 1"/>
          <p:cNvSpPr>
            <a:spLocks noGrp="1"/>
          </p:cNvSpPr>
          <p:nvPr>
            <p:ph idx="1"/>
          </p:nvPr>
        </p:nvSpPr>
        <p:spPr>
          <a:xfrm>
            <a:off x="457200" y="1524000"/>
            <a:ext cx="8915400" cy="4800600"/>
          </a:xfrm>
        </p:spPr>
        <p:txBody>
          <a:bodyPr>
            <a:noAutofit/>
          </a:bodyPr>
          <a:lstStyle/>
          <a:p>
            <a:r>
              <a:rPr lang="en-US" sz="1800" dirty="0"/>
              <a:t>The </a:t>
            </a:r>
            <a:r>
              <a:rPr lang="en-US" sz="1800" dirty="0" smtClean="0"/>
              <a:t>excess </a:t>
            </a:r>
            <a:r>
              <a:rPr lang="en-US" sz="1800" dirty="0" err="1" smtClean="0"/>
              <a:t>triiodide</a:t>
            </a:r>
            <a:r>
              <a:rPr lang="en-US" sz="1800" dirty="0" smtClean="0"/>
              <a:t> is </a:t>
            </a:r>
            <a:r>
              <a:rPr lang="en-US" sz="1800" dirty="0"/>
              <a:t>titrated with standard </a:t>
            </a:r>
            <a:r>
              <a:rPr lang="en-US" sz="1800" dirty="0" smtClean="0"/>
              <a:t>sodium thiosulfate solution </a:t>
            </a:r>
            <a:r>
              <a:rPr lang="en-US" sz="1800" dirty="0"/>
              <a:t>producing colorless </a:t>
            </a:r>
            <a:r>
              <a:rPr lang="en-US" sz="1800" dirty="0" smtClean="0"/>
              <a:t>iodide </a:t>
            </a:r>
            <a:r>
              <a:rPr lang="en-US" sz="1800" dirty="0"/>
              <a:t>and </a:t>
            </a:r>
            <a:r>
              <a:rPr lang="en-US" sz="1800" dirty="0" err="1" smtClean="0"/>
              <a:t>tetrathionate</a:t>
            </a:r>
            <a:r>
              <a:rPr lang="en-US" sz="1800" dirty="0" smtClean="0"/>
              <a:t> ions </a:t>
            </a:r>
            <a:r>
              <a:rPr lang="en-US" sz="1800" dirty="0"/>
              <a:t>(Eq. 4</a:t>
            </a:r>
            <a:r>
              <a:rPr lang="en-US" sz="1800" dirty="0" smtClean="0"/>
              <a:t>)</a:t>
            </a:r>
          </a:p>
          <a:p>
            <a:r>
              <a:rPr lang="en-US" sz="1800" dirty="0">
                <a:solidFill>
                  <a:srgbClr val="FF0000"/>
                </a:solidFill>
              </a:rPr>
              <a:t> </a:t>
            </a:r>
            <a:r>
              <a:rPr lang="en-US" sz="1800" b="1" dirty="0" smtClean="0">
                <a:solidFill>
                  <a:srgbClr val="FF0000"/>
                </a:solidFill>
              </a:rPr>
              <a:t>            </a:t>
            </a:r>
            <a:r>
              <a:rPr lang="en-US" sz="1800" b="1" dirty="0">
                <a:solidFill>
                  <a:srgbClr val="FF0000"/>
                </a:solidFill>
              </a:rPr>
              <a:t>2 S</a:t>
            </a:r>
            <a:r>
              <a:rPr lang="en-US" sz="1800" b="1" baseline="-25000" dirty="0">
                <a:solidFill>
                  <a:srgbClr val="FF0000"/>
                </a:solidFill>
              </a:rPr>
              <a:t>2</a:t>
            </a:r>
            <a:r>
              <a:rPr lang="en-US" sz="1800" b="1" dirty="0">
                <a:solidFill>
                  <a:srgbClr val="FF0000"/>
                </a:solidFill>
              </a:rPr>
              <a:t>O</a:t>
            </a:r>
            <a:r>
              <a:rPr lang="en-US" sz="1800" b="1" baseline="-25000" dirty="0">
                <a:solidFill>
                  <a:srgbClr val="FF0000"/>
                </a:solidFill>
              </a:rPr>
              <a:t>3</a:t>
            </a:r>
            <a:r>
              <a:rPr lang="en-US" sz="1800" b="1" baseline="30000" dirty="0">
                <a:solidFill>
                  <a:srgbClr val="FF0000"/>
                </a:solidFill>
              </a:rPr>
              <a:t>2-</a:t>
            </a:r>
            <a:r>
              <a:rPr lang="en-US" sz="1800" b="1" baseline="-25000" dirty="0">
                <a:solidFill>
                  <a:srgbClr val="FF0000"/>
                </a:solidFill>
              </a:rPr>
              <a:t>(</a:t>
            </a:r>
            <a:r>
              <a:rPr lang="en-US" sz="1800" b="1" baseline="-25000" dirty="0" err="1">
                <a:solidFill>
                  <a:srgbClr val="FF0000"/>
                </a:solidFill>
              </a:rPr>
              <a:t>aq</a:t>
            </a:r>
            <a:r>
              <a:rPr lang="en-US" sz="1800" b="1" baseline="-25000" dirty="0">
                <a:solidFill>
                  <a:srgbClr val="FF0000"/>
                </a:solidFill>
              </a:rPr>
              <a:t>)</a:t>
            </a:r>
            <a:r>
              <a:rPr lang="en-US" sz="1800" b="1" dirty="0">
                <a:solidFill>
                  <a:srgbClr val="FF0000"/>
                </a:solidFill>
              </a:rPr>
              <a:t>    +     I</a:t>
            </a:r>
            <a:r>
              <a:rPr lang="en-US" sz="1800" b="1" baseline="-25000" dirty="0">
                <a:solidFill>
                  <a:srgbClr val="FF0000"/>
                </a:solidFill>
              </a:rPr>
              <a:t>3</a:t>
            </a:r>
            <a:r>
              <a:rPr lang="en-US" sz="1800" b="1" baseline="30000" dirty="0">
                <a:solidFill>
                  <a:srgbClr val="FF0000"/>
                </a:solidFill>
              </a:rPr>
              <a:t>-</a:t>
            </a:r>
            <a:r>
              <a:rPr lang="en-US" sz="1800" b="1" baseline="-25000" dirty="0">
                <a:solidFill>
                  <a:srgbClr val="FF0000"/>
                </a:solidFill>
              </a:rPr>
              <a:t>(</a:t>
            </a:r>
            <a:r>
              <a:rPr lang="en-US" sz="1800" b="1" baseline="-25000" dirty="0" err="1">
                <a:solidFill>
                  <a:srgbClr val="FF0000"/>
                </a:solidFill>
              </a:rPr>
              <a:t>aq</a:t>
            </a:r>
            <a:r>
              <a:rPr lang="en-US" sz="1800" b="1" baseline="-25000" dirty="0">
                <a:solidFill>
                  <a:srgbClr val="FF0000"/>
                </a:solidFill>
              </a:rPr>
              <a:t>)   </a:t>
            </a:r>
            <a:r>
              <a:rPr lang="en-US" sz="1800" b="1" dirty="0">
                <a:solidFill>
                  <a:srgbClr val="FF0000"/>
                </a:solidFill>
              </a:rPr>
              <a:t>                             3 I</a:t>
            </a:r>
            <a:r>
              <a:rPr lang="en-US" sz="1800" b="1" baseline="30000" dirty="0">
                <a:solidFill>
                  <a:srgbClr val="FF0000"/>
                </a:solidFill>
              </a:rPr>
              <a:t>-</a:t>
            </a:r>
            <a:r>
              <a:rPr lang="en-US" sz="1800" b="1" baseline="-25000" dirty="0">
                <a:solidFill>
                  <a:srgbClr val="FF0000"/>
                </a:solidFill>
              </a:rPr>
              <a:t>(</a:t>
            </a:r>
            <a:r>
              <a:rPr lang="en-US" sz="1800" b="1" baseline="-25000" dirty="0" err="1">
                <a:solidFill>
                  <a:srgbClr val="FF0000"/>
                </a:solidFill>
              </a:rPr>
              <a:t>aq</a:t>
            </a:r>
            <a:r>
              <a:rPr lang="en-US" sz="1800" b="1" baseline="-25000" dirty="0">
                <a:solidFill>
                  <a:srgbClr val="FF0000"/>
                </a:solidFill>
              </a:rPr>
              <a:t>)</a:t>
            </a:r>
            <a:r>
              <a:rPr lang="en-US" sz="1800" b="1" dirty="0">
                <a:solidFill>
                  <a:srgbClr val="FF0000"/>
                </a:solidFill>
              </a:rPr>
              <a:t>  </a:t>
            </a:r>
            <a:r>
              <a:rPr lang="en-US" sz="1800" b="1" dirty="0" smtClean="0">
                <a:solidFill>
                  <a:srgbClr val="FF0000"/>
                </a:solidFill>
              </a:rPr>
              <a:t>  +    S</a:t>
            </a:r>
            <a:r>
              <a:rPr lang="en-US" sz="1800" b="1" baseline="-25000" dirty="0" smtClean="0">
                <a:solidFill>
                  <a:srgbClr val="FF0000"/>
                </a:solidFill>
              </a:rPr>
              <a:t>4</a:t>
            </a:r>
            <a:r>
              <a:rPr lang="en-US" sz="1800" b="1" dirty="0" smtClean="0">
                <a:solidFill>
                  <a:srgbClr val="FF0000"/>
                </a:solidFill>
              </a:rPr>
              <a:t>O</a:t>
            </a:r>
            <a:r>
              <a:rPr lang="en-US" sz="1800" b="1" baseline="-25000" dirty="0" smtClean="0">
                <a:solidFill>
                  <a:srgbClr val="FF0000"/>
                </a:solidFill>
              </a:rPr>
              <a:t>6</a:t>
            </a:r>
            <a:r>
              <a:rPr lang="en-US" sz="1800" b="1" baseline="30000" dirty="0" smtClean="0">
                <a:solidFill>
                  <a:srgbClr val="FF0000"/>
                </a:solidFill>
              </a:rPr>
              <a:t>2-</a:t>
            </a:r>
            <a:r>
              <a:rPr lang="en-US" sz="1800" b="1" baseline="-25000" dirty="0">
                <a:solidFill>
                  <a:srgbClr val="FF0000"/>
                </a:solidFill>
              </a:rPr>
              <a:t>(</a:t>
            </a:r>
            <a:r>
              <a:rPr lang="en-US" sz="1800" b="1" baseline="-25000" dirty="0" err="1">
                <a:solidFill>
                  <a:srgbClr val="FF0000"/>
                </a:solidFill>
              </a:rPr>
              <a:t>aq</a:t>
            </a:r>
            <a:r>
              <a:rPr lang="en-US" sz="1800" b="1" baseline="-25000" dirty="0">
                <a:solidFill>
                  <a:srgbClr val="FF0000"/>
                </a:solidFill>
              </a:rPr>
              <a:t>)    </a:t>
            </a:r>
            <a:r>
              <a:rPr lang="en-US" sz="1800" b="1" dirty="0">
                <a:solidFill>
                  <a:srgbClr val="FF0000"/>
                </a:solidFill>
              </a:rPr>
              <a:t>	</a:t>
            </a:r>
            <a:r>
              <a:rPr lang="en-US" sz="1800" b="1" dirty="0" smtClean="0">
                <a:solidFill>
                  <a:srgbClr val="FF0000"/>
                </a:solidFill>
              </a:rPr>
              <a:t>(</a:t>
            </a:r>
            <a:r>
              <a:rPr lang="en-US" sz="1800" b="1" dirty="0">
                <a:solidFill>
                  <a:srgbClr val="FF0000"/>
                </a:solidFill>
              </a:rPr>
              <a:t>Eq. 4)</a:t>
            </a:r>
          </a:p>
          <a:p>
            <a:r>
              <a:rPr lang="en-US" sz="1800" b="1" dirty="0">
                <a:solidFill>
                  <a:srgbClr val="FF0000"/>
                </a:solidFill>
              </a:rPr>
              <a:t>              </a:t>
            </a:r>
            <a:r>
              <a:rPr lang="en-US" sz="1800" b="1" dirty="0">
                <a:solidFill>
                  <a:schemeClr val="bg1"/>
                </a:solidFill>
              </a:rPr>
              <a:t>                  </a:t>
            </a:r>
            <a:r>
              <a:rPr lang="en-US" sz="1800" b="1" dirty="0" smtClean="0">
                <a:solidFill>
                  <a:schemeClr val="bg1"/>
                </a:solidFill>
              </a:rPr>
              <a:t>        </a:t>
            </a:r>
            <a:r>
              <a:rPr lang="en-US" sz="1800" b="1" dirty="0" smtClean="0">
                <a:solidFill>
                  <a:srgbClr val="FF0000"/>
                </a:solidFill>
              </a:rPr>
              <a:t>excess</a:t>
            </a:r>
            <a:endParaRPr lang="en-US" sz="1800" b="1" dirty="0">
              <a:solidFill>
                <a:srgbClr val="FF0000"/>
              </a:solidFill>
            </a:endParaRPr>
          </a:p>
          <a:p>
            <a:r>
              <a:rPr lang="en-US" sz="1800" dirty="0" smtClean="0"/>
              <a:t>The </a:t>
            </a:r>
            <a:r>
              <a:rPr lang="en-US" sz="1800" dirty="0"/>
              <a:t>difference in the amount of the </a:t>
            </a:r>
            <a:r>
              <a:rPr lang="en-US" sz="1800" dirty="0" err="1" smtClean="0"/>
              <a:t>triiodide</a:t>
            </a:r>
            <a:r>
              <a:rPr lang="en-US" sz="1800" dirty="0" smtClean="0"/>
              <a:t> </a:t>
            </a:r>
            <a:r>
              <a:rPr lang="en-US" sz="1800" dirty="0"/>
              <a:t>generated from the </a:t>
            </a:r>
            <a:r>
              <a:rPr lang="en-US" sz="1800" dirty="0" smtClean="0"/>
              <a:t>iodate </a:t>
            </a:r>
            <a:r>
              <a:rPr lang="en-US" sz="1800" dirty="0"/>
              <a:t>in Eq. 1 and the amount in excess that is titrated in (Eq. 4) is a measure of the ascorbic acid content of the sample.</a:t>
            </a:r>
          </a:p>
          <a:p>
            <a:r>
              <a:rPr lang="en-US" sz="1800" dirty="0" smtClean="0"/>
              <a:t>The endpoint </a:t>
            </a:r>
            <a:r>
              <a:rPr lang="en-US" sz="1800" dirty="0"/>
              <a:t>of the titration can be determined by adding a quantity </a:t>
            </a:r>
            <a:r>
              <a:rPr lang="en-US" sz="1800" dirty="0" smtClean="0"/>
              <a:t/>
            </a:r>
            <a:br>
              <a:rPr lang="en-US" sz="1800" dirty="0" smtClean="0"/>
            </a:br>
            <a:r>
              <a:rPr lang="en-US" sz="1800" dirty="0" smtClean="0"/>
              <a:t>of </a:t>
            </a:r>
            <a:r>
              <a:rPr lang="en-US" sz="1800" dirty="0"/>
              <a:t>starch solution to </a:t>
            </a:r>
            <a:r>
              <a:rPr lang="en-US" sz="1800" dirty="0" smtClean="0"/>
              <a:t>serve </a:t>
            </a:r>
            <a:r>
              <a:rPr lang="en-US" sz="1800" dirty="0"/>
              <a:t>as an indicator just prior to the disappearance </a:t>
            </a:r>
            <a:r>
              <a:rPr lang="en-US" sz="1800" dirty="0" smtClean="0"/>
              <a:t/>
            </a:r>
            <a:br>
              <a:rPr lang="en-US" sz="1800" dirty="0" smtClean="0"/>
            </a:br>
            <a:r>
              <a:rPr lang="en-US" sz="1800" dirty="0" smtClean="0"/>
              <a:t>of </a:t>
            </a:r>
            <a:r>
              <a:rPr lang="en-US" sz="1800" dirty="0"/>
              <a:t>the red-brown </a:t>
            </a:r>
            <a:r>
              <a:rPr lang="en-US" sz="1800" dirty="0" smtClean="0"/>
              <a:t>triiodide </a:t>
            </a:r>
            <a:r>
              <a:rPr lang="en-US" sz="1800" dirty="0"/>
              <a:t>in the titration. </a:t>
            </a:r>
            <a:r>
              <a:rPr lang="en-US" sz="1800" dirty="0" smtClean="0"/>
              <a:t>Starch </a:t>
            </a:r>
            <a:r>
              <a:rPr lang="en-US" sz="1800" dirty="0"/>
              <a:t>forms a tightly bound, </a:t>
            </a:r>
            <a:r>
              <a:rPr lang="en-US" sz="1800" dirty="0" smtClean="0"/>
              <a:t/>
            </a:r>
            <a:br>
              <a:rPr lang="en-US" sz="1800" dirty="0" smtClean="0"/>
            </a:br>
            <a:r>
              <a:rPr lang="en-US" sz="1800" dirty="0" smtClean="0"/>
              <a:t>deep </a:t>
            </a:r>
            <a:r>
              <a:rPr lang="en-US" sz="1800" dirty="0"/>
              <a:t>blue ion with triiodide, [I</a:t>
            </a:r>
            <a:r>
              <a:rPr lang="en-US" sz="1800" baseline="-25000" dirty="0"/>
              <a:t>3</a:t>
            </a:r>
            <a:r>
              <a:rPr lang="en-US" sz="1800" dirty="0"/>
              <a:t>•starch]</a:t>
            </a:r>
            <a:r>
              <a:rPr lang="en-US" sz="1800" baseline="30000" dirty="0"/>
              <a:t>-</a:t>
            </a:r>
            <a:r>
              <a:rPr lang="en-US" sz="1800" dirty="0"/>
              <a:t>, (Eq. 5).</a:t>
            </a:r>
          </a:p>
          <a:p>
            <a:r>
              <a:rPr lang="en-US" sz="1800" dirty="0">
                <a:solidFill>
                  <a:srgbClr val="FF0000"/>
                </a:solidFill>
              </a:rPr>
              <a:t> </a:t>
            </a:r>
            <a:r>
              <a:rPr lang="en-US" sz="1800" b="1" dirty="0" smtClean="0">
                <a:solidFill>
                  <a:srgbClr val="FF0000"/>
                </a:solidFill>
              </a:rPr>
              <a:t>                   3  </a:t>
            </a:r>
            <a:r>
              <a:rPr lang="en-US" sz="1800" b="1" dirty="0">
                <a:solidFill>
                  <a:srgbClr val="FF0000"/>
                </a:solidFill>
              </a:rPr>
              <a:t>I</a:t>
            </a:r>
            <a:r>
              <a:rPr lang="en-US" sz="1800" b="1" baseline="-25000" dirty="0">
                <a:solidFill>
                  <a:srgbClr val="FF0000"/>
                </a:solidFill>
              </a:rPr>
              <a:t>3</a:t>
            </a:r>
            <a:r>
              <a:rPr lang="en-US" sz="1800" b="1" baseline="30000" dirty="0">
                <a:solidFill>
                  <a:srgbClr val="FF0000"/>
                </a:solidFill>
              </a:rPr>
              <a:t>-</a:t>
            </a:r>
            <a:r>
              <a:rPr lang="en-US" sz="1800" b="1" baseline="-25000" dirty="0">
                <a:solidFill>
                  <a:srgbClr val="FF0000"/>
                </a:solidFill>
              </a:rPr>
              <a:t>(</a:t>
            </a:r>
            <a:r>
              <a:rPr lang="en-US" sz="1800" b="1" baseline="-25000" dirty="0" err="1">
                <a:solidFill>
                  <a:srgbClr val="FF0000"/>
                </a:solidFill>
              </a:rPr>
              <a:t>aq</a:t>
            </a:r>
            <a:r>
              <a:rPr lang="en-US" sz="1800" b="1" baseline="-25000" dirty="0">
                <a:solidFill>
                  <a:srgbClr val="FF0000"/>
                </a:solidFill>
              </a:rPr>
              <a:t>)</a:t>
            </a:r>
            <a:r>
              <a:rPr lang="en-US" sz="1800" b="1" dirty="0">
                <a:solidFill>
                  <a:srgbClr val="FF0000"/>
                </a:solidFill>
              </a:rPr>
              <a:t>  + </a:t>
            </a:r>
            <a:r>
              <a:rPr lang="en-US" sz="1800" b="1" dirty="0" smtClean="0">
                <a:solidFill>
                  <a:srgbClr val="FF0000"/>
                </a:solidFill>
              </a:rPr>
              <a:t> 3 </a:t>
            </a:r>
            <a:r>
              <a:rPr lang="en-US" sz="1800" b="1" dirty="0">
                <a:solidFill>
                  <a:srgbClr val="FF0000"/>
                </a:solidFill>
              </a:rPr>
              <a:t>starch </a:t>
            </a:r>
            <a:r>
              <a:rPr lang="en-US" sz="1800" b="1" baseline="-25000" dirty="0">
                <a:solidFill>
                  <a:srgbClr val="FF0000"/>
                </a:solidFill>
              </a:rPr>
              <a:t>(</a:t>
            </a:r>
            <a:r>
              <a:rPr lang="en-US" sz="1800" b="1" baseline="-25000" dirty="0" err="1">
                <a:solidFill>
                  <a:srgbClr val="FF0000"/>
                </a:solidFill>
              </a:rPr>
              <a:t>aq</a:t>
            </a:r>
            <a:r>
              <a:rPr lang="en-US" sz="1800" b="1" baseline="-25000" dirty="0">
                <a:solidFill>
                  <a:srgbClr val="FF0000"/>
                </a:solidFill>
              </a:rPr>
              <a:t>)</a:t>
            </a:r>
            <a:r>
              <a:rPr lang="en-US" sz="1800" b="1" dirty="0">
                <a:solidFill>
                  <a:srgbClr val="FF0000"/>
                </a:solidFill>
              </a:rPr>
              <a:t>   </a:t>
            </a:r>
            <a:r>
              <a:rPr lang="en-US" sz="1800" b="1" dirty="0">
                <a:solidFill>
                  <a:srgbClr val="FF0000"/>
                </a:solidFill>
                <a:sym typeface="Symbol"/>
              </a:rPr>
              <a:t></a:t>
            </a:r>
            <a:r>
              <a:rPr lang="en-US" sz="1800" b="1" dirty="0">
                <a:solidFill>
                  <a:srgbClr val="FF0000"/>
                </a:solidFill>
              </a:rPr>
              <a:t>              </a:t>
            </a:r>
            <a:r>
              <a:rPr lang="en-US" sz="1800" b="1" dirty="0" smtClean="0">
                <a:solidFill>
                  <a:srgbClr val="FF0000"/>
                </a:solidFill>
              </a:rPr>
              <a:t>       3  </a:t>
            </a:r>
            <a:r>
              <a:rPr lang="en-US" sz="1800" b="1" dirty="0">
                <a:solidFill>
                  <a:srgbClr val="FF0000"/>
                </a:solidFill>
              </a:rPr>
              <a:t>[I</a:t>
            </a:r>
            <a:r>
              <a:rPr lang="en-US" sz="1800" b="1" baseline="-25000" dirty="0">
                <a:solidFill>
                  <a:srgbClr val="FF0000"/>
                </a:solidFill>
              </a:rPr>
              <a:t>3</a:t>
            </a:r>
            <a:r>
              <a:rPr lang="en-US" sz="1800" b="1" dirty="0">
                <a:solidFill>
                  <a:srgbClr val="FF0000"/>
                </a:solidFill>
              </a:rPr>
              <a:t>•starch</a:t>
            </a:r>
            <a:r>
              <a:rPr lang="en-US" sz="1800" b="1" dirty="0" smtClean="0">
                <a:solidFill>
                  <a:srgbClr val="FF0000"/>
                </a:solidFill>
              </a:rPr>
              <a:t>]</a:t>
            </a:r>
            <a:r>
              <a:rPr lang="en-US" sz="1800" b="1" baseline="30000" dirty="0" smtClean="0">
                <a:solidFill>
                  <a:srgbClr val="FF0000"/>
                </a:solidFill>
              </a:rPr>
              <a:t>-</a:t>
            </a:r>
            <a:r>
              <a:rPr lang="en-US" sz="1800" b="1" baseline="-25000" dirty="0" smtClean="0">
                <a:solidFill>
                  <a:srgbClr val="FF0000"/>
                </a:solidFill>
              </a:rPr>
              <a:t>(</a:t>
            </a:r>
            <a:r>
              <a:rPr lang="en-US" sz="1800" b="1" baseline="-25000" dirty="0" err="1">
                <a:solidFill>
                  <a:srgbClr val="FF0000"/>
                </a:solidFill>
              </a:rPr>
              <a:t>aq</a:t>
            </a:r>
            <a:r>
              <a:rPr lang="en-US" sz="1800" b="1" baseline="-25000" dirty="0">
                <a:solidFill>
                  <a:srgbClr val="FF0000"/>
                </a:solidFill>
              </a:rPr>
              <a:t>, deep-blue</a:t>
            </a:r>
            <a:r>
              <a:rPr lang="en-US" sz="1800" b="1" baseline="-25000" dirty="0" smtClean="0">
                <a:solidFill>
                  <a:srgbClr val="FF0000"/>
                </a:solidFill>
              </a:rPr>
              <a:t>)</a:t>
            </a:r>
            <a:r>
              <a:rPr lang="en-US" sz="1800" b="1" dirty="0" smtClean="0">
                <a:solidFill>
                  <a:srgbClr val="FF0000"/>
                </a:solidFill>
              </a:rPr>
              <a:t>  </a:t>
            </a:r>
            <a:r>
              <a:rPr lang="en-US" sz="1800" b="1" dirty="0" smtClean="0">
                <a:solidFill>
                  <a:srgbClr val="FF0000"/>
                </a:solidFill>
              </a:rPr>
              <a:t>(</a:t>
            </a:r>
            <a:r>
              <a:rPr lang="en-US" sz="1800" b="1" dirty="0">
                <a:solidFill>
                  <a:srgbClr val="FF0000"/>
                </a:solidFill>
              </a:rPr>
              <a:t>Eq.5)</a:t>
            </a:r>
          </a:p>
          <a:p>
            <a:r>
              <a:rPr lang="en-US" sz="1800" dirty="0" smtClean="0"/>
              <a:t>The </a:t>
            </a:r>
            <a:r>
              <a:rPr lang="en-US" sz="1800" dirty="0"/>
              <a:t>addition of the S</a:t>
            </a:r>
            <a:r>
              <a:rPr lang="en-US" sz="1800" baseline="-25000" dirty="0"/>
              <a:t>2</a:t>
            </a:r>
            <a:r>
              <a:rPr lang="en-US" sz="1800" dirty="0"/>
              <a:t>O</a:t>
            </a:r>
            <a:r>
              <a:rPr lang="en-US" sz="1800" baseline="-25000" dirty="0"/>
              <a:t>3</a:t>
            </a:r>
            <a:r>
              <a:rPr lang="en-US" sz="1800" baseline="30000" dirty="0"/>
              <a:t>2-</a:t>
            </a:r>
            <a:r>
              <a:rPr lang="en-US" sz="1800" dirty="0"/>
              <a:t>  titrant is continued until the [I</a:t>
            </a:r>
            <a:r>
              <a:rPr lang="en-US" sz="1800" baseline="-25000" dirty="0"/>
              <a:t>3</a:t>
            </a:r>
            <a:r>
              <a:rPr lang="en-US" sz="1800" dirty="0"/>
              <a:t>•starch]</a:t>
            </a:r>
            <a:r>
              <a:rPr lang="en-US" sz="1800" baseline="30000" dirty="0"/>
              <a:t>-</a:t>
            </a:r>
            <a:r>
              <a:rPr lang="en-US" sz="1800" dirty="0"/>
              <a:t> is reduced to I</a:t>
            </a:r>
            <a:r>
              <a:rPr lang="en-US" sz="1800" baseline="30000" dirty="0"/>
              <a:t>-</a:t>
            </a:r>
            <a:r>
              <a:rPr lang="en-US" sz="1800" dirty="0"/>
              <a:t>, the solution appears colorless at the end point, (Eq. 6)</a:t>
            </a:r>
          </a:p>
          <a:p>
            <a:r>
              <a:rPr lang="en-US" sz="1800" dirty="0" smtClean="0">
                <a:solidFill>
                  <a:srgbClr val="FF0000"/>
                </a:solidFill>
              </a:rPr>
              <a:t>   </a:t>
            </a:r>
            <a:r>
              <a:rPr lang="en-US" sz="1800" b="1" dirty="0" smtClean="0">
                <a:solidFill>
                  <a:srgbClr val="FF0000"/>
                </a:solidFill>
              </a:rPr>
              <a:t>3 </a:t>
            </a:r>
            <a:r>
              <a:rPr lang="en-US" sz="1800" b="1" dirty="0">
                <a:solidFill>
                  <a:srgbClr val="FF0000"/>
                </a:solidFill>
              </a:rPr>
              <a:t>[I</a:t>
            </a:r>
            <a:r>
              <a:rPr lang="en-US" sz="1800" b="1" baseline="-25000" dirty="0">
                <a:solidFill>
                  <a:srgbClr val="FF0000"/>
                </a:solidFill>
              </a:rPr>
              <a:t>3</a:t>
            </a:r>
            <a:r>
              <a:rPr lang="en-US" sz="1800" b="1" dirty="0">
                <a:solidFill>
                  <a:srgbClr val="FF0000"/>
                </a:solidFill>
              </a:rPr>
              <a:t>•starch]</a:t>
            </a:r>
            <a:r>
              <a:rPr lang="en-US" sz="1800" b="1" baseline="30000" dirty="0">
                <a:solidFill>
                  <a:srgbClr val="FF0000"/>
                </a:solidFill>
              </a:rPr>
              <a:t> -</a:t>
            </a:r>
            <a:r>
              <a:rPr lang="en-US" sz="1800" b="1" dirty="0">
                <a:solidFill>
                  <a:srgbClr val="FF0000"/>
                </a:solidFill>
              </a:rPr>
              <a:t>   +  6 S</a:t>
            </a:r>
            <a:r>
              <a:rPr lang="en-US" sz="1800" b="1" baseline="-25000" dirty="0">
                <a:solidFill>
                  <a:srgbClr val="FF0000"/>
                </a:solidFill>
              </a:rPr>
              <a:t>2</a:t>
            </a:r>
            <a:r>
              <a:rPr lang="en-US" sz="1800" b="1" dirty="0">
                <a:solidFill>
                  <a:srgbClr val="FF0000"/>
                </a:solidFill>
              </a:rPr>
              <a:t>O</a:t>
            </a:r>
            <a:r>
              <a:rPr lang="en-US" sz="1800" b="1" baseline="-25000" dirty="0">
                <a:solidFill>
                  <a:srgbClr val="FF0000"/>
                </a:solidFill>
              </a:rPr>
              <a:t>3</a:t>
            </a:r>
            <a:r>
              <a:rPr lang="en-US" sz="1800" b="1" baseline="30000" dirty="0">
                <a:solidFill>
                  <a:srgbClr val="FF0000"/>
                </a:solidFill>
              </a:rPr>
              <a:t>2-</a:t>
            </a:r>
            <a:r>
              <a:rPr lang="en-US" sz="1800" b="1" baseline="-25000" dirty="0">
                <a:solidFill>
                  <a:srgbClr val="FF0000"/>
                </a:solidFill>
              </a:rPr>
              <a:t>(</a:t>
            </a:r>
            <a:r>
              <a:rPr lang="en-US" sz="1800" b="1" baseline="-25000" dirty="0" err="1">
                <a:solidFill>
                  <a:srgbClr val="FF0000"/>
                </a:solidFill>
              </a:rPr>
              <a:t>aq</a:t>
            </a:r>
            <a:r>
              <a:rPr lang="en-US" sz="1800" b="1" baseline="-25000" dirty="0">
                <a:solidFill>
                  <a:srgbClr val="FF0000"/>
                </a:solidFill>
              </a:rPr>
              <a:t>)</a:t>
            </a:r>
            <a:r>
              <a:rPr lang="en-US" sz="1800" b="1" dirty="0">
                <a:solidFill>
                  <a:srgbClr val="FF0000"/>
                </a:solidFill>
              </a:rPr>
              <a:t>    </a:t>
            </a:r>
            <a:r>
              <a:rPr lang="en-US" sz="1800" b="1" dirty="0" smtClean="0">
                <a:solidFill>
                  <a:srgbClr val="FF0000"/>
                </a:solidFill>
              </a:rPr>
              <a:t>              </a:t>
            </a:r>
            <a:r>
              <a:rPr lang="en-US" sz="1800" b="1" dirty="0">
                <a:solidFill>
                  <a:srgbClr val="FF0000"/>
                </a:solidFill>
              </a:rPr>
              <a:t>9 I</a:t>
            </a:r>
            <a:r>
              <a:rPr lang="en-US" sz="1800" b="1" baseline="30000" dirty="0">
                <a:solidFill>
                  <a:srgbClr val="FF0000"/>
                </a:solidFill>
              </a:rPr>
              <a:t>-</a:t>
            </a:r>
            <a:r>
              <a:rPr lang="en-US" sz="1800" b="1" baseline="-25000" dirty="0">
                <a:solidFill>
                  <a:srgbClr val="FF0000"/>
                </a:solidFill>
              </a:rPr>
              <a:t>(</a:t>
            </a:r>
            <a:r>
              <a:rPr lang="en-US" sz="1800" b="1" baseline="-25000" dirty="0" err="1">
                <a:solidFill>
                  <a:srgbClr val="FF0000"/>
                </a:solidFill>
              </a:rPr>
              <a:t>aq</a:t>
            </a:r>
            <a:r>
              <a:rPr lang="en-US" sz="1800" b="1" baseline="-25000" dirty="0">
                <a:solidFill>
                  <a:srgbClr val="FF0000"/>
                </a:solidFill>
              </a:rPr>
              <a:t>)</a:t>
            </a:r>
            <a:r>
              <a:rPr lang="en-US" sz="1800" b="1" dirty="0">
                <a:solidFill>
                  <a:srgbClr val="FF0000"/>
                </a:solidFill>
              </a:rPr>
              <a:t>  + 3 S</a:t>
            </a:r>
            <a:r>
              <a:rPr lang="en-US" sz="1800" b="1" baseline="-25000" dirty="0">
                <a:solidFill>
                  <a:srgbClr val="FF0000"/>
                </a:solidFill>
              </a:rPr>
              <a:t>4</a:t>
            </a:r>
            <a:r>
              <a:rPr lang="en-US" sz="1800" b="1" dirty="0">
                <a:solidFill>
                  <a:srgbClr val="FF0000"/>
                </a:solidFill>
              </a:rPr>
              <a:t>O</a:t>
            </a:r>
            <a:r>
              <a:rPr lang="en-US" sz="1800" b="1" baseline="-25000" dirty="0">
                <a:solidFill>
                  <a:srgbClr val="FF0000"/>
                </a:solidFill>
              </a:rPr>
              <a:t>6</a:t>
            </a:r>
            <a:r>
              <a:rPr lang="en-US" sz="1800" b="1" dirty="0">
                <a:solidFill>
                  <a:srgbClr val="FF0000"/>
                </a:solidFill>
              </a:rPr>
              <a:t> </a:t>
            </a:r>
            <a:r>
              <a:rPr lang="en-US" sz="1800" b="1" baseline="30000" dirty="0">
                <a:solidFill>
                  <a:srgbClr val="FF0000"/>
                </a:solidFill>
              </a:rPr>
              <a:t>2-</a:t>
            </a:r>
            <a:r>
              <a:rPr lang="en-US" sz="1800" b="1" baseline="-25000" dirty="0">
                <a:solidFill>
                  <a:srgbClr val="FF0000"/>
                </a:solidFill>
              </a:rPr>
              <a:t>(</a:t>
            </a:r>
            <a:r>
              <a:rPr lang="en-US" sz="1800" b="1" baseline="-25000" dirty="0" err="1">
                <a:solidFill>
                  <a:srgbClr val="FF0000"/>
                </a:solidFill>
              </a:rPr>
              <a:t>aq</a:t>
            </a:r>
            <a:r>
              <a:rPr lang="en-US" sz="1800" b="1" baseline="-25000" dirty="0">
                <a:solidFill>
                  <a:srgbClr val="FF0000"/>
                </a:solidFill>
              </a:rPr>
              <a:t>)</a:t>
            </a:r>
            <a:r>
              <a:rPr lang="en-US" sz="1800" b="1" dirty="0">
                <a:solidFill>
                  <a:srgbClr val="FF0000"/>
                </a:solidFill>
              </a:rPr>
              <a:t>  + 3 starch</a:t>
            </a:r>
            <a:r>
              <a:rPr lang="en-US" sz="1800" b="1" baseline="-25000" dirty="0">
                <a:solidFill>
                  <a:srgbClr val="FF0000"/>
                </a:solidFill>
              </a:rPr>
              <a:t>(</a:t>
            </a:r>
            <a:r>
              <a:rPr lang="en-US" sz="1800" b="1" baseline="-25000" dirty="0" err="1">
                <a:solidFill>
                  <a:srgbClr val="FF0000"/>
                </a:solidFill>
              </a:rPr>
              <a:t>aq</a:t>
            </a:r>
            <a:r>
              <a:rPr lang="en-US" sz="1800" b="1" baseline="-25000" dirty="0">
                <a:solidFill>
                  <a:srgbClr val="FF0000"/>
                </a:solidFill>
              </a:rPr>
              <a:t>)</a:t>
            </a:r>
            <a:r>
              <a:rPr lang="en-US" sz="1800" b="1" dirty="0">
                <a:solidFill>
                  <a:srgbClr val="FF0000"/>
                </a:solidFill>
              </a:rPr>
              <a:t>  </a:t>
            </a:r>
            <a:r>
              <a:rPr lang="en-US" sz="1800" b="1" dirty="0" smtClean="0">
                <a:solidFill>
                  <a:srgbClr val="FF0000"/>
                </a:solidFill>
              </a:rPr>
              <a:t>(Eq</a:t>
            </a:r>
            <a:r>
              <a:rPr lang="en-US" sz="1800" b="1" dirty="0">
                <a:solidFill>
                  <a:srgbClr val="FF0000"/>
                </a:solidFill>
              </a:rPr>
              <a:t>. 6)</a:t>
            </a:r>
          </a:p>
          <a:p>
            <a:pPr marL="0" indent="0">
              <a:buNone/>
            </a:pPr>
            <a:r>
              <a:rPr lang="en-US" sz="1800" dirty="0">
                <a:solidFill>
                  <a:schemeClr val="bg1"/>
                </a:solidFill>
              </a:rPr>
              <a:t> </a:t>
            </a:r>
          </a:p>
          <a:p>
            <a:endParaRPr lang="en-US" sz="1800" dirty="0">
              <a:solidFill>
                <a:schemeClr val="bg1"/>
              </a:solidFill>
            </a:endParaRPr>
          </a:p>
        </p:txBody>
      </p:sp>
      <p:sp>
        <p:nvSpPr>
          <p:cNvPr id="7" name="Slide Number Placeholder 6"/>
          <p:cNvSpPr>
            <a:spLocks noGrp="1"/>
          </p:cNvSpPr>
          <p:nvPr>
            <p:ph type="sldNum" sz="quarter" idx="12"/>
          </p:nvPr>
        </p:nvSpPr>
        <p:spPr/>
        <p:txBody>
          <a:bodyPr/>
          <a:lstStyle/>
          <a:p>
            <a:fld id="{A69D9B76-05C6-454B-AEC4-5BA0B1C51C00}" type="slidenum">
              <a:rPr lang="en-US" smtClean="0"/>
              <a:t>18</a:t>
            </a:fld>
            <a:endParaRPr lang="en-US"/>
          </a:p>
        </p:txBody>
      </p:sp>
      <p:cxnSp>
        <p:nvCxnSpPr>
          <p:cNvPr id="4" name="Straight Arrow Connector 3"/>
          <p:cNvCxnSpPr/>
          <p:nvPr/>
        </p:nvCxnSpPr>
        <p:spPr>
          <a:xfrm>
            <a:off x="4267200" y="2362200"/>
            <a:ext cx="609600" cy="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a:off x="4495800" y="5029200"/>
            <a:ext cx="609600" cy="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3810000" y="5943600"/>
            <a:ext cx="609600" cy="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4098" name="Picture 2" descr="http://www.chemistryland.com/CHM107Lab/Exp03_DetectOzone/OzoneLab/AmyloseDoubleHelixEndViewWithI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43800" y="3429000"/>
            <a:ext cx="1390650" cy="13656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9024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par>
                                <p:cTn id="13" presetID="22" presetClass="entr" presetSubtype="8" fill="hold"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wipe(left)">
                                      <p:cBhvr>
                                        <p:cTn id="15" dur="500"/>
                                        <p:tgtEl>
                                          <p:spTgt spid="2">
                                            <p:txEl>
                                              <p:pRg st="2" end="2"/>
                                            </p:txEl>
                                          </p:spTgt>
                                        </p:tgtEl>
                                      </p:cBhvr>
                                    </p:animEffect>
                                  </p:childTnLst>
                                </p:cTn>
                              </p:par>
                              <p:par>
                                <p:cTn id="16" presetID="22" presetClass="entr" presetSubtype="8" fill="hold" nodeType="with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wipe(left)">
                                      <p:cBhvr>
                                        <p:cTn id="18" dur="5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Effect transition="in" filter="barn(inVertical)">
                                      <p:cBhvr>
                                        <p:cTn id="23" dur="500"/>
                                        <p:tgtEl>
                                          <p:spTgt spid="2">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Effect transition="in" filter="barn(inVertical)">
                                      <p:cBhvr>
                                        <p:cTn id="28" dur="500"/>
                                        <p:tgtEl>
                                          <p:spTgt spid="2">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2">
                                            <p:txEl>
                                              <p:pRg st="5" end="5"/>
                                            </p:txEl>
                                          </p:spTgt>
                                        </p:tgtEl>
                                        <p:attrNameLst>
                                          <p:attrName>style.visibility</p:attrName>
                                        </p:attrNameLst>
                                      </p:cBhvr>
                                      <p:to>
                                        <p:strVal val="visible"/>
                                      </p:to>
                                    </p:set>
                                    <p:animEffect transition="in" filter="wipe(left)">
                                      <p:cBhvr>
                                        <p:cTn id="33" dur="500"/>
                                        <p:tgtEl>
                                          <p:spTgt spid="2">
                                            <p:txEl>
                                              <p:pRg st="5" end="5"/>
                                            </p:txEl>
                                          </p:spTgt>
                                        </p:tgtEl>
                                      </p:cBhvr>
                                    </p:animEffect>
                                  </p:childTnLst>
                                </p:cTn>
                              </p:par>
                              <p:par>
                                <p:cTn id="34" presetID="53" presetClass="entr" presetSubtype="16" fill="hold" nodeType="withEffect">
                                  <p:stCondLst>
                                    <p:cond delay="0"/>
                                  </p:stCondLst>
                                  <p:childTnLst>
                                    <p:set>
                                      <p:cBhvr>
                                        <p:cTn id="35" dur="1" fill="hold">
                                          <p:stCondLst>
                                            <p:cond delay="0"/>
                                          </p:stCondLst>
                                        </p:cTn>
                                        <p:tgtEl>
                                          <p:spTgt spid="4098"/>
                                        </p:tgtEl>
                                        <p:attrNameLst>
                                          <p:attrName>style.visibility</p:attrName>
                                        </p:attrNameLst>
                                      </p:cBhvr>
                                      <p:to>
                                        <p:strVal val="visible"/>
                                      </p:to>
                                    </p:set>
                                    <p:anim calcmode="lin" valueType="num">
                                      <p:cBhvr>
                                        <p:cTn id="36" dur="500" fill="hold"/>
                                        <p:tgtEl>
                                          <p:spTgt spid="4098"/>
                                        </p:tgtEl>
                                        <p:attrNameLst>
                                          <p:attrName>ppt_w</p:attrName>
                                        </p:attrNameLst>
                                      </p:cBhvr>
                                      <p:tavLst>
                                        <p:tav tm="0">
                                          <p:val>
                                            <p:fltVal val="0"/>
                                          </p:val>
                                        </p:tav>
                                        <p:tav tm="100000">
                                          <p:val>
                                            <p:strVal val="#ppt_w"/>
                                          </p:val>
                                        </p:tav>
                                      </p:tavLst>
                                    </p:anim>
                                    <p:anim calcmode="lin" valueType="num">
                                      <p:cBhvr>
                                        <p:cTn id="37" dur="500" fill="hold"/>
                                        <p:tgtEl>
                                          <p:spTgt spid="4098"/>
                                        </p:tgtEl>
                                        <p:attrNameLst>
                                          <p:attrName>ppt_h</p:attrName>
                                        </p:attrNameLst>
                                      </p:cBhvr>
                                      <p:tavLst>
                                        <p:tav tm="0">
                                          <p:val>
                                            <p:fltVal val="0"/>
                                          </p:val>
                                        </p:tav>
                                        <p:tav tm="100000">
                                          <p:val>
                                            <p:strVal val="#ppt_h"/>
                                          </p:val>
                                        </p:tav>
                                      </p:tavLst>
                                    </p:anim>
                                    <p:animEffect transition="in" filter="fade">
                                      <p:cBhvr>
                                        <p:cTn id="38" dur="500"/>
                                        <p:tgtEl>
                                          <p:spTgt spid="4098"/>
                                        </p:tgtEl>
                                      </p:cBhvr>
                                    </p:animEffect>
                                  </p:childTnLst>
                                </p:cTn>
                              </p:par>
                              <p:par>
                                <p:cTn id="39" presetID="22" presetClass="entr" presetSubtype="8" fill="hold" nodeType="withEffect">
                                  <p:stCondLst>
                                    <p:cond delay="0"/>
                                  </p:stCondLst>
                                  <p:childTnLst>
                                    <p:set>
                                      <p:cBhvr>
                                        <p:cTn id="40" dur="1" fill="hold">
                                          <p:stCondLst>
                                            <p:cond delay="0"/>
                                          </p:stCondLst>
                                        </p:cTn>
                                        <p:tgtEl>
                                          <p:spTgt spid="5"/>
                                        </p:tgtEl>
                                        <p:attrNameLst>
                                          <p:attrName>style.visibility</p:attrName>
                                        </p:attrNameLst>
                                      </p:cBhvr>
                                      <p:to>
                                        <p:strVal val="visible"/>
                                      </p:to>
                                    </p:set>
                                    <p:animEffect transition="in" filter="wipe(left)">
                                      <p:cBhvr>
                                        <p:cTn id="41" dur="500"/>
                                        <p:tgtEl>
                                          <p:spTgt spid="5"/>
                                        </p:tgtEl>
                                      </p:cBhvr>
                                    </p:animEffect>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nodeType="clickEffect">
                                  <p:stCondLst>
                                    <p:cond delay="0"/>
                                  </p:stCondLst>
                                  <p:childTnLst>
                                    <p:set>
                                      <p:cBhvr>
                                        <p:cTn id="45" dur="1" fill="hold">
                                          <p:stCondLst>
                                            <p:cond delay="0"/>
                                          </p:stCondLst>
                                        </p:cTn>
                                        <p:tgtEl>
                                          <p:spTgt spid="2">
                                            <p:txEl>
                                              <p:pRg st="6" end="6"/>
                                            </p:txEl>
                                          </p:spTgt>
                                        </p:tgtEl>
                                        <p:attrNameLst>
                                          <p:attrName>style.visibility</p:attrName>
                                        </p:attrNameLst>
                                      </p:cBhvr>
                                      <p:to>
                                        <p:strVal val="visible"/>
                                      </p:to>
                                    </p:set>
                                    <p:animEffect transition="in" filter="barn(inVertical)">
                                      <p:cBhvr>
                                        <p:cTn id="46" dur="500"/>
                                        <p:tgtEl>
                                          <p:spTgt spid="2">
                                            <p:txEl>
                                              <p:pRg st="6" end="6"/>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nodeType="clickEffect">
                                  <p:stCondLst>
                                    <p:cond delay="0"/>
                                  </p:stCondLst>
                                  <p:childTnLst>
                                    <p:set>
                                      <p:cBhvr>
                                        <p:cTn id="50" dur="1" fill="hold">
                                          <p:stCondLst>
                                            <p:cond delay="0"/>
                                          </p:stCondLst>
                                        </p:cTn>
                                        <p:tgtEl>
                                          <p:spTgt spid="2">
                                            <p:txEl>
                                              <p:pRg st="7" end="7"/>
                                            </p:txEl>
                                          </p:spTgt>
                                        </p:tgtEl>
                                        <p:attrNameLst>
                                          <p:attrName>style.visibility</p:attrName>
                                        </p:attrNameLst>
                                      </p:cBhvr>
                                      <p:to>
                                        <p:strVal val="visible"/>
                                      </p:to>
                                    </p:set>
                                    <p:animEffect transition="in" filter="wipe(left)">
                                      <p:cBhvr>
                                        <p:cTn id="51" dur="500"/>
                                        <p:tgtEl>
                                          <p:spTgt spid="2">
                                            <p:txEl>
                                              <p:pRg st="7" end="7"/>
                                            </p:txEl>
                                          </p:spTgt>
                                        </p:tgtEl>
                                      </p:cBhvr>
                                    </p:animEffect>
                                  </p:childTnLst>
                                </p:cTn>
                              </p:par>
                              <p:par>
                                <p:cTn id="52" presetID="22" presetClass="entr" presetSubtype="8" fill="hold" nodeType="withEffect">
                                  <p:stCondLst>
                                    <p:cond delay="0"/>
                                  </p:stCondLst>
                                  <p:childTnLst>
                                    <p:set>
                                      <p:cBhvr>
                                        <p:cTn id="53" dur="1" fill="hold">
                                          <p:stCondLst>
                                            <p:cond delay="0"/>
                                          </p:stCondLst>
                                        </p:cTn>
                                        <p:tgtEl>
                                          <p:spTgt spid="6"/>
                                        </p:tgtEl>
                                        <p:attrNameLst>
                                          <p:attrName>style.visibility</p:attrName>
                                        </p:attrNameLst>
                                      </p:cBhvr>
                                      <p:to>
                                        <p:strVal val="visible"/>
                                      </p:to>
                                    </p:set>
                                    <p:animEffect transition="in" filter="wipe(left)">
                                      <p:cBhvr>
                                        <p:cTn id="54" dur="500"/>
                                        <p:tgtEl>
                                          <p:spTgt spid="6"/>
                                        </p:tgtEl>
                                      </p:cBhvr>
                                    </p:animEffect>
                                  </p:childTnLst>
                                </p:cTn>
                              </p:par>
                              <p:par>
                                <p:cTn id="55" presetID="22" presetClass="entr" presetSubtype="8" fill="hold" nodeType="withEffect">
                                  <p:stCondLst>
                                    <p:cond delay="0"/>
                                  </p:stCondLst>
                                  <p:childTnLst>
                                    <p:set>
                                      <p:cBhvr>
                                        <p:cTn id="56" dur="1" fill="hold">
                                          <p:stCondLst>
                                            <p:cond delay="0"/>
                                          </p:stCondLst>
                                        </p:cTn>
                                        <p:tgtEl>
                                          <p:spTgt spid="2">
                                            <p:txEl>
                                              <p:pRg st="8" end="8"/>
                                            </p:txEl>
                                          </p:spTgt>
                                        </p:tgtEl>
                                        <p:attrNameLst>
                                          <p:attrName>style.visibility</p:attrName>
                                        </p:attrNameLst>
                                      </p:cBhvr>
                                      <p:to>
                                        <p:strVal val="visible"/>
                                      </p:to>
                                    </p:set>
                                    <p:animEffect transition="in" filter="wipe(left)">
                                      <p:cBhvr>
                                        <p:cTn id="57"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sz="3600" dirty="0">
                <a:solidFill>
                  <a:srgbClr val="002060"/>
                </a:solidFill>
              </a:rPr>
              <a:t>The Titrimetric Analysis of Vitamin C</a:t>
            </a:r>
            <a:endParaRPr lang="en-US" sz="3600" dirty="0"/>
          </a:p>
        </p:txBody>
      </p:sp>
      <p:sp>
        <p:nvSpPr>
          <p:cNvPr id="2" name="Content Placeholder 1"/>
          <p:cNvSpPr>
            <a:spLocks noGrp="1"/>
          </p:cNvSpPr>
          <p:nvPr>
            <p:ph idx="1"/>
          </p:nvPr>
        </p:nvSpPr>
        <p:spPr>
          <a:xfrm>
            <a:off x="457200" y="1524000"/>
            <a:ext cx="8534400" cy="4953000"/>
          </a:xfrm>
        </p:spPr>
        <p:txBody>
          <a:bodyPr>
            <a:normAutofit fontScale="85000" lnSpcReduction="20000"/>
          </a:bodyPr>
          <a:lstStyle/>
          <a:p>
            <a:r>
              <a:rPr lang="en-US" b="1" dirty="0" smtClean="0"/>
              <a:t>Experimental</a:t>
            </a:r>
          </a:p>
          <a:p>
            <a:pPr lvl="1">
              <a:buFont typeface="Arial" panose="020B0604020202020204" pitchFamily="34" charset="0"/>
              <a:buChar char="•"/>
            </a:pPr>
            <a:r>
              <a:rPr lang="en-US" dirty="0" smtClean="0">
                <a:solidFill>
                  <a:srgbClr val="002060"/>
                </a:solidFill>
              </a:rPr>
              <a:t>1. Primary Standard: Potassium iodate (KIO</a:t>
            </a:r>
            <a:r>
              <a:rPr lang="en-US" baseline="-25000" dirty="0" smtClean="0">
                <a:solidFill>
                  <a:srgbClr val="002060"/>
                </a:solidFill>
              </a:rPr>
              <a:t>3</a:t>
            </a:r>
            <a:r>
              <a:rPr lang="en-US" dirty="0" smtClean="0">
                <a:solidFill>
                  <a:srgbClr val="002060"/>
                </a:solidFill>
              </a:rPr>
              <a:t>)</a:t>
            </a:r>
          </a:p>
          <a:p>
            <a:pPr lvl="2"/>
            <a:r>
              <a:rPr lang="en-US" dirty="0" smtClean="0">
                <a:solidFill>
                  <a:srgbClr val="660066"/>
                </a:solidFill>
              </a:rPr>
              <a:t>The reaction with iodide generates a known amount of </a:t>
            </a:r>
            <a:r>
              <a:rPr lang="en-US" dirty="0" err="1" smtClean="0">
                <a:solidFill>
                  <a:srgbClr val="660066"/>
                </a:solidFill>
              </a:rPr>
              <a:t>triiodide</a:t>
            </a:r>
            <a:endParaRPr lang="en-US" dirty="0" smtClean="0">
              <a:solidFill>
                <a:srgbClr val="660066"/>
              </a:solidFill>
            </a:endParaRPr>
          </a:p>
          <a:p>
            <a:pPr lvl="1">
              <a:buFont typeface="Arial" panose="020B0604020202020204" pitchFamily="34" charset="0"/>
              <a:buChar char="•"/>
            </a:pPr>
            <a:r>
              <a:rPr lang="en-US" dirty="0" smtClean="0">
                <a:solidFill>
                  <a:srgbClr val="002060"/>
                </a:solidFill>
              </a:rPr>
              <a:t>2. Secondary Standard: Sodium thiosulfate (Na</a:t>
            </a:r>
            <a:r>
              <a:rPr lang="en-US" baseline="-25000" dirty="0" smtClean="0">
                <a:solidFill>
                  <a:srgbClr val="002060"/>
                </a:solidFill>
              </a:rPr>
              <a:t>2</a:t>
            </a:r>
            <a:r>
              <a:rPr lang="en-US" dirty="0" smtClean="0">
                <a:solidFill>
                  <a:srgbClr val="002060"/>
                </a:solidFill>
              </a:rPr>
              <a:t>S</a:t>
            </a:r>
            <a:r>
              <a:rPr lang="en-US" baseline="-25000" dirty="0" smtClean="0">
                <a:solidFill>
                  <a:srgbClr val="002060"/>
                </a:solidFill>
              </a:rPr>
              <a:t>2</a:t>
            </a:r>
            <a:r>
              <a:rPr lang="en-US" dirty="0" smtClean="0">
                <a:solidFill>
                  <a:srgbClr val="002060"/>
                </a:solidFill>
              </a:rPr>
              <a:t>O</a:t>
            </a:r>
            <a:r>
              <a:rPr lang="en-US" baseline="-25000" dirty="0" smtClean="0">
                <a:solidFill>
                  <a:srgbClr val="002060"/>
                </a:solidFill>
              </a:rPr>
              <a:t>3</a:t>
            </a:r>
            <a:r>
              <a:rPr lang="en-US" dirty="0" smtClean="0">
                <a:solidFill>
                  <a:srgbClr val="002060"/>
                </a:solidFill>
              </a:rPr>
              <a:t>)</a:t>
            </a:r>
          </a:p>
          <a:p>
            <a:pPr lvl="2"/>
            <a:r>
              <a:rPr lang="en-US" dirty="0" smtClean="0">
                <a:solidFill>
                  <a:srgbClr val="660066"/>
                </a:solidFill>
              </a:rPr>
              <a:t>The titration of the </a:t>
            </a:r>
            <a:r>
              <a:rPr lang="en-US" dirty="0" err="1" smtClean="0">
                <a:solidFill>
                  <a:srgbClr val="660066"/>
                </a:solidFill>
              </a:rPr>
              <a:t>triiodide</a:t>
            </a:r>
            <a:r>
              <a:rPr lang="en-US" dirty="0" smtClean="0">
                <a:solidFill>
                  <a:srgbClr val="660066"/>
                </a:solidFill>
              </a:rPr>
              <a:t> solution with the sodium thiosulfate solution allows to determine the concentration of the Na</a:t>
            </a:r>
            <a:r>
              <a:rPr lang="en-US" baseline="-25000" dirty="0" smtClean="0">
                <a:solidFill>
                  <a:srgbClr val="660066"/>
                </a:solidFill>
              </a:rPr>
              <a:t>2</a:t>
            </a:r>
            <a:r>
              <a:rPr lang="en-US" dirty="0" smtClean="0">
                <a:solidFill>
                  <a:srgbClr val="660066"/>
                </a:solidFill>
              </a:rPr>
              <a:t>S</a:t>
            </a:r>
            <a:r>
              <a:rPr lang="en-US" baseline="-25000" dirty="0" smtClean="0">
                <a:solidFill>
                  <a:srgbClr val="660066"/>
                </a:solidFill>
              </a:rPr>
              <a:t>2</a:t>
            </a:r>
            <a:r>
              <a:rPr lang="en-US" dirty="0" smtClean="0">
                <a:solidFill>
                  <a:srgbClr val="660066"/>
                </a:solidFill>
              </a:rPr>
              <a:t>O</a:t>
            </a:r>
            <a:r>
              <a:rPr lang="en-US" baseline="-25000" dirty="0" smtClean="0">
                <a:solidFill>
                  <a:srgbClr val="660066"/>
                </a:solidFill>
              </a:rPr>
              <a:t>3</a:t>
            </a:r>
            <a:r>
              <a:rPr lang="en-US" dirty="0" smtClean="0">
                <a:solidFill>
                  <a:srgbClr val="660066"/>
                </a:solidFill>
              </a:rPr>
              <a:t> solution</a:t>
            </a:r>
          </a:p>
          <a:p>
            <a:pPr lvl="1">
              <a:buFont typeface="Arial" panose="020B0604020202020204" pitchFamily="34" charset="0"/>
              <a:buChar char="•"/>
            </a:pPr>
            <a:r>
              <a:rPr lang="en-US" dirty="0" smtClean="0">
                <a:solidFill>
                  <a:srgbClr val="002060"/>
                </a:solidFill>
              </a:rPr>
              <a:t>3. Analysis: Titrimetric </a:t>
            </a:r>
            <a:r>
              <a:rPr lang="en-US" dirty="0">
                <a:solidFill>
                  <a:srgbClr val="002060"/>
                </a:solidFill>
              </a:rPr>
              <a:t>Analysis of Vitamin </a:t>
            </a:r>
            <a:r>
              <a:rPr lang="en-US" dirty="0" smtClean="0">
                <a:solidFill>
                  <a:srgbClr val="002060"/>
                </a:solidFill>
              </a:rPr>
              <a:t>C</a:t>
            </a:r>
          </a:p>
          <a:p>
            <a:pPr lvl="2"/>
            <a:r>
              <a:rPr lang="en-US" dirty="0" smtClean="0">
                <a:solidFill>
                  <a:srgbClr val="660066"/>
                </a:solidFill>
              </a:rPr>
              <a:t>The reaction of triiodide with vitamin C leads to the consumption of some of the triiodide solution</a:t>
            </a:r>
          </a:p>
          <a:p>
            <a:pPr lvl="2"/>
            <a:r>
              <a:rPr lang="en-US" dirty="0" smtClean="0">
                <a:solidFill>
                  <a:srgbClr val="660066"/>
                </a:solidFill>
              </a:rPr>
              <a:t>The back titration of the triiodide solution allows to determine the amount of unreacted triiodide, thus the amount of vitamin C in the sample</a:t>
            </a:r>
          </a:p>
          <a:p>
            <a:pPr lvl="1">
              <a:buFont typeface="Arial" panose="020B0604020202020204" pitchFamily="34" charset="0"/>
              <a:buChar char="•"/>
            </a:pPr>
            <a:r>
              <a:rPr lang="en-US" dirty="0" smtClean="0">
                <a:solidFill>
                  <a:srgbClr val="002060"/>
                </a:solidFill>
              </a:rPr>
              <a:t>4. </a:t>
            </a:r>
            <a:r>
              <a:rPr lang="en-US" dirty="0">
                <a:solidFill>
                  <a:srgbClr val="002060"/>
                </a:solidFill>
              </a:rPr>
              <a:t>Indicator: Fresh starch solution</a:t>
            </a:r>
          </a:p>
          <a:p>
            <a:pPr lvl="2"/>
            <a:r>
              <a:rPr lang="en-US" dirty="0">
                <a:solidFill>
                  <a:srgbClr val="660066"/>
                </a:solidFill>
              </a:rPr>
              <a:t>Starch forms a dark-blue solution in the </a:t>
            </a:r>
            <a:r>
              <a:rPr lang="en-US" dirty="0" smtClean="0">
                <a:solidFill>
                  <a:srgbClr val="660066"/>
                </a:solidFill>
              </a:rPr>
              <a:t/>
            </a:r>
            <a:br>
              <a:rPr lang="en-US" dirty="0" smtClean="0">
                <a:solidFill>
                  <a:srgbClr val="660066"/>
                </a:solidFill>
              </a:rPr>
            </a:br>
            <a:r>
              <a:rPr lang="en-US" dirty="0" smtClean="0">
                <a:solidFill>
                  <a:srgbClr val="660066"/>
                </a:solidFill>
              </a:rPr>
              <a:t>presence of triiodide</a:t>
            </a:r>
          </a:p>
          <a:p>
            <a:pPr lvl="2"/>
            <a:r>
              <a:rPr lang="en-US" dirty="0" smtClean="0">
                <a:solidFill>
                  <a:srgbClr val="660066"/>
                </a:solidFill>
              </a:rPr>
              <a:t>Can detect as low as 2*10</a:t>
            </a:r>
            <a:r>
              <a:rPr lang="en-US" baseline="30000" dirty="0" smtClean="0">
                <a:solidFill>
                  <a:srgbClr val="660066"/>
                </a:solidFill>
              </a:rPr>
              <a:t>-6</a:t>
            </a:r>
            <a:r>
              <a:rPr lang="en-US" dirty="0" smtClean="0">
                <a:solidFill>
                  <a:srgbClr val="660066"/>
                </a:solidFill>
              </a:rPr>
              <a:t> M iodine</a:t>
            </a:r>
            <a:endParaRPr lang="en-US" dirty="0">
              <a:solidFill>
                <a:srgbClr val="660066"/>
              </a:solidFill>
            </a:endParaRPr>
          </a:p>
        </p:txBody>
      </p:sp>
      <p:sp>
        <p:nvSpPr>
          <p:cNvPr id="4" name="Slide Number Placeholder 3"/>
          <p:cNvSpPr>
            <a:spLocks noGrp="1"/>
          </p:cNvSpPr>
          <p:nvPr>
            <p:ph type="sldNum" sz="quarter" idx="12"/>
          </p:nvPr>
        </p:nvSpPr>
        <p:spPr/>
        <p:txBody>
          <a:bodyPr/>
          <a:lstStyle/>
          <a:p>
            <a:fld id="{A69D9B76-05C6-454B-AEC4-5BA0B1C51C00}" type="slidenum">
              <a:rPr lang="en-US" smtClean="0"/>
              <a:t>19</a:t>
            </a:fld>
            <a:endParaRPr lang="en-US"/>
          </a:p>
        </p:txBody>
      </p:sp>
      <p:pic>
        <p:nvPicPr>
          <p:cNvPr id="4098" name="Picture 2" descr="http://www.nku.edu/%7Ewhitsonma/Bio120LSite/Bio120LReviews/Bio120WebPics/Molecules%20of%20Life/StarchTestSm.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3600" y="5029200"/>
            <a:ext cx="2230244" cy="15240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5914810" y="6245423"/>
            <a:ext cx="2924390" cy="307777"/>
          </a:xfrm>
          <a:prstGeom prst="rect">
            <a:avLst/>
          </a:prstGeom>
          <a:blipFill>
            <a:blip r:embed="rId4"/>
            <a:tile tx="0" ty="0" sx="100000" sy="100000" flip="none" algn="tl"/>
          </a:blipFill>
        </p:spPr>
        <p:txBody>
          <a:bodyPr wrap="none" rtlCol="0">
            <a:spAutoFit/>
          </a:bodyPr>
          <a:lstStyle/>
          <a:p>
            <a:r>
              <a:rPr lang="en-US" sz="1400" dirty="0" smtClean="0"/>
              <a:t>Triiodide    Starch   </a:t>
            </a:r>
            <a:r>
              <a:rPr lang="en-US" sz="1400" dirty="0" err="1" smtClean="0"/>
              <a:t>Triiodide+Starch</a:t>
            </a:r>
            <a:endParaRPr lang="en-US" sz="1400" dirty="0"/>
          </a:p>
        </p:txBody>
      </p:sp>
    </p:spTree>
    <p:extLst>
      <p:ext uri="{BB962C8B-B14F-4D97-AF65-F5344CB8AC3E}">
        <p14:creationId xmlns:p14="http://schemas.microsoft.com/office/powerpoint/2010/main" val="626182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Vertical)">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barn(inVertical)">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barn(inVertical)">
                                      <p:cBhvr>
                                        <p:cTn id="47" dur="500"/>
                                        <p:tgtEl>
                                          <p:spTgt spid="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2">
                                            <p:txEl>
                                              <p:pRg st="9" end="9"/>
                                            </p:txEl>
                                          </p:spTgt>
                                        </p:tgtEl>
                                        <p:attrNameLst>
                                          <p:attrName>style.visibility</p:attrName>
                                        </p:attrNameLst>
                                      </p:cBhvr>
                                      <p:to>
                                        <p:strVal val="visible"/>
                                      </p:to>
                                    </p:set>
                                    <p:animEffect transition="in" filter="barn(inVertical)">
                                      <p:cBhvr>
                                        <p:cTn id="52" dur="500"/>
                                        <p:tgtEl>
                                          <p:spTgt spid="2">
                                            <p:txEl>
                                              <p:pRg st="9" end="9"/>
                                            </p:txEl>
                                          </p:spTgt>
                                        </p:tgtEl>
                                      </p:cBhvr>
                                    </p:animEffect>
                                  </p:childTnLst>
                                </p:cTn>
                              </p:par>
                              <p:par>
                                <p:cTn id="53" presetID="53" presetClass="entr" presetSubtype="16" fill="hold" nodeType="withEffect">
                                  <p:stCondLst>
                                    <p:cond delay="0"/>
                                  </p:stCondLst>
                                  <p:childTnLst>
                                    <p:set>
                                      <p:cBhvr>
                                        <p:cTn id="54" dur="1" fill="hold">
                                          <p:stCondLst>
                                            <p:cond delay="0"/>
                                          </p:stCondLst>
                                        </p:cTn>
                                        <p:tgtEl>
                                          <p:spTgt spid="4098"/>
                                        </p:tgtEl>
                                        <p:attrNameLst>
                                          <p:attrName>style.visibility</p:attrName>
                                        </p:attrNameLst>
                                      </p:cBhvr>
                                      <p:to>
                                        <p:strVal val="visible"/>
                                      </p:to>
                                    </p:set>
                                    <p:anim calcmode="lin" valueType="num">
                                      <p:cBhvr>
                                        <p:cTn id="55" dur="500" fill="hold"/>
                                        <p:tgtEl>
                                          <p:spTgt spid="4098"/>
                                        </p:tgtEl>
                                        <p:attrNameLst>
                                          <p:attrName>ppt_w</p:attrName>
                                        </p:attrNameLst>
                                      </p:cBhvr>
                                      <p:tavLst>
                                        <p:tav tm="0">
                                          <p:val>
                                            <p:fltVal val="0"/>
                                          </p:val>
                                        </p:tav>
                                        <p:tav tm="100000">
                                          <p:val>
                                            <p:strVal val="#ppt_w"/>
                                          </p:val>
                                        </p:tav>
                                      </p:tavLst>
                                    </p:anim>
                                    <p:anim calcmode="lin" valueType="num">
                                      <p:cBhvr>
                                        <p:cTn id="56" dur="500" fill="hold"/>
                                        <p:tgtEl>
                                          <p:spTgt spid="4098"/>
                                        </p:tgtEl>
                                        <p:attrNameLst>
                                          <p:attrName>ppt_h</p:attrName>
                                        </p:attrNameLst>
                                      </p:cBhvr>
                                      <p:tavLst>
                                        <p:tav tm="0">
                                          <p:val>
                                            <p:fltVal val="0"/>
                                          </p:val>
                                        </p:tav>
                                        <p:tav tm="100000">
                                          <p:val>
                                            <p:strVal val="#ppt_h"/>
                                          </p:val>
                                        </p:tav>
                                      </p:tavLst>
                                    </p:anim>
                                    <p:animEffect transition="in" filter="fade">
                                      <p:cBhvr>
                                        <p:cTn id="57" dur="500"/>
                                        <p:tgtEl>
                                          <p:spTgt spid="4098"/>
                                        </p:tgtEl>
                                      </p:cBhvr>
                                    </p:animEffect>
                                  </p:childTnLst>
                                </p:cTn>
                              </p:par>
                              <p:par>
                                <p:cTn id="58" presetID="53" presetClass="entr" presetSubtype="16" fill="hold" grpId="0" nodeType="withEffect">
                                  <p:stCondLst>
                                    <p:cond delay="0"/>
                                  </p:stCondLst>
                                  <p:childTnLst>
                                    <p:set>
                                      <p:cBhvr>
                                        <p:cTn id="59" dur="1" fill="hold">
                                          <p:stCondLst>
                                            <p:cond delay="0"/>
                                          </p:stCondLst>
                                        </p:cTn>
                                        <p:tgtEl>
                                          <p:spTgt spid="5"/>
                                        </p:tgtEl>
                                        <p:attrNameLst>
                                          <p:attrName>style.visibility</p:attrName>
                                        </p:attrNameLst>
                                      </p:cBhvr>
                                      <p:to>
                                        <p:strVal val="visible"/>
                                      </p:to>
                                    </p:set>
                                    <p:anim calcmode="lin" valueType="num">
                                      <p:cBhvr>
                                        <p:cTn id="60" dur="500" fill="hold"/>
                                        <p:tgtEl>
                                          <p:spTgt spid="5"/>
                                        </p:tgtEl>
                                        <p:attrNameLst>
                                          <p:attrName>ppt_w</p:attrName>
                                        </p:attrNameLst>
                                      </p:cBhvr>
                                      <p:tavLst>
                                        <p:tav tm="0">
                                          <p:val>
                                            <p:fltVal val="0"/>
                                          </p:val>
                                        </p:tav>
                                        <p:tav tm="100000">
                                          <p:val>
                                            <p:strVal val="#ppt_w"/>
                                          </p:val>
                                        </p:tav>
                                      </p:tavLst>
                                    </p:anim>
                                    <p:anim calcmode="lin" valueType="num">
                                      <p:cBhvr>
                                        <p:cTn id="61" dur="500" fill="hold"/>
                                        <p:tgtEl>
                                          <p:spTgt spid="5"/>
                                        </p:tgtEl>
                                        <p:attrNameLst>
                                          <p:attrName>ppt_h</p:attrName>
                                        </p:attrNameLst>
                                      </p:cBhvr>
                                      <p:tavLst>
                                        <p:tav tm="0">
                                          <p:val>
                                            <p:fltVal val="0"/>
                                          </p:val>
                                        </p:tav>
                                        <p:tav tm="100000">
                                          <p:val>
                                            <p:strVal val="#ppt_h"/>
                                          </p:val>
                                        </p:tav>
                                      </p:tavLst>
                                    </p:anim>
                                    <p:animEffect transition="in" filter="fade">
                                      <p:cBhvr>
                                        <p:cTn id="62" dur="500"/>
                                        <p:tgtEl>
                                          <p:spTgt spid="5"/>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nodeType="clickEffect">
                                  <p:stCondLst>
                                    <p:cond delay="0"/>
                                  </p:stCondLst>
                                  <p:childTnLst>
                                    <p:set>
                                      <p:cBhvr>
                                        <p:cTn id="66" dur="1" fill="hold">
                                          <p:stCondLst>
                                            <p:cond delay="0"/>
                                          </p:stCondLst>
                                        </p:cTn>
                                        <p:tgtEl>
                                          <p:spTgt spid="2">
                                            <p:txEl>
                                              <p:pRg st="10" end="10"/>
                                            </p:txEl>
                                          </p:spTgt>
                                        </p:tgtEl>
                                        <p:attrNameLst>
                                          <p:attrName>style.visibility</p:attrName>
                                        </p:attrNameLst>
                                      </p:cBhvr>
                                      <p:to>
                                        <p:strVal val="visible"/>
                                      </p:to>
                                    </p:set>
                                    <p:animEffect transition="in" filter="barn(inVertical)">
                                      <p:cBhvr>
                                        <p:cTn id="67"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Announcements</a:t>
            </a:r>
            <a:endParaRPr lang="en-US" dirty="0">
              <a:solidFill>
                <a:srgbClr val="002060"/>
              </a:solidFill>
            </a:endParaRPr>
          </a:p>
        </p:txBody>
      </p:sp>
      <p:sp>
        <p:nvSpPr>
          <p:cNvPr id="2" name="Content Placeholder 1"/>
          <p:cNvSpPr>
            <a:spLocks noGrp="1"/>
          </p:cNvSpPr>
          <p:nvPr>
            <p:ph idx="1"/>
          </p:nvPr>
        </p:nvSpPr>
        <p:spPr>
          <a:xfrm>
            <a:off x="457200" y="1524000"/>
            <a:ext cx="8382000" cy="4876800"/>
          </a:xfrm>
        </p:spPr>
        <p:txBody>
          <a:bodyPr>
            <a:noAutofit/>
          </a:bodyPr>
          <a:lstStyle/>
          <a:p>
            <a:r>
              <a:rPr lang="en-US" sz="1600" b="1" dirty="0" smtClean="0">
                <a:solidFill>
                  <a:srgbClr val="C00000"/>
                </a:solidFill>
              </a:rPr>
              <a:t>Midterm</a:t>
            </a:r>
            <a:r>
              <a:rPr lang="en-US" sz="1600" dirty="0" smtClean="0">
                <a:solidFill>
                  <a:srgbClr val="C00000"/>
                </a:solidFill>
              </a:rPr>
              <a:t>:</a:t>
            </a:r>
            <a:r>
              <a:rPr lang="en-US" sz="1600" dirty="0" smtClean="0">
                <a:solidFill>
                  <a:schemeClr val="bg1"/>
                </a:solidFill>
              </a:rPr>
              <a:t> </a:t>
            </a:r>
            <a:r>
              <a:rPr lang="en-US" sz="1600" b="1" dirty="0" smtClean="0">
                <a:solidFill>
                  <a:srgbClr val="FF0000"/>
                </a:solidFill>
              </a:rPr>
              <a:t>Monday, May </a:t>
            </a:r>
            <a:r>
              <a:rPr lang="en-US" sz="1600" b="1" dirty="0" smtClean="0">
                <a:solidFill>
                  <a:srgbClr val="FF0000"/>
                </a:solidFill>
              </a:rPr>
              <a:t>2, 2016 </a:t>
            </a:r>
            <a:r>
              <a:rPr lang="en-US" sz="1600" b="1" dirty="0">
                <a:solidFill>
                  <a:srgbClr val="FF0000"/>
                </a:solidFill>
              </a:rPr>
              <a:t>from </a:t>
            </a:r>
            <a:r>
              <a:rPr lang="en-US" sz="1600" b="1" dirty="0" smtClean="0">
                <a:solidFill>
                  <a:srgbClr val="FF0000"/>
                </a:solidFill>
              </a:rPr>
              <a:t>11:00 </a:t>
            </a:r>
            <a:r>
              <a:rPr lang="en-US" sz="1600" b="1" dirty="0">
                <a:solidFill>
                  <a:srgbClr val="FF0000"/>
                </a:solidFill>
              </a:rPr>
              <a:t>am – </a:t>
            </a:r>
            <a:r>
              <a:rPr lang="en-US" sz="1600" b="1" dirty="0" smtClean="0">
                <a:solidFill>
                  <a:srgbClr val="FF0000"/>
                </a:solidFill>
              </a:rPr>
              <a:t>11:55 </a:t>
            </a:r>
            <a:r>
              <a:rPr lang="en-US" sz="1600" b="1" dirty="0">
                <a:solidFill>
                  <a:srgbClr val="FF0000"/>
                </a:solidFill>
              </a:rPr>
              <a:t>am in CS </a:t>
            </a:r>
            <a:r>
              <a:rPr lang="en-US" sz="1600" b="1" dirty="0" smtClean="0">
                <a:solidFill>
                  <a:srgbClr val="FF0000"/>
                </a:solidFill>
              </a:rPr>
              <a:t>76,  </a:t>
            </a:r>
            <a:r>
              <a:rPr lang="en-US" sz="1600" b="1" i="1" u="sng" dirty="0" smtClean="0">
                <a:solidFill>
                  <a:srgbClr val="FF0000"/>
                </a:solidFill>
              </a:rPr>
              <a:t>NO </a:t>
            </a:r>
            <a:r>
              <a:rPr lang="en-US" sz="1600" b="1" i="1" u="sng" dirty="0">
                <a:solidFill>
                  <a:srgbClr val="FF0000"/>
                </a:solidFill>
              </a:rPr>
              <a:t>MAKE UP EXAM</a:t>
            </a:r>
            <a:r>
              <a:rPr lang="en-US" sz="1600" b="1" i="1" u="sng" dirty="0" smtClean="0">
                <a:solidFill>
                  <a:srgbClr val="FF0000"/>
                </a:solidFill>
              </a:rPr>
              <a:t>.</a:t>
            </a:r>
            <a:r>
              <a:rPr lang="en-US" sz="1600" b="1" i="1" dirty="0" smtClean="0">
                <a:solidFill>
                  <a:srgbClr val="FF0000"/>
                </a:solidFill>
              </a:rPr>
              <a:t> </a:t>
            </a:r>
            <a:r>
              <a:rPr lang="en-US" sz="1600" dirty="0" smtClean="0">
                <a:solidFill>
                  <a:srgbClr val="FF0000"/>
                </a:solidFill>
              </a:rPr>
              <a:t>The midterm is a closed book exam. No lab notebooks, no lab manuals, no lecture materials or other materials are allowed. If you are with OSD, make sure to inform them early enough so that they have room for you.</a:t>
            </a:r>
            <a:endParaRPr lang="en-US" sz="1600" dirty="0">
              <a:solidFill>
                <a:srgbClr val="FF0000"/>
              </a:solidFill>
            </a:endParaRPr>
          </a:p>
          <a:p>
            <a:r>
              <a:rPr lang="en-US" sz="1600" dirty="0"/>
              <a:t>The </a:t>
            </a:r>
            <a:r>
              <a:rPr lang="en-US" sz="1600" dirty="0" smtClean="0"/>
              <a:t>midterm </a:t>
            </a:r>
            <a:r>
              <a:rPr lang="en-US" sz="1600" dirty="0"/>
              <a:t>will include the following topics:</a:t>
            </a:r>
          </a:p>
          <a:p>
            <a:pPr lvl="1">
              <a:buFont typeface="Arial" panose="020B0604020202020204" pitchFamily="34" charset="0"/>
              <a:buChar char="•"/>
            </a:pPr>
            <a:r>
              <a:rPr lang="en-US" sz="1600" dirty="0" smtClean="0">
                <a:solidFill>
                  <a:srgbClr val="002060"/>
                </a:solidFill>
              </a:rPr>
              <a:t>Amino acids:  </a:t>
            </a:r>
            <a:r>
              <a:rPr lang="en-US" sz="1600" dirty="0">
                <a:solidFill>
                  <a:srgbClr val="002060"/>
                </a:solidFill>
              </a:rPr>
              <a:t>titrations, equivalence point, </a:t>
            </a:r>
            <a:r>
              <a:rPr lang="en-US" sz="1600" dirty="0" smtClean="0">
                <a:solidFill>
                  <a:srgbClr val="002060"/>
                </a:solidFill>
              </a:rPr>
              <a:t>pH-values, </a:t>
            </a:r>
            <a:r>
              <a:rPr lang="en-US" sz="1600" dirty="0">
                <a:solidFill>
                  <a:srgbClr val="002060"/>
                </a:solidFill>
              </a:rPr>
              <a:t>error analysis </a:t>
            </a:r>
            <a:endParaRPr lang="en-US" sz="1600" dirty="0" smtClean="0">
              <a:solidFill>
                <a:srgbClr val="002060"/>
              </a:solidFill>
            </a:endParaRPr>
          </a:p>
          <a:p>
            <a:pPr lvl="1">
              <a:buFont typeface="Arial" panose="020B0604020202020204" pitchFamily="34" charset="0"/>
              <a:buChar char="•"/>
            </a:pPr>
            <a:r>
              <a:rPr lang="en-US" sz="1600" dirty="0" smtClean="0">
                <a:solidFill>
                  <a:srgbClr val="002060"/>
                </a:solidFill>
              </a:rPr>
              <a:t>Spectrophotometry: calibration curve, determination of concentration of unknown</a:t>
            </a:r>
            <a:endParaRPr lang="en-US" sz="1600" dirty="0">
              <a:solidFill>
                <a:srgbClr val="002060"/>
              </a:solidFill>
            </a:endParaRPr>
          </a:p>
          <a:p>
            <a:pPr lvl="1">
              <a:buFont typeface="Arial" panose="020B0604020202020204" pitchFamily="34" charset="0"/>
              <a:buChar char="•"/>
            </a:pPr>
            <a:r>
              <a:rPr lang="en-US" sz="1600" dirty="0" smtClean="0">
                <a:solidFill>
                  <a:srgbClr val="002060"/>
                </a:solidFill>
              </a:rPr>
              <a:t>Extraction: solubility, distribution coefficient, drying agent</a:t>
            </a:r>
          </a:p>
          <a:p>
            <a:pPr lvl="1">
              <a:buFont typeface="Arial" panose="020B0604020202020204" pitchFamily="34" charset="0"/>
              <a:buChar char="•"/>
            </a:pPr>
            <a:r>
              <a:rPr lang="en-US" sz="1600" dirty="0" smtClean="0">
                <a:solidFill>
                  <a:srgbClr val="002060"/>
                </a:solidFill>
              </a:rPr>
              <a:t>Infrared spectroscopy: </a:t>
            </a:r>
            <a:r>
              <a:rPr lang="en-US" sz="1600" dirty="0">
                <a:solidFill>
                  <a:srgbClr val="002060"/>
                </a:solidFill>
              </a:rPr>
              <a:t>interpret </a:t>
            </a:r>
            <a:r>
              <a:rPr lang="en-US" sz="1600" dirty="0" smtClean="0">
                <a:solidFill>
                  <a:srgbClr val="002060"/>
                </a:solidFill>
              </a:rPr>
              <a:t>infrared </a:t>
            </a:r>
            <a:r>
              <a:rPr lang="en-US" sz="1600" dirty="0">
                <a:solidFill>
                  <a:srgbClr val="002060"/>
                </a:solidFill>
              </a:rPr>
              <a:t>spectrum, understand vibrational motions, </a:t>
            </a:r>
            <a:r>
              <a:rPr lang="en-US" sz="1600" dirty="0" smtClean="0">
                <a:solidFill>
                  <a:srgbClr val="002060"/>
                </a:solidFill>
              </a:rPr>
              <a:t/>
            </a:r>
            <a:br>
              <a:rPr lang="en-US" sz="1600" dirty="0" smtClean="0">
                <a:solidFill>
                  <a:srgbClr val="002060"/>
                </a:solidFill>
              </a:rPr>
            </a:br>
            <a:r>
              <a:rPr lang="en-US" sz="1600" dirty="0" smtClean="0">
                <a:solidFill>
                  <a:srgbClr val="002060"/>
                </a:solidFill>
              </a:rPr>
              <a:t>degree </a:t>
            </a:r>
            <a:r>
              <a:rPr lang="en-US" sz="1600" dirty="0" smtClean="0">
                <a:solidFill>
                  <a:srgbClr val="002060"/>
                </a:solidFill>
              </a:rPr>
              <a:t>of unsaturation </a:t>
            </a:r>
            <a:r>
              <a:rPr lang="en-US" sz="1600" dirty="0">
                <a:solidFill>
                  <a:srgbClr val="002060"/>
                </a:solidFill>
              </a:rPr>
              <a:t>and what it </a:t>
            </a:r>
            <a:r>
              <a:rPr lang="en-US" sz="1600" dirty="0" smtClean="0">
                <a:solidFill>
                  <a:srgbClr val="002060"/>
                </a:solidFill>
              </a:rPr>
              <a:t>means, </a:t>
            </a:r>
            <a:r>
              <a:rPr lang="en-US" sz="1600" dirty="0">
                <a:solidFill>
                  <a:srgbClr val="002060"/>
                </a:solidFill>
              </a:rPr>
              <a:t>etc. (tables will </a:t>
            </a:r>
            <a:r>
              <a:rPr lang="en-US" sz="1600" dirty="0" smtClean="0">
                <a:solidFill>
                  <a:srgbClr val="002060"/>
                </a:solidFill>
              </a:rPr>
              <a:t>be </a:t>
            </a:r>
            <a:r>
              <a:rPr lang="en-US" sz="1600" dirty="0">
                <a:solidFill>
                  <a:srgbClr val="002060"/>
                </a:solidFill>
              </a:rPr>
              <a:t>provided)</a:t>
            </a:r>
          </a:p>
          <a:p>
            <a:pPr lvl="1">
              <a:buFont typeface="Arial" panose="020B0604020202020204" pitchFamily="34" charset="0"/>
              <a:buChar char="•"/>
            </a:pPr>
            <a:r>
              <a:rPr lang="en-US" sz="1600" dirty="0" smtClean="0">
                <a:solidFill>
                  <a:srgbClr val="002060"/>
                </a:solidFill>
              </a:rPr>
              <a:t>Mass spectrometry (tables will be provided)</a:t>
            </a:r>
          </a:p>
          <a:p>
            <a:pPr lvl="1">
              <a:buFont typeface="Arial" panose="020B0604020202020204" pitchFamily="34" charset="0"/>
              <a:buChar char="•"/>
            </a:pPr>
            <a:r>
              <a:rPr lang="en-US" sz="1600" dirty="0" smtClean="0">
                <a:solidFill>
                  <a:srgbClr val="002060"/>
                </a:solidFill>
              </a:rPr>
              <a:t>UV-Vis spectroscopy: theory, Beer’s Law</a:t>
            </a:r>
          </a:p>
          <a:p>
            <a:pPr lvl="1">
              <a:buFont typeface="Arial" panose="020B0604020202020204" pitchFamily="34" charset="0"/>
              <a:buChar char="•"/>
            </a:pPr>
            <a:r>
              <a:rPr lang="en-US" sz="1600" dirty="0" smtClean="0">
                <a:solidFill>
                  <a:srgbClr val="002060"/>
                </a:solidFill>
              </a:rPr>
              <a:t>Electrochemistry: balancing redox equation, stoichiometric calculations</a:t>
            </a:r>
            <a:endParaRPr lang="en-US" sz="1600" dirty="0">
              <a:solidFill>
                <a:srgbClr val="002060"/>
              </a:solidFill>
            </a:endParaRPr>
          </a:p>
          <a:p>
            <a:r>
              <a:rPr lang="en-US" sz="1600" dirty="0" smtClean="0"/>
              <a:t>Suggested </a:t>
            </a:r>
            <a:r>
              <a:rPr lang="en-US" sz="1600" dirty="0"/>
              <a:t>materials to study practice </a:t>
            </a:r>
            <a:r>
              <a:rPr lang="en-US" sz="1600" dirty="0" smtClean="0"/>
              <a:t>problems: lecture guides, </a:t>
            </a:r>
            <a:r>
              <a:rPr lang="en-US" sz="1600" dirty="0"/>
              <a:t>pre-lab study </a:t>
            </a:r>
            <a:r>
              <a:rPr lang="en-US" sz="1600" dirty="0" smtClean="0"/>
              <a:t>questions, text readings, </a:t>
            </a:r>
            <a:r>
              <a:rPr lang="en-US" sz="1600" dirty="0"/>
              <a:t>lab procedures and </a:t>
            </a:r>
            <a:r>
              <a:rPr lang="en-US" sz="1600" dirty="0" smtClean="0"/>
              <a:t>reports</a:t>
            </a:r>
            <a:r>
              <a:rPr lang="en-US" sz="1600" dirty="0" smtClean="0"/>
              <a:t>, practice problems in supplemental course reader</a:t>
            </a:r>
            <a:endParaRPr lang="en-US" sz="1600" dirty="0"/>
          </a:p>
          <a:p>
            <a:r>
              <a:rPr lang="en-US" sz="2000" b="1" dirty="0" smtClean="0">
                <a:solidFill>
                  <a:srgbClr val="FF0000"/>
                </a:solidFill>
              </a:rPr>
              <a:t>Bring the following items to the midterm: a scientific calculator </a:t>
            </a:r>
            <a:r>
              <a:rPr lang="en-US" sz="2000" b="1" dirty="0" smtClean="0">
                <a:solidFill>
                  <a:srgbClr val="FF0000"/>
                </a:solidFill>
              </a:rPr>
              <a:t/>
            </a:r>
            <a:br>
              <a:rPr lang="en-US" sz="2000" b="1" dirty="0" smtClean="0">
                <a:solidFill>
                  <a:srgbClr val="FF0000"/>
                </a:solidFill>
              </a:rPr>
            </a:br>
            <a:r>
              <a:rPr lang="en-US" sz="2000" b="1" dirty="0" smtClean="0">
                <a:solidFill>
                  <a:srgbClr val="FF0000"/>
                </a:solidFill>
              </a:rPr>
              <a:t>(=non-graphing</a:t>
            </a:r>
            <a:r>
              <a:rPr lang="en-US" sz="2000" b="1" dirty="0" smtClean="0">
                <a:solidFill>
                  <a:srgbClr val="FF0000"/>
                </a:solidFill>
              </a:rPr>
              <a:t>!), blue or black pen/pencil</a:t>
            </a:r>
            <a:endParaRPr lang="en-US" sz="2000" b="1" dirty="0">
              <a:solidFill>
                <a:srgbClr val="FF0000"/>
              </a:solidFill>
            </a:endParaRPr>
          </a:p>
        </p:txBody>
      </p:sp>
      <p:sp>
        <p:nvSpPr>
          <p:cNvPr id="4" name="Slide Number Placeholder 3"/>
          <p:cNvSpPr>
            <a:spLocks noGrp="1"/>
          </p:cNvSpPr>
          <p:nvPr>
            <p:ph type="sldNum" sz="quarter" idx="12"/>
          </p:nvPr>
        </p:nvSpPr>
        <p:spPr/>
        <p:txBody>
          <a:bodyPr/>
          <a:lstStyle/>
          <a:p>
            <a:fld id="{A69D9B76-05C6-454B-AEC4-5BA0B1C51C00}" type="slidenum">
              <a:rPr lang="en-US" smtClean="0"/>
              <a:t>2</a:t>
            </a:fld>
            <a:endParaRPr lang="en-US"/>
          </a:p>
        </p:txBody>
      </p:sp>
    </p:spTree>
    <p:extLst>
      <p:ext uri="{BB962C8B-B14F-4D97-AF65-F5344CB8AC3E}">
        <p14:creationId xmlns:p14="http://schemas.microsoft.com/office/powerpoint/2010/main" val="13671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par>
                                <p:cTn id="13" presetID="22" presetClass="entr" presetSubtype="8" fill="hold"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wipe(left)">
                                      <p:cBhvr>
                                        <p:cTn id="15" dur="500"/>
                                        <p:tgtEl>
                                          <p:spTgt spid="2">
                                            <p:txEl>
                                              <p:pRg st="2" end="2"/>
                                            </p:txEl>
                                          </p:spTgt>
                                        </p:tgtEl>
                                      </p:cBhvr>
                                    </p:animEffect>
                                  </p:childTnLst>
                                </p:cTn>
                              </p:par>
                              <p:par>
                                <p:cTn id="16" presetID="22" presetClass="entr" presetSubtype="8" fill="hold" nodeType="withEffect">
                                  <p:stCondLst>
                                    <p:cond delay="0"/>
                                  </p:stCondLst>
                                  <p:childTnLst>
                                    <p:set>
                                      <p:cBhvr>
                                        <p:cTn id="17" dur="1" fill="hold">
                                          <p:stCondLst>
                                            <p:cond delay="0"/>
                                          </p:stCondLst>
                                        </p:cTn>
                                        <p:tgtEl>
                                          <p:spTgt spid="2">
                                            <p:txEl>
                                              <p:pRg st="3" end="3"/>
                                            </p:txEl>
                                          </p:spTgt>
                                        </p:tgtEl>
                                        <p:attrNameLst>
                                          <p:attrName>style.visibility</p:attrName>
                                        </p:attrNameLst>
                                      </p:cBhvr>
                                      <p:to>
                                        <p:strVal val="visible"/>
                                      </p:to>
                                    </p:set>
                                    <p:animEffect transition="in" filter="wipe(left)">
                                      <p:cBhvr>
                                        <p:cTn id="18" dur="500"/>
                                        <p:tgtEl>
                                          <p:spTgt spid="2">
                                            <p:txEl>
                                              <p:pRg st="3" end="3"/>
                                            </p:txEl>
                                          </p:spTgt>
                                        </p:tgtEl>
                                      </p:cBhvr>
                                    </p:animEffect>
                                  </p:childTnLst>
                                </p:cTn>
                              </p:par>
                              <p:par>
                                <p:cTn id="19" presetID="22" presetClass="entr" presetSubtype="8" fill="hold" nodeType="with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Effect transition="in" filter="wipe(left)">
                                      <p:cBhvr>
                                        <p:cTn id="21" dur="500"/>
                                        <p:tgtEl>
                                          <p:spTgt spid="2">
                                            <p:txEl>
                                              <p:pRg st="4" end="4"/>
                                            </p:txEl>
                                          </p:spTgt>
                                        </p:tgtEl>
                                      </p:cBhvr>
                                    </p:animEffect>
                                  </p:childTnLst>
                                </p:cTn>
                              </p:par>
                              <p:par>
                                <p:cTn id="22" presetID="22" presetClass="entr" presetSubtype="8" fill="hold" nodeType="withEffect">
                                  <p:stCondLst>
                                    <p:cond delay="0"/>
                                  </p:stCondLst>
                                  <p:childTnLst>
                                    <p:set>
                                      <p:cBhvr>
                                        <p:cTn id="23" dur="1" fill="hold">
                                          <p:stCondLst>
                                            <p:cond delay="0"/>
                                          </p:stCondLst>
                                        </p:cTn>
                                        <p:tgtEl>
                                          <p:spTgt spid="2">
                                            <p:txEl>
                                              <p:pRg st="5" end="5"/>
                                            </p:txEl>
                                          </p:spTgt>
                                        </p:tgtEl>
                                        <p:attrNameLst>
                                          <p:attrName>style.visibility</p:attrName>
                                        </p:attrNameLst>
                                      </p:cBhvr>
                                      <p:to>
                                        <p:strVal val="visible"/>
                                      </p:to>
                                    </p:set>
                                    <p:animEffect transition="in" filter="wipe(left)">
                                      <p:cBhvr>
                                        <p:cTn id="24" dur="500"/>
                                        <p:tgtEl>
                                          <p:spTgt spid="2">
                                            <p:txEl>
                                              <p:pRg st="5" end="5"/>
                                            </p:txEl>
                                          </p:spTgt>
                                        </p:tgtEl>
                                      </p:cBhvr>
                                    </p:animEffect>
                                  </p:childTnLst>
                                </p:cTn>
                              </p:par>
                              <p:par>
                                <p:cTn id="25" presetID="22" presetClass="entr" presetSubtype="8" fill="hold" nodeType="with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Effect transition="in" filter="wipe(left)">
                                      <p:cBhvr>
                                        <p:cTn id="27" dur="500"/>
                                        <p:tgtEl>
                                          <p:spTgt spid="2">
                                            <p:txEl>
                                              <p:pRg st="6" end="6"/>
                                            </p:txEl>
                                          </p:spTgt>
                                        </p:tgtEl>
                                      </p:cBhvr>
                                    </p:animEffect>
                                  </p:childTnLst>
                                </p:cTn>
                              </p:par>
                              <p:par>
                                <p:cTn id="28" presetID="22" presetClass="entr" presetSubtype="8" fill="hold" nodeType="withEffect">
                                  <p:stCondLst>
                                    <p:cond delay="0"/>
                                  </p:stCondLst>
                                  <p:childTnLst>
                                    <p:set>
                                      <p:cBhvr>
                                        <p:cTn id="29" dur="1" fill="hold">
                                          <p:stCondLst>
                                            <p:cond delay="0"/>
                                          </p:stCondLst>
                                        </p:cTn>
                                        <p:tgtEl>
                                          <p:spTgt spid="2">
                                            <p:txEl>
                                              <p:pRg st="7" end="7"/>
                                            </p:txEl>
                                          </p:spTgt>
                                        </p:tgtEl>
                                        <p:attrNameLst>
                                          <p:attrName>style.visibility</p:attrName>
                                        </p:attrNameLst>
                                      </p:cBhvr>
                                      <p:to>
                                        <p:strVal val="visible"/>
                                      </p:to>
                                    </p:set>
                                    <p:animEffect transition="in" filter="wipe(left)">
                                      <p:cBhvr>
                                        <p:cTn id="30" dur="500"/>
                                        <p:tgtEl>
                                          <p:spTgt spid="2">
                                            <p:txEl>
                                              <p:pRg st="7" end="7"/>
                                            </p:txEl>
                                          </p:spTgt>
                                        </p:tgtEl>
                                      </p:cBhvr>
                                    </p:animEffect>
                                  </p:childTnLst>
                                </p:cTn>
                              </p:par>
                              <p:par>
                                <p:cTn id="31" presetID="22" presetClass="entr" presetSubtype="8" fill="hold" nodeType="withEffect">
                                  <p:stCondLst>
                                    <p:cond delay="0"/>
                                  </p:stCondLst>
                                  <p:childTnLst>
                                    <p:set>
                                      <p:cBhvr>
                                        <p:cTn id="32" dur="1" fill="hold">
                                          <p:stCondLst>
                                            <p:cond delay="0"/>
                                          </p:stCondLst>
                                        </p:cTn>
                                        <p:tgtEl>
                                          <p:spTgt spid="2">
                                            <p:txEl>
                                              <p:pRg st="8" end="8"/>
                                            </p:txEl>
                                          </p:spTgt>
                                        </p:tgtEl>
                                        <p:attrNameLst>
                                          <p:attrName>style.visibility</p:attrName>
                                        </p:attrNameLst>
                                      </p:cBhvr>
                                      <p:to>
                                        <p:strVal val="visible"/>
                                      </p:to>
                                    </p:set>
                                    <p:animEffect transition="in" filter="wipe(left)">
                                      <p:cBhvr>
                                        <p:cTn id="33" dur="500"/>
                                        <p:tgtEl>
                                          <p:spTgt spid="2">
                                            <p:txEl>
                                              <p:pRg st="8" end="8"/>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37" fill="hold" nodeType="clickEffect">
                                  <p:stCondLst>
                                    <p:cond delay="0"/>
                                  </p:stCondLst>
                                  <p:childTnLst>
                                    <p:set>
                                      <p:cBhvr>
                                        <p:cTn id="37" dur="1" fill="hold">
                                          <p:stCondLst>
                                            <p:cond delay="0"/>
                                          </p:stCondLst>
                                        </p:cTn>
                                        <p:tgtEl>
                                          <p:spTgt spid="2">
                                            <p:txEl>
                                              <p:pRg st="9" end="9"/>
                                            </p:txEl>
                                          </p:spTgt>
                                        </p:tgtEl>
                                        <p:attrNameLst>
                                          <p:attrName>style.visibility</p:attrName>
                                        </p:attrNameLst>
                                      </p:cBhvr>
                                      <p:to>
                                        <p:strVal val="visible"/>
                                      </p:to>
                                    </p:set>
                                    <p:animEffect transition="in" filter="barn(outVertical)">
                                      <p:cBhvr>
                                        <p:cTn id="38" dur="500"/>
                                        <p:tgtEl>
                                          <p:spTgt spid="2">
                                            <p:txEl>
                                              <p:pRg st="9" end="9"/>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nodeType="clickEffect">
                                  <p:stCondLst>
                                    <p:cond delay="0"/>
                                  </p:stCondLst>
                                  <p:childTnLst>
                                    <p:set>
                                      <p:cBhvr>
                                        <p:cTn id="42" dur="1" fill="hold">
                                          <p:stCondLst>
                                            <p:cond delay="0"/>
                                          </p:stCondLst>
                                        </p:cTn>
                                        <p:tgtEl>
                                          <p:spTgt spid="2">
                                            <p:txEl>
                                              <p:pRg st="10" end="10"/>
                                            </p:txEl>
                                          </p:spTgt>
                                        </p:tgtEl>
                                        <p:attrNameLst>
                                          <p:attrName>style.visibility</p:attrName>
                                        </p:attrNameLst>
                                      </p:cBhvr>
                                      <p:to>
                                        <p:strVal val="visible"/>
                                      </p:to>
                                    </p:set>
                                    <p:animEffect transition="in" filter="barn(inVertical)">
                                      <p:cBhvr>
                                        <p:cTn id="43"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Additional Information</a:t>
            </a:r>
            <a:endParaRPr lang="en-US" dirty="0">
              <a:solidFill>
                <a:srgbClr val="002060"/>
              </a:solidFill>
            </a:endParaRPr>
          </a:p>
        </p:txBody>
      </p:sp>
      <p:sp>
        <p:nvSpPr>
          <p:cNvPr id="3" name="Content Placeholder 2"/>
          <p:cNvSpPr>
            <a:spLocks noGrp="1"/>
          </p:cNvSpPr>
          <p:nvPr>
            <p:ph idx="1"/>
          </p:nvPr>
        </p:nvSpPr>
        <p:spPr>
          <a:xfrm>
            <a:off x="457200" y="1600200"/>
            <a:ext cx="8382000" cy="4525963"/>
          </a:xfrm>
        </p:spPr>
        <p:txBody>
          <a:bodyPr/>
          <a:lstStyle/>
          <a:p>
            <a:r>
              <a:rPr lang="en-US" dirty="0" smtClean="0"/>
              <a:t>Video showing the back-titration part of the experiment</a:t>
            </a:r>
          </a:p>
          <a:p>
            <a:pPr lvl="1">
              <a:buFont typeface="Arial" panose="020B0604020202020204" pitchFamily="34" charset="0"/>
              <a:buChar char="•"/>
            </a:pPr>
            <a:r>
              <a:rPr lang="en-US" dirty="0">
                <a:hlinkClick r:id="rId2"/>
              </a:rPr>
              <a:t>https://www.youtube.com/watch?v=mgZkW7Srgek</a:t>
            </a:r>
            <a:endParaRPr lang="en-US" dirty="0"/>
          </a:p>
        </p:txBody>
      </p:sp>
      <p:sp>
        <p:nvSpPr>
          <p:cNvPr id="4" name="Slide Number Placeholder 3"/>
          <p:cNvSpPr>
            <a:spLocks noGrp="1"/>
          </p:cNvSpPr>
          <p:nvPr>
            <p:ph type="sldNum" sz="quarter" idx="12"/>
          </p:nvPr>
        </p:nvSpPr>
        <p:spPr/>
        <p:txBody>
          <a:bodyPr/>
          <a:lstStyle/>
          <a:p>
            <a:fld id="{A69D9B76-05C6-454B-AEC4-5BA0B1C51C00}" type="slidenum">
              <a:rPr lang="en-US" smtClean="0"/>
              <a:t>20</a:t>
            </a:fld>
            <a:endParaRPr lang="en-US"/>
          </a:p>
        </p:txBody>
      </p:sp>
    </p:spTree>
    <p:extLst>
      <p:ext uri="{BB962C8B-B14F-4D97-AF65-F5344CB8AC3E}">
        <p14:creationId xmlns:p14="http://schemas.microsoft.com/office/powerpoint/2010/main" val="3119945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Scheduling </a:t>
            </a:r>
            <a:endParaRPr lang="en-US" dirty="0">
              <a:solidFill>
                <a:srgbClr val="002060"/>
              </a:solidFill>
            </a:endParaRPr>
          </a:p>
        </p:txBody>
      </p:sp>
      <p:sp>
        <p:nvSpPr>
          <p:cNvPr id="2" name="Content Placeholder 1"/>
          <p:cNvSpPr>
            <a:spLocks noGrp="1"/>
          </p:cNvSpPr>
          <p:nvPr>
            <p:ph idx="1"/>
          </p:nvPr>
        </p:nvSpPr>
        <p:spPr>
          <a:xfrm>
            <a:off x="457200" y="1524000"/>
            <a:ext cx="8305800" cy="4800600"/>
          </a:xfrm>
        </p:spPr>
        <p:txBody>
          <a:bodyPr>
            <a:normAutofit/>
          </a:bodyPr>
          <a:lstStyle/>
          <a:p>
            <a:r>
              <a:rPr lang="en-US" sz="2800" b="1" dirty="0" smtClean="0"/>
              <a:t>This week </a:t>
            </a:r>
            <a:r>
              <a:rPr lang="en-US" sz="2800" b="1" dirty="0"/>
              <a:t>in lab:</a:t>
            </a:r>
            <a:endParaRPr lang="en-US" sz="2800" dirty="0"/>
          </a:p>
          <a:p>
            <a:pPr lvl="1">
              <a:buFont typeface="Arial" panose="020B0604020202020204" pitchFamily="34" charset="0"/>
              <a:buChar char="•"/>
            </a:pPr>
            <a:r>
              <a:rPr lang="en-US" sz="2400" dirty="0" smtClean="0">
                <a:solidFill>
                  <a:srgbClr val="002060"/>
                </a:solidFill>
              </a:rPr>
              <a:t>The student </a:t>
            </a:r>
            <a:r>
              <a:rPr lang="en-US" sz="2400" dirty="0">
                <a:solidFill>
                  <a:srgbClr val="002060"/>
                </a:solidFill>
              </a:rPr>
              <a:t>will </a:t>
            </a:r>
            <a:r>
              <a:rPr lang="en-US" sz="2400" dirty="0" smtClean="0">
                <a:solidFill>
                  <a:srgbClr val="002060"/>
                </a:solidFill>
              </a:rPr>
              <a:t>perform the Vitamin </a:t>
            </a:r>
            <a:r>
              <a:rPr lang="en-US" sz="2400" dirty="0">
                <a:solidFill>
                  <a:srgbClr val="002060"/>
                </a:solidFill>
              </a:rPr>
              <a:t>C </a:t>
            </a:r>
            <a:r>
              <a:rPr lang="en-US" sz="2400" dirty="0" smtClean="0">
                <a:solidFill>
                  <a:srgbClr val="002060"/>
                </a:solidFill>
              </a:rPr>
              <a:t>experiment.</a:t>
            </a:r>
            <a:endParaRPr lang="en-US" sz="2400" dirty="0">
              <a:solidFill>
                <a:srgbClr val="002060"/>
              </a:solidFill>
            </a:endParaRPr>
          </a:p>
          <a:p>
            <a:pPr lvl="1">
              <a:buFont typeface="Arial" panose="020B0604020202020204" pitchFamily="34" charset="0"/>
              <a:buChar char="•"/>
            </a:pPr>
            <a:r>
              <a:rPr lang="en-US" sz="2400" dirty="0">
                <a:solidFill>
                  <a:srgbClr val="002060"/>
                </a:solidFill>
              </a:rPr>
              <a:t>The procedure is summarized in </a:t>
            </a:r>
            <a:r>
              <a:rPr lang="en-US" sz="2400" dirty="0" smtClean="0">
                <a:solidFill>
                  <a:srgbClr val="002060"/>
                </a:solidFill>
              </a:rPr>
              <a:t>the </a:t>
            </a:r>
            <a:r>
              <a:rPr lang="en-US" sz="2400" dirty="0">
                <a:solidFill>
                  <a:srgbClr val="002060"/>
                </a:solidFill>
              </a:rPr>
              <a:t>handout that was </a:t>
            </a:r>
            <a:r>
              <a:rPr lang="en-US" sz="2400" dirty="0" smtClean="0">
                <a:solidFill>
                  <a:srgbClr val="002060"/>
                </a:solidFill>
              </a:rPr>
              <a:t>emailed </a:t>
            </a:r>
            <a:r>
              <a:rPr lang="en-US" sz="2400" dirty="0">
                <a:solidFill>
                  <a:srgbClr val="002060"/>
                </a:solidFill>
              </a:rPr>
              <a:t>to the class </a:t>
            </a:r>
            <a:r>
              <a:rPr lang="en-US" sz="2400" dirty="0" smtClean="0">
                <a:solidFill>
                  <a:srgbClr val="002060"/>
                </a:solidFill>
              </a:rPr>
              <a:t>two weeks ago (also posted online</a:t>
            </a:r>
            <a:r>
              <a:rPr lang="en-US" sz="2400" dirty="0" smtClean="0">
                <a:solidFill>
                  <a:srgbClr val="002060"/>
                </a:solidFill>
              </a:rPr>
              <a:t>).</a:t>
            </a:r>
            <a:endParaRPr lang="en-US" sz="2400" dirty="0">
              <a:solidFill>
                <a:srgbClr val="002060"/>
              </a:solidFill>
            </a:endParaRPr>
          </a:p>
          <a:p>
            <a:pPr lvl="1">
              <a:buFont typeface="Arial" panose="020B0604020202020204" pitchFamily="34" charset="0"/>
              <a:buChar char="•"/>
            </a:pPr>
            <a:r>
              <a:rPr lang="en-US" sz="2400" dirty="0">
                <a:solidFill>
                  <a:srgbClr val="002060"/>
                </a:solidFill>
              </a:rPr>
              <a:t>The project requires two lab </a:t>
            </a:r>
            <a:r>
              <a:rPr lang="en-US" sz="2400" dirty="0" smtClean="0">
                <a:solidFill>
                  <a:srgbClr val="002060"/>
                </a:solidFill>
              </a:rPr>
              <a:t>periods. </a:t>
            </a:r>
            <a:endParaRPr lang="en-US" sz="2400" dirty="0">
              <a:solidFill>
                <a:srgbClr val="002060"/>
              </a:solidFill>
            </a:endParaRPr>
          </a:p>
          <a:p>
            <a:r>
              <a:rPr lang="en-US" sz="2800" b="1" dirty="0" smtClean="0">
                <a:solidFill>
                  <a:srgbClr val="C00000"/>
                </a:solidFill>
              </a:rPr>
              <a:t>The vitamin </a:t>
            </a:r>
            <a:r>
              <a:rPr lang="en-US" sz="2800" b="1" dirty="0">
                <a:solidFill>
                  <a:srgbClr val="C00000"/>
                </a:solidFill>
              </a:rPr>
              <a:t>C experiment is an </a:t>
            </a:r>
            <a:r>
              <a:rPr lang="en-US" sz="2800" b="1" i="1" u="sng" dirty="0">
                <a:solidFill>
                  <a:srgbClr val="C00000"/>
                </a:solidFill>
              </a:rPr>
              <a:t>individual work and </a:t>
            </a:r>
            <a:r>
              <a:rPr lang="en-US" sz="2800" b="1" i="1" u="sng" dirty="0" smtClean="0">
                <a:solidFill>
                  <a:srgbClr val="C00000"/>
                </a:solidFill>
              </a:rPr>
              <a:t>individual report (due May 5 or May 6, 2016).</a:t>
            </a:r>
            <a:endParaRPr lang="en-US" sz="2800" b="1" dirty="0">
              <a:solidFill>
                <a:srgbClr val="C00000"/>
              </a:solidFill>
            </a:endParaRPr>
          </a:p>
          <a:p>
            <a:endParaRPr lang="en-US" sz="2800" dirty="0">
              <a:solidFill>
                <a:schemeClr val="bg1"/>
              </a:solidFill>
            </a:endParaRPr>
          </a:p>
        </p:txBody>
      </p:sp>
      <p:sp>
        <p:nvSpPr>
          <p:cNvPr id="4" name="Slide Number Placeholder 3"/>
          <p:cNvSpPr>
            <a:spLocks noGrp="1"/>
          </p:cNvSpPr>
          <p:nvPr>
            <p:ph type="sldNum" sz="quarter" idx="12"/>
          </p:nvPr>
        </p:nvSpPr>
        <p:spPr/>
        <p:txBody>
          <a:bodyPr/>
          <a:lstStyle/>
          <a:p>
            <a:fld id="{A69D9B76-05C6-454B-AEC4-5BA0B1C51C00}" type="slidenum">
              <a:rPr lang="en-US" smtClean="0"/>
              <a:t>3</a:t>
            </a:fld>
            <a:endParaRPr lang="en-US"/>
          </a:p>
        </p:txBody>
      </p:sp>
    </p:spTree>
    <p:extLst>
      <p:ext uri="{BB962C8B-B14F-4D97-AF65-F5344CB8AC3E}">
        <p14:creationId xmlns:p14="http://schemas.microsoft.com/office/powerpoint/2010/main" val="2776721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barn(inVertical)">
                                      <p:cBhvr>
                                        <p:cTn id="10" dur="500"/>
                                        <p:tgtEl>
                                          <p:spTgt spid="2">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barn(inVertical)">
                                      <p:cBhvr>
                                        <p:cTn id="13" dur="500"/>
                                        <p:tgtEl>
                                          <p:spTgt spid="2">
                                            <p:txEl>
                                              <p:pRg st="2" end="2"/>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barn(inVertical)">
                                      <p:cBhvr>
                                        <p:cTn id="16" dur="500"/>
                                        <p:tgtEl>
                                          <p:spTgt spid="2">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Effect transition="in" filter="barn(inVertical)">
                                      <p:cBhvr>
                                        <p:cTn id="21"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Redox Reactions I</a:t>
            </a:r>
            <a:endParaRPr lang="en-US" dirty="0">
              <a:solidFill>
                <a:srgbClr val="002060"/>
              </a:solidFill>
            </a:endParaRPr>
          </a:p>
        </p:txBody>
      </p:sp>
      <p:sp>
        <p:nvSpPr>
          <p:cNvPr id="2" name="Content Placeholder 1"/>
          <p:cNvSpPr>
            <a:spLocks noGrp="1"/>
          </p:cNvSpPr>
          <p:nvPr>
            <p:ph idx="1"/>
          </p:nvPr>
        </p:nvSpPr>
        <p:spPr>
          <a:xfrm>
            <a:off x="457200" y="1524000"/>
            <a:ext cx="8229600" cy="4800600"/>
          </a:xfrm>
        </p:spPr>
        <p:txBody>
          <a:bodyPr>
            <a:normAutofit fontScale="70000" lnSpcReduction="20000"/>
          </a:bodyPr>
          <a:lstStyle/>
          <a:p>
            <a:r>
              <a:rPr lang="en-US" dirty="0"/>
              <a:t>Redox reactions primarily involve the transfer of electrons between two chemical </a:t>
            </a:r>
            <a:r>
              <a:rPr lang="en-US" dirty="0" smtClean="0"/>
              <a:t>species.</a:t>
            </a:r>
            <a:endParaRPr lang="en-US" dirty="0"/>
          </a:p>
          <a:p>
            <a:r>
              <a:rPr lang="en-US" dirty="0" smtClean="0"/>
              <a:t>These reactions are very common in everyday life as well </a:t>
            </a:r>
            <a:br>
              <a:rPr lang="en-US" dirty="0" smtClean="0"/>
            </a:br>
            <a:r>
              <a:rPr lang="en-US" dirty="0" smtClean="0"/>
              <a:t>i.e., combustion, corrosion, batteries, biological processes, etc.</a:t>
            </a:r>
            <a:endParaRPr lang="en-US" dirty="0"/>
          </a:p>
          <a:p>
            <a:r>
              <a:rPr lang="en-US" dirty="0" smtClean="0"/>
              <a:t>The </a:t>
            </a:r>
            <a:r>
              <a:rPr lang="en-US" dirty="0"/>
              <a:t>compound that loses </a:t>
            </a:r>
            <a:r>
              <a:rPr lang="en-US" dirty="0" smtClean="0"/>
              <a:t>one or more electrons </a:t>
            </a:r>
            <a:r>
              <a:rPr lang="en-US" dirty="0"/>
              <a:t>is said to be oxidized, </a:t>
            </a:r>
            <a:r>
              <a:rPr lang="en-US" dirty="0" smtClean="0"/>
              <a:t>the </a:t>
            </a:r>
            <a:r>
              <a:rPr lang="en-US" dirty="0"/>
              <a:t>one that gains </a:t>
            </a:r>
            <a:r>
              <a:rPr lang="en-US" dirty="0" smtClean="0"/>
              <a:t>one or more electrons </a:t>
            </a:r>
            <a:r>
              <a:rPr lang="en-US" dirty="0"/>
              <a:t>is said to </a:t>
            </a:r>
            <a:r>
              <a:rPr lang="en-US" dirty="0" smtClean="0"/>
              <a:t/>
            </a:r>
            <a:br>
              <a:rPr lang="en-US" dirty="0" smtClean="0"/>
            </a:br>
            <a:r>
              <a:rPr lang="en-US" dirty="0" smtClean="0"/>
              <a:t>be </a:t>
            </a:r>
            <a:r>
              <a:rPr lang="en-US" dirty="0"/>
              <a:t>reduced. </a:t>
            </a:r>
          </a:p>
          <a:p>
            <a:pPr lvl="1">
              <a:buFont typeface="Arial" panose="020B0604020202020204" pitchFamily="34" charset="0"/>
              <a:buChar char="•"/>
            </a:pPr>
            <a:r>
              <a:rPr lang="en-US" b="1" i="1" dirty="0" smtClean="0">
                <a:solidFill>
                  <a:srgbClr val="C00000"/>
                </a:solidFill>
              </a:rPr>
              <a:t>OIL </a:t>
            </a:r>
            <a:r>
              <a:rPr lang="en-US" b="1" i="1" dirty="0">
                <a:solidFill>
                  <a:srgbClr val="C00000"/>
                </a:solidFill>
              </a:rPr>
              <a:t>= 	</a:t>
            </a:r>
            <a:r>
              <a:rPr lang="en-US" b="1" i="1" u="sng" dirty="0">
                <a:solidFill>
                  <a:srgbClr val="C00000"/>
                </a:solidFill>
              </a:rPr>
              <a:t>O</a:t>
            </a:r>
            <a:r>
              <a:rPr lang="en-US" b="1" i="1" dirty="0">
                <a:solidFill>
                  <a:srgbClr val="C00000"/>
                </a:solidFill>
              </a:rPr>
              <a:t>xidation </a:t>
            </a:r>
            <a:r>
              <a:rPr lang="en-US" b="1" i="1" u="sng" dirty="0">
                <a:solidFill>
                  <a:srgbClr val="C00000"/>
                </a:solidFill>
              </a:rPr>
              <a:t>I</a:t>
            </a:r>
            <a:r>
              <a:rPr lang="en-US" b="1" i="1" dirty="0">
                <a:solidFill>
                  <a:srgbClr val="C00000"/>
                </a:solidFill>
              </a:rPr>
              <a:t>s </a:t>
            </a:r>
            <a:r>
              <a:rPr lang="en-US" b="1" i="1" u="sng" dirty="0">
                <a:solidFill>
                  <a:srgbClr val="C00000"/>
                </a:solidFill>
              </a:rPr>
              <a:t>L</a:t>
            </a:r>
            <a:r>
              <a:rPr lang="en-US" b="1" i="1" dirty="0">
                <a:solidFill>
                  <a:srgbClr val="C00000"/>
                </a:solidFill>
              </a:rPr>
              <a:t>oss (of electrons)</a:t>
            </a:r>
            <a:endParaRPr lang="en-US" dirty="0">
              <a:solidFill>
                <a:srgbClr val="C00000"/>
              </a:solidFill>
            </a:endParaRPr>
          </a:p>
          <a:p>
            <a:pPr lvl="1">
              <a:buFont typeface="Arial" panose="020B0604020202020204" pitchFamily="34" charset="0"/>
              <a:buChar char="•"/>
            </a:pPr>
            <a:r>
              <a:rPr lang="en-US" b="1" i="1" dirty="0">
                <a:solidFill>
                  <a:srgbClr val="660066"/>
                </a:solidFill>
              </a:rPr>
              <a:t>RIG =	</a:t>
            </a:r>
            <a:r>
              <a:rPr lang="en-US" b="1" i="1" u="sng" dirty="0">
                <a:solidFill>
                  <a:srgbClr val="660066"/>
                </a:solidFill>
              </a:rPr>
              <a:t>R</a:t>
            </a:r>
            <a:r>
              <a:rPr lang="en-US" b="1" i="1" dirty="0">
                <a:solidFill>
                  <a:srgbClr val="660066"/>
                </a:solidFill>
              </a:rPr>
              <a:t>eduction </a:t>
            </a:r>
            <a:r>
              <a:rPr lang="en-US" b="1" i="1" u="sng" dirty="0">
                <a:solidFill>
                  <a:srgbClr val="660066"/>
                </a:solidFill>
              </a:rPr>
              <a:t>I</a:t>
            </a:r>
            <a:r>
              <a:rPr lang="en-US" b="1" i="1" dirty="0">
                <a:solidFill>
                  <a:srgbClr val="660066"/>
                </a:solidFill>
              </a:rPr>
              <a:t>s </a:t>
            </a:r>
            <a:r>
              <a:rPr lang="en-US" b="1" i="1" u="sng" dirty="0">
                <a:solidFill>
                  <a:srgbClr val="660066"/>
                </a:solidFill>
              </a:rPr>
              <a:t>G</a:t>
            </a:r>
            <a:r>
              <a:rPr lang="en-US" b="1" i="1" dirty="0">
                <a:solidFill>
                  <a:srgbClr val="660066"/>
                </a:solidFill>
              </a:rPr>
              <a:t>ain (of electrons)</a:t>
            </a:r>
            <a:endParaRPr lang="en-US" dirty="0">
              <a:solidFill>
                <a:srgbClr val="660066"/>
              </a:solidFill>
            </a:endParaRPr>
          </a:p>
          <a:p>
            <a:r>
              <a:rPr lang="en-US" dirty="0"/>
              <a:t>Each reaction by itself is called a </a:t>
            </a:r>
            <a:r>
              <a:rPr lang="en-US" i="1" dirty="0" smtClean="0"/>
              <a:t>half-reaction</a:t>
            </a:r>
            <a:r>
              <a:rPr lang="en-US" dirty="0" smtClean="0"/>
              <a:t>, </a:t>
            </a:r>
            <a:r>
              <a:rPr lang="en-US" dirty="0"/>
              <a:t>simply because </a:t>
            </a:r>
            <a:r>
              <a:rPr lang="en-US" dirty="0" smtClean="0"/>
              <a:t>two </a:t>
            </a:r>
            <a:r>
              <a:rPr lang="en-US" dirty="0"/>
              <a:t>half-reactions </a:t>
            </a:r>
            <a:r>
              <a:rPr lang="en-US" dirty="0" smtClean="0"/>
              <a:t>are required to describe a complete redox </a:t>
            </a:r>
            <a:r>
              <a:rPr lang="en-US" dirty="0" smtClean="0"/>
              <a:t>reaction.  </a:t>
            </a:r>
            <a:endParaRPr lang="en-US" dirty="0"/>
          </a:p>
          <a:p>
            <a:r>
              <a:rPr lang="en-US" dirty="0"/>
              <a:t>If we consider this </a:t>
            </a:r>
            <a:r>
              <a:rPr lang="en-US" dirty="0" smtClean="0"/>
              <a:t>half-reaction (oxidation):</a:t>
            </a:r>
            <a:endParaRPr lang="en-US" dirty="0"/>
          </a:p>
          <a:p>
            <a:r>
              <a:rPr lang="en-US" dirty="0">
                <a:solidFill>
                  <a:srgbClr val="002060"/>
                </a:solidFill>
              </a:rPr>
              <a:t> </a:t>
            </a:r>
            <a:r>
              <a:rPr lang="en-US" dirty="0" smtClean="0">
                <a:solidFill>
                  <a:srgbClr val="002060"/>
                </a:solidFill>
              </a:rPr>
              <a:t>	</a:t>
            </a:r>
            <a:r>
              <a:rPr lang="en-US" b="1" dirty="0" smtClean="0">
                <a:solidFill>
                  <a:srgbClr val="002060"/>
                </a:solidFill>
              </a:rPr>
              <a:t>Cu</a:t>
            </a:r>
            <a:r>
              <a:rPr lang="en-US" b="1" baseline="-25000" dirty="0" smtClean="0">
                <a:solidFill>
                  <a:srgbClr val="002060"/>
                </a:solidFill>
              </a:rPr>
              <a:t>(s</a:t>
            </a:r>
            <a:r>
              <a:rPr lang="en-US" b="1" baseline="-25000" dirty="0">
                <a:solidFill>
                  <a:srgbClr val="002060"/>
                </a:solidFill>
              </a:rPr>
              <a:t>)</a:t>
            </a:r>
            <a:r>
              <a:rPr lang="en-US" b="1" dirty="0">
                <a:solidFill>
                  <a:srgbClr val="002060"/>
                </a:solidFill>
              </a:rPr>
              <a:t>  </a:t>
            </a:r>
            <a:r>
              <a:rPr lang="en-US" b="1" dirty="0" smtClean="0">
                <a:solidFill>
                  <a:srgbClr val="002060"/>
                </a:solidFill>
              </a:rPr>
              <a:t>                   Cu</a:t>
            </a:r>
            <a:r>
              <a:rPr lang="en-US" b="1" baseline="30000" dirty="0" smtClean="0">
                <a:solidFill>
                  <a:srgbClr val="002060"/>
                </a:solidFill>
              </a:rPr>
              <a:t>2+</a:t>
            </a:r>
            <a:r>
              <a:rPr lang="en-US" b="1" baseline="-25000" dirty="0" smtClean="0">
                <a:solidFill>
                  <a:srgbClr val="002060"/>
                </a:solidFill>
              </a:rPr>
              <a:t>(</a:t>
            </a:r>
            <a:r>
              <a:rPr lang="en-US" b="1" baseline="-25000" dirty="0" err="1" smtClean="0">
                <a:solidFill>
                  <a:srgbClr val="002060"/>
                </a:solidFill>
              </a:rPr>
              <a:t>aq</a:t>
            </a:r>
            <a:r>
              <a:rPr lang="en-US" b="1" baseline="-25000" dirty="0" smtClean="0">
                <a:solidFill>
                  <a:srgbClr val="002060"/>
                </a:solidFill>
              </a:rPr>
              <a:t>)</a:t>
            </a:r>
            <a:r>
              <a:rPr lang="en-US" b="1" dirty="0" smtClean="0">
                <a:solidFill>
                  <a:srgbClr val="002060"/>
                </a:solidFill>
              </a:rPr>
              <a:t> </a:t>
            </a:r>
            <a:r>
              <a:rPr lang="en-US" b="1" dirty="0">
                <a:solidFill>
                  <a:srgbClr val="002060"/>
                </a:solidFill>
              </a:rPr>
              <a:t>+ 2 e</a:t>
            </a:r>
            <a:r>
              <a:rPr lang="en-US" b="1" baseline="30000" dirty="0">
                <a:solidFill>
                  <a:srgbClr val="002060"/>
                </a:solidFill>
              </a:rPr>
              <a:t>-</a:t>
            </a:r>
            <a:endParaRPr lang="en-US" b="1" dirty="0">
              <a:solidFill>
                <a:srgbClr val="002060"/>
              </a:solidFill>
            </a:endParaRPr>
          </a:p>
          <a:p>
            <a:r>
              <a:rPr lang="en-US" dirty="0"/>
              <a:t>This half-reaction </a:t>
            </a:r>
            <a:r>
              <a:rPr lang="en-US" dirty="0" smtClean="0"/>
              <a:t>expresses that </a:t>
            </a:r>
            <a:r>
              <a:rPr lang="en-US" dirty="0"/>
              <a:t>solid copper (with no charge) </a:t>
            </a:r>
            <a:r>
              <a:rPr lang="en-US" dirty="0" smtClean="0"/>
              <a:t>is oxidized by losing two electrons </a:t>
            </a:r>
            <a:r>
              <a:rPr lang="en-US" dirty="0"/>
              <a:t>to form a copper ion </a:t>
            </a:r>
            <a:r>
              <a:rPr lang="en-US" dirty="0" smtClean="0"/>
              <a:t>(+II).   </a:t>
            </a:r>
            <a:endParaRPr lang="en-US" dirty="0"/>
          </a:p>
        </p:txBody>
      </p:sp>
      <p:sp>
        <p:nvSpPr>
          <p:cNvPr id="4" name="Slide Number Placeholder 3"/>
          <p:cNvSpPr>
            <a:spLocks noGrp="1"/>
          </p:cNvSpPr>
          <p:nvPr>
            <p:ph type="sldNum" sz="quarter" idx="12"/>
          </p:nvPr>
        </p:nvSpPr>
        <p:spPr/>
        <p:txBody>
          <a:bodyPr/>
          <a:lstStyle/>
          <a:p>
            <a:fld id="{A69D9B76-05C6-454B-AEC4-5BA0B1C51C00}" type="slidenum">
              <a:rPr lang="en-US" smtClean="0"/>
              <a:t>4</a:t>
            </a:fld>
            <a:endParaRPr lang="en-US"/>
          </a:p>
        </p:txBody>
      </p:sp>
      <p:cxnSp>
        <p:nvCxnSpPr>
          <p:cNvPr id="5" name="Straight Arrow Connector 4"/>
          <p:cNvCxnSpPr/>
          <p:nvPr/>
        </p:nvCxnSpPr>
        <p:spPr>
          <a:xfrm>
            <a:off x="2511778" y="5334000"/>
            <a:ext cx="609600" cy="0"/>
          </a:xfrm>
          <a:prstGeom prst="straightConnector1">
            <a:avLst/>
          </a:prstGeom>
          <a:ln w="19050">
            <a:solidFill>
              <a:srgbClr val="00206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2735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Vertical)">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barn(inVertical)">
                                      <p:cBhvr>
                                        <p:cTn id="42" dur="500"/>
                                        <p:tgtEl>
                                          <p:spTgt spid="2">
                                            <p:txEl>
                                              <p:pRg st="7" end="7"/>
                                            </p:txEl>
                                          </p:spTgt>
                                        </p:tgtEl>
                                      </p:cBhvr>
                                    </p:animEffect>
                                  </p:childTnLst>
                                </p:cTn>
                              </p:par>
                              <p:par>
                                <p:cTn id="43" presetID="22" presetClass="entr" presetSubtype="8" fill="hold" nodeType="withEffect">
                                  <p:stCondLst>
                                    <p:cond delay="0"/>
                                  </p:stCondLst>
                                  <p:childTnLst>
                                    <p:set>
                                      <p:cBhvr>
                                        <p:cTn id="44" dur="1" fill="hold">
                                          <p:stCondLst>
                                            <p:cond delay="0"/>
                                          </p:stCondLst>
                                        </p:cTn>
                                        <p:tgtEl>
                                          <p:spTgt spid="5"/>
                                        </p:tgtEl>
                                        <p:attrNameLst>
                                          <p:attrName>style.visibility</p:attrName>
                                        </p:attrNameLst>
                                      </p:cBhvr>
                                      <p:to>
                                        <p:strVal val="visible"/>
                                      </p:to>
                                    </p:set>
                                    <p:animEffect transition="in" filter="wipe(left)">
                                      <p:cBhvr>
                                        <p:cTn id="45" dur="500"/>
                                        <p:tgtEl>
                                          <p:spTgt spid="5"/>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nodeType="clickEffect">
                                  <p:stCondLst>
                                    <p:cond delay="0"/>
                                  </p:stCondLst>
                                  <p:childTnLst>
                                    <p:set>
                                      <p:cBhvr>
                                        <p:cTn id="49" dur="1" fill="hold">
                                          <p:stCondLst>
                                            <p:cond delay="0"/>
                                          </p:stCondLst>
                                        </p:cTn>
                                        <p:tgtEl>
                                          <p:spTgt spid="2">
                                            <p:txEl>
                                              <p:pRg st="8" end="8"/>
                                            </p:txEl>
                                          </p:spTgt>
                                        </p:tgtEl>
                                        <p:attrNameLst>
                                          <p:attrName>style.visibility</p:attrName>
                                        </p:attrNameLst>
                                      </p:cBhvr>
                                      <p:to>
                                        <p:strVal val="visible"/>
                                      </p:to>
                                    </p:set>
                                    <p:animEffect transition="in" filter="barn(inVertical)">
                                      <p:cBhvr>
                                        <p:cTn id="50"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Redox Reactions </a:t>
            </a:r>
            <a:r>
              <a:rPr lang="en-US" dirty="0" smtClean="0">
                <a:solidFill>
                  <a:srgbClr val="002060"/>
                </a:solidFill>
              </a:rPr>
              <a:t>II</a:t>
            </a:r>
            <a:endParaRPr lang="en-US" dirty="0"/>
          </a:p>
        </p:txBody>
      </p:sp>
      <p:sp>
        <p:nvSpPr>
          <p:cNvPr id="2" name="Content Placeholder 1"/>
          <p:cNvSpPr>
            <a:spLocks noGrp="1"/>
          </p:cNvSpPr>
          <p:nvPr>
            <p:ph idx="1"/>
          </p:nvPr>
        </p:nvSpPr>
        <p:spPr>
          <a:xfrm>
            <a:off x="457200" y="1524000"/>
            <a:ext cx="8229600" cy="4876800"/>
          </a:xfrm>
        </p:spPr>
        <p:txBody>
          <a:bodyPr>
            <a:normAutofit fontScale="62500" lnSpcReduction="20000"/>
          </a:bodyPr>
          <a:lstStyle/>
          <a:p>
            <a:r>
              <a:rPr lang="en-US" dirty="0" smtClean="0"/>
              <a:t>The balanced equation has one copper </a:t>
            </a:r>
            <a:r>
              <a:rPr lang="en-US" dirty="0"/>
              <a:t>atom on both </a:t>
            </a:r>
            <a:r>
              <a:rPr lang="en-US" dirty="0" smtClean="0"/>
              <a:t>sides </a:t>
            </a:r>
            <a:r>
              <a:rPr lang="en-US" dirty="0"/>
              <a:t>and the charges </a:t>
            </a:r>
            <a:r>
              <a:rPr lang="en-US" dirty="0" smtClean="0"/>
              <a:t>are balanced </a:t>
            </a:r>
            <a:r>
              <a:rPr lang="en-US" dirty="0"/>
              <a:t>as </a:t>
            </a:r>
            <a:r>
              <a:rPr lang="en-US" dirty="0" smtClean="0"/>
              <a:t>well</a:t>
            </a:r>
            <a:r>
              <a:rPr lang="en-US" dirty="0"/>
              <a:t> </a:t>
            </a:r>
            <a:r>
              <a:rPr lang="en-US" dirty="0" smtClean="0"/>
              <a:t>(zero on both sides</a:t>
            </a:r>
            <a:r>
              <a:rPr lang="en-US" dirty="0" smtClean="0"/>
              <a:t>).</a:t>
            </a:r>
            <a:endParaRPr lang="en-US" dirty="0" smtClean="0"/>
          </a:p>
          <a:p>
            <a:r>
              <a:rPr lang="en-US" dirty="0" smtClean="0"/>
              <a:t>The </a:t>
            </a:r>
            <a:r>
              <a:rPr lang="en-US" dirty="0"/>
              <a:t>symbol </a:t>
            </a:r>
            <a:r>
              <a:rPr lang="en-US" dirty="0" smtClean="0"/>
              <a:t>“e</a:t>
            </a:r>
            <a:r>
              <a:rPr lang="en-US" baseline="30000" dirty="0" smtClean="0"/>
              <a:t>-”</a:t>
            </a:r>
            <a:r>
              <a:rPr lang="en-US" dirty="0" smtClean="0"/>
              <a:t> represents </a:t>
            </a:r>
            <a:r>
              <a:rPr lang="en-US" dirty="0"/>
              <a:t>a free electron with a negative charge that </a:t>
            </a:r>
            <a:r>
              <a:rPr lang="en-US" dirty="0" smtClean="0"/>
              <a:t/>
            </a:r>
            <a:br>
              <a:rPr lang="en-US" dirty="0" smtClean="0"/>
            </a:br>
            <a:r>
              <a:rPr lang="en-US" dirty="0" smtClean="0"/>
              <a:t>is released by this half reaction (reduction). It can reduce other species </a:t>
            </a:r>
            <a:br>
              <a:rPr lang="en-US" dirty="0" smtClean="0"/>
            </a:br>
            <a:r>
              <a:rPr lang="en-US" dirty="0" smtClean="0"/>
              <a:t>in the system i.e., Ag</a:t>
            </a:r>
            <a:r>
              <a:rPr lang="en-US" baseline="30000" dirty="0" smtClean="0"/>
              <a:t>+</a:t>
            </a:r>
            <a:r>
              <a:rPr lang="en-US" dirty="0" smtClean="0"/>
              <a:t>-ion:</a:t>
            </a:r>
            <a:endParaRPr lang="en-US" dirty="0"/>
          </a:p>
          <a:p>
            <a:r>
              <a:rPr lang="en-US" dirty="0">
                <a:solidFill>
                  <a:srgbClr val="002060"/>
                </a:solidFill>
              </a:rPr>
              <a:t> </a:t>
            </a:r>
            <a:r>
              <a:rPr lang="en-US" dirty="0" smtClean="0">
                <a:solidFill>
                  <a:srgbClr val="002060"/>
                </a:solidFill>
              </a:rPr>
              <a:t>	</a:t>
            </a:r>
            <a:r>
              <a:rPr lang="en-US" b="1" dirty="0" smtClean="0">
                <a:solidFill>
                  <a:srgbClr val="002060"/>
                </a:solidFill>
              </a:rPr>
              <a:t>2 </a:t>
            </a:r>
            <a:r>
              <a:rPr lang="en-US" b="1" dirty="0">
                <a:solidFill>
                  <a:srgbClr val="002060"/>
                </a:solidFill>
              </a:rPr>
              <a:t>Ag</a:t>
            </a:r>
            <a:r>
              <a:rPr lang="en-US" b="1" baseline="30000" dirty="0" smtClean="0">
                <a:solidFill>
                  <a:srgbClr val="002060"/>
                </a:solidFill>
              </a:rPr>
              <a:t>+</a:t>
            </a:r>
            <a:r>
              <a:rPr lang="en-US" b="1" baseline="-25000" dirty="0" smtClean="0">
                <a:solidFill>
                  <a:srgbClr val="002060"/>
                </a:solidFill>
              </a:rPr>
              <a:t>(</a:t>
            </a:r>
            <a:r>
              <a:rPr lang="en-US" b="1" baseline="-25000" dirty="0" err="1">
                <a:solidFill>
                  <a:srgbClr val="002060"/>
                </a:solidFill>
              </a:rPr>
              <a:t>aq</a:t>
            </a:r>
            <a:r>
              <a:rPr lang="en-US" b="1" baseline="-25000" dirty="0">
                <a:solidFill>
                  <a:srgbClr val="002060"/>
                </a:solidFill>
              </a:rPr>
              <a:t>) </a:t>
            </a:r>
            <a:r>
              <a:rPr lang="en-US" b="1" dirty="0">
                <a:solidFill>
                  <a:srgbClr val="002060"/>
                </a:solidFill>
              </a:rPr>
              <a:t>+ 2 e</a:t>
            </a:r>
            <a:r>
              <a:rPr lang="en-US" b="1" baseline="30000" dirty="0">
                <a:solidFill>
                  <a:srgbClr val="002060"/>
                </a:solidFill>
              </a:rPr>
              <a:t>-</a:t>
            </a:r>
            <a:r>
              <a:rPr lang="en-US" b="1" dirty="0">
                <a:solidFill>
                  <a:srgbClr val="002060"/>
                </a:solidFill>
              </a:rPr>
              <a:t> </a:t>
            </a:r>
            <a:r>
              <a:rPr lang="en-US" b="1" dirty="0" smtClean="0">
                <a:solidFill>
                  <a:srgbClr val="002060"/>
                </a:solidFill>
              </a:rPr>
              <a:t>               </a:t>
            </a:r>
            <a:r>
              <a:rPr lang="en-US" b="1" dirty="0">
                <a:solidFill>
                  <a:srgbClr val="002060"/>
                </a:solidFill>
              </a:rPr>
              <a:t>2 </a:t>
            </a:r>
            <a:r>
              <a:rPr lang="en-US" b="1" dirty="0" smtClean="0">
                <a:solidFill>
                  <a:srgbClr val="002060"/>
                </a:solidFill>
              </a:rPr>
              <a:t>Ag</a:t>
            </a:r>
            <a:r>
              <a:rPr lang="en-US" b="1" baseline="-25000" dirty="0" smtClean="0">
                <a:solidFill>
                  <a:srgbClr val="002060"/>
                </a:solidFill>
              </a:rPr>
              <a:t>(s</a:t>
            </a:r>
            <a:r>
              <a:rPr lang="en-US" b="1" baseline="-25000" dirty="0">
                <a:solidFill>
                  <a:srgbClr val="002060"/>
                </a:solidFill>
              </a:rPr>
              <a:t>)</a:t>
            </a:r>
          </a:p>
          <a:p>
            <a:r>
              <a:rPr lang="en-US" dirty="0"/>
              <a:t>Here, </a:t>
            </a:r>
            <a:r>
              <a:rPr lang="en-US" dirty="0" smtClean="0"/>
              <a:t>two </a:t>
            </a:r>
            <a:r>
              <a:rPr lang="en-US" dirty="0"/>
              <a:t>silver </a:t>
            </a:r>
            <a:r>
              <a:rPr lang="en-US" dirty="0" smtClean="0"/>
              <a:t>ions (+I) are </a:t>
            </a:r>
            <a:r>
              <a:rPr lang="en-US" dirty="0"/>
              <a:t>being reduced through the addition of two </a:t>
            </a:r>
            <a:r>
              <a:rPr lang="en-US" dirty="0" smtClean="0"/>
              <a:t>electrons </a:t>
            </a:r>
            <a:r>
              <a:rPr lang="en-US" dirty="0"/>
              <a:t>to form solid silver. </a:t>
            </a:r>
          </a:p>
          <a:p>
            <a:r>
              <a:rPr lang="en-US" dirty="0" smtClean="0"/>
              <a:t>We </a:t>
            </a:r>
            <a:r>
              <a:rPr lang="en-US" dirty="0"/>
              <a:t>can now combine the two </a:t>
            </a:r>
            <a:r>
              <a:rPr lang="en-US" dirty="0" smtClean="0"/>
              <a:t>half-reactions </a:t>
            </a:r>
            <a:r>
              <a:rPr lang="en-US" dirty="0"/>
              <a:t>to form a redox equation:</a:t>
            </a:r>
          </a:p>
          <a:p>
            <a:r>
              <a:rPr lang="en-US" dirty="0" smtClean="0">
                <a:solidFill>
                  <a:srgbClr val="002060"/>
                </a:solidFill>
              </a:rPr>
              <a:t> 	</a:t>
            </a:r>
            <a:r>
              <a:rPr lang="en-US" b="1" dirty="0" smtClean="0">
                <a:solidFill>
                  <a:srgbClr val="002060"/>
                </a:solidFill>
              </a:rPr>
              <a:t>Cu</a:t>
            </a:r>
            <a:r>
              <a:rPr lang="en-US" b="1" baseline="-25000" dirty="0" smtClean="0">
                <a:solidFill>
                  <a:srgbClr val="002060"/>
                </a:solidFill>
              </a:rPr>
              <a:t>(s</a:t>
            </a:r>
            <a:r>
              <a:rPr lang="en-US" b="1" baseline="-25000" dirty="0">
                <a:solidFill>
                  <a:srgbClr val="002060"/>
                </a:solidFill>
              </a:rPr>
              <a:t>)</a:t>
            </a:r>
            <a:r>
              <a:rPr lang="en-US" b="1" dirty="0">
                <a:solidFill>
                  <a:srgbClr val="002060"/>
                </a:solidFill>
              </a:rPr>
              <a:t>                    </a:t>
            </a:r>
            <a:r>
              <a:rPr lang="en-US" b="1" dirty="0" smtClean="0">
                <a:solidFill>
                  <a:srgbClr val="002060"/>
                </a:solidFill>
              </a:rPr>
              <a:t>              </a:t>
            </a:r>
            <a:r>
              <a:rPr lang="en-US" b="1" dirty="0">
                <a:solidFill>
                  <a:srgbClr val="002060"/>
                </a:solidFill>
              </a:rPr>
              <a:t>Cu</a:t>
            </a:r>
            <a:r>
              <a:rPr lang="en-US" b="1" baseline="30000" dirty="0">
                <a:solidFill>
                  <a:srgbClr val="002060"/>
                </a:solidFill>
              </a:rPr>
              <a:t>2+</a:t>
            </a:r>
            <a:r>
              <a:rPr lang="en-US" b="1" baseline="-25000" dirty="0">
                <a:solidFill>
                  <a:srgbClr val="002060"/>
                </a:solidFill>
              </a:rPr>
              <a:t>(</a:t>
            </a:r>
            <a:r>
              <a:rPr lang="en-US" b="1" baseline="-25000" dirty="0" err="1">
                <a:solidFill>
                  <a:srgbClr val="002060"/>
                </a:solidFill>
              </a:rPr>
              <a:t>aq</a:t>
            </a:r>
            <a:r>
              <a:rPr lang="en-US" b="1" baseline="-25000" dirty="0">
                <a:solidFill>
                  <a:srgbClr val="002060"/>
                </a:solidFill>
              </a:rPr>
              <a:t>)</a:t>
            </a:r>
            <a:r>
              <a:rPr lang="en-US" b="1" dirty="0">
                <a:solidFill>
                  <a:srgbClr val="002060"/>
                </a:solidFill>
              </a:rPr>
              <a:t> + 2 e</a:t>
            </a:r>
            <a:r>
              <a:rPr lang="en-US" b="1" baseline="30000" dirty="0">
                <a:solidFill>
                  <a:srgbClr val="002060"/>
                </a:solidFill>
              </a:rPr>
              <a:t>-</a:t>
            </a:r>
            <a:endParaRPr lang="en-US" b="1" dirty="0">
              <a:solidFill>
                <a:srgbClr val="002060"/>
              </a:solidFill>
            </a:endParaRPr>
          </a:p>
          <a:p>
            <a:r>
              <a:rPr lang="en-US" b="1" dirty="0" smtClean="0">
                <a:solidFill>
                  <a:srgbClr val="002060"/>
                </a:solidFill>
              </a:rPr>
              <a:t> 	2 </a:t>
            </a:r>
            <a:r>
              <a:rPr lang="en-US" b="1" dirty="0">
                <a:solidFill>
                  <a:srgbClr val="002060"/>
                </a:solidFill>
              </a:rPr>
              <a:t>Ag</a:t>
            </a:r>
            <a:r>
              <a:rPr lang="en-US" b="1" baseline="30000" dirty="0">
                <a:solidFill>
                  <a:srgbClr val="002060"/>
                </a:solidFill>
              </a:rPr>
              <a:t>+</a:t>
            </a:r>
            <a:r>
              <a:rPr lang="en-US" b="1" baseline="-25000" dirty="0">
                <a:solidFill>
                  <a:srgbClr val="002060"/>
                </a:solidFill>
              </a:rPr>
              <a:t>(</a:t>
            </a:r>
            <a:r>
              <a:rPr lang="en-US" b="1" baseline="-25000" dirty="0" err="1">
                <a:solidFill>
                  <a:srgbClr val="002060"/>
                </a:solidFill>
              </a:rPr>
              <a:t>aq</a:t>
            </a:r>
            <a:r>
              <a:rPr lang="en-US" b="1" baseline="-25000" dirty="0">
                <a:solidFill>
                  <a:srgbClr val="002060"/>
                </a:solidFill>
              </a:rPr>
              <a:t>) </a:t>
            </a:r>
            <a:r>
              <a:rPr lang="en-US" b="1" dirty="0">
                <a:solidFill>
                  <a:srgbClr val="002060"/>
                </a:solidFill>
              </a:rPr>
              <a:t>+ 2 e</a:t>
            </a:r>
            <a:r>
              <a:rPr lang="en-US" b="1" baseline="30000" dirty="0">
                <a:solidFill>
                  <a:srgbClr val="002060"/>
                </a:solidFill>
              </a:rPr>
              <a:t>-</a:t>
            </a:r>
            <a:r>
              <a:rPr lang="en-US" b="1" dirty="0">
                <a:solidFill>
                  <a:srgbClr val="002060"/>
                </a:solidFill>
              </a:rPr>
              <a:t>                </a:t>
            </a:r>
            <a:r>
              <a:rPr lang="en-US" b="1" dirty="0" smtClean="0">
                <a:solidFill>
                  <a:srgbClr val="002060"/>
                </a:solidFill>
              </a:rPr>
              <a:t>   2 </a:t>
            </a:r>
            <a:r>
              <a:rPr lang="en-US" b="1" dirty="0">
                <a:solidFill>
                  <a:srgbClr val="002060"/>
                </a:solidFill>
              </a:rPr>
              <a:t>Ag</a:t>
            </a:r>
            <a:r>
              <a:rPr lang="en-US" b="1" baseline="-25000" dirty="0">
                <a:solidFill>
                  <a:srgbClr val="002060"/>
                </a:solidFill>
              </a:rPr>
              <a:t>(s)</a:t>
            </a:r>
          </a:p>
          <a:p>
            <a:r>
              <a:rPr lang="en-US" b="1" dirty="0" smtClean="0">
                <a:solidFill>
                  <a:srgbClr val="002060"/>
                </a:solidFill>
              </a:rPr>
              <a:t> 	</a:t>
            </a:r>
            <a:r>
              <a:rPr lang="en-US" b="1" dirty="0" smtClean="0">
                <a:solidFill>
                  <a:srgbClr val="002060"/>
                </a:solidFill>
              </a:rPr>
              <a:t>Cu</a:t>
            </a:r>
            <a:r>
              <a:rPr lang="en-US" b="1" baseline="-25000" dirty="0" smtClean="0">
                <a:solidFill>
                  <a:srgbClr val="002060"/>
                </a:solidFill>
              </a:rPr>
              <a:t>(s</a:t>
            </a:r>
            <a:r>
              <a:rPr lang="en-US" b="1" baseline="-25000" dirty="0">
                <a:solidFill>
                  <a:srgbClr val="002060"/>
                </a:solidFill>
              </a:rPr>
              <a:t>)</a:t>
            </a:r>
            <a:r>
              <a:rPr lang="en-US" b="1" dirty="0" smtClean="0">
                <a:solidFill>
                  <a:srgbClr val="002060"/>
                </a:solidFill>
              </a:rPr>
              <a:t> </a:t>
            </a:r>
            <a:r>
              <a:rPr lang="en-US" b="1" dirty="0">
                <a:solidFill>
                  <a:srgbClr val="002060"/>
                </a:solidFill>
              </a:rPr>
              <a:t>+ 2 Ag</a:t>
            </a:r>
            <a:r>
              <a:rPr lang="en-US" b="1" baseline="30000" dirty="0">
                <a:solidFill>
                  <a:srgbClr val="002060"/>
                </a:solidFill>
              </a:rPr>
              <a:t>+</a:t>
            </a:r>
            <a:r>
              <a:rPr lang="en-US" b="1" baseline="-25000" dirty="0">
                <a:solidFill>
                  <a:srgbClr val="002060"/>
                </a:solidFill>
              </a:rPr>
              <a:t>(</a:t>
            </a:r>
            <a:r>
              <a:rPr lang="en-US" b="1" baseline="-25000" dirty="0" err="1">
                <a:solidFill>
                  <a:srgbClr val="002060"/>
                </a:solidFill>
              </a:rPr>
              <a:t>aq</a:t>
            </a:r>
            <a:r>
              <a:rPr lang="en-US" b="1" baseline="-25000" dirty="0">
                <a:solidFill>
                  <a:srgbClr val="002060"/>
                </a:solidFill>
              </a:rPr>
              <a:t>) </a:t>
            </a:r>
            <a:r>
              <a:rPr lang="en-US" b="1" dirty="0" smtClean="0">
                <a:solidFill>
                  <a:srgbClr val="002060"/>
                </a:solidFill>
              </a:rPr>
              <a:t>+ </a:t>
            </a:r>
            <a:r>
              <a:rPr lang="en-US" b="1" dirty="0">
                <a:solidFill>
                  <a:srgbClr val="002060"/>
                </a:solidFill>
              </a:rPr>
              <a:t>2 e</a:t>
            </a:r>
            <a:r>
              <a:rPr lang="en-US" b="1" baseline="30000" dirty="0">
                <a:solidFill>
                  <a:srgbClr val="002060"/>
                </a:solidFill>
              </a:rPr>
              <a:t>-</a:t>
            </a:r>
            <a:r>
              <a:rPr lang="en-US" b="1" dirty="0">
                <a:solidFill>
                  <a:srgbClr val="002060"/>
                </a:solidFill>
              </a:rPr>
              <a:t> </a:t>
            </a:r>
            <a:r>
              <a:rPr lang="en-US" b="1" dirty="0" smtClean="0">
                <a:solidFill>
                  <a:srgbClr val="002060"/>
                </a:solidFill>
                <a:sym typeface="Symbol"/>
              </a:rPr>
              <a:t>                  </a:t>
            </a:r>
            <a:r>
              <a:rPr lang="en-US" b="1" dirty="0">
                <a:solidFill>
                  <a:srgbClr val="002060"/>
                </a:solidFill>
              </a:rPr>
              <a:t>2 Ag</a:t>
            </a:r>
            <a:r>
              <a:rPr lang="en-US" b="1" baseline="-25000" dirty="0">
                <a:solidFill>
                  <a:srgbClr val="002060"/>
                </a:solidFill>
              </a:rPr>
              <a:t>(s</a:t>
            </a:r>
            <a:r>
              <a:rPr lang="en-US" b="1" baseline="-25000" dirty="0" smtClean="0">
                <a:solidFill>
                  <a:srgbClr val="002060"/>
                </a:solidFill>
              </a:rPr>
              <a:t>)  </a:t>
            </a:r>
            <a:r>
              <a:rPr lang="en-US" b="1" dirty="0" smtClean="0">
                <a:solidFill>
                  <a:srgbClr val="002060"/>
                </a:solidFill>
              </a:rPr>
              <a:t>+ </a:t>
            </a:r>
            <a:r>
              <a:rPr lang="en-US" b="1" dirty="0">
                <a:solidFill>
                  <a:srgbClr val="002060"/>
                </a:solidFill>
              </a:rPr>
              <a:t>Cu</a:t>
            </a:r>
            <a:r>
              <a:rPr lang="en-US" b="1" baseline="30000" dirty="0">
                <a:solidFill>
                  <a:srgbClr val="002060"/>
                </a:solidFill>
              </a:rPr>
              <a:t>2+</a:t>
            </a:r>
            <a:r>
              <a:rPr lang="en-US" b="1" baseline="-25000" dirty="0">
                <a:solidFill>
                  <a:srgbClr val="002060"/>
                </a:solidFill>
              </a:rPr>
              <a:t>(</a:t>
            </a:r>
            <a:r>
              <a:rPr lang="en-US" b="1" baseline="-25000" dirty="0" err="1">
                <a:solidFill>
                  <a:srgbClr val="002060"/>
                </a:solidFill>
              </a:rPr>
              <a:t>aq</a:t>
            </a:r>
            <a:r>
              <a:rPr lang="en-US" b="1" baseline="-25000" dirty="0">
                <a:solidFill>
                  <a:srgbClr val="002060"/>
                </a:solidFill>
              </a:rPr>
              <a:t>)</a:t>
            </a:r>
            <a:r>
              <a:rPr lang="en-US" b="1" dirty="0" smtClean="0">
                <a:solidFill>
                  <a:srgbClr val="002060"/>
                </a:solidFill>
              </a:rPr>
              <a:t> </a:t>
            </a:r>
            <a:r>
              <a:rPr lang="en-US" b="1" dirty="0">
                <a:solidFill>
                  <a:srgbClr val="002060"/>
                </a:solidFill>
              </a:rPr>
              <a:t>+ 2 e</a:t>
            </a:r>
            <a:r>
              <a:rPr lang="en-US" b="1" baseline="30000" dirty="0">
                <a:solidFill>
                  <a:srgbClr val="002060"/>
                </a:solidFill>
              </a:rPr>
              <a:t>-</a:t>
            </a:r>
            <a:endParaRPr lang="en-US" b="1" dirty="0">
              <a:solidFill>
                <a:srgbClr val="002060"/>
              </a:solidFill>
            </a:endParaRPr>
          </a:p>
          <a:p>
            <a:r>
              <a:rPr lang="en-US" dirty="0" smtClean="0"/>
              <a:t>After canceling the electrons on both sides, one obtains:</a:t>
            </a:r>
            <a:endParaRPr lang="en-US" dirty="0"/>
          </a:p>
          <a:p>
            <a:r>
              <a:rPr lang="en-US" b="1" dirty="0" smtClean="0">
                <a:solidFill>
                  <a:srgbClr val="C00000"/>
                </a:solidFill>
              </a:rPr>
              <a:t> </a:t>
            </a:r>
            <a:r>
              <a:rPr lang="en-US" dirty="0" smtClean="0">
                <a:solidFill>
                  <a:srgbClr val="C00000"/>
                </a:solidFill>
              </a:rPr>
              <a:t>   </a:t>
            </a:r>
            <a:r>
              <a:rPr lang="en-US" dirty="0">
                <a:solidFill>
                  <a:srgbClr val="C00000"/>
                </a:solidFill>
              </a:rPr>
              <a:t>	</a:t>
            </a:r>
            <a:r>
              <a:rPr lang="en-US" dirty="0">
                <a:solidFill>
                  <a:schemeClr val="bg1"/>
                </a:solidFill>
              </a:rPr>
              <a:t> </a:t>
            </a:r>
            <a:r>
              <a:rPr lang="en-US" b="1" dirty="0">
                <a:solidFill>
                  <a:srgbClr val="C00000"/>
                </a:solidFill>
              </a:rPr>
              <a:t>Cu</a:t>
            </a:r>
            <a:r>
              <a:rPr lang="en-US" b="1" baseline="-25000" dirty="0">
                <a:solidFill>
                  <a:srgbClr val="C00000"/>
                </a:solidFill>
              </a:rPr>
              <a:t>(s)</a:t>
            </a:r>
            <a:r>
              <a:rPr lang="en-US" b="1" dirty="0">
                <a:solidFill>
                  <a:srgbClr val="C00000"/>
                </a:solidFill>
              </a:rPr>
              <a:t> + 2 Ag</a:t>
            </a:r>
            <a:r>
              <a:rPr lang="en-US" b="1" baseline="30000" dirty="0">
                <a:solidFill>
                  <a:srgbClr val="C00000"/>
                </a:solidFill>
              </a:rPr>
              <a:t>+</a:t>
            </a:r>
            <a:r>
              <a:rPr lang="en-US" b="1" baseline="-25000" dirty="0">
                <a:solidFill>
                  <a:srgbClr val="C00000"/>
                </a:solidFill>
              </a:rPr>
              <a:t>(</a:t>
            </a:r>
            <a:r>
              <a:rPr lang="en-US" b="1" baseline="-25000" dirty="0" err="1">
                <a:solidFill>
                  <a:srgbClr val="C00000"/>
                </a:solidFill>
              </a:rPr>
              <a:t>aq</a:t>
            </a:r>
            <a:r>
              <a:rPr lang="en-US" b="1" baseline="-25000" dirty="0">
                <a:solidFill>
                  <a:srgbClr val="C00000"/>
                </a:solidFill>
              </a:rPr>
              <a:t>) </a:t>
            </a:r>
            <a:r>
              <a:rPr lang="en-US" b="1" baseline="-25000" dirty="0" smtClean="0">
                <a:solidFill>
                  <a:srgbClr val="C00000"/>
                </a:solidFill>
              </a:rPr>
              <a:t>                        </a:t>
            </a:r>
            <a:r>
              <a:rPr lang="en-US" b="1" dirty="0" smtClean="0">
                <a:solidFill>
                  <a:srgbClr val="C00000"/>
                </a:solidFill>
              </a:rPr>
              <a:t>2 </a:t>
            </a:r>
            <a:r>
              <a:rPr lang="en-US" b="1" dirty="0">
                <a:solidFill>
                  <a:srgbClr val="C00000"/>
                </a:solidFill>
              </a:rPr>
              <a:t>Ag</a:t>
            </a:r>
            <a:r>
              <a:rPr lang="en-US" b="1" baseline="-25000" dirty="0">
                <a:solidFill>
                  <a:srgbClr val="C00000"/>
                </a:solidFill>
              </a:rPr>
              <a:t>(s)  </a:t>
            </a:r>
            <a:r>
              <a:rPr lang="en-US" b="1" dirty="0">
                <a:solidFill>
                  <a:srgbClr val="C00000"/>
                </a:solidFill>
              </a:rPr>
              <a:t>+ Cu</a:t>
            </a:r>
            <a:r>
              <a:rPr lang="en-US" b="1" baseline="30000" dirty="0">
                <a:solidFill>
                  <a:srgbClr val="C00000"/>
                </a:solidFill>
              </a:rPr>
              <a:t>2+</a:t>
            </a:r>
            <a:r>
              <a:rPr lang="en-US" b="1" baseline="-25000" dirty="0">
                <a:solidFill>
                  <a:srgbClr val="C00000"/>
                </a:solidFill>
              </a:rPr>
              <a:t>(</a:t>
            </a:r>
            <a:r>
              <a:rPr lang="en-US" b="1" baseline="-25000" dirty="0" err="1">
                <a:solidFill>
                  <a:srgbClr val="C00000"/>
                </a:solidFill>
              </a:rPr>
              <a:t>aq</a:t>
            </a:r>
            <a:r>
              <a:rPr lang="en-US" b="1" baseline="-25000" dirty="0">
                <a:solidFill>
                  <a:srgbClr val="C00000"/>
                </a:solidFill>
              </a:rPr>
              <a:t>)</a:t>
            </a:r>
            <a:r>
              <a:rPr lang="en-US" b="1" dirty="0">
                <a:solidFill>
                  <a:srgbClr val="C00000"/>
                </a:solidFill>
              </a:rPr>
              <a:t> </a:t>
            </a:r>
            <a:endParaRPr lang="en-US" b="1" dirty="0" smtClean="0">
              <a:solidFill>
                <a:srgbClr val="C00000"/>
              </a:solidFill>
            </a:endParaRPr>
          </a:p>
        </p:txBody>
      </p:sp>
      <p:sp>
        <p:nvSpPr>
          <p:cNvPr id="9" name="Slide Number Placeholder 8"/>
          <p:cNvSpPr>
            <a:spLocks noGrp="1"/>
          </p:cNvSpPr>
          <p:nvPr>
            <p:ph type="sldNum" sz="quarter" idx="12"/>
          </p:nvPr>
        </p:nvSpPr>
        <p:spPr/>
        <p:txBody>
          <a:bodyPr/>
          <a:lstStyle/>
          <a:p>
            <a:fld id="{A69D9B76-05C6-454B-AEC4-5BA0B1C51C00}" type="slidenum">
              <a:rPr lang="en-US" smtClean="0"/>
              <a:t>5</a:t>
            </a:fld>
            <a:endParaRPr lang="en-US" dirty="0"/>
          </a:p>
        </p:txBody>
      </p:sp>
      <p:cxnSp>
        <p:nvCxnSpPr>
          <p:cNvPr id="4" name="Straight Arrow Connector 3"/>
          <p:cNvCxnSpPr/>
          <p:nvPr/>
        </p:nvCxnSpPr>
        <p:spPr>
          <a:xfrm>
            <a:off x="3200400" y="3017520"/>
            <a:ext cx="609600" cy="0"/>
          </a:xfrm>
          <a:prstGeom prst="straightConnector1">
            <a:avLst/>
          </a:prstGeom>
          <a:ln w="1905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a:off x="3124200" y="4191000"/>
            <a:ext cx="609600" cy="0"/>
          </a:xfrm>
          <a:prstGeom prst="straightConnector1">
            <a:avLst/>
          </a:prstGeom>
          <a:ln w="1905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3146778" y="4495800"/>
            <a:ext cx="609600" cy="0"/>
          </a:xfrm>
          <a:prstGeom prst="straightConnector1">
            <a:avLst/>
          </a:prstGeom>
          <a:ln w="1905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4038600" y="4800600"/>
            <a:ext cx="609600" cy="0"/>
          </a:xfrm>
          <a:prstGeom prst="straightConnector1">
            <a:avLst/>
          </a:prstGeom>
          <a:ln w="1905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3429000" y="5410200"/>
            <a:ext cx="609600" cy="0"/>
          </a:xfrm>
          <a:prstGeom prst="straightConnector1">
            <a:avLst/>
          </a:prstGeom>
          <a:ln w="190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3352800" y="4686300"/>
            <a:ext cx="381000" cy="228600"/>
          </a:xfrm>
          <a:prstGeom prst="line">
            <a:avLst/>
          </a:prstGeom>
        </p:spPr>
        <p:style>
          <a:lnRef idx="2">
            <a:schemeClr val="accent2"/>
          </a:lnRef>
          <a:fillRef idx="0">
            <a:schemeClr val="accent2"/>
          </a:fillRef>
          <a:effectRef idx="1">
            <a:schemeClr val="accent2"/>
          </a:effectRef>
          <a:fontRef idx="minor">
            <a:schemeClr val="tx1"/>
          </a:fontRef>
        </p:style>
      </p:cxnSp>
      <p:cxnSp>
        <p:nvCxnSpPr>
          <p:cNvPr id="12" name="Straight Connector 11"/>
          <p:cNvCxnSpPr/>
          <p:nvPr/>
        </p:nvCxnSpPr>
        <p:spPr>
          <a:xfrm flipV="1">
            <a:off x="7010400" y="4669573"/>
            <a:ext cx="381000" cy="228600"/>
          </a:xfrm>
          <a:prstGeom prst="line">
            <a:avLst/>
          </a:prstGeom>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2305152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par>
                                <p:cTn id="18" presetID="22" presetClass="entr" presetSubtype="8" fill="hold" nodeType="with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ipe(left)">
                                      <p:cBhvr>
                                        <p:cTn id="20" dur="500"/>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Effect transition="in" filter="barn(inVertical)">
                                      <p:cBhvr>
                                        <p:cTn id="25" dur="500"/>
                                        <p:tgtEl>
                                          <p:spTgt spid="2">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2">
                                            <p:txEl>
                                              <p:pRg st="4" end="4"/>
                                            </p:txEl>
                                          </p:spTgt>
                                        </p:tgtEl>
                                        <p:attrNameLst>
                                          <p:attrName>style.visibility</p:attrName>
                                        </p:attrNameLst>
                                      </p:cBhvr>
                                      <p:to>
                                        <p:strVal val="visible"/>
                                      </p:to>
                                    </p:set>
                                    <p:animEffect transition="in" filter="barn(inVertical)">
                                      <p:cBhvr>
                                        <p:cTn id="30" dur="500"/>
                                        <p:tgtEl>
                                          <p:spTgt spid="2">
                                            <p:txEl>
                                              <p:pRg st="4" end="4"/>
                                            </p:txEl>
                                          </p:spTgt>
                                        </p:tgtEl>
                                      </p:cBhvr>
                                    </p:animEffect>
                                  </p:childTnLst>
                                </p:cTn>
                              </p:par>
                              <p:par>
                                <p:cTn id="31" presetID="16" presetClass="entr" presetSubtype="21" fill="hold" nodeType="withEffect">
                                  <p:stCondLst>
                                    <p:cond delay="0"/>
                                  </p:stCondLst>
                                  <p:childTnLst>
                                    <p:set>
                                      <p:cBhvr>
                                        <p:cTn id="32" dur="1" fill="hold">
                                          <p:stCondLst>
                                            <p:cond delay="0"/>
                                          </p:stCondLst>
                                        </p:cTn>
                                        <p:tgtEl>
                                          <p:spTgt spid="2">
                                            <p:txEl>
                                              <p:pRg st="5" end="5"/>
                                            </p:txEl>
                                          </p:spTgt>
                                        </p:tgtEl>
                                        <p:attrNameLst>
                                          <p:attrName>style.visibility</p:attrName>
                                        </p:attrNameLst>
                                      </p:cBhvr>
                                      <p:to>
                                        <p:strVal val="visible"/>
                                      </p:to>
                                    </p:set>
                                    <p:animEffect transition="in" filter="barn(inVertical)">
                                      <p:cBhvr>
                                        <p:cTn id="33" dur="500"/>
                                        <p:tgtEl>
                                          <p:spTgt spid="2">
                                            <p:txEl>
                                              <p:pRg st="5" end="5"/>
                                            </p:txEl>
                                          </p:spTgt>
                                        </p:tgtEl>
                                      </p:cBhvr>
                                    </p:animEffect>
                                  </p:childTnLst>
                                </p:cTn>
                              </p:par>
                              <p:par>
                                <p:cTn id="34" presetID="22" presetClass="entr" presetSubtype="8" fill="hold" nodeType="withEffect">
                                  <p:stCondLst>
                                    <p:cond delay="0"/>
                                  </p:stCondLst>
                                  <p:childTnLst>
                                    <p:set>
                                      <p:cBhvr>
                                        <p:cTn id="35" dur="1" fill="hold">
                                          <p:stCondLst>
                                            <p:cond delay="0"/>
                                          </p:stCondLst>
                                        </p:cTn>
                                        <p:tgtEl>
                                          <p:spTgt spid="5"/>
                                        </p:tgtEl>
                                        <p:attrNameLst>
                                          <p:attrName>style.visibility</p:attrName>
                                        </p:attrNameLst>
                                      </p:cBhvr>
                                      <p:to>
                                        <p:strVal val="visible"/>
                                      </p:to>
                                    </p:set>
                                    <p:animEffect transition="in" filter="wipe(left)">
                                      <p:cBhvr>
                                        <p:cTn id="36" dur="500"/>
                                        <p:tgtEl>
                                          <p:spTgt spid="5"/>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nodeType="clickEffect">
                                  <p:stCondLst>
                                    <p:cond delay="0"/>
                                  </p:stCondLst>
                                  <p:childTnLst>
                                    <p:set>
                                      <p:cBhvr>
                                        <p:cTn id="40" dur="1" fill="hold">
                                          <p:stCondLst>
                                            <p:cond delay="0"/>
                                          </p:stCondLst>
                                        </p:cTn>
                                        <p:tgtEl>
                                          <p:spTgt spid="2">
                                            <p:txEl>
                                              <p:pRg st="6" end="6"/>
                                            </p:txEl>
                                          </p:spTgt>
                                        </p:tgtEl>
                                        <p:attrNameLst>
                                          <p:attrName>style.visibility</p:attrName>
                                        </p:attrNameLst>
                                      </p:cBhvr>
                                      <p:to>
                                        <p:strVal val="visible"/>
                                      </p:to>
                                    </p:set>
                                    <p:animEffect transition="in" filter="barn(inVertical)">
                                      <p:cBhvr>
                                        <p:cTn id="41" dur="500"/>
                                        <p:tgtEl>
                                          <p:spTgt spid="2">
                                            <p:txEl>
                                              <p:pRg st="6" end="6"/>
                                            </p:txEl>
                                          </p:spTgt>
                                        </p:tgtEl>
                                      </p:cBhvr>
                                    </p:animEffect>
                                  </p:childTnLst>
                                </p:cTn>
                              </p:par>
                              <p:par>
                                <p:cTn id="42" presetID="22" presetClass="entr" presetSubtype="8" fill="hold" nodeType="withEffect">
                                  <p:stCondLst>
                                    <p:cond delay="0"/>
                                  </p:stCondLst>
                                  <p:childTnLst>
                                    <p:set>
                                      <p:cBhvr>
                                        <p:cTn id="43" dur="1" fill="hold">
                                          <p:stCondLst>
                                            <p:cond delay="0"/>
                                          </p:stCondLst>
                                        </p:cTn>
                                        <p:tgtEl>
                                          <p:spTgt spid="6"/>
                                        </p:tgtEl>
                                        <p:attrNameLst>
                                          <p:attrName>style.visibility</p:attrName>
                                        </p:attrNameLst>
                                      </p:cBhvr>
                                      <p:to>
                                        <p:strVal val="visible"/>
                                      </p:to>
                                    </p:set>
                                    <p:animEffect transition="in" filter="wipe(left)">
                                      <p:cBhvr>
                                        <p:cTn id="44" dur="500"/>
                                        <p:tgtEl>
                                          <p:spTgt spid="6"/>
                                        </p:tgtEl>
                                      </p:cBhvr>
                                    </p:animEffect>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nodeType="click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Effect transition="in" filter="barn(inVertical)">
                                      <p:cBhvr>
                                        <p:cTn id="49" dur="500"/>
                                        <p:tgtEl>
                                          <p:spTgt spid="2">
                                            <p:txEl>
                                              <p:pRg st="7" end="7"/>
                                            </p:txEl>
                                          </p:spTgt>
                                        </p:tgtEl>
                                      </p:cBhvr>
                                    </p:animEffect>
                                  </p:childTnLst>
                                </p:cTn>
                              </p:par>
                              <p:par>
                                <p:cTn id="50" presetID="22" presetClass="entr" presetSubtype="8" fill="hold" nodeType="withEffect">
                                  <p:stCondLst>
                                    <p:cond delay="0"/>
                                  </p:stCondLst>
                                  <p:childTnLst>
                                    <p:set>
                                      <p:cBhvr>
                                        <p:cTn id="51" dur="1" fill="hold">
                                          <p:stCondLst>
                                            <p:cond delay="0"/>
                                          </p:stCondLst>
                                        </p:cTn>
                                        <p:tgtEl>
                                          <p:spTgt spid="7"/>
                                        </p:tgtEl>
                                        <p:attrNameLst>
                                          <p:attrName>style.visibility</p:attrName>
                                        </p:attrNameLst>
                                      </p:cBhvr>
                                      <p:to>
                                        <p:strVal val="visible"/>
                                      </p:to>
                                    </p:set>
                                    <p:animEffect transition="in" filter="wipe(left)">
                                      <p:cBhvr>
                                        <p:cTn id="52" dur="500"/>
                                        <p:tgtEl>
                                          <p:spTgt spid="7"/>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2">
                                            <p:txEl>
                                              <p:pRg st="8" end="8"/>
                                            </p:txEl>
                                          </p:spTgt>
                                        </p:tgtEl>
                                        <p:attrNameLst>
                                          <p:attrName>style.visibility</p:attrName>
                                        </p:attrNameLst>
                                      </p:cBhvr>
                                      <p:to>
                                        <p:strVal val="visible"/>
                                      </p:to>
                                    </p:set>
                                    <p:animEffect transition="in" filter="barn(inVertical)">
                                      <p:cBhvr>
                                        <p:cTn id="57" dur="500"/>
                                        <p:tgtEl>
                                          <p:spTgt spid="2">
                                            <p:txEl>
                                              <p:pRg st="8" end="8"/>
                                            </p:txEl>
                                          </p:spTgt>
                                        </p:tgtEl>
                                      </p:cBhvr>
                                    </p:animEffect>
                                  </p:childTnLst>
                                </p:cTn>
                              </p:par>
                              <p:par>
                                <p:cTn id="58" presetID="16" presetClass="entr" presetSubtype="21" fill="hold" nodeType="withEffect">
                                  <p:stCondLst>
                                    <p:cond delay="0"/>
                                  </p:stCondLst>
                                  <p:childTnLst>
                                    <p:set>
                                      <p:cBhvr>
                                        <p:cTn id="59" dur="1" fill="hold">
                                          <p:stCondLst>
                                            <p:cond delay="0"/>
                                          </p:stCondLst>
                                        </p:cTn>
                                        <p:tgtEl>
                                          <p:spTgt spid="2">
                                            <p:txEl>
                                              <p:pRg st="9" end="9"/>
                                            </p:txEl>
                                          </p:spTgt>
                                        </p:tgtEl>
                                        <p:attrNameLst>
                                          <p:attrName>style.visibility</p:attrName>
                                        </p:attrNameLst>
                                      </p:cBhvr>
                                      <p:to>
                                        <p:strVal val="visible"/>
                                      </p:to>
                                    </p:set>
                                    <p:animEffect transition="in" filter="barn(inVertical)">
                                      <p:cBhvr>
                                        <p:cTn id="60" dur="500"/>
                                        <p:tgtEl>
                                          <p:spTgt spid="2">
                                            <p:txEl>
                                              <p:pRg st="9" end="9"/>
                                            </p:txEl>
                                          </p:spTgt>
                                        </p:tgtEl>
                                      </p:cBhvr>
                                    </p:animEffect>
                                  </p:childTnLst>
                                </p:cTn>
                              </p:par>
                              <p:par>
                                <p:cTn id="61" presetID="22" presetClass="entr" presetSubtype="4" fill="hold" nodeType="withEffect">
                                  <p:stCondLst>
                                    <p:cond delay="0"/>
                                  </p:stCondLst>
                                  <p:childTnLst>
                                    <p:set>
                                      <p:cBhvr>
                                        <p:cTn id="62" dur="1" fill="hold">
                                          <p:stCondLst>
                                            <p:cond delay="0"/>
                                          </p:stCondLst>
                                        </p:cTn>
                                        <p:tgtEl>
                                          <p:spTgt spid="11"/>
                                        </p:tgtEl>
                                        <p:attrNameLst>
                                          <p:attrName>style.visibility</p:attrName>
                                        </p:attrNameLst>
                                      </p:cBhvr>
                                      <p:to>
                                        <p:strVal val="visible"/>
                                      </p:to>
                                    </p:set>
                                    <p:animEffect transition="in" filter="wipe(down)">
                                      <p:cBhvr>
                                        <p:cTn id="63" dur="500"/>
                                        <p:tgtEl>
                                          <p:spTgt spid="11"/>
                                        </p:tgtEl>
                                      </p:cBhvr>
                                    </p:animEffect>
                                  </p:childTnLst>
                                </p:cTn>
                              </p:par>
                              <p:par>
                                <p:cTn id="64" presetID="22" presetClass="entr" presetSubtype="4" fill="hold" nodeType="withEffect">
                                  <p:stCondLst>
                                    <p:cond delay="0"/>
                                  </p:stCondLst>
                                  <p:childTnLst>
                                    <p:set>
                                      <p:cBhvr>
                                        <p:cTn id="65" dur="1" fill="hold">
                                          <p:stCondLst>
                                            <p:cond delay="0"/>
                                          </p:stCondLst>
                                        </p:cTn>
                                        <p:tgtEl>
                                          <p:spTgt spid="12"/>
                                        </p:tgtEl>
                                        <p:attrNameLst>
                                          <p:attrName>style.visibility</p:attrName>
                                        </p:attrNameLst>
                                      </p:cBhvr>
                                      <p:to>
                                        <p:strVal val="visible"/>
                                      </p:to>
                                    </p:set>
                                    <p:animEffect transition="in" filter="wipe(down)">
                                      <p:cBhvr>
                                        <p:cTn id="66" dur="500"/>
                                        <p:tgtEl>
                                          <p:spTgt spid="12"/>
                                        </p:tgtEl>
                                      </p:cBhvr>
                                    </p:animEffect>
                                  </p:childTnLst>
                                </p:cTn>
                              </p:par>
                              <p:par>
                                <p:cTn id="67" presetID="22" presetClass="entr" presetSubtype="8" fill="hold" nodeType="withEffect">
                                  <p:stCondLst>
                                    <p:cond delay="0"/>
                                  </p:stCondLst>
                                  <p:childTnLst>
                                    <p:set>
                                      <p:cBhvr>
                                        <p:cTn id="68" dur="1" fill="hold">
                                          <p:stCondLst>
                                            <p:cond delay="0"/>
                                          </p:stCondLst>
                                        </p:cTn>
                                        <p:tgtEl>
                                          <p:spTgt spid="8"/>
                                        </p:tgtEl>
                                        <p:attrNameLst>
                                          <p:attrName>style.visibility</p:attrName>
                                        </p:attrNameLst>
                                      </p:cBhvr>
                                      <p:to>
                                        <p:strVal val="visible"/>
                                      </p:to>
                                    </p:set>
                                    <p:animEffect transition="in" filter="wipe(left)">
                                      <p:cBhvr>
                                        <p:cTn id="6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2060"/>
                </a:solidFill>
              </a:rPr>
              <a:t>Redox Reactions </a:t>
            </a:r>
            <a:r>
              <a:rPr lang="en-US" dirty="0" smtClean="0">
                <a:solidFill>
                  <a:srgbClr val="002060"/>
                </a:solidFill>
              </a:rPr>
              <a:t>III</a:t>
            </a:r>
            <a:endParaRPr lang="en-US" dirty="0"/>
          </a:p>
        </p:txBody>
      </p:sp>
      <p:sp>
        <p:nvSpPr>
          <p:cNvPr id="3" name="Content Placeholder 2"/>
          <p:cNvSpPr>
            <a:spLocks noGrp="1"/>
          </p:cNvSpPr>
          <p:nvPr>
            <p:ph idx="1"/>
          </p:nvPr>
        </p:nvSpPr>
        <p:spPr/>
        <p:txBody>
          <a:bodyPr/>
          <a:lstStyle/>
          <a:p>
            <a:r>
              <a:rPr lang="en-US" b="1" dirty="0"/>
              <a:t>Experimental </a:t>
            </a:r>
            <a:r>
              <a:rPr lang="en-US" b="1" dirty="0" smtClean="0"/>
              <a:t>observations </a:t>
            </a:r>
          </a:p>
          <a:p>
            <a:pPr lvl="1">
              <a:buFont typeface="Arial" panose="020B0604020202020204" pitchFamily="34" charset="0"/>
              <a:buChar char="•"/>
            </a:pPr>
            <a:r>
              <a:rPr lang="en-US" dirty="0" smtClean="0">
                <a:solidFill>
                  <a:srgbClr val="002060"/>
                </a:solidFill>
              </a:rPr>
              <a:t>The </a:t>
            </a:r>
            <a:r>
              <a:rPr lang="en-US" dirty="0">
                <a:solidFill>
                  <a:srgbClr val="002060"/>
                </a:solidFill>
              </a:rPr>
              <a:t>colorless silver </a:t>
            </a:r>
            <a:r>
              <a:rPr lang="en-US" dirty="0" smtClean="0">
                <a:solidFill>
                  <a:srgbClr val="002060"/>
                </a:solidFill>
              </a:rPr>
              <a:t>solution </a:t>
            </a:r>
            <a:r>
              <a:rPr lang="en-US" dirty="0">
                <a:solidFill>
                  <a:srgbClr val="002060"/>
                </a:solidFill>
              </a:rPr>
              <a:t>turns blue due </a:t>
            </a:r>
            <a:r>
              <a:rPr lang="en-US" dirty="0" smtClean="0">
                <a:solidFill>
                  <a:srgbClr val="002060"/>
                </a:solidFill>
              </a:rPr>
              <a:t>to </a:t>
            </a:r>
            <a:r>
              <a:rPr lang="en-US" dirty="0">
                <a:solidFill>
                  <a:srgbClr val="002060"/>
                </a:solidFill>
              </a:rPr>
              <a:t>the solved Cu(II)-ions</a:t>
            </a:r>
            <a:r>
              <a:rPr lang="en-US" dirty="0" smtClean="0">
                <a:solidFill>
                  <a:srgbClr val="002060"/>
                </a:solidFill>
              </a:rPr>
              <a:t>.</a:t>
            </a:r>
          </a:p>
          <a:p>
            <a:pPr lvl="1">
              <a:buFont typeface="Arial" panose="020B0604020202020204" pitchFamily="34" charset="0"/>
              <a:buChar char="•"/>
            </a:pPr>
            <a:r>
              <a:rPr lang="en-US" dirty="0" smtClean="0">
                <a:solidFill>
                  <a:srgbClr val="002060"/>
                </a:solidFill>
              </a:rPr>
              <a:t>The color of the metal changes from brown of silver.</a:t>
            </a:r>
            <a:endParaRPr lang="en-US" dirty="0">
              <a:solidFill>
                <a:srgbClr val="002060"/>
              </a:solidFill>
            </a:endParaRPr>
          </a:p>
        </p:txBody>
      </p:sp>
      <p:sp>
        <p:nvSpPr>
          <p:cNvPr id="4" name="Slide Number Placeholder 3"/>
          <p:cNvSpPr>
            <a:spLocks noGrp="1"/>
          </p:cNvSpPr>
          <p:nvPr>
            <p:ph type="sldNum" sz="quarter" idx="12"/>
          </p:nvPr>
        </p:nvSpPr>
        <p:spPr/>
        <p:txBody>
          <a:bodyPr/>
          <a:lstStyle/>
          <a:p>
            <a:fld id="{A69D9B76-05C6-454B-AEC4-5BA0B1C51C00}" type="slidenum">
              <a:rPr lang="en-US" smtClean="0"/>
              <a:t>6</a:t>
            </a:fld>
            <a:endParaRPr lang="en-US"/>
          </a:p>
        </p:txBody>
      </p:sp>
      <p:pic>
        <p:nvPicPr>
          <p:cNvPr id="5" name="Picture 2" descr="http://aisphysicalscience.pbworks.com/f/silver-nitrate-react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3719511"/>
            <a:ext cx="4762500" cy="2819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2062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Redox Reactions </a:t>
            </a:r>
            <a:r>
              <a:rPr lang="en-US" dirty="0" smtClean="0">
                <a:solidFill>
                  <a:srgbClr val="002060"/>
                </a:solidFill>
              </a:rPr>
              <a:t>IV</a:t>
            </a:r>
            <a:endParaRPr lang="en-US" dirty="0"/>
          </a:p>
        </p:txBody>
      </p:sp>
      <p:sp>
        <p:nvSpPr>
          <p:cNvPr id="2" name="Content Placeholder 1"/>
          <p:cNvSpPr>
            <a:spLocks noGrp="1"/>
          </p:cNvSpPr>
          <p:nvPr>
            <p:ph idx="1"/>
          </p:nvPr>
        </p:nvSpPr>
        <p:spPr/>
        <p:txBody>
          <a:bodyPr>
            <a:normAutofit fontScale="85000" lnSpcReduction="10000"/>
          </a:bodyPr>
          <a:lstStyle/>
          <a:p>
            <a:r>
              <a:rPr lang="en-US" dirty="0">
                <a:solidFill>
                  <a:srgbClr val="FF0000"/>
                </a:solidFill>
              </a:rPr>
              <a:t>A compound that is oxidized </a:t>
            </a:r>
            <a:r>
              <a:rPr lang="en-US" dirty="0" smtClean="0">
                <a:solidFill>
                  <a:srgbClr val="FF0000"/>
                </a:solidFill>
              </a:rPr>
              <a:t>itself </a:t>
            </a:r>
            <a:br>
              <a:rPr lang="en-US" dirty="0" smtClean="0">
                <a:solidFill>
                  <a:srgbClr val="FF0000"/>
                </a:solidFill>
              </a:rPr>
            </a:br>
            <a:r>
              <a:rPr lang="en-US" dirty="0" smtClean="0">
                <a:solidFill>
                  <a:srgbClr val="FF0000"/>
                </a:solidFill>
              </a:rPr>
              <a:t>is referred </a:t>
            </a:r>
            <a:r>
              <a:rPr lang="en-US" dirty="0">
                <a:solidFill>
                  <a:srgbClr val="FF0000"/>
                </a:solidFill>
              </a:rPr>
              <a:t>to as a reducing agent, </a:t>
            </a:r>
            <a:r>
              <a:rPr lang="en-US" dirty="0" smtClean="0">
                <a:solidFill>
                  <a:srgbClr val="FF0000"/>
                </a:solidFill>
              </a:rPr>
              <a:t/>
            </a:r>
            <a:br>
              <a:rPr lang="en-US" dirty="0" smtClean="0">
                <a:solidFill>
                  <a:srgbClr val="FF0000"/>
                </a:solidFill>
              </a:rPr>
            </a:br>
            <a:r>
              <a:rPr lang="en-US" dirty="0" smtClean="0">
                <a:solidFill>
                  <a:srgbClr val="FF0000"/>
                </a:solidFill>
              </a:rPr>
              <a:t>while </a:t>
            </a:r>
            <a:r>
              <a:rPr lang="en-US" dirty="0">
                <a:solidFill>
                  <a:srgbClr val="FF0000"/>
                </a:solidFill>
              </a:rPr>
              <a:t>a compound that is reduced </a:t>
            </a:r>
            <a:r>
              <a:rPr lang="en-US" dirty="0" smtClean="0">
                <a:solidFill>
                  <a:srgbClr val="FF0000"/>
                </a:solidFill>
              </a:rPr>
              <a:t/>
            </a:r>
            <a:br>
              <a:rPr lang="en-US" dirty="0" smtClean="0">
                <a:solidFill>
                  <a:srgbClr val="FF0000"/>
                </a:solidFill>
              </a:rPr>
            </a:br>
            <a:r>
              <a:rPr lang="en-US" dirty="0" smtClean="0">
                <a:solidFill>
                  <a:srgbClr val="FF0000"/>
                </a:solidFill>
              </a:rPr>
              <a:t>is </a:t>
            </a:r>
            <a:r>
              <a:rPr lang="en-US" dirty="0">
                <a:solidFill>
                  <a:srgbClr val="FF0000"/>
                </a:solidFill>
              </a:rPr>
              <a:t>referred to as the oxidizing agent. </a:t>
            </a:r>
          </a:p>
          <a:p>
            <a:r>
              <a:rPr lang="en-US" dirty="0"/>
              <a:t>In another way:</a:t>
            </a:r>
          </a:p>
          <a:p>
            <a:pPr lvl="1">
              <a:buFont typeface="Arial" panose="020B0604020202020204" pitchFamily="34" charset="0"/>
              <a:buChar char="•"/>
            </a:pPr>
            <a:r>
              <a:rPr lang="en-US" dirty="0" smtClean="0">
                <a:solidFill>
                  <a:srgbClr val="002060"/>
                </a:solidFill>
              </a:rPr>
              <a:t>If </a:t>
            </a:r>
            <a:r>
              <a:rPr lang="en-US" dirty="0">
                <a:solidFill>
                  <a:srgbClr val="002060"/>
                </a:solidFill>
              </a:rPr>
              <a:t>a </a:t>
            </a:r>
            <a:r>
              <a:rPr lang="en-US" dirty="0" smtClean="0">
                <a:solidFill>
                  <a:srgbClr val="002060"/>
                </a:solidFill>
              </a:rPr>
              <a:t>compound </a:t>
            </a:r>
            <a:r>
              <a:rPr lang="en-US" dirty="0">
                <a:solidFill>
                  <a:srgbClr val="002060"/>
                </a:solidFill>
              </a:rPr>
              <a:t>causes another substance to be oxidized, </a:t>
            </a:r>
            <a:r>
              <a:rPr lang="en-US" dirty="0" smtClean="0">
                <a:solidFill>
                  <a:srgbClr val="002060"/>
                </a:solidFill>
              </a:rPr>
              <a:t/>
            </a:r>
            <a:br>
              <a:rPr lang="en-US" dirty="0" smtClean="0">
                <a:solidFill>
                  <a:srgbClr val="002060"/>
                </a:solidFill>
              </a:rPr>
            </a:br>
            <a:r>
              <a:rPr lang="en-US" dirty="0" smtClean="0">
                <a:solidFill>
                  <a:srgbClr val="002060"/>
                </a:solidFill>
              </a:rPr>
              <a:t>it is called </a:t>
            </a:r>
            <a:r>
              <a:rPr lang="en-US" dirty="0">
                <a:solidFill>
                  <a:srgbClr val="002060"/>
                </a:solidFill>
              </a:rPr>
              <a:t>the oxidizing agent. In the equation above, </a:t>
            </a:r>
            <a:r>
              <a:rPr lang="en-US" dirty="0" smtClean="0">
                <a:solidFill>
                  <a:srgbClr val="002060"/>
                </a:solidFill>
              </a:rPr>
              <a:t/>
            </a:r>
            <a:br>
              <a:rPr lang="en-US" dirty="0" smtClean="0">
                <a:solidFill>
                  <a:srgbClr val="002060"/>
                </a:solidFill>
              </a:rPr>
            </a:br>
            <a:r>
              <a:rPr lang="en-US" dirty="0" smtClean="0">
                <a:solidFill>
                  <a:srgbClr val="002060"/>
                </a:solidFill>
              </a:rPr>
              <a:t>Ag</a:t>
            </a:r>
            <a:r>
              <a:rPr lang="en-US" baseline="30000" dirty="0" smtClean="0">
                <a:solidFill>
                  <a:srgbClr val="002060"/>
                </a:solidFill>
              </a:rPr>
              <a:t>+</a:t>
            </a:r>
            <a:r>
              <a:rPr lang="en-US" baseline="-25000" dirty="0" smtClean="0">
                <a:solidFill>
                  <a:srgbClr val="002060"/>
                </a:solidFill>
              </a:rPr>
              <a:t>(</a:t>
            </a:r>
            <a:r>
              <a:rPr lang="en-US" baseline="-25000" dirty="0" err="1" smtClean="0">
                <a:solidFill>
                  <a:srgbClr val="002060"/>
                </a:solidFill>
              </a:rPr>
              <a:t>aq</a:t>
            </a:r>
            <a:r>
              <a:rPr lang="en-US" baseline="-25000" dirty="0" smtClean="0">
                <a:solidFill>
                  <a:srgbClr val="002060"/>
                </a:solidFill>
              </a:rPr>
              <a:t>)</a:t>
            </a:r>
            <a:r>
              <a:rPr lang="en-US" dirty="0" smtClean="0">
                <a:solidFill>
                  <a:srgbClr val="002060"/>
                </a:solidFill>
              </a:rPr>
              <a:t> </a:t>
            </a:r>
            <a:r>
              <a:rPr lang="en-US" dirty="0">
                <a:solidFill>
                  <a:srgbClr val="002060"/>
                </a:solidFill>
              </a:rPr>
              <a:t>is the oxidizing </a:t>
            </a:r>
            <a:r>
              <a:rPr lang="en-US" dirty="0" smtClean="0">
                <a:solidFill>
                  <a:srgbClr val="002060"/>
                </a:solidFill>
              </a:rPr>
              <a:t>agent </a:t>
            </a:r>
            <a:r>
              <a:rPr lang="en-US" dirty="0">
                <a:solidFill>
                  <a:srgbClr val="002060"/>
                </a:solidFill>
              </a:rPr>
              <a:t>because it causes Cu</a:t>
            </a:r>
            <a:r>
              <a:rPr lang="en-US" baseline="-25000" dirty="0">
                <a:solidFill>
                  <a:srgbClr val="002060"/>
                </a:solidFill>
              </a:rPr>
              <a:t>(s) </a:t>
            </a:r>
            <a:r>
              <a:rPr lang="en-US" dirty="0">
                <a:solidFill>
                  <a:srgbClr val="002060"/>
                </a:solidFill>
              </a:rPr>
              <a:t>to </a:t>
            </a:r>
            <a:r>
              <a:rPr lang="en-US" dirty="0" smtClean="0">
                <a:solidFill>
                  <a:srgbClr val="002060"/>
                </a:solidFill>
              </a:rPr>
              <a:t/>
            </a:r>
            <a:br>
              <a:rPr lang="en-US" dirty="0" smtClean="0">
                <a:solidFill>
                  <a:srgbClr val="002060"/>
                </a:solidFill>
              </a:rPr>
            </a:br>
            <a:r>
              <a:rPr lang="en-US" dirty="0" smtClean="0">
                <a:solidFill>
                  <a:srgbClr val="002060"/>
                </a:solidFill>
              </a:rPr>
              <a:t>lose </a:t>
            </a:r>
            <a:r>
              <a:rPr lang="en-US" dirty="0">
                <a:solidFill>
                  <a:srgbClr val="002060"/>
                </a:solidFill>
              </a:rPr>
              <a:t>electrons. </a:t>
            </a:r>
          </a:p>
          <a:p>
            <a:pPr lvl="1">
              <a:buFont typeface="Arial" panose="020B0604020202020204" pitchFamily="34" charset="0"/>
              <a:buChar char="•"/>
            </a:pPr>
            <a:r>
              <a:rPr lang="en-US" dirty="0" smtClean="0">
                <a:solidFill>
                  <a:srgbClr val="002060"/>
                </a:solidFill>
              </a:rPr>
              <a:t>The oxidants is </a:t>
            </a:r>
            <a:r>
              <a:rPr lang="en-US" dirty="0">
                <a:solidFill>
                  <a:srgbClr val="002060"/>
                </a:solidFill>
              </a:rPr>
              <a:t>reduced in the </a:t>
            </a:r>
            <a:r>
              <a:rPr lang="en-US" dirty="0" smtClean="0">
                <a:solidFill>
                  <a:srgbClr val="002060"/>
                </a:solidFill>
              </a:rPr>
              <a:t>reaction with the reducing </a:t>
            </a:r>
            <a:r>
              <a:rPr lang="en-US" dirty="0">
                <a:solidFill>
                  <a:srgbClr val="002060"/>
                </a:solidFill>
              </a:rPr>
              <a:t>agent. </a:t>
            </a:r>
            <a:r>
              <a:rPr lang="en-US" dirty="0" smtClean="0">
                <a:solidFill>
                  <a:srgbClr val="002060"/>
                </a:solidFill>
              </a:rPr>
              <a:t>Cu</a:t>
            </a:r>
            <a:r>
              <a:rPr lang="en-US" baseline="-25000" dirty="0" smtClean="0">
                <a:solidFill>
                  <a:srgbClr val="002060"/>
                </a:solidFill>
              </a:rPr>
              <a:t>(s</a:t>
            </a:r>
            <a:r>
              <a:rPr lang="en-US" baseline="-25000" dirty="0">
                <a:solidFill>
                  <a:srgbClr val="002060"/>
                </a:solidFill>
              </a:rPr>
              <a:t>) </a:t>
            </a:r>
            <a:r>
              <a:rPr lang="en-US" dirty="0" smtClean="0">
                <a:solidFill>
                  <a:srgbClr val="002060"/>
                </a:solidFill>
              </a:rPr>
              <a:t>is the </a:t>
            </a:r>
            <a:r>
              <a:rPr lang="en-US" dirty="0">
                <a:solidFill>
                  <a:srgbClr val="002060"/>
                </a:solidFill>
              </a:rPr>
              <a:t>reducing agent in this </a:t>
            </a:r>
            <a:r>
              <a:rPr lang="en-US" dirty="0" smtClean="0">
                <a:solidFill>
                  <a:srgbClr val="002060"/>
                </a:solidFill>
              </a:rPr>
              <a:t>case </a:t>
            </a:r>
            <a:r>
              <a:rPr lang="en-US" dirty="0">
                <a:solidFill>
                  <a:srgbClr val="002060"/>
                </a:solidFill>
              </a:rPr>
              <a:t>as it causes Ag</a:t>
            </a:r>
            <a:r>
              <a:rPr lang="en-US" baseline="30000" dirty="0">
                <a:solidFill>
                  <a:srgbClr val="002060"/>
                </a:solidFill>
              </a:rPr>
              <a:t>+</a:t>
            </a:r>
            <a:r>
              <a:rPr lang="en-US" baseline="-25000" dirty="0">
                <a:solidFill>
                  <a:srgbClr val="002060"/>
                </a:solidFill>
              </a:rPr>
              <a:t>(</a:t>
            </a:r>
            <a:r>
              <a:rPr lang="en-US" baseline="-25000" dirty="0" err="1">
                <a:solidFill>
                  <a:srgbClr val="002060"/>
                </a:solidFill>
              </a:rPr>
              <a:t>aq</a:t>
            </a:r>
            <a:r>
              <a:rPr lang="en-US" baseline="-25000" dirty="0">
                <a:solidFill>
                  <a:srgbClr val="002060"/>
                </a:solidFill>
              </a:rPr>
              <a:t>)</a:t>
            </a:r>
            <a:r>
              <a:rPr lang="en-US" dirty="0" smtClean="0">
                <a:solidFill>
                  <a:srgbClr val="002060"/>
                </a:solidFill>
              </a:rPr>
              <a:t> </a:t>
            </a:r>
            <a:r>
              <a:rPr lang="en-US" dirty="0">
                <a:solidFill>
                  <a:srgbClr val="002060"/>
                </a:solidFill>
              </a:rPr>
              <a:t>to gain electrons. </a:t>
            </a:r>
          </a:p>
          <a:p>
            <a:endParaRPr lang="en-US" dirty="0">
              <a:solidFill>
                <a:schemeClr val="bg1"/>
              </a:solidFill>
            </a:endParaRPr>
          </a:p>
        </p:txBody>
      </p:sp>
      <p:sp>
        <p:nvSpPr>
          <p:cNvPr id="5" name="Slide Number Placeholder 4"/>
          <p:cNvSpPr>
            <a:spLocks noGrp="1"/>
          </p:cNvSpPr>
          <p:nvPr>
            <p:ph type="sldNum" sz="quarter" idx="12"/>
          </p:nvPr>
        </p:nvSpPr>
        <p:spPr/>
        <p:txBody>
          <a:bodyPr/>
          <a:lstStyle/>
          <a:p>
            <a:fld id="{A69D9B76-05C6-454B-AEC4-5BA0B1C51C00}" type="slidenum">
              <a:rPr lang="en-US" smtClean="0"/>
              <a:t>7</a:t>
            </a:fld>
            <a:endParaRPr lang="en-US"/>
          </a:p>
        </p:txBody>
      </p:sp>
      <p:pic>
        <p:nvPicPr>
          <p:cNvPr id="4098" name="Picture 2" descr="http://t3.gstatic.com/images?q=tbn:ANd9GcR-yz3BRONDDHpa-SMQGE9r3elxMPskosueuGx5NJUihYnz8-j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19825" y="1504950"/>
            <a:ext cx="2466975" cy="18478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8153400" y="1676400"/>
            <a:ext cx="330540" cy="246221"/>
          </a:xfrm>
          <a:prstGeom prst="rect">
            <a:avLst/>
          </a:prstGeom>
          <a:noFill/>
        </p:spPr>
        <p:txBody>
          <a:bodyPr wrap="none" rtlCol="0">
            <a:spAutoFit/>
          </a:bodyPr>
          <a:lstStyle/>
          <a:p>
            <a:r>
              <a:rPr lang="en-US" sz="1000" b="1" dirty="0" smtClean="0">
                <a:solidFill>
                  <a:schemeClr val="bg1">
                    <a:lumMod val="85000"/>
                    <a:lumOff val="15000"/>
                  </a:schemeClr>
                </a:solidFill>
                <a:latin typeface="Arial" pitchFamily="34" charset="0"/>
                <a:cs typeface="Arial" pitchFamily="34" charset="0"/>
              </a:rPr>
              <a:t>2+</a:t>
            </a:r>
            <a:endParaRPr lang="en-US" sz="1000" b="1" dirty="0">
              <a:solidFill>
                <a:schemeClr val="bg1">
                  <a:lumMod val="85000"/>
                  <a:lumOff val="15000"/>
                </a:schemeClr>
              </a:solidFill>
              <a:latin typeface="Arial" pitchFamily="34" charset="0"/>
              <a:cs typeface="Arial" pitchFamily="34" charset="0"/>
            </a:endParaRPr>
          </a:p>
        </p:txBody>
      </p:sp>
      <p:sp>
        <p:nvSpPr>
          <p:cNvPr id="6" name="TextBox 5"/>
          <p:cNvSpPr txBox="1"/>
          <p:nvPr/>
        </p:nvSpPr>
        <p:spPr>
          <a:xfrm>
            <a:off x="8161324" y="2641684"/>
            <a:ext cx="304892" cy="253916"/>
          </a:xfrm>
          <a:prstGeom prst="rect">
            <a:avLst/>
          </a:prstGeom>
          <a:noFill/>
        </p:spPr>
        <p:txBody>
          <a:bodyPr wrap="none" rtlCol="0">
            <a:spAutoFit/>
          </a:bodyPr>
          <a:lstStyle/>
          <a:p>
            <a:r>
              <a:rPr lang="en-US" sz="1000" b="1" dirty="0" smtClean="0">
                <a:solidFill>
                  <a:schemeClr val="bg1">
                    <a:lumMod val="85000"/>
                    <a:lumOff val="15000"/>
                  </a:schemeClr>
                </a:solidFill>
                <a:latin typeface="Arial" pitchFamily="34" charset="0"/>
                <a:cs typeface="Arial" pitchFamily="34" charset="0"/>
              </a:rPr>
              <a:t>2-</a:t>
            </a:r>
            <a:endParaRPr lang="en-US" sz="1000" b="1" dirty="0">
              <a:solidFill>
                <a:schemeClr val="bg1">
                  <a:lumMod val="85000"/>
                  <a:lumOff val="15000"/>
                </a:schemeClr>
              </a:solidFill>
              <a:latin typeface="Arial" pitchFamily="34" charset="0"/>
              <a:cs typeface="Arial" pitchFamily="34" charset="0"/>
            </a:endParaRPr>
          </a:p>
        </p:txBody>
      </p:sp>
    </p:spTree>
    <p:extLst>
      <p:ext uri="{BB962C8B-B14F-4D97-AF65-F5344CB8AC3E}">
        <p14:creationId xmlns:p14="http://schemas.microsoft.com/office/powerpoint/2010/main" val="4077198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p:cTn id="7" dur="500" fill="hold"/>
                                        <p:tgtEl>
                                          <p:spTgt spid="4098"/>
                                        </p:tgtEl>
                                        <p:attrNameLst>
                                          <p:attrName>ppt_w</p:attrName>
                                        </p:attrNameLst>
                                      </p:cBhvr>
                                      <p:tavLst>
                                        <p:tav tm="0">
                                          <p:val>
                                            <p:fltVal val="0"/>
                                          </p:val>
                                        </p:tav>
                                        <p:tav tm="100000">
                                          <p:val>
                                            <p:strVal val="#ppt_w"/>
                                          </p:val>
                                        </p:tav>
                                      </p:tavLst>
                                    </p:anim>
                                    <p:anim calcmode="lin" valueType="num">
                                      <p:cBhvr>
                                        <p:cTn id="8" dur="500" fill="hold"/>
                                        <p:tgtEl>
                                          <p:spTgt spid="4098"/>
                                        </p:tgtEl>
                                        <p:attrNameLst>
                                          <p:attrName>ppt_h</p:attrName>
                                        </p:attrNameLst>
                                      </p:cBhvr>
                                      <p:tavLst>
                                        <p:tav tm="0">
                                          <p:val>
                                            <p:fltVal val="0"/>
                                          </p:val>
                                        </p:tav>
                                        <p:tav tm="100000">
                                          <p:val>
                                            <p:strVal val="#ppt_h"/>
                                          </p:val>
                                        </p:tav>
                                      </p:tavLst>
                                    </p:anim>
                                    <p:animEffect transition="in" filter="fade">
                                      <p:cBhvr>
                                        <p:cTn id="9" dur="500"/>
                                        <p:tgtEl>
                                          <p:spTgt spid="4098"/>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500" fill="hold"/>
                                        <p:tgtEl>
                                          <p:spTgt spid="6"/>
                                        </p:tgtEl>
                                        <p:attrNameLst>
                                          <p:attrName>ppt_w</p:attrName>
                                        </p:attrNameLst>
                                      </p:cBhvr>
                                      <p:tavLst>
                                        <p:tav tm="0">
                                          <p:val>
                                            <p:fltVal val="0"/>
                                          </p:val>
                                        </p:tav>
                                        <p:tav tm="100000">
                                          <p:val>
                                            <p:strVal val="#ppt_w"/>
                                          </p:val>
                                        </p:tav>
                                      </p:tavLst>
                                    </p:anim>
                                    <p:anim calcmode="lin" valueType="num">
                                      <p:cBhvr>
                                        <p:cTn id="18" dur="500" fill="hold"/>
                                        <p:tgtEl>
                                          <p:spTgt spid="6"/>
                                        </p:tgtEl>
                                        <p:attrNameLst>
                                          <p:attrName>ppt_h</p:attrName>
                                        </p:attrNameLst>
                                      </p:cBhvr>
                                      <p:tavLst>
                                        <p:tav tm="0">
                                          <p:val>
                                            <p:fltVal val="0"/>
                                          </p:val>
                                        </p:tav>
                                        <p:tav tm="100000">
                                          <p:val>
                                            <p:strVal val="#ppt_h"/>
                                          </p:val>
                                        </p:tav>
                                      </p:tavLst>
                                    </p:anim>
                                    <p:animEffect transition="in" filter="fade">
                                      <p:cBhvr>
                                        <p:cTn id="19" dur="500"/>
                                        <p:tgtEl>
                                          <p:spTgt spid="6"/>
                                        </p:tgtEl>
                                      </p:cBhvr>
                                    </p:animEffect>
                                  </p:childTnLst>
                                </p:cTn>
                              </p:par>
                              <p:par>
                                <p:cTn id="20" presetID="16" presetClass="entr" presetSubtype="21" fill="hold" nodeType="withEffect">
                                  <p:stCondLst>
                                    <p:cond delay="0"/>
                                  </p:stCondLst>
                                  <p:childTnLst>
                                    <p:set>
                                      <p:cBhvr>
                                        <p:cTn id="21" dur="1" fill="hold">
                                          <p:stCondLst>
                                            <p:cond delay="0"/>
                                          </p:stCondLst>
                                        </p:cTn>
                                        <p:tgtEl>
                                          <p:spTgt spid="2">
                                            <p:txEl>
                                              <p:pRg st="0" end="0"/>
                                            </p:txEl>
                                          </p:spTgt>
                                        </p:tgtEl>
                                        <p:attrNameLst>
                                          <p:attrName>style.visibility</p:attrName>
                                        </p:attrNameLst>
                                      </p:cBhvr>
                                      <p:to>
                                        <p:strVal val="visible"/>
                                      </p:to>
                                    </p:set>
                                    <p:animEffect transition="in" filter="barn(inVertical)">
                                      <p:cBhvr>
                                        <p:cTn id="22" dur="500"/>
                                        <p:tgtEl>
                                          <p:spTgt spid="2">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1" end="1"/>
                                            </p:txEl>
                                          </p:spTgt>
                                        </p:tgtEl>
                                        <p:attrNameLst>
                                          <p:attrName>style.visibility</p:attrName>
                                        </p:attrNameLst>
                                      </p:cBhvr>
                                      <p:to>
                                        <p:strVal val="visible"/>
                                      </p:to>
                                    </p:set>
                                    <p:animEffect transition="in" filter="barn(inVertical)">
                                      <p:cBhvr>
                                        <p:cTn id="27" dur="500"/>
                                        <p:tgtEl>
                                          <p:spTgt spid="2">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2" end="2"/>
                                            </p:txEl>
                                          </p:spTgt>
                                        </p:tgtEl>
                                        <p:attrNameLst>
                                          <p:attrName>style.visibility</p:attrName>
                                        </p:attrNameLst>
                                      </p:cBhvr>
                                      <p:to>
                                        <p:strVal val="visible"/>
                                      </p:to>
                                    </p:set>
                                    <p:animEffect transition="in" filter="barn(inVertical)">
                                      <p:cBhvr>
                                        <p:cTn id="32" dur="500"/>
                                        <p:tgtEl>
                                          <p:spTgt spid="2">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3" end="3"/>
                                            </p:txEl>
                                          </p:spTgt>
                                        </p:tgtEl>
                                        <p:attrNameLst>
                                          <p:attrName>style.visibility</p:attrName>
                                        </p:attrNameLst>
                                      </p:cBhvr>
                                      <p:to>
                                        <p:strVal val="visible"/>
                                      </p:to>
                                    </p:set>
                                    <p:animEffect transition="in" filter="barn(inVertical)">
                                      <p:cBhvr>
                                        <p:cTn id="3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Balancing Redox Equations I</a:t>
            </a:r>
            <a:endParaRPr lang="en-US" dirty="0">
              <a:solidFill>
                <a:srgbClr val="002060"/>
              </a:solidFill>
            </a:endParaRPr>
          </a:p>
        </p:txBody>
      </p:sp>
      <p:sp>
        <p:nvSpPr>
          <p:cNvPr id="2" name="Content Placeholder 1"/>
          <p:cNvSpPr>
            <a:spLocks noGrp="1"/>
          </p:cNvSpPr>
          <p:nvPr>
            <p:ph idx="1"/>
          </p:nvPr>
        </p:nvSpPr>
        <p:spPr>
          <a:xfrm>
            <a:off x="457200" y="1524000"/>
            <a:ext cx="8382000" cy="4572000"/>
          </a:xfrm>
        </p:spPr>
        <p:txBody>
          <a:bodyPr>
            <a:normAutofit fontScale="70000" lnSpcReduction="20000"/>
          </a:bodyPr>
          <a:lstStyle/>
          <a:p>
            <a:r>
              <a:rPr lang="en-US" dirty="0" smtClean="0"/>
              <a:t>Here </a:t>
            </a:r>
            <a:r>
              <a:rPr lang="en-US" dirty="0"/>
              <a:t>are the steps to follow to balance a redox equation in </a:t>
            </a:r>
            <a:r>
              <a:rPr lang="en-US" i="1" u="sng" dirty="0"/>
              <a:t>acidic</a:t>
            </a:r>
            <a:r>
              <a:rPr lang="en-US" dirty="0"/>
              <a:t> medium </a:t>
            </a:r>
            <a:r>
              <a:rPr lang="en-US" dirty="0" smtClean="0"/>
              <a:t>(</a:t>
            </a:r>
            <a:r>
              <a:rPr lang="en-US" dirty="0"/>
              <a:t>add the </a:t>
            </a:r>
            <a:r>
              <a:rPr lang="en-US" dirty="0" smtClean="0"/>
              <a:t>steps with an asterisk are added in </a:t>
            </a:r>
            <a:r>
              <a:rPr lang="en-US" dirty="0"/>
              <a:t>a </a:t>
            </a:r>
            <a:r>
              <a:rPr lang="en-US" i="1" u="sng" dirty="0"/>
              <a:t>basic</a:t>
            </a:r>
            <a:r>
              <a:rPr lang="en-US" dirty="0"/>
              <a:t> medium</a:t>
            </a:r>
            <a:r>
              <a:rPr lang="en-US" dirty="0" smtClean="0"/>
              <a:t>): </a:t>
            </a:r>
            <a:endParaRPr lang="en-US" dirty="0"/>
          </a:p>
          <a:p>
            <a:pPr lvl="1">
              <a:buFont typeface="Arial" panose="020B0604020202020204" pitchFamily="34" charset="0"/>
              <a:buChar char="•"/>
            </a:pPr>
            <a:r>
              <a:rPr lang="en-US" dirty="0" smtClean="0">
                <a:solidFill>
                  <a:srgbClr val="002060"/>
                </a:solidFill>
              </a:rPr>
              <a:t>1.   Divide </a:t>
            </a:r>
            <a:r>
              <a:rPr lang="en-US" dirty="0">
                <a:solidFill>
                  <a:srgbClr val="002060"/>
                </a:solidFill>
              </a:rPr>
              <a:t>the equation into an oxidation half-reaction and a </a:t>
            </a:r>
            <a:r>
              <a:rPr lang="en-US" dirty="0" smtClean="0">
                <a:solidFill>
                  <a:srgbClr val="002060"/>
                </a:solidFill>
              </a:rPr>
              <a:t>reduction</a:t>
            </a:r>
            <a:br>
              <a:rPr lang="en-US" dirty="0" smtClean="0">
                <a:solidFill>
                  <a:srgbClr val="002060"/>
                </a:solidFill>
              </a:rPr>
            </a:br>
            <a:r>
              <a:rPr lang="en-US" dirty="0" smtClean="0">
                <a:solidFill>
                  <a:srgbClr val="002060"/>
                </a:solidFill>
              </a:rPr>
              <a:t>      half-reaction </a:t>
            </a:r>
            <a:endParaRPr lang="en-US" dirty="0">
              <a:solidFill>
                <a:srgbClr val="002060"/>
              </a:solidFill>
            </a:endParaRPr>
          </a:p>
          <a:p>
            <a:pPr lvl="1">
              <a:buFont typeface="Arial" panose="020B0604020202020204" pitchFamily="34" charset="0"/>
              <a:buChar char="•"/>
            </a:pPr>
            <a:r>
              <a:rPr lang="en-US" dirty="0">
                <a:solidFill>
                  <a:srgbClr val="002060"/>
                </a:solidFill>
              </a:rPr>
              <a:t>2</a:t>
            </a:r>
            <a:r>
              <a:rPr lang="en-US" dirty="0" smtClean="0">
                <a:solidFill>
                  <a:srgbClr val="002060"/>
                </a:solidFill>
              </a:rPr>
              <a:t>.   For </a:t>
            </a:r>
            <a:r>
              <a:rPr lang="en-US" dirty="0">
                <a:solidFill>
                  <a:srgbClr val="002060"/>
                </a:solidFill>
              </a:rPr>
              <a:t>each half-reaction,</a:t>
            </a:r>
          </a:p>
          <a:p>
            <a:pPr lvl="2"/>
            <a:r>
              <a:rPr lang="en-US" dirty="0" smtClean="0">
                <a:solidFill>
                  <a:srgbClr val="660066"/>
                </a:solidFill>
              </a:rPr>
              <a:t>Balance </a:t>
            </a:r>
            <a:r>
              <a:rPr lang="en-US" dirty="0">
                <a:solidFill>
                  <a:srgbClr val="660066"/>
                </a:solidFill>
              </a:rPr>
              <a:t>all elements except H and O </a:t>
            </a:r>
          </a:p>
          <a:p>
            <a:pPr lvl="2"/>
            <a:r>
              <a:rPr lang="en-US" dirty="0" smtClean="0">
                <a:solidFill>
                  <a:srgbClr val="660066"/>
                </a:solidFill>
              </a:rPr>
              <a:t>Balance </a:t>
            </a:r>
            <a:r>
              <a:rPr lang="en-US" dirty="0">
                <a:solidFill>
                  <a:srgbClr val="660066"/>
                </a:solidFill>
              </a:rPr>
              <a:t>the O by adding H</a:t>
            </a:r>
            <a:r>
              <a:rPr lang="en-US" baseline="-25000" dirty="0">
                <a:solidFill>
                  <a:srgbClr val="660066"/>
                </a:solidFill>
              </a:rPr>
              <a:t>2</a:t>
            </a:r>
            <a:r>
              <a:rPr lang="en-US" dirty="0">
                <a:solidFill>
                  <a:srgbClr val="660066"/>
                </a:solidFill>
              </a:rPr>
              <a:t>O </a:t>
            </a:r>
          </a:p>
          <a:p>
            <a:pPr lvl="2"/>
            <a:r>
              <a:rPr lang="en-US" dirty="0" smtClean="0">
                <a:solidFill>
                  <a:srgbClr val="660066"/>
                </a:solidFill>
              </a:rPr>
              <a:t>Balance </a:t>
            </a:r>
            <a:r>
              <a:rPr lang="en-US" dirty="0">
                <a:solidFill>
                  <a:srgbClr val="660066"/>
                </a:solidFill>
              </a:rPr>
              <a:t>the H by adding H</a:t>
            </a:r>
            <a:r>
              <a:rPr lang="en-US" baseline="30000" dirty="0">
                <a:solidFill>
                  <a:srgbClr val="660066"/>
                </a:solidFill>
              </a:rPr>
              <a:t>+</a:t>
            </a:r>
            <a:r>
              <a:rPr lang="en-US" dirty="0">
                <a:solidFill>
                  <a:srgbClr val="660066"/>
                </a:solidFill>
              </a:rPr>
              <a:t> </a:t>
            </a:r>
          </a:p>
          <a:p>
            <a:pPr lvl="2"/>
            <a:r>
              <a:rPr lang="en-US" dirty="0" smtClean="0">
                <a:solidFill>
                  <a:srgbClr val="660066"/>
                </a:solidFill>
              </a:rPr>
              <a:t>Balance </a:t>
            </a:r>
            <a:r>
              <a:rPr lang="en-US" dirty="0">
                <a:solidFill>
                  <a:srgbClr val="660066"/>
                </a:solidFill>
              </a:rPr>
              <a:t>the </a:t>
            </a:r>
            <a:r>
              <a:rPr lang="en-US" dirty="0" smtClean="0">
                <a:solidFill>
                  <a:srgbClr val="660066"/>
                </a:solidFill>
              </a:rPr>
              <a:t>charges </a:t>
            </a:r>
            <a:r>
              <a:rPr lang="en-US" dirty="0">
                <a:solidFill>
                  <a:srgbClr val="660066"/>
                </a:solidFill>
              </a:rPr>
              <a:t>by adding </a:t>
            </a:r>
            <a:r>
              <a:rPr lang="en-US" dirty="0" smtClean="0">
                <a:solidFill>
                  <a:srgbClr val="660066"/>
                </a:solidFill>
              </a:rPr>
              <a:t>electrons (e</a:t>
            </a:r>
            <a:r>
              <a:rPr lang="en-US" baseline="30000" dirty="0" smtClean="0">
                <a:solidFill>
                  <a:srgbClr val="660066"/>
                </a:solidFill>
              </a:rPr>
              <a:t>-</a:t>
            </a:r>
            <a:r>
              <a:rPr lang="en-US" dirty="0" smtClean="0">
                <a:solidFill>
                  <a:srgbClr val="660066"/>
                </a:solidFill>
              </a:rPr>
              <a:t>) </a:t>
            </a:r>
            <a:endParaRPr lang="en-US" dirty="0">
              <a:solidFill>
                <a:srgbClr val="660066"/>
              </a:solidFill>
            </a:endParaRPr>
          </a:p>
          <a:p>
            <a:pPr lvl="1">
              <a:buFont typeface="Arial" panose="020B0604020202020204" pitchFamily="34" charset="0"/>
              <a:buChar char="•"/>
            </a:pPr>
            <a:r>
              <a:rPr lang="en-US" dirty="0">
                <a:solidFill>
                  <a:srgbClr val="002060"/>
                </a:solidFill>
              </a:rPr>
              <a:t>3</a:t>
            </a:r>
            <a:r>
              <a:rPr lang="en-US" dirty="0" smtClean="0">
                <a:solidFill>
                  <a:srgbClr val="002060"/>
                </a:solidFill>
              </a:rPr>
              <a:t>.   Multiply </a:t>
            </a:r>
            <a:r>
              <a:rPr lang="en-US" dirty="0">
                <a:solidFill>
                  <a:srgbClr val="002060"/>
                </a:solidFill>
              </a:rPr>
              <a:t>each half-reaction by an integer such that </a:t>
            </a:r>
            <a:r>
              <a:rPr lang="en-US" dirty="0" smtClean="0">
                <a:solidFill>
                  <a:srgbClr val="002060"/>
                </a:solidFill>
              </a:rPr>
              <a:t>the number </a:t>
            </a:r>
            <a:r>
              <a:rPr lang="en-US" dirty="0">
                <a:solidFill>
                  <a:srgbClr val="002060"/>
                </a:solidFill>
              </a:rPr>
              <a:t>of </a:t>
            </a:r>
            <a:r>
              <a:rPr lang="en-US" dirty="0" smtClean="0">
                <a:solidFill>
                  <a:srgbClr val="002060"/>
                </a:solidFill>
              </a:rPr>
              <a:t/>
            </a:r>
            <a:br>
              <a:rPr lang="en-US" dirty="0" smtClean="0">
                <a:solidFill>
                  <a:srgbClr val="002060"/>
                </a:solidFill>
              </a:rPr>
            </a:br>
            <a:r>
              <a:rPr lang="en-US" dirty="0" smtClean="0">
                <a:solidFill>
                  <a:srgbClr val="002060"/>
                </a:solidFill>
              </a:rPr>
              <a:t>      electrons lost in </a:t>
            </a:r>
            <a:r>
              <a:rPr lang="en-US" dirty="0">
                <a:solidFill>
                  <a:srgbClr val="002060"/>
                </a:solidFill>
              </a:rPr>
              <a:t>one </a:t>
            </a:r>
            <a:r>
              <a:rPr lang="en-US" dirty="0" smtClean="0">
                <a:solidFill>
                  <a:srgbClr val="002060"/>
                </a:solidFill>
              </a:rPr>
              <a:t>half-reaction equals </a:t>
            </a:r>
            <a:r>
              <a:rPr lang="en-US" dirty="0">
                <a:solidFill>
                  <a:srgbClr val="002060"/>
                </a:solidFill>
              </a:rPr>
              <a:t>the number </a:t>
            </a:r>
            <a:r>
              <a:rPr lang="en-US" dirty="0" smtClean="0">
                <a:solidFill>
                  <a:srgbClr val="002060"/>
                </a:solidFill>
              </a:rPr>
              <a:t>of electrons </a:t>
            </a:r>
            <a:br>
              <a:rPr lang="en-US" dirty="0" smtClean="0">
                <a:solidFill>
                  <a:srgbClr val="002060"/>
                </a:solidFill>
              </a:rPr>
            </a:br>
            <a:r>
              <a:rPr lang="en-US" dirty="0" smtClean="0">
                <a:solidFill>
                  <a:srgbClr val="002060"/>
                </a:solidFill>
              </a:rPr>
              <a:t>      gained in the other half reaction so that they cancel after addition   </a:t>
            </a:r>
          </a:p>
          <a:p>
            <a:pPr lvl="1">
              <a:buFont typeface="Arial" panose="020B0604020202020204" pitchFamily="34" charset="0"/>
              <a:buChar char="•"/>
            </a:pPr>
            <a:r>
              <a:rPr lang="en-US" dirty="0" smtClean="0">
                <a:solidFill>
                  <a:srgbClr val="002060"/>
                </a:solidFill>
              </a:rPr>
              <a:t>4.   Combine the half-reactions and cancel identical species.</a:t>
            </a:r>
          </a:p>
          <a:p>
            <a:pPr lvl="1">
              <a:buFont typeface="Arial" panose="020B0604020202020204" pitchFamily="34" charset="0"/>
              <a:buChar char="•"/>
            </a:pPr>
            <a:r>
              <a:rPr lang="en-US" dirty="0" smtClean="0">
                <a:solidFill>
                  <a:srgbClr val="002060"/>
                </a:solidFill>
              </a:rPr>
              <a:t>5.   *</a:t>
            </a:r>
            <a:r>
              <a:rPr lang="en-US" dirty="0">
                <a:solidFill>
                  <a:srgbClr val="002060"/>
                </a:solidFill>
              </a:rPr>
              <a:t>Add OH</a:t>
            </a:r>
            <a:r>
              <a:rPr lang="en-US" baseline="30000" dirty="0">
                <a:solidFill>
                  <a:srgbClr val="002060"/>
                </a:solidFill>
              </a:rPr>
              <a:t>-</a:t>
            </a:r>
            <a:r>
              <a:rPr lang="en-US" dirty="0">
                <a:solidFill>
                  <a:srgbClr val="002060"/>
                </a:solidFill>
              </a:rPr>
              <a:t> to each side until all H</a:t>
            </a:r>
            <a:r>
              <a:rPr lang="en-US" baseline="30000" dirty="0">
                <a:solidFill>
                  <a:srgbClr val="002060"/>
                </a:solidFill>
              </a:rPr>
              <a:t>+</a:t>
            </a:r>
            <a:r>
              <a:rPr lang="en-US" dirty="0">
                <a:solidFill>
                  <a:srgbClr val="002060"/>
                </a:solidFill>
              </a:rPr>
              <a:t> </a:t>
            </a:r>
            <a:r>
              <a:rPr lang="en-US" dirty="0" smtClean="0">
                <a:solidFill>
                  <a:srgbClr val="002060"/>
                </a:solidFill>
              </a:rPr>
              <a:t>are consumed and </a:t>
            </a:r>
            <a:r>
              <a:rPr lang="en-US" dirty="0">
                <a:solidFill>
                  <a:srgbClr val="002060"/>
                </a:solidFill>
              </a:rPr>
              <a:t>then </a:t>
            </a:r>
            <a:r>
              <a:rPr lang="en-US" dirty="0" smtClean="0">
                <a:solidFill>
                  <a:srgbClr val="002060"/>
                </a:solidFill>
              </a:rPr>
              <a:t>cancel</a:t>
            </a:r>
            <a:br>
              <a:rPr lang="en-US" dirty="0" smtClean="0">
                <a:solidFill>
                  <a:srgbClr val="002060"/>
                </a:solidFill>
              </a:rPr>
            </a:br>
            <a:r>
              <a:rPr lang="en-US" dirty="0" smtClean="0">
                <a:solidFill>
                  <a:srgbClr val="002060"/>
                </a:solidFill>
              </a:rPr>
              <a:t>      </a:t>
            </a:r>
            <a:r>
              <a:rPr lang="en-US" dirty="0">
                <a:solidFill>
                  <a:srgbClr val="002060"/>
                </a:solidFill>
              </a:rPr>
              <a:t>again</a:t>
            </a:r>
            <a:r>
              <a:rPr lang="en-US" dirty="0" smtClean="0">
                <a:solidFill>
                  <a:srgbClr val="002060"/>
                </a:solidFill>
              </a:rPr>
              <a:t>* </a:t>
            </a:r>
            <a:endParaRPr lang="en-US" dirty="0">
              <a:solidFill>
                <a:srgbClr val="002060"/>
              </a:solidFill>
            </a:endParaRPr>
          </a:p>
          <a:p>
            <a:endParaRPr lang="en-US" dirty="0">
              <a:solidFill>
                <a:schemeClr val="bg1"/>
              </a:solidFill>
            </a:endParaRPr>
          </a:p>
          <a:p>
            <a:endParaRPr lang="en-US" dirty="0">
              <a:solidFill>
                <a:schemeClr val="bg1"/>
              </a:solidFill>
            </a:endParaRPr>
          </a:p>
        </p:txBody>
      </p:sp>
      <p:sp>
        <p:nvSpPr>
          <p:cNvPr id="4" name="Slide Number Placeholder 3"/>
          <p:cNvSpPr>
            <a:spLocks noGrp="1"/>
          </p:cNvSpPr>
          <p:nvPr>
            <p:ph type="sldNum" sz="quarter" idx="12"/>
          </p:nvPr>
        </p:nvSpPr>
        <p:spPr/>
        <p:txBody>
          <a:bodyPr/>
          <a:lstStyle/>
          <a:p>
            <a:fld id="{A69D9B76-05C6-454B-AEC4-5BA0B1C51C00}" type="slidenum">
              <a:rPr lang="en-US" smtClean="0"/>
              <a:t>8</a:t>
            </a:fld>
            <a:endParaRPr lang="en-US"/>
          </a:p>
        </p:txBody>
      </p:sp>
    </p:spTree>
    <p:extLst>
      <p:ext uri="{BB962C8B-B14F-4D97-AF65-F5344CB8AC3E}">
        <p14:creationId xmlns:p14="http://schemas.microsoft.com/office/powerpoint/2010/main" val="3532119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Vertical)">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barn(inVertical)">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barn(inVertical)">
                                      <p:cBhvr>
                                        <p:cTn id="47" dur="500"/>
                                        <p:tgtEl>
                                          <p:spTgt spid="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2">
                                            <p:txEl>
                                              <p:pRg st="9" end="9"/>
                                            </p:txEl>
                                          </p:spTgt>
                                        </p:tgtEl>
                                        <p:attrNameLst>
                                          <p:attrName>style.visibility</p:attrName>
                                        </p:attrNameLst>
                                      </p:cBhvr>
                                      <p:to>
                                        <p:strVal val="visible"/>
                                      </p:to>
                                    </p:set>
                                    <p:animEffect transition="in" filter="barn(inVertical)">
                                      <p:cBhvr>
                                        <p:cTn id="52"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Balancing Redox Equations </a:t>
            </a:r>
            <a:r>
              <a:rPr lang="en-US" dirty="0" smtClean="0">
                <a:solidFill>
                  <a:srgbClr val="002060"/>
                </a:solidFill>
              </a:rPr>
              <a:t>II</a:t>
            </a:r>
            <a:endParaRPr lang="en-US" dirty="0"/>
          </a:p>
        </p:txBody>
      </p:sp>
      <p:sp>
        <p:nvSpPr>
          <p:cNvPr id="2" name="Content Placeholder 1"/>
          <p:cNvSpPr>
            <a:spLocks noGrp="1"/>
          </p:cNvSpPr>
          <p:nvPr>
            <p:ph idx="1"/>
          </p:nvPr>
        </p:nvSpPr>
        <p:spPr>
          <a:xfrm>
            <a:off x="457200" y="1524000"/>
            <a:ext cx="8305800" cy="4572000"/>
          </a:xfrm>
        </p:spPr>
        <p:txBody>
          <a:bodyPr>
            <a:normAutofit fontScale="62500" lnSpcReduction="20000"/>
          </a:bodyPr>
          <a:lstStyle/>
          <a:p>
            <a:r>
              <a:rPr lang="en-US" dirty="0"/>
              <a:t>In considering redox reactions, </a:t>
            </a:r>
            <a:r>
              <a:rPr lang="en-US" dirty="0" smtClean="0"/>
              <a:t>one </a:t>
            </a:r>
            <a:r>
              <a:rPr lang="en-US" dirty="0"/>
              <a:t>must </a:t>
            </a:r>
            <a:r>
              <a:rPr lang="en-US" dirty="0" smtClean="0"/>
              <a:t>know the </a:t>
            </a:r>
            <a:r>
              <a:rPr lang="en-US" dirty="0"/>
              <a:t>oxidation </a:t>
            </a:r>
            <a:r>
              <a:rPr lang="en-US" dirty="0" smtClean="0"/>
              <a:t>numbers </a:t>
            </a:r>
            <a:r>
              <a:rPr lang="en-US" dirty="0"/>
              <a:t>(ON) </a:t>
            </a:r>
            <a:r>
              <a:rPr lang="en-US" dirty="0" smtClean="0"/>
              <a:t>of the elements in the compound: an </a:t>
            </a:r>
            <a:r>
              <a:rPr lang="en-US" dirty="0"/>
              <a:t>increase in oxidation number corresponds to </a:t>
            </a:r>
            <a:r>
              <a:rPr lang="en-US" dirty="0" smtClean="0"/>
              <a:t>an oxidation </a:t>
            </a:r>
            <a:r>
              <a:rPr lang="en-US" dirty="0"/>
              <a:t>and a decrease to </a:t>
            </a:r>
            <a:r>
              <a:rPr lang="en-US" dirty="0" smtClean="0"/>
              <a:t>a reduction</a:t>
            </a:r>
            <a:r>
              <a:rPr lang="en-US" dirty="0"/>
              <a:t>. </a:t>
            </a:r>
          </a:p>
          <a:p>
            <a:r>
              <a:rPr lang="en-US" dirty="0" smtClean="0"/>
              <a:t>The </a:t>
            </a:r>
            <a:r>
              <a:rPr lang="en-US" dirty="0"/>
              <a:t>rules </a:t>
            </a:r>
            <a:r>
              <a:rPr lang="en-US" dirty="0" smtClean="0"/>
              <a:t>to determine oxidation numbers are </a:t>
            </a:r>
            <a:r>
              <a:rPr lang="en-US" dirty="0"/>
              <a:t>shown below. </a:t>
            </a:r>
            <a:r>
              <a:rPr lang="en-US" dirty="0" smtClean="0"/>
              <a:t>Go </a:t>
            </a:r>
            <a:r>
              <a:rPr lang="en-US" dirty="0"/>
              <a:t>through them in the order given until you have an oxidation number assigned. </a:t>
            </a:r>
          </a:p>
          <a:p>
            <a:pPr lvl="1">
              <a:buFont typeface="Arial" panose="020B0604020202020204" pitchFamily="34" charset="0"/>
              <a:buChar char="•"/>
            </a:pPr>
            <a:r>
              <a:rPr lang="en-US" dirty="0" smtClean="0">
                <a:solidFill>
                  <a:srgbClr val="002060"/>
                </a:solidFill>
              </a:rPr>
              <a:t>1</a:t>
            </a:r>
            <a:r>
              <a:rPr lang="en-US" dirty="0">
                <a:solidFill>
                  <a:srgbClr val="002060"/>
                </a:solidFill>
              </a:rPr>
              <a:t>.  For atoms in their elemental form, the oxidation number is </a:t>
            </a:r>
            <a:r>
              <a:rPr lang="en-US" dirty="0" smtClean="0">
                <a:solidFill>
                  <a:srgbClr val="002060"/>
                </a:solidFill>
              </a:rPr>
              <a:t>ON=0</a:t>
            </a:r>
            <a:r>
              <a:rPr lang="en-US" dirty="0">
                <a:solidFill>
                  <a:srgbClr val="002060"/>
                </a:solidFill>
              </a:rPr>
              <a:t>. </a:t>
            </a:r>
          </a:p>
          <a:p>
            <a:pPr lvl="1">
              <a:buFont typeface="Arial" panose="020B0604020202020204" pitchFamily="34" charset="0"/>
              <a:buChar char="•"/>
            </a:pPr>
            <a:r>
              <a:rPr lang="en-US" dirty="0">
                <a:solidFill>
                  <a:srgbClr val="002060"/>
                </a:solidFill>
              </a:rPr>
              <a:t>2.  For </a:t>
            </a:r>
            <a:r>
              <a:rPr lang="en-US" dirty="0" smtClean="0">
                <a:solidFill>
                  <a:srgbClr val="002060"/>
                </a:solidFill>
              </a:rPr>
              <a:t>monoatomic ions</a:t>
            </a:r>
            <a:r>
              <a:rPr lang="en-US" dirty="0">
                <a:solidFill>
                  <a:srgbClr val="002060"/>
                </a:solidFill>
              </a:rPr>
              <a:t>, the oxidation number is equal to their </a:t>
            </a:r>
            <a:r>
              <a:rPr lang="en-US" dirty="0" smtClean="0">
                <a:solidFill>
                  <a:srgbClr val="002060"/>
                </a:solidFill>
              </a:rPr>
              <a:t>charge  </a:t>
            </a:r>
            <a:br>
              <a:rPr lang="en-US" dirty="0" smtClean="0">
                <a:solidFill>
                  <a:srgbClr val="002060"/>
                </a:solidFill>
              </a:rPr>
            </a:br>
            <a:r>
              <a:rPr lang="en-US" dirty="0" smtClean="0">
                <a:solidFill>
                  <a:srgbClr val="002060"/>
                </a:solidFill>
              </a:rPr>
              <a:t>i.e., Na</a:t>
            </a:r>
            <a:r>
              <a:rPr lang="en-US" baseline="30000" dirty="0" smtClean="0">
                <a:solidFill>
                  <a:srgbClr val="002060"/>
                </a:solidFill>
              </a:rPr>
              <a:t>+</a:t>
            </a:r>
            <a:r>
              <a:rPr lang="en-US" dirty="0" smtClean="0">
                <a:solidFill>
                  <a:srgbClr val="002060"/>
                </a:solidFill>
              </a:rPr>
              <a:t> is ON= +1, S</a:t>
            </a:r>
            <a:r>
              <a:rPr lang="en-US" baseline="30000" dirty="0" smtClean="0">
                <a:solidFill>
                  <a:srgbClr val="002060"/>
                </a:solidFill>
              </a:rPr>
              <a:t>2-</a:t>
            </a:r>
            <a:r>
              <a:rPr lang="en-US" dirty="0" smtClean="0">
                <a:solidFill>
                  <a:srgbClr val="002060"/>
                </a:solidFill>
              </a:rPr>
              <a:t> is ON= -2.</a:t>
            </a:r>
            <a:endParaRPr lang="en-US" dirty="0">
              <a:solidFill>
                <a:srgbClr val="002060"/>
              </a:solidFill>
            </a:endParaRPr>
          </a:p>
          <a:p>
            <a:pPr lvl="1">
              <a:buFont typeface="Arial" panose="020B0604020202020204" pitchFamily="34" charset="0"/>
              <a:buChar char="•"/>
            </a:pPr>
            <a:r>
              <a:rPr lang="en-US" dirty="0">
                <a:solidFill>
                  <a:srgbClr val="002060"/>
                </a:solidFill>
              </a:rPr>
              <a:t>3.  For </a:t>
            </a:r>
            <a:r>
              <a:rPr lang="en-US" dirty="0" smtClean="0">
                <a:solidFill>
                  <a:srgbClr val="002060"/>
                </a:solidFill>
              </a:rPr>
              <a:t>hydrogen atoms, </a:t>
            </a:r>
            <a:r>
              <a:rPr lang="en-US" dirty="0">
                <a:solidFill>
                  <a:srgbClr val="002060"/>
                </a:solidFill>
              </a:rPr>
              <a:t>the number is usually </a:t>
            </a:r>
            <a:r>
              <a:rPr lang="en-US" dirty="0" smtClean="0">
                <a:solidFill>
                  <a:srgbClr val="002060"/>
                </a:solidFill>
              </a:rPr>
              <a:t>ON= +1 </a:t>
            </a:r>
            <a:r>
              <a:rPr lang="en-US" dirty="0">
                <a:solidFill>
                  <a:srgbClr val="002060"/>
                </a:solidFill>
              </a:rPr>
              <a:t>but in some cases </a:t>
            </a:r>
            <a:r>
              <a:rPr lang="en-US" dirty="0" smtClean="0">
                <a:solidFill>
                  <a:srgbClr val="002060"/>
                </a:solidFill>
              </a:rPr>
              <a:t> </a:t>
            </a:r>
            <a:br>
              <a:rPr lang="en-US" dirty="0" smtClean="0">
                <a:solidFill>
                  <a:srgbClr val="002060"/>
                </a:solidFill>
              </a:rPr>
            </a:br>
            <a:r>
              <a:rPr lang="en-US" dirty="0" smtClean="0">
                <a:solidFill>
                  <a:srgbClr val="002060"/>
                </a:solidFill>
              </a:rPr>
              <a:t>(i.e., hydrides), it </a:t>
            </a:r>
            <a:r>
              <a:rPr lang="en-US" dirty="0">
                <a:solidFill>
                  <a:srgbClr val="002060"/>
                </a:solidFill>
              </a:rPr>
              <a:t>is </a:t>
            </a:r>
            <a:r>
              <a:rPr lang="en-US" dirty="0" smtClean="0">
                <a:solidFill>
                  <a:srgbClr val="002060"/>
                </a:solidFill>
              </a:rPr>
              <a:t>ON= -1 </a:t>
            </a:r>
            <a:endParaRPr lang="en-US" dirty="0">
              <a:solidFill>
                <a:srgbClr val="002060"/>
              </a:solidFill>
            </a:endParaRPr>
          </a:p>
          <a:p>
            <a:pPr lvl="1">
              <a:buFont typeface="Arial" panose="020B0604020202020204" pitchFamily="34" charset="0"/>
              <a:buChar char="•"/>
            </a:pPr>
            <a:r>
              <a:rPr lang="en-US" dirty="0">
                <a:solidFill>
                  <a:srgbClr val="002060"/>
                </a:solidFill>
              </a:rPr>
              <a:t>4.  For oxygen, the number is usually </a:t>
            </a:r>
            <a:r>
              <a:rPr lang="en-US" dirty="0" smtClean="0">
                <a:solidFill>
                  <a:srgbClr val="002060"/>
                </a:solidFill>
              </a:rPr>
              <a:t>ON= -2 (except peroxide, O</a:t>
            </a:r>
            <a:r>
              <a:rPr lang="en-US" baseline="-25000" dirty="0" smtClean="0">
                <a:solidFill>
                  <a:srgbClr val="002060"/>
                </a:solidFill>
              </a:rPr>
              <a:t>2</a:t>
            </a:r>
            <a:r>
              <a:rPr lang="en-US" baseline="30000" dirty="0" smtClean="0">
                <a:solidFill>
                  <a:srgbClr val="002060"/>
                </a:solidFill>
              </a:rPr>
              <a:t>2- </a:t>
            </a:r>
            <a:r>
              <a:rPr lang="en-US" dirty="0" smtClean="0">
                <a:solidFill>
                  <a:srgbClr val="002060"/>
                </a:solidFill>
              </a:rPr>
              <a:t>in </a:t>
            </a:r>
            <a:br>
              <a:rPr lang="en-US" dirty="0" smtClean="0">
                <a:solidFill>
                  <a:srgbClr val="002060"/>
                </a:solidFill>
              </a:rPr>
            </a:br>
            <a:r>
              <a:rPr lang="en-US" dirty="0" smtClean="0">
                <a:solidFill>
                  <a:srgbClr val="002060"/>
                </a:solidFill>
              </a:rPr>
              <a:t>which ON= -1)</a:t>
            </a:r>
            <a:endParaRPr lang="en-US" dirty="0">
              <a:solidFill>
                <a:srgbClr val="002060"/>
              </a:solidFill>
            </a:endParaRPr>
          </a:p>
          <a:p>
            <a:pPr lvl="1">
              <a:buFont typeface="Arial" panose="020B0604020202020204" pitchFamily="34" charset="0"/>
              <a:buChar char="•"/>
            </a:pPr>
            <a:r>
              <a:rPr lang="en-US" dirty="0" smtClean="0">
                <a:solidFill>
                  <a:srgbClr val="002060"/>
                </a:solidFill>
              </a:rPr>
              <a:t>5. </a:t>
            </a:r>
            <a:r>
              <a:rPr lang="en-US" dirty="0">
                <a:solidFill>
                  <a:srgbClr val="002060"/>
                </a:solidFill>
              </a:rPr>
              <a:t>Many metal ions can assume several oxidation states i.e., for Mn: 0, +2, </a:t>
            </a:r>
            <a:r>
              <a:rPr lang="en-US" dirty="0" smtClean="0">
                <a:solidFill>
                  <a:srgbClr val="002060"/>
                </a:solidFill>
              </a:rPr>
              <a:t/>
            </a:r>
            <a:br>
              <a:rPr lang="en-US" dirty="0" smtClean="0">
                <a:solidFill>
                  <a:srgbClr val="002060"/>
                </a:solidFill>
              </a:rPr>
            </a:br>
            <a:r>
              <a:rPr lang="en-US" dirty="0" smtClean="0">
                <a:solidFill>
                  <a:srgbClr val="002060"/>
                </a:solidFill>
              </a:rPr>
              <a:t>+</a:t>
            </a:r>
            <a:r>
              <a:rPr lang="en-US" dirty="0">
                <a:solidFill>
                  <a:srgbClr val="002060"/>
                </a:solidFill>
              </a:rPr>
              <a:t>3, +4, +7 are common. However, alkali metals and alkaline earth metals </a:t>
            </a:r>
            <a:r>
              <a:rPr lang="en-US" dirty="0" smtClean="0">
                <a:solidFill>
                  <a:srgbClr val="002060"/>
                </a:solidFill>
              </a:rPr>
              <a:t/>
            </a:r>
            <a:br>
              <a:rPr lang="en-US" dirty="0" smtClean="0">
                <a:solidFill>
                  <a:srgbClr val="002060"/>
                </a:solidFill>
              </a:rPr>
            </a:br>
            <a:r>
              <a:rPr lang="en-US" dirty="0" smtClean="0">
                <a:solidFill>
                  <a:srgbClr val="002060"/>
                </a:solidFill>
              </a:rPr>
              <a:t>are </a:t>
            </a:r>
            <a:r>
              <a:rPr lang="en-US" dirty="0">
                <a:solidFill>
                  <a:srgbClr val="002060"/>
                </a:solidFill>
              </a:rPr>
              <a:t>always +1 or +2, respectively.</a:t>
            </a:r>
          </a:p>
          <a:p>
            <a:pPr lvl="1">
              <a:buFont typeface="Arial" panose="020B0604020202020204" pitchFamily="34" charset="0"/>
              <a:buChar char="•"/>
            </a:pPr>
            <a:r>
              <a:rPr lang="en-US" dirty="0" smtClean="0">
                <a:solidFill>
                  <a:srgbClr val="002060"/>
                </a:solidFill>
              </a:rPr>
              <a:t>6.  </a:t>
            </a:r>
            <a:r>
              <a:rPr lang="en-US" dirty="0">
                <a:solidFill>
                  <a:srgbClr val="002060"/>
                </a:solidFill>
              </a:rPr>
              <a:t>The sum of the oxidation </a:t>
            </a:r>
            <a:r>
              <a:rPr lang="en-US" dirty="0" smtClean="0">
                <a:solidFill>
                  <a:srgbClr val="002060"/>
                </a:solidFill>
              </a:rPr>
              <a:t>number </a:t>
            </a:r>
            <a:r>
              <a:rPr lang="en-US" dirty="0">
                <a:solidFill>
                  <a:srgbClr val="002060"/>
                </a:solidFill>
              </a:rPr>
              <a:t>of all the atoms in </a:t>
            </a:r>
            <a:r>
              <a:rPr lang="en-US" dirty="0" smtClean="0">
                <a:solidFill>
                  <a:srgbClr val="002060"/>
                </a:solidFill>
              </a:rPr>
              <a:t>the </a:t>
            </a:r>
            <a:r>
              <a:rPr lang="en-US" dirty="0">
                <a:solidFill>
                  <a:srgbClr val="002060"/>
                </a:solidFill>
              </a:rPr>
              <a:t>molecule </a:t>
            </a:r>
            <a:r>
              <a:rPr lang="en-US" dirty="0" smtClean="0">
                <a:solidFill>
                  <a:srgbClr val="002060"/>
                </a:solidFill>
              </a:rPr>
              <a:t>or </a:t>
            </a:r>
            <a:r>
              <a:rPr lang="en-US" dirty="0" smtClean="0">
                <a:solidFill>
                  <a:srgbClr val="002060"/>
                </a:solidFill>
              </a:rPr>
              <a:t>ion </a:t>
            </a:r>
            <a:br>
              <a:rPr lang="en-US" dirty="0" smtClean="0">
                <a:solidFill>
                  <a:srgbClr val="002060"/>
                </a:solidFill>
              </a:rPr>
            </a:br>
            <a:r>
              <a:rPr lang="en-US" dirty="0" smtClean="0">
                <a:solidFill>
                  <a:srgbClr val="002060"/>
                </a:solidFill>
              </a:rPr>
              <a:t>is </a:t>
            </a:r>
            <a:r>
              <a:rPr lang="en-US" dirty="0">
                <a:solidFill>
                  <a:srgbClr val="002060"/>
                </a:solidFill>
              </a:rPr>
              <a:t>equal to its total </a:t>
            </a:r>
            <a:r>
              <a:rPr lang="en-US" dirty="0" smtClean="0">
                <a:solidFill>
                  <a:srgbClr val="002060"/>
                </a:solidFill>
              </a:rPr>
              <a:t>charge i.e., KMnO</a:t>
            </a:r>
            <a:r>
              <a:rPr lang="en-US" baseline="-25000" dirty="0" smtClean="0">
                <a:solidFill>
                  <a:srgbClr val="002060"/>
                </a:solidFill>
              </a:rPr>
              <a:t>4</a:t>
            </a:r>
            <a:r>
              <a:rPr lang="en-US" dirty="0" smtClean="0">
                <a:solidFill>
                  <a:srgbClr val="002060"/>
                </a:solidFill>
              </a:rPr>
              <a:t>: K= +1, Mn= +7, 4 O= 4(-2 )= -8</a:t>
            </a:r>
          </a:p>
          <a:p>
            <a:endParaRPr lang="en-US" dirty="0"/>
          </a:p>
        </p:txBody>
      </p:sp>
      <p:sp>
        <p:nvSpPr>
          <p:cNvPr id="4" name="Slide Number Placeholder 3"/>
          <p:cNvSpPr>
            <a:spLocks noGrp="1"/>
          </p:cNvSpPr>
          <p:nvPr>
            <p:ph type="sldNum" sz="quarter" idx="12"/>
          </p:nvPr>
        </p:nvSpPr>
        <p:spPr/>
        <p:txBody>
          <a:bodyPr/>
          <a:lstStyle/>
          <a:p>
            <a:fld id="{A69D9B76-05C6-454B-AEC4-5BA0B1C51C00}" type="slidenum">
              <a:rPr lang="en-US" smtClean="0"/>
              <a:t>9</a:t>
            </a:fld>
            <a:endParaRPr lang="en-US"/>
          </a:p>
        </p:txBody>
      </p:sp>
    </p:spTree>
    <p:extLst>
      <p:ext uri="{BB962C8B-B14F-4D97-AF65-F5344CB8AC3E}">
        <p14:creationId xmlns:p14="http://schemas.microsoft.com/office/powerpoint/2010/main" val="353494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Vertical)">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barn(inVertical)">
                                      <p:cBhvr>
                                        <p:cTn id="42"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1911</TotalTime>
  <Words>964</Words>
  <Application>Microsoft Office PowerPoint</Application>
  <PresentationFormat>On-screen Show (4:3)</PresentationFormat>
  <Paragraphs>202</Paragraphs>
  <Slides>20</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Symbol</vt:lpstr>
      <vt:lpstr>Times</vt:lpstr>
      <vt:lpstr>Times New Roman</vt:lpstr>
      <vt:lpstr>Office Theme</vt:lpstr>
      <vt:lpstr>CS ChemDraw Drawing</vt:lpstr>
      <vt:lpstr>Lecture 5a</vt:lpstr>
      <vt:lpstr>Announcements</vt:lpstr>
      <vt:lpstr>Scheduling </vt:lpstr>
      <vt:lpstr>Redox Reactions I</vt:lpstr>
      <vt:lpstr>Redox Reactions II</vt:lpstr>
      <vt:lpstr>Redox Reactions III</vt:lpstr>
      <vt:lpstr>Redox Reactions IV</vt:lpstr>
      <vt:lpstr>Balancing Redox Equations I</vt:lpstr>
      <vt:lpstr>Balancing Redox Equations II</vt:lpstr>
      <vt:lpstr>Example I</vt:lpstr>
      <vt:lpstr>Example I</vt:lpstr>
      <vt:lpstr>Some Oxidation-Reduction Problems</vt:lpstr>
      <vt:lpstr>Some Oxidation-Reduction Problems</vt:lpstr>
      <vt:lpstr>Some Oxidation-Reduction Problems</vt:lpstr>
      <vt:lpstr>The Titrimetric Analysis of Vitamin C</vt:lpstr>
      <vt:lpstr>The Titrimetric Analysis of Vitamin C</vt:lpstr>
      <vt:lpstr>The Titrimetric Analysis of Vitamin C</vt:lpstr>
      <vt:lpstr>The Titrimetric Analysis of Vitamin C</vt:lpstr>
      <vt:lpstr>The Titrimetric Analysis of Vitamin C</vt:lpstr>
      <vt:lpstr>Additional Information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5a</dc:title>
  <dc:creator>Alf Bacher</dc:creator>
  <cp:lastModifiedBy>Alf Bacher</cp:lastModifiedBy>
  <cp:revision>83</cp:revision>
  <dcterms:created xsi:type="dcterms:W3CDTF">2013-04-21T22:11:03Z</dcterms:created>
  <dcterms:modified xsi:type="dcterms:W3CDTF">2016-04-20T00:12:27Z</dcterms:modified>
</cp:coreProperties>
</file>