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6" r:id="rId9"/>
    <p:sldId id="262" r:id="rId10"/>
    <p:sldId id="267" r:id="rId11"/>
    <p:sldId id="268" r:id="rId12"/>
    <p:sldId id="269" r:id="rId13"/>
    <p:sldId id="273" r:id="rId14"/>
    <p:sldId id="275" r:id="rId15"/>
    <p:sldId id="279" r:id="rId16"/>
    <p:sldId id="276" r:id="rId17"/>
    <p:sldId id="277" r:id="rId18"/>
    <p:sldId id="278" r:id="rId19"/>
    <p:sldId id="265" r:id="rId20"/>
    <p:sldId id="27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0066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3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1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8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8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57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3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8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2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6DD9E-89B3-4029-BBB5-4B3A12EA9114}" type="datetimeFigureOut">
              <a:rPr lang="en-US" smtClean="0"/>
              <a:t>4/12/2016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AE67F-8827-4CDC-93A9-3D2548772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0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png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video" Target="../media/media1.gif"/><Relationship Id="rId7" Type="http://schemas.openxmlformats.org/officeDocument/2006/relationships/oleObject" Target="../embeddings/oleObject2.bin"/><Relationship Id="rId2" Type="http://schemas.microsoft.com/office/2007/relationships/media" Target="../media/media1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gif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8.png"/><Relationship Id="rId3" Type="http://schemas.microsoft.com/office/2007/relationships/media" Target="../media/media3.gif"/><Relationship Id="rId7" Type="http://schemas.microsoft.com/office/2007/relationships/media" Target="../media/media5.gif"/><Relationship Id="rId12" Type="http://schemas.openxmlformats.org/officeDocument/2006/relationships/video" Target="../media/media7.gif"/><Relationship Id="rId17" Type="http://schemas.openxmlformats.org/officeDocument/2006/relationships/image" Target="../media/image7.png"/><Relationship Id="rId2" Type="http://schemas.openxmlformats.org/officeDocument/2006/relationships/video" Target="../media/media2.gif"/><Relationship Id="rId16" Type="http://schemas.openxmlformats.org/officeDocument/2006/relationships/image" Target="../media/image6.png"/><Relationship Id="rId1" Type="http://schemas.microsoft.com/office/2007/relationships/media" Target="../media/media2.gif"/><Relationship Id="rId6" Type="http://schemas.openxmlformats.org/officeDocument/2006/relationships/video" Target="../media/media4.gif"/><Relationship Id="rId11" Type="http://schemas.microsoft.com/office/2007/relationships/media" Target="../media/media7.gif"/><Relationship Id="rId5" Type="http://schemas.microsoft.com/office/2007/relationships/media" Target="../media/media4.gif"/><Relationship Id="rId15" Type="http://schemas.openxmlformats.org/officeDocument/2006/relationships/image" Target="../media/image5.png"/><Relationship Id="rId10" Type="http://schemas.openxmlformats.org/officeDocument/2006/relationships/video" Target="../media/media6.gif"/><Relationship Id="rId4" Type="http://schemas.openxmlformats.org/officeDocument/2006/relationships/video" Target="../media/media3.gif"/><Relationship Id="rId9" Type="http://schemas.microsoft.com/office/2007/relationships/media" Target="../media/media6.gif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mov"/><Relationship Id="rId7" Type="http://schemas.openxmlformats.org/officeDocument/2006/relationships/image" Target="../media/image9.png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11.mov"/><Relationship Id="rId4" Type="http://schemas.microsoft.com/office/2007/relationships/media" Target="../media/media10.mov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3.mov"/><Relationship Id="rId7" Type="http://schemas.microsoft.com/office/2007/relationships/media" Target="../media/media17.mov"/><Relationship Id="rId12" Type="http://schemas.openxmlformats.org/officeDocument/2006/relationships/image" Target="../media/image15.png"/><Relationship Id="rId2" Type="http://schemas.microsoft.com/office/2007/relationships/media" Target="../media/media12.mov"/><Relationship Id="rId1" Type="http://schemas.openxmlformats.org/officeDocument/2006/relationships/video" Target="NULL" TargetMode="External"/><Relationship Id="rId6" Type="http://schemas.microsoft.com/office/2007/relationships/media" Target="../media/media16.mov"/><Relationship Id="rId11" Type="http://schemas.openxmlformats.org/officeDocument/2006/relationships/image" Target="../media/image14.png"/><Relationship Id="rId5" Type="http://schemas.microsoft.com/office/2007/relationships/media" Target="../media/media15.mov"/><Relationship Id="rId10" Type="http://schemas.openxmlformats.org/officeDocument/2006/relationships/image" Target="../media/image13.png"/><Relationship Id="rId4" Type="http://schemas.microsoft.com/office/2007/relationships/media" Target="../media/media14.mo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Lecture 4a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66"/>
                </a:solidFill>
              </a:rPr>
              <a:t>Infrared Spectroscopy</a:t>
            </a:r>
            <a:endParaRPr lang="en-US" sz="36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3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(C-H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4846320" cy="48768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C-H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stretching modes can be found between 2780 and 3300 cm</a:t>
            </a:r>
            <a:r>
              <a:rPr lang="en-US" sz="20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depending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type of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hybridization: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Alkanes (</a:t>
            </a:r>
            <a:r>
              <a:rPr lang="en-US" sz="1900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i="1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9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(C-H)) : </a:t>
            </a:r>
            <a:r>
              <a:rPr lang="en-US" sz="19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2810-3000 cm</a:t>
            </a:r>
            <a:r>
              <a:rPr lang="en-US" sz="1900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Alkenes or 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aromatic 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ring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9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i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(C-H)): 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3000-3150 cm</a:t>
            </a:r>
            <a:r>
              <a:rPr lang="en-US" sz="1900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9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9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Terminal alkynes (</a:t>
            </a:r>
            <a:r>
              <a:rPr lang="en-US" sz="19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9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(C-H)): 3300 cm</a:t>
            </a:r>
            <a:r>
              <a:rPr lang="en-US" sz="1900" baseline="30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9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C-H bond distance decrease from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110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422 kJ/mol) over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108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464 kJ/mol)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106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pm (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(C-H), 556 kJ/mol) indicating an increase in bond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strength.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higher the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-character in the bond is, the stronger the bond is, because the electrons are closer to the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nucleus.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635" y="1447801"/>
            <a:ext cx="3359365" cy="162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8333" y="3124200"/>
            <a:ext cx="3354667" cy="162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3635" y="4800600"/>
            <a:ext cx="3359365" cy="161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8463" y="270715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4401979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609600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(C-H)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22663" y="4114800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i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2663" y="6095999"/>
            <a:ext cx="6062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(C-H</a:t>
            </a:r>
            <a:r>
              <a:rPr lang="en-US" sz="10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27071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6895" y="2767330"/>
            <a:ext cx="1856105" cy="204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419600"/>
            <a:ext cx="901065" cy="2527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" name="Picture 1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6003925"/>
            <a:ext cx="1023620" cy="320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163056" y="1472184"/>
            <a:ext cx="0" cy="1517904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63056" y="3154426"/>
            <a:ext cx="0" cy="1517904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63056" y="4824317"/>
            <a:ext cx="0" cy="1517904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74179" y="1170801"/>
            <a:ext cx="8130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3000 cm</a:t>
            </a:r>
            <a:r>
              <a:rPr lang="en-US" sz="12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200" b="1" baseline="30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1082" y="5362506"/>
            <a:ext cx="5774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(C≡C)</a:t>
            </a:r>
            <a:endParaRPr lang="en-US" sz="10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5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(O-H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69536" cy="5029200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O-H stretching modes of alcohols and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phenols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are mostly broad and very strong (3200-3650 cm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O-H peaks that are due to carboxylic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are usually much broader (between 2500 and 3500 cm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also less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intense.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change in peak shape is a result of the different degree and nature of hydrogen bonds in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alcohols, phenols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and carboxylic acids, which often form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dimeric species.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Intramolecular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hydrogen bonds to nitro or carbonyl functions shift the peak maximum to lower wavenumbers and lead to broadening i.e.,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nitrophenols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 ortho: 3249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m, broad), meta: 3393 (s) and para: 3331 (s)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Phenols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that possess two large (branched) alkyl groups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ortho positions to the OH-function exhibit a sharp peak for the OH stretching mode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are located at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very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high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wavenumbers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(i.e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R=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iso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-C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600" baseline="-25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: 3575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 because of their reduced ability to form hydrogen bonds.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735" y="1593575"/>
            <a:ext cx="3200400" cy="15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200400"/>
            <a:ext cx="3200400" cy="1541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b="20024"/>
          <a:stretch/>
        </p:blipFill>
        <p:spPr bwMode="auto">
          <a:xfrm>
            <a:off x="5670277" y="4800600"/>
            <a:ext cx="3200400" cy="156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743200"/>
            <a:ext cx="792480" cy="274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0" y="4267200"/>
            <a:ext cx="1137920" cy="40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841133"/>
              </p:ext>
            </p:extLst>
          </p:nvPr>
        </p:nvGraphicFramePr>
        <p:xfrm>
          <a:off x="6656421" y="5715000"/>
          <a:ext cx="811179" cy="494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r:id="rId8" imgW="2027947" imgH="1235464" progId="">
                  <p:embed/>
                </p:oleObj>
              </mc:Choice>
              <mc:Fallback>
                <p:oleObj r:id="rId8" imgW="2027947" imgH="123546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56421" y="5715000"/>
                        <a:ext cx="811179" cy="494186"/>
                      </a:xfrm>
                      <a:prstGeom prst="rect">
                        <a:avLst/>
                      </a:prstGeom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6044184" y="1624055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62472" y="3249655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9048" y="4826000"/>
            <a:ext cx="0" cy="1423945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7979" y="1323201"/>
            <a:ext cx="8130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3500 cm</a:t>
            </a:r>
            <a:r>
              <a:rPr lang="en-US" sz="1200" b="1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sz="1200" b="1" baseline="30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7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I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(N-H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524000"/>
            <a:ext cx="5079047" cy="4572000"/>
          </a:xfrm>
        </p:spPr>
        <p:txBody>
          <a:bodyPr>
            <a:normAutofit fontScale="70000" lnSpcReduction="20000"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Peaks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that are due to N-H stretching modes fall in the same range (3300-3500 cm</a:t>
            </a:r>
            <a:r>
              <a:rPr lang="en-US" sz="25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) but are usually a little sharper than O-H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peaks.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Because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N-H functions are lower in polarity than 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O-H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functions, less intense peaks are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observed. 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bands due to N-H groups are less broad due to the lower tendency to form hydrogen bonding, which can also been seen in their lower boiling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points compared to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alcohols: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Primary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amines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exhibit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two peaks due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presence of a symmetric and an asymmetric vibration mode in this 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range.</a:t>
            </a:r>
            <a:endParaRPr lang="en-US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amines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show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only one peak in this range. </a:t>
            </a:r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are no peaks observed in this area for tertiary amines. </a:t>
            </a:r>
            <a:r>
              <a:rPr lang="en-US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805" y="5806419"/>
            <a:ext cx="2514600" cy="791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9913" y="1616804"/>
            <a:ext cx="3291840" cy="158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2778" y="3276600"/>
            <a:ext cx="3291840" cy="158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9913" y="4963713"/>
            <a:ext cx="3291840" cy="158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9105" y="2871470"/>
            <a:ext cx="711200" cy="20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5300" y="4419600"/>
            <a:ext cx="72136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21800" y="5867400"/>
            <a:ext cx="784860" cy="5486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15383" y="228600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0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803785" y="4070783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1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(NH)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0731" y="528708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1000" dirty="0" smtClean="0">
                <a:solidFill>
                  <a:srgbClr val="003300"/>
                </a:solidFill>
                <a:latin typeface="Symbol" pitchFamily="18" charset="2"/>
                <a:cs typeface="Times New Roman" pitchFamily="18" charset="0"/>
              </a:rPr>
              <a:t> n(NH)</a:t>
            </a:r>
            <a:endParaRPr lang="en-US" sz="1000" dirty="0">
              <a:solidFill>
                <a:srgbClr val="00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10783" y="2286000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(NH</a:t>
            </a:r>
            <a:r>
              <a:rPr lang="en-US" sz="1000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9133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(C=O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3352800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considered the most important range of the entire infrared spectrum for organic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chemists.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very strong peak between 1630 and 1850 cm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usually indicates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 carbonyl function is present in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molecule.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Analysis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exact peak position can reveal further details about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type of carbonyl function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present.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good rule of thumb is that the more reactive the carbonyl compound is,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further to the left (=higher wavenumber)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carbonyl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stretching frequency will be. The following sequence is usually observed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65760" lvl="1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240253"/>
              </p:ext>
            </p:extLst>
          </p:nvPr>
        </p:nvGraphicFramePr>
        <p:xfrm>
          <a:off x="965994" y="4114800"/>
          <a:ext cx="7212012" cy="203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CS ChemDraw Drawing" r:id="rId3" imgW="7212789" imgH="2040147" progId="ChemDraw.Document.6.0">
                  <p:embed/>
                </p:oleObj>
              </mc:Choice>
              <mc:Fallback>
                <p:oleObj name="CS ChemDraw Drawing" r:id="rId3" imgW="7212789" imgH="204014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5994" y="4114800"/>
                        <a:ext cx="7212012" cy="20399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452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Zone </a:t>
            </a:r>
            <a:r>
              <a:rPr lang="en-US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en-US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(C=O stretching)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Carbonyl functions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F9C9F-028A-493D-BB52-073FE7B35CFB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344152"/>
              </p:ext>
            </p:extLst>
          </p:nvPr>
        </p:nvGraphicFramePr>
        <p:xfrm>
          <a:off x="838200" y="1905000"/>
          <a:ext cx="7848600" cy="368956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32157"/>
                <a:gridCol w="2011243"/>
                <a:gridCol w="3505200"/>
              </a:tblGrid>
              <a:tr h="275806">
                <a:tc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Carbonyl derivative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Times"/>
                          <a:cs typeface="Times New Roman" pitchFamily="18" charset="0"/>
                        </a:rPr>
                        <a:t>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(C=O) (cm</a:t>
                      </a:r>
                      <a:r>
                        <a:rPr lang="en-US" sz="1600" b="1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Comment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acid chloride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(RCOCl)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1780-1820 (sat.)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1750-1780 (conj.)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anhydride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(RCO)</a:t>
                      </a:r>
                      <a:r>
                        <a:rPr lang="en-US" sz="1600" baseline="-25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5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1760 and ~1810 (sat.)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peaks with varying intensity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ester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(RCOOR’)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1730-1750 (sat.)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1710-1730 (conj.)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medium or strong peaks </a:t>
                      </a:r>
                      <a:b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(1000 and 1300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aldehyde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(RCHO)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1720-1740 (sat.)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1680-1705 (conj.)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two weak or medium peaks at 2750 and 2850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ketone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(RCOR’)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1705-1725 (sat.)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1665-1690 (conj.)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(CCC) at 1230-1300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 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(aromatic)</a:t>
                      </a:r>
                    </a:p>
                    <a:p>
                      <a:r>
                        <a:rPr kumimoji="0" lang="en-US" sz="1600" kern="1200" dirty="0" err="1" smtClean="0"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kumimoji="0" lang="en-US" sz="16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(CCC) at 1100-1230 cm</a:t>
                      </a:r>
                      <a:r>
                        <a:rPr kumimoji="0" lang="en-US" sz="1600" kern="1200" baseline="30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(alkyl)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carboxylic acid (RCOOH)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1700-1725 (sat.)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1680-1700 (conj.)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broad peak between 2500 and 3500 cm</a:t>
                      </a:r>
                      <a:r>
                        <a:rPr lang="en-US" sz="1600" baseline="30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13"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amide </a:t>
                      </a:r>
                      <a:b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(RCONRR’)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1680-1715  (sat.)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</a:b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1630-1680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(conj.)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Aft>
                          <a:spcPts val="120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additional peaks at 3300-3500 cm</a:t>
                      </a:r>
                      <a:r>
                        <a:rPr lang="en-US" sz="1600" baseline="30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-1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"/>
                          <a:cs typeface="Times New Roman" pitchFamily="18" charset="0"/>
                        </a:rPr>
                        <a:t>for prim. or sec. amides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5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Aldehyde vs. Ketone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carbonyl stretching frequencies for ketones and aldehydes fall into the same </a:t>
            </a:r>
            <a:r>
              <a:rPr lang="en-US" dirty="0" smtClean="0"/>
              <a:t>range.</a:t>
            </a:r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One difference is the </a:t>
            </a:r>
            <a:r>
              <a:rPr lang="en-US" dirty="0" smtClean="0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rgbClr val="7030A0"/>
                </a:solidFill>
              </a:rPr>
              <a:t>(CHO) doublet which is only found in </a:t>
            </a:r>
            <a:r>
              <a:rPr lang="en-US" dirty="0" smtClean="0">
                <a:solidFill>
                  <a:srgbClr val="7030A0"/>
                </a:solidFill>
              </a:rPr>
              <a:t>aldehydes.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Aliphatic ketones display a </a:t>
            </a:r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n</a:t>
            </a:r>
            <a:r>
              <a:rPr lang="en-US" baseline="-25000" dirty="0" err="1" smtClean="0">
                <a:solidFill>
                  <a:srgbClr val="002060"/>
                </a:solidFill>
              </a:rPr>
              <a:t>as</a:t>
            </a:r>
            <a:r>
              <a:rPr lang="en-US" dirty="0" smtClean="0">
                <a:solidFill>
                  <a:srgbClr val="002060"/>
                </a:solidFill>
              </a:rPr>
              <a:t>(CCC) mode in the range of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rgbClr val="002060"/>
                </a:solidFill>
              </a:rPr>
              <a:t>= 1140-1230 </a:t>
            </a:r>
            <a:r>
              <a:rPr lang="en-US" dirty="0" smtClean="0">
                <a:solidFill>
                  <a:srgbClr val="002060"/>
                </a:solidFill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1" b="20171"/>
          <a:stretch/>
        </p:blipFill>
        <p:spPr bwMode="auto">
          <a:xfrm>
            <a:off x="533399" y="1524002"/>
            <a:ext cx="4114800" cy="202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3" b="19958"/>
          <a:stretch/>
        </p:blipFill>
        <p:spPr bwMode="auto">
          <a:xfrm>
            <a:off x="4724400" y="1509646"/>
            <a:ext cx="4114800" cy="203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892931"/>
              </p:ext>
            </p:extLst>
          </p:nvPr>
        </p:nvGraphicFramePr>
        <p:xfrm>
          <a:off x="7736382" y="2819399"/>
          <a:ext cx="1127325" cy="548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r:id="rId5" imgW="1369438" imgH="666930" progId="">
                  <p:embed/>
                </p:oleObj>
              </mc:Choice>
              <mc:Fallback>
                <p:oleObj r:id="rId5" imgW="1369438" imgH="66693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36382" y="2819399"/>
                        <a:ext cx="1127325" cy="548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515716"/>
              </p:ext>
            </p:extLst>
          </p:nvPr>
        </p:nvGraphicFramePr>
        <p:xfrm>
          <a:off x="3581400" y="2743200"/>
          <a:ext cx="1072012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r:id="rId7" imgW="1741521" imgH="1040561" progId="">
                  <p:embed/>
                </p:oleObj>
              </mc:Choice>
              <mc:Fallback>
                <p:oleObj r:id="rId7" imgW="1741521" imgH="104056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81400" y="2743200"/>
                        <a:ext cx="1072012" cy="64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20298" y="3048000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chemeClr val="bg1"/>
                </a:solidFill>
              </a:rPr>
              <a:t>(CO)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9298" y="3048000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chemeClr val="bg1"/>
                </a:solidFill>
              </a:rPr>
              <a:t>(CO)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6068" y="2654910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rgbClr val="7030A0"/>
                </a:solidFill>
              </a:rPr>
              <a:t>(CHO)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76400"/>
            <a:ext cx="238885" cy="859280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14508" y="2408443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2060"/>
                </a:solidFill>
                <a:latin typeface="Symbol" pitchFamily="18" charset="2"/>
              </a:rPr>
              <a:t>n</a:t>
            </a:r>
            <a:r>
              <a:rPr lang="en-US" sz="1600" b="1" baseline="-25000" dirty="0" err="1" smtClean="0">
                <a:solidFill>
                  <a:srgbClr val="002060"/>
                </a:solidFill>
              </a:rPr>
              <a:t>as</a:t>
            </a:r>
            <a:r>
              <a:rPr lang="en-US" sz="1600" b="1" dirty="0" smtClean="0">
                <a:solidFill>
                  <a:srgbClr val="002060"/>
                </a:solidFill>
              </a:rPr>
              <a:t>(CCC)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9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Infrared Table 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04829"/>
              </p:ext>
            </p:extLst>
          </p:nvPr>
        </p:nvGraphicFramePr>
        <p:xfrm>
          <a:off x="1676400" y="1672683"/>
          <a:ext cx="5791200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1071"/>
                <a:gridCol w="2505529"/>
                <a:gridCol w="1600200"/>
                <a:gridCol w="914400"/>
              </a:tblGrid>
              <a:tr h="256032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Type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 of  Vibration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Frequency (cm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C—H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Alkanes	(stretch)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3000-2850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—CH</a:t>
                      </a:r>
                      <a:r>
                        <a:rPr kumimoji="0" lang="en-US" sz="1200" b="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(bend)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1450 and 1375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—CH</a:t>
                      </a:r>
                      <a:r>
                        <a:rPr kumimoji="0" lang="en-US" sz="1200" b="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	(bend)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1465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Alkenes	(stretch)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3100‑3000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(out-of-plane bend)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700‑1000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 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Aromatics      (stretch)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3150‑3050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(out‑of‑plane bend)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700-1000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 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Alkyne	(stretch)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ca. 3300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Aldehyde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2850‑2800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2750‑2700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C=C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Alkene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1680-1600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m-w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Aromatic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1600±20, 1500±20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m-w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S-H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Thiols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C≡C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Alkyne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2250‑2100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m-w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C≡N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Nitriles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2260‑2240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C=N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Imine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1600-1650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7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Infrared </a:t>
            </a:r>
            <a:r>
              <a:rPr lang="en-US" dirty="0" smtClean="0">
                <a:solidFill>
                  <a:srgbClr val="002060"/>
                </a:solidFill>
              </a:rPr>
              <a:t>Table II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914050"/>
              </p:ext>
            </p:extLst>
          </p:nvPr>
        </p:nvGraphicFramePr>
        <p:xfrm>
          <a:off x="1905000" y="1600200"/>
          <a:ext cx="5257800" cy="41386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1071"/>
                <a:gridCol w="2200729"/>
                <a:gridCol w="1371600"/>
                <a:gridCol w="914400"/>
              </a:tblGrid>
              <a:tr h="27257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Type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 of  Vibration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Frequency (cm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C=O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Aldehyde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1740‑1690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Ketone (acyclic)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1750‑1680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Carboxylic acid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1780‑1700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Ester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1750‑1730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Amide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1700‑1640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Anhydride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1820-1740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172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C—O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Alcohols, ethers, esters,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1300-1000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carboxylic acids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O—H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Alcohol, phenols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Free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3650-3600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1" dirty="0" smtClean="0">
                          <a:solidFill>
                            <a:schemeClr val="tx1"/>
                          </a:solidFill>
                        </a:rPr>
                        <a:t>      </a:t>
                      </a: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H-Bonded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3400-3200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Carboxylic acids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3300-2500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m, broad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367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N—H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 and secondary amines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515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Primary Amine (bend)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~1600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m-s, </a:t>
                      </a:r>
                      <a:r>
                        <a:rPr kumimoji="0" lang="en-US" sz="12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78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Infrared Table </a:t>
            </a:r>
            <a:r>
              <a:rPr lang="en-US" dirty="0" smtClean="0">
                <a:solidFill>
                  <a:srgbClr val="002060"/>
                </a:solidFill>
              </a:rPr>
              <a:t>III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222414"/>
              </p:ext>
            </p:extLst>
          </p:nvPr>
        </p:nvGraphicFramePr>
        <p:xfrm>
          <a:off x="2133600" y="1618785"/>
          <a:ext cx="4876800" cy="33006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1071"/>
                <a:gridCol w="1743529"/>
                <a:gridCol w="1524000"/>
                <a:gridCol w="838200"/>
              </a:tblGrid>
              <a:tr h="27257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Group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Type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 of  Vibration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Frequency (cm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Intensity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N=O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Nitro (R—NO</a:t>
                      </a:r>
                      <a:r>
                        <a:rPr kumimoji="0" lang="en-US" sz="1200" b="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1600‑1500 (asym)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1400‑1300 (sym)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600-630 (bend)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Nitroso (R-NO) 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1500-1600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S=O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Sulfone</a:t>
                      </a: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(R-SO</a:t>
                      </a:r>
                      <a:r>
                        <a:rPr kumimoji="0" lang="en-US" sz="1200" b="0" i="1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1300-1400 (asym)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1140-1200 (sym)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172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Sulfoxide (RSOR)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1050-1000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P=O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smtClean="0">
                          <a:solidFill>
                            <a:schemeClr val="tx1"/>
                          </a:solidFill>
                        </a:rPr>
                        <a:t>Phosphorus</a:t>
                      </a:r>
                      <a:r>
                        <a:rPr lang="en-US" sz="1200" b="0" i="1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i="1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i="1" dirty="0" smtClean="0">
                          <a:solidFill>
                            <a:schemeClr val="tx1"/>
                          </a:solidFill>
                        </a:rPr>
                        <a:t>oxides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1210-1140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r>
                        <a:rPr kumimoji="0"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C—X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Fluoride	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1250‑1000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Chloride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800‑600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m-s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571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Bromide, iodide</a:t>
                      </a:r>
                      <a:endParaRPr lang="en-US" sz="12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600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w-m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89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Caffeine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52222"/>
            <a:ext cx="6392333" cy="4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19800" y="1524000"/>
            <a:ext cx="685800" cy="304800"/>
          </a:xfrm>
          <a:prstGeom prst="roundRect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743200" y="2438400"/>
            <a:ext cx="0" cy="2895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39945" y="2938046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rgbClr val="7030A0"/>
                </a:solidFill>
              </a:rPr>
              <a:t>(CH, </a:t>
            </a:r>
            <a:r>
              <a:rPr lang="en-US" sz="1600" b="1" i="1" dirty="0" smtClean="0">
                <a:solidFill>
                  <a:srgbClr val="7030A0"/>
                </a:solidFill>
              </a:rPr>
              <a:t>sp</a:t>
            </a:r>
            <a:r>
              <a:rPr lang="en-US" sz="1600" b="1" i="1" baseline="30000" dirty="0" smtClean="0">
                <a:solidFill>
                  <a:srgbClr val="7030A0"/>
                </a:solidFill>
              </a:rPr>
              <a:t>2</a:t>
            </a:r>
            <a:r>
              <a:rPr lang="en-US" sz="1600" b="1" dirty="0" smtClean="0">
                <a:solidFill>
                  <a:srgbClr val="7030A0"/>
                </a:solidFill>
              </a:rPr>
              <a:t>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8034" y="2938046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rgbClr val="7030A0"/>
                </a:solidFill>
              </a:rPr>
              <a:t>(CH, </a:t>
            </a:r>
            <a:r>
              <a:rPr lang="en-US" sz="1600" b="1" i="1" dirty="0" smtClean="0">
                <a:solidFill>
                  <a:srgbClr val="7030A0"/>
                </a:solidFill>
              </a:rPr>
              <a:t>sp</a:t>
            </a:r>
            <a:r>
              <a:rPr lang="en-US" sz="1600" b="1" i="1" baseline="30000" dirty="0" smtClean="0">
                <a:solidFill>
                  <a:srgbClr val="7030A0"/>
                </a:solidFill>
              </a:rPr>
              <a:t>3</a:t>
            </a:r>
            <a:r>
              <a:rPr lang="en-US" sz="1600" b="1" dirty="0" smtClean="0">
                <a:solidFill>
                  <a:srgbClr val="7030A0"/>
                </a:solidFill>
              </a:rPr>
              <a:t>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1337" y="4825887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chemeClr val="bg1"/>
                </a:solidFill>
              </a:rPr>
              <a:t>(CO)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798" y="4497019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1600" b="1" dirty="0" smtClean="0">
                <a:solidFill>
                  <a:srgbClr val="7030A0"/>
                </a:solidFill>
              </a:rPr>
              <a:t>(CH</a:t>
            </a:r>
            <a:r>
              <a:rPr lang="en-US" sz="1600" b="1" baseline="-25000" dirty="0" smtClean="0">
                <a:solidFill>
                  <a:srgbClr val="7030A0"/>
                </a:solidFill>
              </a:rPr>
              <a:t>3</a:t>
            </a:r>
            <a:r>
              <a:rPr lang="en-US" sz="1600" b="1" dirty="0" smtClean="0">
                <a:solidFill>
                  <a:srgbClr val="7030A0"/>
                </a:solidFill>
              </a:rPr>
              <a:t>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129784" y="3962400"/>
            <a:ext cx="0" cy="60960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276907" y="3581400"/>
            <a:ext cx="1" cy="99181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26770" y="4497019"/>
            <a:ext cx="414867" cy="41971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81641" y="4338788"/>
            <a:ext cx="304800" cy="56148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17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4" grpId="0"/>
      <p:bldP spid="15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Administrative Issues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Infrared lab </a:t>
            </a:r>
            <a:r>
              <a:rPr lang="en-US" dirty="0"/>
              <a:t>will be </a:t>
            </a:r>
            <a:r>
              <a:rPr lang="en-US" dirty="0" smtClean="0"/>
              <a:t>dry </a:t>
            </a:r>
            <a:r>
              <a:rPr lang="en-US" dirty="0"/>
              <a:t>lab and </a:t>
            </a:r>
            <a:r>
              <a:rPr lang="en-US" dirty="0" smtClean="0"/>
              <a:t>it is </a:t>
            </a:r>
            <a:r>
              <a:rPr lang="en-US" dirty="0"/>
              <a:t>a group work &amp; </a:t>
            </a:r>
            <a:r>
              <a:rPr lang="en-US" dirty="0" smtClean="0"/>
              <a:t>group report</a:t>
            </a:r>
            <a:r>
              <a:rPr lang="en-US" dirty="0"/>
              <a:t>. </a:t>
            </a:r>
            <a:r>
              <a:rPr lang="en-US" dirty="0" smtClean="0"/>
              <a:t>The work sheet for this meeting was sent to you via email </a:t>
            </a:r>
            <a:r>
              <a:rPr lang="en-US" dirty="0" smtClean="0"/>
              <a:t>last Tuesday and </a:t>
            </a:r>
            <a:r>
              <a:rPr lang="en-US" dirty="0" smtClean="0"/>
              <a:t>is also posted online. </a:t>
            </a:r>
            <a:r>
              <a:rPr lang="en-US" dirty="0" smtClean="0"/>
              <a:t>You </a:t>
            </a:r>
            <a:r>
              <a:rPr lang="en-US" dirty="0"/>
              <a:t>should finish all the molecules before you leave the SLC labs.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You will turn in your Infrared worksheets with your caffeine post-lab </a:t>
            </a:r>
            <a:r>
              <a:rPr lang="en-US" b="1" u="sng" dirty="0" smtClean="0">
                <a:solidFill>
                  <a:srgbClr val="FF0000"/>
                </a:solidFill>
              </a:rPr>
              <a:t>April </a:t>
            </a:r>
            <a:r>
              <a:rPr lang="en-US" b="1" u="sng" dirty="0" smtClean="0">
                <a:solidFill>
                  <a:srgbClr val="FF0000"/>
                </a:solidFill>
              </a:rPr>
              <a:t>28 </a:t>
            </a:r>
            <a:r>
              <a:rPr lang="en-US" b="1" u="sng" dirty="0" smtClean="0">
                <a:solidFill>
                  <a:srgbClr val="FF0000"/>
                </a:solidFill>
              </a:rPr>
              <a:t>&amp; </a:t>
            </a:r>
            <a:r>
              <a:rPr lang="en-US" b="1" u="sng" dirty="0" smtClean="0">
                <a:solidFill>
                  <a:srgbClr val="FF0000"/>
                </a:solidFill>
              </a:rPr>
              <a:t>April 29, 2016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 your caffeine post lab depending on when your section meets.</a:t>
            </a:r>
          </a:p>
          <a:p>
            <a:r>
              <a:rPr lang="en-US" dirty="0" smtClean="0"/>
              <a:t>You </a:t>
            </a:r>
            <a:r>
              <a:rPr lang="en-US" dirty="0"/>
              <a:t>should come to your regular lab and your TA will walk with you to the SLC </a:t>
            </a:r>
            <a:r>
              <a:rPr lang="en-US" dirty="0" smtClean="0"/>
              <a:t>labs (YH 4341 (A, C, E, G, I) or YH 4345 (B, D, F, H, J)). </a:t>
            </a:r>
            <a:endParaRPr lang="en-US" dirty="0" smtClean="0"/>
          </a:p>
          <a:p>
            <a:r>
              <a:rPr lang="en-US" dirty="0" smtClean="0"/>
              <a:t>All the infrared molecules are saved on the Network drives. Following are the instructions on how to open files in Spartan </a:t>
            </a:r>
            <a:r>
              <a:rPr lang="en-US" dirty="0" smtClean="0"/>
              <a:t>2014:</a:t>
            </a:r>
            <a:endParaRPr lang="en-US" dirty="0" smtClean="0"/>
          </a:p>
          <a:p>
            <a:r>
              <a:rPr lang="en-US" dirty="0" smtClean="0"/>
              <a:t>Go </a:t>
            </a:r>
            <a:r>
              <a:rPr lang="en-US" dirty="0"/>
              <a:t>to Start, then Run and type the following command:</a:t>
            </a:r>
          </a:p>
          <a:p>
            <a:r>
              <a:rPr lang="en-US" dirty="0"/>
              <a:t> </a:t>
            </a:r>
            <a:r>
              <a:rPr lang="en-US" dirty="0" smtClean="0">
                <a:solidFill>
                  <a:srgbClr val="002060"/>
                </a:solidFill>
              </a:rPr>
              <a:t>                        </a:t>
            </a:r>
            <a:r>
              <a:rPr lang="en-US" b="1" dirty="0" smtClean="0">
                <a:solidFill>
                  <a:srgbClr val="002060"/>
                </a:solidFill>
              </a:rPr>
              <a:t>\\</a:t>
            </a:r>
            <a:r>
              <a:rPr lang="en-US" b="1" dirty="0">
                <a:solidFill>
                  <a:srgbClr val="002060"/>
                </a:solidFill>
              </a:rPr>
              <a:t>dellsvr2\Common Shared Files\</a:t>
            </a:r>
            <a:r>
              <a:rPr lang="en-US" b="1" dirty="0" err="1">
                <a:solidFill>
                  <a:srgbClr val="002060"/>
                </a:solidFill>
              </a:rPr>
              <a:t>ChemIR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 smtClean="0"/>
              <a:t>The </a:t>
            </a:r>
            <a:r>
              <a:rPr lang="en-US" dirty="0"/>
              <a:t>“ \ “ key is located above the Enter </a:t>
            </a:r>
            <a:r>
              <a:rPr lang="en-US" dirty="0" smtClean="0"/>
              <a:t>key.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command must be typed exactly as shown, or the file will not </a:t>
            </a:r>
            <a:r>
              <a:rPr lang="en-US" dirty="0" smtClean="0"/>
              <a:t>open.</a:t>
            </a:r>
            <a:endParaRPr lang="en-US" dirty="0"/>
          </a:p>
          <a:p>
            <a:r>
              <a:rPr lang="en-US" dirty="0"/>
              <a:t>The Spartan documents will not open directly from that folder, you need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highlight and drag the files to </a:t>
            </a:r>
            <a:r>
              <a:rPr lang="en-US" dirty="0" smtClean="0"/>
              <a:t>the </a:t>
            </a:r>
            <a:r>
              <a:rPr lang="en-US" dirty="0" smtClean="0"/>
              <a:t>desktop. </a:t>
            </a:r>
            <a:r>
              <a:rPr lang="en-US" dirty="0"/>
              <a:t> 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4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Theobromine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6451"/>
            <a:ext cx="6400800" cy="495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0000" y="4800600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chemeClr val="bg1"/>
                </a:solidFill>
              </a:rPr>
              <a:t>(CO)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743200" y="2362200"/>
            <a:ext cx="0" cy="28956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39945" y="3640723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rgbClr val="7030A0"/>
                </a:solidFill>
              </a:rPr>
              <a:t>(CH, </a:t>
            </a:r>
            <a:r>
              <a:rPr lang="en-US" sz="1600" b="1" i="1" dirty="0" smtClean="0">
                <a:solidFill>
                  <a:srgbClr val="7030A0"/>
                </a:solidFill>
              </a:rPr>
              <a:t>sp</a:t>
            </a:r>
            <a:r>
              <a:rPr lang="en-US" sz="1600" b="1" i="1" baseline="30000" dirty="0" smtClean="0">
                <a:solidFill>
                  <a:srgbClr val="7030A0"/>
                </a:solidFill>
              </a:rPr>
              <a:t>2</a:t>
            </a:r>
            <a:r>
              <a:rPr lang="en-US" sz="1600" b="1" dirty="0" smtClean="0">
                <a:solidFill>
                  <a:srgbClr val="7030A0"/>
                </a:solidFill>
              </a:rPr>
              <a:t>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1911" y="3471446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rgbClr val="7030A0"/>
                </a:solidFill>
              </a:rPr>
              <a:t>(CH, </a:t>
            </a:r>
            <a:r>
              <a:rPr lang="en-US" sz="1600" b="1" i="1" dirty="0" smtClean="0">
                <a:solidFill>
                  <a:srgbClr val="7030A0"/>
                </a:solidFill>
              </a:rPr>
              <a:t>sp</a:t>
            </a:r>
            <a:r>
              <a:rPr lang="en-US" sz="1600" b="1" i="1" baseline="30000" dirty="0" smtClean="0">
                <a:solidFill>
                  <a:srgbClr val="7030A0"/>
                </a:solidFill>
              </a:rPr>
              <a:t>3</a:t>
            </a:r>
            <a:r>
              <a:rPr lang="en-US" sz="1600" b="1" dirty="0" smtClean="0">
                <a:solidFill>
                  <a:srgbClr val="7030A0"/>
                </a:solidFill>
              </a:rPr>
              <a:t>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7077" y="2906939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sz="1600" b="1" dirty="0" smtClean="0">
                <a:solidFill>
                  <a:srgbClr val="0070C0"/>
                </a:solidFill>
              </a:rPr>
              <a:t>(NH)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962" y="407227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US" sz="1600" b="1" dirty="0" smtClean="0">
                <a:solidFill>
                  <a:srgbClr val="7030A0"/>
                </a:solidFill>
              </a:rPr>
              <a:t>(CH</a:t>
            </a:r>
            <a:r>
              <a:rPr lang="en-US" sz="1600" b="1" baseline="-25000" dirty="0" smtClean="0">
                <a:solidFill>
                  <a:srgbClr val="7030A0"/>
                </a:solidFill>
              </a:rPr>
              <a:t>3</a:t>
            </a:r>
            <a:r>
              <a:rPr lang="en-US" sz="1600" b="1" dirty="0" smtClean="0">
                <a:solidFill>
                  <a:srgbClr val="7030A0"/>
                </a:solidFill>
              </a:rPr>
              <a:t>)</a:t>
            </a:r>
            <a:endParaRPr lang="en-US" sz="1600" b="1" dirty="0">
              <a:solidFill>
                <a:srgbClr val="7030A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91354" y="3505200"/>
            <a:ext cx="0" cy="60960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334000" y="3144813"/>
            <a:ext cx="1" cy="991819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48814" y="3412123"/>
            <a:ext cx="381000" cy="359438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971801" y="2975537"/>
            <a:ext cx="0" cy="529663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43400" y="4533290"/>
            <a:ext cx="338667" cy="34351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267200" y="4338788"/>
            <a:ext cx="304800" cy="56148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2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Spectroscopy Tool Shed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Which methods are used in the organic chemistry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lab?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579836"/>
              </p:ext>
            </p:extLst>
          </p:nvPr>
        </p:nvGraphicFramePr>
        <p:xfrm>
          <a:off x="457200" y="2161585"/>
          <a:ext cx="8001000" cy="39645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00200"/>
                <a:gridCol w="1371600"/>
                <a:gridCol w="1905000"/>
                <a:gridCol w="2057400"/>
                <a:gridCol w="1066800"/>
              </a:tblGrid>
              <a:tr h="27159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Technique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Wavelength range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Observation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Information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Matrix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Infrared spectroscopy</a:t>
                      </a:r>
                    </a:p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(Raman</a:t>
                      </a:r>
                      <a:r>
                        <a:rPr lang="en-US" sz="12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spectroscopy)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…10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(200 - 400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 cm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Rotation and vibration in molecules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Presence of functional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groups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Symmetry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Solid (KBr),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Liquid, Gas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NMR spectroscopy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m ….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 m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Nuclear spins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 magnetic field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Structural information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about molecules based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on splitting pattern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Liquid, Solid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(Gas)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UV-Vis</a:t>
                      </a:r>
                      <a:r>
                        <a:rPr lang="en-US" sz="1200" b="1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spectroscopy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…. 10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(200 - 800 nm)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Excitation of electrons from bonding/non-bonding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to anti-bonding orbitals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Conjugation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Quantitative description 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 color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Liquid,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Solid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738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Mass spectrometry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…. 1000 amu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Fragmentation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molecules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Molecular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weight</a:t>
                      </a:r>
                    </a:p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Structural information from   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fragmentation pattern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“Gas”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30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EPR spectroscopy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0.01 ….  0.1 m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Electron spins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 the magnetic field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Location of unpaired </a:t>
                      </a:r>
                      <a:b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electrons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  paramagnetic 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compounds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Solid,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Liquid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664">
                <a:tc>
                  <a:txBody>
                    <a:bodyPr/>
                    <a:lstStyle/>
                    <a:p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X-Ray diffraction</a:t>
                      </a:r>
                      <a:endParaRPr lang="en-US" sz="1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…. 10</a:t>
                      </a:r>
                      <a:r>
                        <a:rPr lang="en-US" sz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Diffraction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of X-rays on nuclei in a solid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Courier New" panose="02070309020205020404" pitchFamily="49" charset="0"/>
                        <a:buChar char="o"/>
                      </a:pPr>
                      <a:r>
                        <a:rPr lang="en-US" sz="120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Crystal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structure 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Solid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90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Basic  Equation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Vibrational modes within a molecule can be 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described using the (an)harmonic oscillator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model.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This model assumes that the two masses (with known weight) are connected with a spring (with known strength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Using this model and the help of quantum mechanical calculations (Schrödinger equation), the frequencies of basic stretching and bending modes are obtained by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3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800" b="1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800" b="1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masses of involved atoms,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=force constant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chemistry, the modes are measured in wavenumber in units of “cm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while engineers often use “</a:t>
            </a:r>
            <a:r>
              <a:rPr lang="en-US" sz="2800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m” (4000 cm</a:t>
            </a:r>
            <a:r>
              <a:rPr lang="en-US" sz="28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2.5 </a:t>
            </a:r>
            <a:r>
              <a:rPr lang="en-US" sz="2800" dirty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range of interest for organic chemists is </a:t>
            </a:r>
            <a:r>
              <a:rPr lang="en-US" sz="2800" dirty="0" smtClean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650-4000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824766"/>
              </p:ext>
            </p:extLst>
          </p:nvPr>
        </p:nvGraphicFramePr>
        <p:xfrm>
          <a:off x="2590800" y="3733800"/>
          <a:ext cx="1463675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5" imgW="711000" imgH="406080" progId="Equation.3">
                  <p:embed/>
                </p:oleObj>
              </mc:Choice>
              <mc:Fallback>
                <p:oleObj name="Equation" r:id="rId5" imgW="71100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733800"/>
                        <a:ext cx="1463675" cy="83661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668260"/>
              </p:ext>
            </p:extLst>
          </p:nvPr>
        </p:nvGraphicFramePr>
        <p:xfrm>
          <a:off x="4800600" y="3657600"/>
          <a:ext cx="166211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Equation" r:id="rId7" imgW="762000" imgH="419100" progId="Equation.3">
                  <p:embed/>
                </p:oleObj>
              </mc:Choice>
              <mc:Fallback>
                <p:oleObj name="Equation" r:id="rId7" imgW="7620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657600"/>
                        <a:ext cx="1662113" cy="914400"/>
                      </a:xfrm>
                      <a:prstGeom prst="rect">
                        <a:avLst/>
                      </a:prstGeom>
                      <a:solidFill>
                        <a:srgbClr val="DDD8C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nharmonic_oscillator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t="80661" r="50000"/>
          <a:stretch/>
        </p:blipFill>
        <p:spPr>
          <a:xfrm>
            <a:off x="7010400" y="1447800"/>
            <a:ext cx="1628110" cy="66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15200" y="1447800"/>
            <a:ext cx="304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Number of Peaks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number of fundamental stretching and bending modes (n=0 to n=1) expected for a molecule increases with the number of atoms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molecule (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=number of atoms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Non-linear molecules 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3N-6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2N-5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bending, 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stretching) vibrations are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observed. 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Linear molecules, one expects to observe </a:t>
            </a:r>
            <a:r>
              <a:rPr lang="en-US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3N-5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modes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2N-4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bending, </a:t>
            </a:r>
            <a:r>
              <a:rPr lang="en-US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stretching) because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rotation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molecular axis cannot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 observed.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 addition, overtones (n=0 to n=2) (i.e., carbonyl overtones between 3300 and 3600 cm</a:t>
            </a:r>
            <a:r>
              <a:rPr lang="en-US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and combination overtones are observed in many spectra as well i.e., aromatic overtones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between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1660 and 2000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baseline="30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Thus, infrared spectroscopy is only used for small molecules because large, asymmetric molecules will display too many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peaks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unless they are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symmetric.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03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Fundamental Modes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352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movement of the atoms is along the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bond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axis while bond angles remain (almost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constant.</a:t>
            </a:r>
            <a:endParaRPr lang="en-US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Bending mode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movement of the atoms is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perpendicular to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bond axis while bond distance remains 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constant.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Since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bending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modes require less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energy than stretching modes, they are located in the middle and on the right hand side of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spectrum.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For the methylene group, there are two stretching and four bending modes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observed.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Symmetrical_stretchi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8184" y="4876800"/>
            <a:ext cx="1280160" cy="914400"/>
          </a:xfrm>
          <a:prstGeom prst="rect">
            <a:avLst/>
          </a:prstGeom>
        </p:spPr>
      </p:pic>
      <p:pic>
        <p:nvPicPr>
          <p:cNvPr id="7" name="Asymmetrical_stretchi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98344" y="4876800"/>
            <a:ext cx="1280160" cy="914400"/>
          </a:xfrm>
          <a:prstGeom prst="rect">
            <a:avLst/>
          </a:prstGeom>
        </p:spPr>
      </p:pic>
      <p:pic>
        <p:nvPicPr>
          <p:cNvPr id="8" name="Scissoring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78504" y="4876800"/>
            <a:ext cx="1280160" cy="914400"/>
          </a:xfrm>
          <a:prstGeom prst="rect">
            <a:avLst/>
          </a:prstGeom>
        </p:spPr>
      </p:pic>
      <p:pic>
        <p:nvPicPr>
          <p:cNvPr id="9" name="Modo_rotacao.gif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58664" y="4876800"/>
            <a:ext cx="1280160" cy="914400"/>
          </a:xfrm>
          <a:prstGeom prst="rect">
            <a:avLst/>
          </a:prstGeom>
        </p:spPr>
      </p:pic>
      <p:pic>
        <p:nvPicPr>
          <p:cNvPr id="10" name="Twisting.gif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38824" y="4876800"/>
            <a:ext cx="1280160" cy="914400"/>
          </a:xfrm>
          <a:prstGeom prst="rect">
            <a:avLst/>
          </a:prstGeom>
        </p:spPr>
      </p:pic>
      <p:pic>
        <p:nvPicPr>
          <p:cNvPr id="11" name="Wagging.gif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88858" y="4876800"/>
            <a:ext cx="1280160" cy="914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7053" y="5877580"/>
            <a:ext cx="750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60066"/>
                </a:solidFill>
              </a:rPr>
              <a:t>symmetric      </a:t>
            </a:r>
            <a:r>
              <a:rPr lang="en-US" sz="1400" b="1" dirty="0" smtClean="0">
                <a:solidFill>
                  <a:srgbClr val="660066"/>
                </a:solidFill>
              </a:rPr>
              <a:t>     asymmetric        </a:t>
            </a:r>
            <a:r>
              <a:rPr lang="en-US" sz="1400" b="1" dirty="0" smtClean="0">
                <a:solidFill>
                  <a:srgbClr val="C00000"/>
                </a:solidFill>
              </a:rPr>
              <a:t>scissoring              rocking                </a:t>
            </a:r>
            <a:r>
              <a:rPr lang="en-US" sz="1400" b="1" dirty="0">
                <a:solidFill>
                  <a:srgbClr val="C00000"/>
                </a:solidFill>
              </a:rPr>
              <a:t>twisting  </a:t>
            </a:r>
            <a:r>
              <a:rPr lang="en-US" sz="1400" b="1" dirty="0" smtClean="0">
                <a:solidFill>
                  <a:srgbClr val="C00000"/>
                </a:solidFill>
              </a:rPr>
              <a:t>             wagging</a:t>
            </a:r>
            <a:endParaRPr lang="en-US" sz="1400" b="1" dirty="0">
              <a:solidFill>
                <a:srgbClr val="C00000"/>
              </a:solidFill>
            </a:endParaRPr>
          </a:p>
          <a:p>
            <a:r>
              <a:rPr lang="en-US" sz="1400" b="1" i="1" dirty="0">
                <a:solidFill>
                  <a:srgbClr val="660066"/>
                </a:solidFill>
              </a:rPr>
              <a:t>stretching	   </a:t>
            </a:r>
            <a:r>
              <a:rPr lang="en-US" sz="1400" b="1" i="1" dirty="0" smtClean="0">
                <a:solidFill>
                  <a:srgbClr val="660066"/>
                </a:solidFill>
              </a:rPr>
              <a:t>     stretching            </a:t>
            </a:r>
            <a:r>
              <a:rPr lang="en-US" sz="1400" b="1" i="1" dirty="0" smtClean="0">
                <a:solidFill>
                  <a:srgbClr val="C00000"/>
                </a:solidFill>
              </a:rPr>
              <a:t>bending                 </a:t>
            </a:r>
            <a:r>
              <a:rPr lang="en-US" sz="1400" b="1" i="1" dirty="0" err="1">
                <a:solidFill>
                  <a:srgbClr val="C00000"/>
                </a:solidFill>
              </a:rPr>
              <a:t>bending</a:t>
            </a:r>
            <a:r>
              <a:rPr lang="en-US" sz="1400" b="1" i="1" dirty="0">
                <a:solidFill>
                  <a:srgbClr val="C00000"/>
                </a:solidFill>
              </a:rPr>
              <a:t> </a:t>
            </a:r>
            <a:r>
              <a:rPr lang="en-US" sz="1400" b="1" i="1" dirty="0" smtClean="0">
                <a:solidFill>
                  <a:srgbClr val="C00000"/>
                </a:solidFill>
              </a:rPr>
              <a:t>               </a:t>
            </a:r>
            <a:r>
              <a:rPr lang="en-US" sz="1400" b="1" i="1" dirty="0" err="1" smtClean="0">
                <a:solidFill>
                  <a:srgbClr val="C00000"/>
                </a:solidFill>
              </a:rPr>
              <a:t>bending</a:t>
            </a:r>
            <a:r>
              <a:rPr lang="en-US" sz="1400" b="1" i="1" dirty="0" smtClean="0">
                <a:solidFill>
                  <a:srgbClr val="C00000"/>
                </a:solidFill>
              </a:rPr>
              <a:t>               </a:t>
            </a:r>
            <a:r>
              <a:rPr lang="en-US" sz="1400" b="1" i="1" dirty="0" err="1" smtClean="0">
                <a:solidFill>
                  <a:srgbClr val="C00000"/>
                </a:solidFill>
              </a:rPr>
              <a:t>bending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5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7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7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8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Peak Intensity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 vibration will only be infrared active, if the dipole moment changes during the vibration because only then electromagnetic radiation can </a:t>
            </a:r>
            <a:br>
              <a:rPr lang="en-US" sz="2200" dirty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be absorbed or emitted. The intensity of a peak is proportional to the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change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of dipole moment (I</a:t>
            </a:r>
            <a:r>
              <a:rPr lang="en-US" sz="2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~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dirty="0" err="1">
                <a:latin typeface="Symbol" pitchFamily="18" charset="2"/>
                <a:cs typeface="Times New Roman" pitchFamily="18" charset="0"/>
              </a:rPr>
              <a:t>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Thus, groups that already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possess a significant dipole moment i.e., C-O, C=O, C=N, N=O, S=O, P=O, C-F, C-Cl, O-H, etc.,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usually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show strong peaks in the infrared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spectrum.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Functional groups in which the atoms have a small difference in electronegativity i.e., C-H, C-C, C=C and C≡C, will usually show as </a:t>
            </a:r>
            <a:b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weak or medium sized peaks in the infrared spectrum unless there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b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many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groups of this type present which can overlap resulting in a higher peak intensity</a:t>
            </a:r>
            <a:r>
              <a:rPr lang="en-US" sz="20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i.e., longer alkyl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chain. 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intensity of these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weakly polar groups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will also increase if a dipole moment is induced due to an asymmetric substitution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(donor-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C=C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-acceptor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donor-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en-US" sz="2000" b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-acceptor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i.e., RO-</a:t>
            </a:r>
            <a:r>
              <a:rPr lang="en-US" sz="20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C≡C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-COOR’ </a:t>
            </a:r>
            <a:b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4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Carbon dioxide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Carbon dioxide (4 modes=3*N-5,N=3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Most infrared spectra exhibit the “doublet” at </a:t>
            </a:r>
            <a:r>
              <a:rPr lang="en-US" sz="23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~2350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sz="2300" baseline="30000" dirty="0" smtClean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Nitrogen and oxygen do not appear in the infrared spectrum </a:t>
            </a:r>
            <a:br>
              <a:rPr lang="en-US" sz="2300" dirty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because they do not have infrared active modes due to the </a:t>
            </a:r>
            <a:br>
              <a:rPr lang="en-US" sz="2300" dirty="0">
                <a:latin typeface="Times New Roman" pitchFamily="18" charset="0"/>
                <a:cs typeface="Times New Roman" pitchFamily="18" charset="0"/>
              </a:rPr>
            </a:b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lack of a dipole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moment.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Water does appear in the infrared spectrum because it possesses infrared active modes (</a:t>
            </a:r>
            <a:r>
              <a:rPr lang="en-US" sz="2300" dirty="0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=3657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2300" baseline="-25000" dirty="0" err="1"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=3756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=1595 cm</a:t>
            </a:r>
            <a:r>
              <a:rPr lang="en-US" sz="2300" baseline="30000" dirty="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carbon dioxide_sym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72.3144"/>
                </p14:media>
              </p:ext>
            </p:extLst>
          </p:nvPr>
        </p:nvPicPr>
        <p:blipFill rotWithShape="1">
          <a:blip r:embed="rId7"/>
          <a:srcRect l="35674" t="45979" r="36504" b="41136"/>
          <a:stretch/>
        </p:blipFill>
        <p:spPr>
          <a:xfrm>
            <a:off x="6903720" y="1706880"/>
            <a:ext cx="2011680" cy="731520"/>
          </a:xfrm>
          <a:prstGeom prst="rect">
            <a:avLst/>
          </a:prstGeom>
        </p:spPr>
      </p:pic>
      <p:pic>
        <p:nvPicPr>
          <p:cNvPr id="6" name="carbon dioxide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2.0048" end="14314.0808"/>
                </p14:media>
              </p:ext>
            </p:extLst>
          </p:nvPr>
        </p:nvPicPr>
        <p:blipFill rotWithShape="1">
          <a:blip r:embed="rId7"/>
          <a:srcRect l="35038" t="45978" r="37137" b="41136"/>
          <a:stretch/>
        </p:blipFill>
        <p:spPr>
          <a:xfrm>
            <a:off x="6903720" y="2545080"/>
            <a:ext cx="2011680" cy="731520"/>
          </a:xfrm>
          <a:prstGeom prst="rect">
            <a:avLst/>
          </a:prstGeom>
        </p:spPr>
      </p:pic>
      <p:pic>
        <p:nvPicPr>
          <p:cNvPr id="7" name="carbon dioxide_deformation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14856.8024"/>
                </p14:media>
              </p:ext>
            </p:extLst>
          </p:nvPr>
        </p:nvPicPr>
        <p:blipFill rotWithShape="1">
          <a:blip r:embed="rId8"/>
          <a:srcRect l="35458" t="44099" r="36717" b="41404"/>
          <a:stretch/>
        </p:blipFill>
        <p:spPr>
          <a:xfrm>
            <a:off x="6903720" y="3368040"/>
            <a:ext cx="2011680" cy="822960"/>
          </a:xfrm>
          <a:prstGeom prst="rect">
            <a:avLst/>
          </a:prstGeom>
        </p:spPr>
      </p:pic>
      <p:pic>
        <p:nvPicPr>
          <p:cNvPr id="8" name="carbon dioxide_deformation2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7900"/>
                </p14:media>
              </p:ext>
            </p:extLst>
          </p:nvPr>
        </p:nvPicPr>
        <p:blipFill rotWithShape="1">
          <a:blip r:embed="rId9"/>
          <a:srcRect l="35809" t="45104" r="36366" b="40398"/>
          <a:stretch/>
        </p:blipFill>
        <p:spPr>
          <a:xfrm>
            <a:off x="6903720" y="4282440"/>
            <a:ext cx="2011680" cy="822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2760" y="1639669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330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n</a:t>
            </a:r>
            <a:r>
              <a:rPr lang="en-US" baseline="-25000" dirty="0">
                <a:solidFill>
                  <a:srgbClr val="FF33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0" y="2438400"/>
            <a:ext cx="472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n</a:t>
            </a:r>
            <a:r>
              <a:rPr lang="en-US" baseline="-25000" dirty="0" err="1">
                <a:solidFill>
                  <a:srgbClr val="00B05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as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03720" y="32766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d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03720" y="4191000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pitchFamily="18" charset="2"/>
                <a:ea typeface="Times New Roman"/>
                <a:cs typeface="Times New Roman" pitchFamily="18" charset="0"/>
              </a:rPr>
              <a:t>d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267277"/>
              </p:ext>
            </p:extLst>
          </p:nvPr>
        </p:nvGraphicFramePr>
        <p:xfrm>
          <a:off x="727004" y="1905000"/>
          <a:ext cx="6096000" cy="227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196"/>
                <a:gridCol w="914400"/>
                <a:gridCol w="2743200"/>
                <a:gridCol w="118420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Mode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Symbol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Infrared/Raman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Symbol" pitchFamily="18" charset="2"/>
                          <a:cs typeface="Times New Roman" pitchFamily="18" charset="0"/>
                        </a:rPr>
                        <a:t>    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(cm</a:t>
                      </a:r>
                      <a:r>
                        <a:rPr lang="en-US" sz="16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Symmetric</a:t>
                      </a:r>
                      <a:r>
                        <a:rPr lang="en-US" sz="1600" baseline="0" dirty="0" smtClean="0">
                          <a:solidFill>
                            <a:srgbClr val="FF33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stretching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330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inactive/Raman</a:t>
                      </a:r>
                      <a:r>
                        <a:rPr kumimoji="0" lang="en-US" sz="1600" kern="1200" baseline="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active</a:t>
                      </a:r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	</a:t>
                      </a:r>
                      <a:endParaRPr lang="en-US" sz="1600" dirty="0">
                        <a:solidFill>
                          <a:srgbClr val="FF33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1388, 1286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Asymmetric</a:t>
                      </a:r>
                      <a:r>
                        <a:rPr lang="en-US" sz="1600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stretching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n</a:t>
                      </a:r>
                      <a:r>
                        <a:rPr lang="en-US" sz="1600" baseline="-25000" dirty="0" err="1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as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kern="1200" dirty="0" smtClean="0"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2349</a:t>
                      </a:r>
                      <a:endParaRPr lang="en-US" sz="1600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Deformation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d</a:t>
                      </a:r>
                      <a:endParaRPr lang="en-US" sz="1600" dirty="0">
                        <a:solidFill>
                          <a:srgbClr val="0070C0"/>
                        </a:solidFill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667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Deformation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70C0"/>
                          </a:solidFill>
                          <a:effectLst/>
                          <a:latin typeface="Symbol" pitchFamily="18" charset="2"/>
                          <a:ea typeface="Times New Roman"/>
                          <a:cs typeface="Times New Roman" pitchFamily="18" charset="0"/>
                        </a:rPr>
                        <a:t>d</a:t>
                      </a:r>
                      <a:endParaRPr lang="en-US" sz="1600" dirty="0">
                        <a:solidFill>
                          <a:srgbClr val="0070C0"/>
                        </a:solidFill>
                        <a:latin typeface="Symbol" pitchFamily="18" charset="2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Infrared active/Raman inactive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667</a:t>
                      </a:r>
                      <a:endParaRPr lang="en-US" sz="1600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78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Formaldehyde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Formaldehyde has six fundamental modes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since it is not linear (=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3*N-6, N=4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Note that all of these peaks are going to be infrared active!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formaldehyde_symmmetric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00"/>
                </p14:media>
              </p:ext>
            </p:extLst>
          </p:nvPr>
        </p:nvPicPr>
        <p:blipFill rotWithShape="1">
          <a:blip r:embed="rId9"/>
          <a:srcRect l="42335" t="35385" r="43667" b="38817"/>
          <a:stretch/>
        </p:blipFill>
        <p:spPr>
          <a:xfrm>
            <a:off x="575930" y="2514600"/>
            <a:ext cx="1280160" cy="1371600"/>
          </a:xfrm>
          <a:prstGeom prst="rect">
            <a:avLst/>
          </a:prstGeom>
        </p:spPr>
      </p:pic>
      <p:pic>
        <p:nvPicPr>
          <p:cNvPr id="7" name="formaldehyde_asymmmetric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00"/>
                </p14:media>
              </p:ext>
            </p:extLst>
          </p:nvPr>
        </p:nvPicPr>
        <p:blipFill rotWithShape="1">
          <a:blip r:embed="rId9"/>
          <a:srcRect l="42502" t="35396" r="43499" b="38805"/>
          <a:stretch/>
        </p:blipFill>
        <p:spPr>
          <a:xfrm>
            <a:off x="1935480" y="2514600"/>
            <a:ext cx="1280160" cy="1371600"/>
          </a:xfrm>
          <a:prstGeom prst="rect">
            <a:avLst/>
          </a:prstGeom>
        </p:spPr>
      </p:pic>
      <p:pic>
        <p:nvPicPr>
          <p:cNvPr id="8" name="formaldehyde_carbonyl stretch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900"/>
                </p14:media>
              </p:ext>
            </p:extLst>
          </p:nvPr>
        </p:nvPicPr>
        <p:blipFill rotWithShape="1">
          <a:blip r:embed="rId9"/>
          <a:srcRect l="42333" t="33678" r="43667" b="40524"/>
          <a:stretch/>
        </p:blipFill>
        <p:spPr>
          <a:xfrm>
            <a:off x="3291840" y="2514600"/>
            <a:ext cx="1280160" cy="1371600"/>
          </a:xfrm>
          <a:prstGeom prst="rect">
            <a:avLst/>
          </a:prstGeom>
        </p:spPr>
      </p:pic>
      <p:pic>
        <p:nvPicPr>
          <p:cNvPr id="9" name="formaldehyde_inplane_bend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1800"/>
                </p14:media>
              </p:ext>
            </p:extLst>
          </p:nvPr>
        </p:nvPicPr>
        <p:blipFill rotWithShape="1">
          <a:blip r:embed="rId10"/>
          <a:srcRect l="42500" t="36257" r="43500" b="37945"/>
          <a:stretch/>
        </p:blipFill>
        <p:spPr>
          <a:xfrm>
            <a:off x="4663125" y="2514600"/>
            <a:ext cx="1280160" cy="1371600"/>
          </a:xfrm>
          <a:prstGeom prst="rect">
            <a:avLst/>
          </a:prstGeom>
        </p:spPr>
      </p:pic>
      <p:pic>
        <p:nvPicPr>
          <p:cNvPr id="10" name="formaldehyde_outofplane_bend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end="2700"/>
                </p14:media>
              </p:ext>
            </p:extLst>
          </p:nvPr>
        </p:nvPicPr>
        <p:blipFill rotWithShape="1">
          <a:blip r:embed="rId11"/>
          <a:srcRect l="43000" t="35394" r="43000" b="38808"/>
          <a:stretch/>
        </p:blipFill>
        <p:spPr>
          <a:xfrm>
            <a:off x="6050280" y="2514600"/>
            <a:ext cx="1280160" cy="1371600"/>
          </a:xfrm>
          <a:prstGeom prst="rect">
            <a:avLst/>
          </a:prstGeom>
        </p:spPr>
      </p:pic>
      <p:pic>
        <p:nvPicPr>
          <p:cNvPr id="11" name="formaldehyde_methylene_rocking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7">
                  <p14:trim end="10100"/>
                </p14:media>
              </p:ext>
            </p:extLst>
          </p:nvPr>
        </p:nvPicPr>
        <p:blipFill rotWithShape="1">
          <a:blip r:embed="rId12"/>
          <a:srcRect l="44000" t="37117" r="42000" b="37084"/>
          <a:stretch/>
        </p:blipFill>
        <p:spPr>
          <a:xfrm>
            <a:off x="7393658" y="2514600"/>
            <a:ext cx="1280160" cy="137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5930" y="3911600"/>
            <a:ext cx="8423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Symmetric      Asymmetric      Carbonyl        In-plane           Out-of-plane     Rocking</a:t>
            </a: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Bending  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Bending</a:t>
            </a:r>
            <a:endParaRPr lang="en-US" dirty="0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</a:t>
            </a:r>
            <a:r>
              <a:rPr lang="en-US" dirty="0" err="1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aseline="-25000" dirty="0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(CO)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dirty="0" smtClean="0">
                <a:solidFill>
                  <a:srgbClr val="660066"/>
                </a:solidFill>
                <a:latin typeface="Symbol" pitchFamily="18" charset="2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(CH</a:t>
            </a:r>
            <a:r>
              <a:rPr lang="en-US" baseline="-25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2766 cm</a:t>
            </a:r>
            <a:r>
              <a:rPr lang="en-US" baseline="300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2843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1746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1501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1167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    1247 cm</a:t>
            </a:r>
            <a:r>
              <a:rPr lang="en-US" baseline="300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n-US" dirty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1244</TotalTime>
  <Words>1262</Words>
  <Application>Microsoft Office PowerPoint</Application>
  <PresentationFormat>On-screen Show (4:3)</PresentationFormat>
  <Paragraphs>393</Paragraphs>
  <Slides>20</Slides>
  <Notes>0</Notes>
  <HiddenSlides>0</HiddenSlides>
  <MMClips>17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Courier New</vt:lpstr>
      <vt:lpstr>Symbol</vt:lpstr>
      <vt:lpstr>Times</vt:lpstr>
      <vt:lpstr>Times New Roman</vt:lpstr>
      <vt:lpstr>Wingdings 2</vt:lpstr>
      <vt:lpstr>Office Theme</vt:lpstr>
      <vt:lpstr>Equation</vt:lpstr>
      <vt:lpstr>CS ChemDraw Drawing</vt:lpstr>
      <vt:lpstr>Lecture 4a</vt:lpstr>
      <vt:lpstr>Administrative Issues</vt:lpstr>
      <vt:lpstr>The Spectroscopy Tool Shed </vt:lpstr>
      <vt:lpstr>The Basic  Equation</vt:lpstr>
      <vt:lpstr>Number of Peaks </vt:lpstr>
      <vt:lpstr>Fundamental Modes</vt:lpstr>
      <vt:lpstr>Peak Intensity</vt:lpstr>
      <vt:lpstr>Carbon dioxide</vt:lpstr>
      <vt:lpstr>Formaldehyde</vt:lpstr>
      <vt:lpstr>Zone I (C-H stretching)</vt:lpstr>
      <vt:lpstr>Zone I (O-H stretching)</vt:lpstr>
      <vt:lpstr>Zone I (N-H stretching)</vt:lpstr>
      <vt:lpstr>Zone III (C=O stretching)</vt:lpstr>
      <vt:lpstr>Zone III (C=O stretching)</vt:lpstr>
      <vt:lpstr>Aldehyde vs. Ketone</vt:lpstr>
      <vt:lpstr>Infrared Table I</vt:lpstr>
      <vt:lpstr>Infrared Table II</vt:lpstr>
      <vt:lpstr>Infrared Table III</vt:lpstr>
      <vt:lpstr>Caffeine</vt:lpstr>
      <vt:lpstr>Theobromine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4a</dc:title>
  <dc:creator>Alf Bacher</dc:creator>
  <cp:lastModifiedBy>Alf Bacher</cp:lastModifiedBy>
  <cp:revision>47</cp:revision>
  <dcterms:created xsi:type="dcterms:W3CDTF">2013-04-16T14:55:21Z</dcterms:created>
  <dcterms:modified xsi:type="dcterms:W3CDTF">2016-04-13T00:44:01Z</dcterms:modified>
</cp:coreProperties>
</file>