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8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5111B8-26E8-4015-85DA-00ED1EC4B783}">
          <p14:sldIdLst>
            <p14:sldId id="256"/>
            <p14:sldId id="258"/>
            <p14:sldId id="260"/>
            <p14:sldId id="261"/>
            <p14:sldId id="268"/>
            <p14:sldId id="263"/>
            <p14:sldId id="264"/>
            <p14:sldId id="265"/>
            <p14:sldId id="266"/>
          </p14:sldIdLst>
        </p14:section>
        <p14:section name="Untitled Section" id="{69D2E179-9973-4D79-BFF2-6539341713F7}">
          <p14:sldIdLst>
            <p14:sldId id="267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0066"/>
    <a:srgbClr val="660033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4660"/>
  </p:normalViewPr>
  <p:slideViewPr>
    <p:cSldViewPr>
      <p:cViewPr varScale="1">
        <p:scale>
          <a:sx n="85" d="100"/>
          <a:sy n="85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0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6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0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9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1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6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0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5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4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5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DF81A-51D5-40AA-9E96-2572517A2CC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9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image" Target="../media/image8.jpe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11" Type="http://schemas.openxmlformats.org/officeDocument/2006/relationships/oleObject" Target="../embeddings/oleObject5.bin"/><Relationship Id="rId5" Type="http://schemas.openxmlformats.org/officeDocument/2006/relationships/hyperlink" Target="http://en.wikipedia.org/wiki/File:Beta-carotene-2D-skeletal.svg" TargetMode="External"/><Relationship Id="rId10" Type="http://schemas.openxmlformats.org/officeDocument/2006/relationships/image" Target="../media/image5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3b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UV-Vis Spectroscopy</a:t>
            </a:r>
            <a:endParaRPr lang="en-US" sz="3200" b="1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1371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Important </a:t>
            </a:r>
            <a:r>
              <a:rPr lang="en-US" b="1" dirty="0" smtClean="0"/>
              <a:t>Pointers</a:t>
            </a: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Since most measurements require a serial dilution, it is imperative that the entire compound is dissolved when preparing the stock </a:t>
            </a:r>
            <a:r>
              <a:rPr lang="en-US" dirty="0" smtClean="0">
                <a:solidFill>
                  <a:srgbClr val="002060"/>
                </a:solidFill>
              </a:rPr>
              <a:t>solution.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For the calculation of the new concentration, the student needs to keep in mind that the total volume is important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i.e., if 1 mL of the stock solution was used and 9 mL of additional solvent, the concentration is one tenth of the original </a:t>
            </a:r>
            <a:r>
              <a:rPr lang="en-US" dirty="0" smtClean="0">
                <a:solidFill>
                  <a:srgbClr val="660033"/>
                </a:solidFill>
              </a:rPr>
              <a:t>concentration.</a:t>
            </a:r>
            <a:endParaRPr lang="en-US" dirty="0" smtClean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The student is supposed to run a full spectrum, which requires the software to be set to “spectrum” mode and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not to “fixed wavelength” mode (see pop down window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in the upper left hand corner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8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Example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Problem: A compound displays two absorptions in the UV-Vis range, at 280 (20000) and 450 (3000). Which concentration(s) are appropriate to measure the range from 200-750 nm?</a:t>
            </a:r>
          </a:p>
          <a:p>
            <a:r>
              <a:rPr lang="en-US" sz="2800" dirty="0" smtClean="0"/>
              <a:t>Solution: The maximum concentration is given assuming a cell length of 1 cm and A</a:t>
            </a:r>
            <a:r>
              <a:rPr lang="en-US" sz="2800" baseline="-25000" dirty="0" smtClean="0"/>
              <a:t>max</a:t>
            </a:r>
            <a:r>
              <a:rPr lang="en-US" sz="2800" dirty="0" smtClean="0"/>
              <a:t>= 1.0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C</a:t>
            </a:r>
            <a:r>
              <a:rPr lang="en-US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dirty="0" smtClean="0">
                <a:solidFill>
                  <a:srgbClr val="002060"/>
                </a:solidFill>
              </a:rPr>
              <a:t>=1/(20000*1 cm)= 5.00*10</a:t>
            </a:r>
            <a:r>
              <a:rPr lang="en-US" baseline="30000" dirty="0" smtClean="0">
                <a:solidFill>
                  <a:srgbClr val="002060"/>
                </a:solidFill>
              </a:rPr>
              <a:t>-5</a:t>
            </a:r>
            <a:r>
              <a:rPr lang="en-US" dirty="0" smtClean="0">
                <a:solidFill>
                  <a:srgbClr val="002060"/>
                </a:solidFill>
              </a:rPr>
              <a:t>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Using this concentration, the second peak displays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 absorbance of A</a:t>
            </a:r>
            <a:r>
              <a:rPr lang="en-US" baseline="-25000" dirty="0" smtClean="0">
                <a:solidFill>
                  <a:srgbClr val="002060"/>
                </a:solidFill>
              </a:rPr>
              <a:t>450</a:t>
            </a:r>
            <a:r>
              <a:rPr lang="en-US" dirty="0" smtClean="0">
                <a:solidFill>
                  <a:srgbClr val="002060"/>
                </a:solidFill>
              </a:rPr>
              <a:t>= 5.00*10</a:t>
            </a:r>
            <a:r>
              <a:rPr lang="en-US" baseline="30000" dirty="0" smtClean="0">
                <a:solidFill>
                  <a:srgbClr val="002060"/>
                </a:solidFill>
              </a:rPr>
              <a:t>-5</a:t>
            </a:r>
            <a:r>
              <a:rPr lang="en-US" dirty="0" smtClean="0">
                <a:solidFill>
                  <a:srgbClr val="002060"/>
                </a:solidFill>
              </a:rPr>
              <a:t> M * 3000= 0.150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which is above the lower limit of A</a:t>
            </a:r>
            <a:r>
              <a:rPr lang="en-US" baseline="-25000" dirty="0" smtClean="0">
                <a:solidFill>
                  <a:srgbClr val="002060"/>
                </a:solidFill>
              </a:rPr>
              <a:t>min</a:t>
            </a:r>
            <a:r>
              <a:rPr lang="en-US" dirty="0" smtClean="0">
                <a:solidFill>
                  <a:srgbClr val="002060"/>
                </a:solidFill>
              </a:rPr>
              <a:t>=0.100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3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Example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Question: How can the transitions in the example be assigned? Which color does this compound display?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Answer: The transition at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l</a:t>
            </a:r>
            <a:r>
              <a:rPr lang="en-US" dirty="0" smtClean="0">
                <a:solidFill>
                  <a:srgbClr val="002060"/>
                </a:solidFill>
              </a:rPr>
              <a:t>=280 nm is most likely a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transition, while the peak at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l</a:t>
            </a:r>
            <a:r>
              <a:rPr lang="en-US" dirty="0" smtClean="0">
                <a:solidFill>
                  <a:srgbClr val="002060"/>
                </a:solidFill>
              </a:rPr>
              <a:t>=450 nm is due to a n-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transition. This means that the compound most likely contains a highly conjugated carbonyl function. </a:t>
            </a:r>
          </a:p>
          <a:p>
            <a:r>
              <a:rPr lang="en-US" smtClean="0">
                <a:solidFill>
                  <a:srgbClr val="002060"/>
                </a:solidFill>
              </a:rPr>
              <a:t>The </a:t>
            </a:r>
            <a:r>
              <a:rPr lang="en-US" dirty="0" smtClean="0">
                <a:solidFill>
                  <a:srgbClr val="002060"/>
                </a:solidFill>
              </a:rPr>
              <a:t>compound is dark-orange in color.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1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Electronic Transitions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Most molecules absorb electromagnetic radiation in the visible and/or the ultraviolet </a:t>
            </a:r>
            <a:r>
              <a:rPr lang="en-US" dirty="0" smtClean="0"/>
              <a:t>range.</a:t>
            </a:r>
            <a:endParaRPr lang="en-US" dirty="0" smtClean="0"/>
          </a:p>
          <a:p>
            <a:r>
              <a:rPr lang="en-US" dirty="0" smtClean="0"/>
              <a:t>The absorption </a:t>
            </a:r>
            <a:r>
              <a:rPr lang="en-US" dirty="0"/>
              <a:t>of electromagnetic radiation </a:t>
            </a:r>
            <a:r>
              <a:rPr lang="en-US" dirty="0" smtClean="0"/>
              <a:t>causes electrons to </a:t>
            </a:r>
            <a:br>
              <a:rPr lang="en-US" dirty="0" smtClean="0"/>
            </a:br>
            <a:r>
              <a:rPr lang="en-US" dirty="0" smtClean="0"/>
              <a:t>be excited, which results in a promotion from a bonding or non-bonding orbitals to an anti-bonding orbitals i.e.,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*,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*. </a:t>
            </a:r>
          </a:p>
          <a:p>
            <a:r>
              <a:rPr lang="en-US" dirty="0" smtClean="0"/>
              <a:t>The larger the energy gap is, the higher the </a:t>
            </a:r>
            <a:r>
              <a:rPr lang="en-US" dirty="0"/>
              <a:t>frequency and the shorter </a:t>
            </a:r>
            <a:r>
              <a:rPr lang="en-US" dirty="0" smtClean="0"/>
              <a:t>the wavelength of the radiation required is (</a:t>
            </a:r>
            <a:r>
              <a:rPr lang="en-US" i="1" dirty="0" smtClean="0"/>
              <a:t>h</a:t>
            </a:r>
            <a:r>
              <a:rPr lang="en-US" dirty="0" smtClean="0"/>
              <a:t>= Planck’s constant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Allowed transitions i.e.,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 are usually</a:t>
            </a:r>
            <a:br>
              <a:rPr lang="en-US" dirty="0" smtClean="0"/>
            </a:br>
            <a:r>
              <a:rPr lang="en-US" dirty="0" smtClean="0"/>
              <a:t>strong (large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) while forbidden transitions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low </a:t>
            </a:r>
            <a:r>
              <a:rPr lang="en-US" dirty="0" smtClean="0">
                <a:latin typeface="Symbol" pitchFamily="18" charset="2"/>
              </a:rPr>
              <a:t>e) </a:t>
            </a:r>
            <a:r>
              <a:rPr lang="en-US" dirty="0" smtClean="0"/>
              <a:t>i.e.,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*are much </a:t>
            </a:r>
            <a:r>
              <a:rPr lang="en-US" dirty="0" smtClean="0"/>
              <a:t>weaker.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 smtClean="0"/>
              <a:t>transition metal compounds are </a:t>
            </a:r>
            <a:br>
              <a:rPr lang="en-US" dirty="0" smtClean="0"/>
            </a:br>
            <a:r>
              <a:rPr lang="en-US" dirty="0" smtClean="0"/>
              <a:t>colored because the </a:t>
            </a:r>
            <a:r>
              <a:rPr lang="en-US" i="1" dirty="0" smtClean="0"/>
              <a:t>d-d</a:t>
            </a:r>
            <a:r>
              <a:rPr lang="en-US" dirty="0" smtClean="0"/>
              <a:t> transitions fall in </a:t>
            </a:r>
            <a:br>
              <a:rPr lang="en-US" dirty="0" smtClean="0"/>
            </a:br>
            <a:r>
              <a:rPr lang="en-US" dirty="0" smtClean="0"/>
              <a:t>the visible range (note that the </a:t>
            </a:r>
            <a:r>
              <a:rPr lang="en-US" i="1" dirty="0" smtClean="0"/>
              <a:t>d</a:t>
            </a:r>
            <a:r>
              <a:rPr lang="en-US" dirty="0" smtClean="0"/>
              <a:t>-orbitals </a:t>
            </a:r>
            <a:br>
              <a:rPr lang="en-US" dirty="0" smtClean="0"/>
            </a:br>
            <a:r>
              <a:rPr lang="en-US" dirty="0" smtClean="0"/>
              <a:t>are not shown to keep the diagram simple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150" y="3744898"/>
            <a:ext cx="3183450" cy="2503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AutoShape 161"/>
          <p:cNvCxnSpPr>
            <a:cxnSpLocks noChangeShapeType="1"/>
          </p:cNvCxnSpPr>
          <p:nvPr/>
        </p:nvCxnSpPr>
        <p:spPr bwMode="auto">
          <a:xfrm flipV="1">
            <a:off x="6705600" y="4297680"/>
            <a:ext cx="0" cy="749808"/>
          </a:xfrm>
          <a:prstGeom prst="straightConnector1">
            <a:avLst/>
          </a:prstGeom>
          <a:noFill/>
          <a:ln w="2222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517881"/>
              </p:ext>
            </p:extLst>
          </p:nvPr>
        </p:nvGraphicFramePr>
        <p:xfrm>
          <a:off x="7566332" y="3733800"/>
          <a:ext cx="142526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4" imgW="901440" imgH="393480" progId="Equation.3">
                  <p:embed/>
                </p:oleObj>
              </mc:Choice>
              <mc:Fallback>
                <p:oleObj name="Equation" r:id="rId4" imgW="901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66332" y="3733800"/>
                        <a:ext cx="1425268" cy="6223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57580" y="5786735"/>
            <a:ext cx="1334020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h</a:t>
            </a:r>
            <a:r>
              <a:rPr lang="en-US" sz="1200" dirty="0" smtClean="0"/>
              <a:t>= 6.626*10</a:t>
            </a:r>
            <a:r>
              <a:rPr lang="en-US" sz="1200" baseline="30000" dirty="0" smtClean="0"/>
              <a:t>-34</a:t>
            </a:r>
            <a:r>
              <a:rPr lang="en-US" sz="1200" dirty="0" smtClean="0"/>
              <a:t> J*s</a:t>
            </a:r>
          </a:p>
          <a:p>
            <a:r>
              <a:rPr lang="en-US" sz="1200" i="1" dirty="0" smtClean="0"/>
              <a:t>c</a:t>
            </a:r>
            <a:r>
              <a:rPr lang="en-US" sz="1200" dirty="0" smtClean="0"/>
              <a:t>= 3.00*10</a:t>
            </a:r>
            <a:r>
              <a:rPr lang="en-US" sz="1200" baseline="30000" dirty="0" smtClean="0"/>
              <a:t>8</a:t>
            </a:r>
            <a:r>
              <a:rPr lang="en-US" sz="1200" dirty="0" smtClean="0"/>
              <a:t> m/s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468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What determines the wavelength?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800" dirty="0" smtClean="0"/>
          </a:p>
          <a:p>
            <a:r>
              <a:rPr lang="en-US" sz="2400" dirty="0" smtClean="0"/>
              <a:t>Most simple alkenes and ketones absorb in the UV-range because the </a:t>
            </a:r>
            <a:r>
              <a:rPr lang="en-US" sz="2400" dirty="0" smtClean="0">
                <a:latin typeface="Symbol" pitchFamily="18" charset="2"/>
              </a:rPr>
              <a:t>p-p</a:t>
            </a:r>
            <a:r>
              <a:rPr lang="en-US" sz="2400" dirty="0" smtClean="0"/>
              <a:t>* and the n-</a:t>
            </a: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* energy gaps are quite </a:t>
            </a:r>
            <a:r>
              <a:rPr lang="en-US" sz="2400" dirty="0" smtClean="0"/>
              <a:t>large.</a:t>
            </a:r>
            <a:endParaRPr lang="en-US" sz="2400" dirty="0" smtClean="0"/>
          </a:p>
          <a:p>
            <a:r>
              <a:rPr lang="en-US" sz="2400" dirty="0" smtClean="0"/>
              <a:t>Conjugation causes a bathochromic shift (red shift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r>
              <a:rPr lang="en-US" sz="2400" dirty="0" smtClean="0"/>
              <a:t>Increased conjugation often also increases the peak size </a:t>
            </a:r>
            <a:br>
              <a:rPr lang="en-US" sz="2400" dirty="0" smtClean="0"/>
            </a:br>
            <a:r>
              <a:rPr lang="en-US" sz="2400" dirty="0" smtClean="0"/>
              <a:t>as well (hyperchromic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59302"/>
              </p:ext>
            </p:extLst>
          </p:nvPr>
        </p:nvGraphicFramePr>
        <p:xfrm>
          <a:off x="838200" y="1524000"/>
          <a:ext cx="6126480" cy="146304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94560"/>
                <a:gridCol w="1091018"/>
                <a:gridCol w="1542553"/>
                <a:gridCol w="1898349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l</a:t>
                      </a:r>
                      <a:r>
                        <a:rPr lang="en-US" sz="1600" baseline="-25000" dirty="0" err="1">
                          <a:solidFill>
                            <a:schemeClr val="tx1"/>
                          </a:solidFill>
                          <a:effectLst/>
                        </a:rPr>
                        <a:t>max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(nm)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(cm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*mol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*L)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Chromophore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1,4-Pentadiene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178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</a:rPr>
                        <a:t>  26000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isolated C=C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2-Pentanone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180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900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isolated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-Carotene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133000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conjugated C=C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3-Pentenone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224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12590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conjugated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Acetophenone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246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9800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conjugated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2486025" y="30559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"/>
                <a:cs typeface="Times New Roman" pitchFamily="18" charset="0"/>
              </a:rPr>
              <a:t>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6" name="Object 40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734246"/>
              </p:ext>
            </p:extLst>
          </p:nvPr>
        </p:nvGraphicFramePr>
        <p:xfrm>
          <a:off x="7162800" y="1524000"/>
          <a:ext cx="1094470" cy="227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9" name="CS ChemDraw Drawing" r:id="rId3" imgW="1368087" imgH="284402" progId="ChemDraw.Document.6.0">
                  <p:embed/>
                </p:oleObj>
              </mc:Choice>
              <mc:Fallback>
                <p:oleObj name="CS ChemDraw Drawing" r:id="rId3" imgW="1368087" imgH="2844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2800" y="1524000"/>
                        <a:ext cx="1094470" cy="22752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 descr="http://upload.wikimedia.org/wikipedia/commons/thumb/3/37/Beta-carotene-2D-skeletal.svg/450px-Beta-carotene-2D-skeletal.svg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91124"/>
            <a:ext cx="4286250" cy="1057276"/>
          </a:xfrm>
          <a:prstGeom prst="rect">
            <a:avLst/>
          </a:prstGeom>
          <a:solidFill>
            <a:srgbClr val="C00000"/>
          </a:solidFill>
          <a:extLst/>
        </p:spPr>
      </p:pic>
      <p:graphicFrame>
        <p:nvGraphicFramePr>
          <p:cNvPr id="4097" name="Object 40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516260"/>
              </p:ext>
            </p:extLst>
          </p:nvPr>
        </p:nvGraphicFramePr>
        <p:xfrm>
          <a:off x="7162800" y="1828800"/>
          <a:ext cx="1094470" cy="53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0" name="CS ChemDraw Drawing" r:id="rId7" imgW="1368087" imgH="664234" progId="ChemDraw.Document.6.0">
                  <p:embed/>
                </p:oleObj>
              </mc:Choice>
              <mc:Fallback>
                <p:oleObj name="CS ChemDraw Drawing" r:id="rId7" imgW="1368087" imgH="6642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62800" y="1828800"/>
                        <a:ext cx="1094470" cy="53138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0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320152"/>
              </p:ext>
            </p:extLst>
          </p:nvPr>
        </p:nvGraphicFramePr>
        <p:xfrm>
          <a:off x="7162800" y="2438400"/>
          <a:ext cx="1094470" cy="53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1" name="CS ChemDraw Drawing" r:id="rId9" imgW="1368087" imgH="664234" progId="ChemDraw.Document.6.0">
                  <p:embed/>
                </p:oleObj>
              </mc:Choice>
              <mc:Fallback>
                <p:oleObj name="CS ChemDraw Drawing" r:id="rId9" imgW="1368087" imgH="6642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62800" y="2438400"/>
                        <a:ext cx="1094470" cy="53138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0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505085"/>
              </p:ext>
            </p:extLst>
          </p:nvPr>
        </p:nvGraphicFramePr>
        <p:xfrm>
          <a:off x="6980136" y="5183613"/>
          <a:ext cx="1097064" cy="98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2" name="CS ChemDraw Drawing" r:id="rId11" imgW="1371330" imgH="1235734" progId="ChemDraw.Document.6.0">
                  <p:embed/>
                </p:oleObj>
              </mc:Choice>
              <mc:Fallback>
                <p:oleObj name="CS ChemDraw Drawing" r:id="rId11" imgW="1371330" imgH="12357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80136" y="5183613"/>
                        <a:ext cx="1097064" cy="988587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40351"/>
            <a:ext cx="822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55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7896" y="2863334"/>
            <a:ext cx="4045104" cy="3449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Conjugation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* energy gap in a C=C bond is fairly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large.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The </a:t>
            </a:r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660066"/>
                </a:solidFill>
              </a:rPr>
              <a:t>-</a:t>
            </a:r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660066"/>
                </a:solidFill>
              </a:rPr>
              <a:t>* </a:t>
            </a:r>
            <a:r>
              <a:rPr lang="en-US" dirty="0" smtClean="0">
                <a:solidFill>
                  <a:srgbClr val="660066"/>
                </a:solidFill>
              </a:rPr>
              <a:t>and the n-</a:t>
            </a:r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660066"/>
                </a:solidFill>
              </a:rPr>
              <a:t>* energy gap in a C=O </a:t>
            </a:r>
            <a:r>
              <a:rPr lang="en-US" dirty="0">
                <a:solidFill>
                  <a:srgbClr val="660066"/>
                </a:solidFill>
              </a:rPr>
              <a:t>bond </a:t>
            </a:r>
            <a:r>
              <a:rPr lang="en-US" dirty="0" smtClean="0">
                <a:solidFill>
                  <a:srgbClr val="660066"/>
                </a:solidFill>
              </a:rPr>
              <a:t>are </a:t>
            </a:r>
            <a:r>
              <a:rPr lang="en-US" dirty="0">
                <a:solidFill>
                  <a:srgbClr val="660066"/>
                </a:solidFill>
              </a:rPr>
              <a:t>both</a:t>
            </a:r>
            <a:r>
              <a:rPr lang="en-US" dirty="0" smtClean="0">
                <a:solidFill>
                  <a:srgbClr val="660066"/>
                </a:solidFill>
              </a:rPr>
              <a:t/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fairly large as </a:t>
            </a:r>
            <a:r>
              <a:rPr lang="en-US" dirty="0" smtClean="0">
                <a:solidFill>
                  <a:srgbClr val="660066"/>
                </a:solidFill>
              </a:rPr>
              <a:t>well.</a:t>
            </a:r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The combination of these two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groups affords a new orbital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set where </a:t>
            </a:r>
            <a:r>
              <a:rPr lang="en-US" i="1" dirty="0" smtClean="0">
                <a:solidFill>
                  <a:srgbClr val="002060"/>
                </a:solidFill>
              </a:rPr>
              <a:t>n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and the </a:t>
            </a:r>
            <a:r>
              <a:rPr lang="en-US" dirty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00206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002060"/>
                </a:solidFill>
              </a:rPr>
              <a:t>*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gaps are much </a:t>
            </a:r>
            <a:r>
              <a:rPr lang="en-US" dirty="0" smtClean="0">
                <a:solidFill>
                  <a:srgbClr val="002060"/>
                </a:solidFill>
              </a:rPr>
              <a:t>smaller.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If less energy is required to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excite the electrons, a shift to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higher wavelengths for the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excitation will be observed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i.e.,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*) &gt;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*).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048000"/>
            <a:ext cx="3335337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40314" y="59436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C=C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46890" y="594360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C=O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1726" y="59436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C=C-C=O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7896" y="4964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75496" y="501792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660066"/>
              </a:solidFill>
              <a:latin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6319" y="555171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08496" y="44312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8680" y="33528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p*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368054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0" y="286333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36280" y="345194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660066"/>
              </a:solidFill>
              <a:latin typeface="Symbol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4049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1908" y="4038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n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8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Caffeine Spectrum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523999"/>
            <a:ext cx="5638799" cy="495637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Caffeine is </a:t>
            </a:r>
            <a:r>
              <a:rPr lang="en-US" dirty="0" smtClean="0"/>
              <a:t>aromatic because the partial double bond between the carbon atom of the carbonyl group and nitrogen </a:t>
            </a:r>
            <a:r>
              <a:rPr lang="en-US" dirty="0" smtClean="0"/>
              <a:t>atom.</a:t>
            </a:r>
            <a:endParaRPr lang="en-US" dirty="0"/>
          </a:p>
          <a:p>
            <a:r>
              <a:rPr lang="en-US" dirty="0" smtClean="0"/>
              <a:t>UV-Vis spectrum in water shows one peak: 272 nm (8810 L/(mol*cm</a:t>
            </a:r>
            <a:r>
              <a:rPr lang="en-US" dirty="0" smtClean="0"/>
              <a:t>)).</a:t>
            </a:r>
            <a:endParaRPr lang="en-US" dirty="0" smtClean="0"/>
          </a:p>
          <a:p>
            <a:r>
              <a:rPr lang="en-US" dirty="0" smtClean="0"/>
              <a:t>UV-Vis can be used to determine the amount of caffeine </a:t>
            </a:r>
            <a:r>
              <a:rPr lang="en-US" dirty="0"/>
              <a:t>in coffee </a:t>
            </a:r>
            <a:r>
              <a:rPr lang="en-US" dirty="0" smtClean="0"/>
              <a:t>beans (A. Belay et al. </a:t>
            </a:r>
            <a:r>
              <a:rPr lang="en-US" i="1" dirty="0" smtClean="0"/>
              <a:t>Food </a:t>
            </a:r>
            <a:r>
              <a:rPr lang="en-US" i="1" dirty="0"/>
              <a:t>Chemistry</a:t>
            </a:r>
            <a:r>
              <a:rPr lang="en-US" dirty="0"/>
              <a:t> </a:t>
            </a:r>
            <a:r>
              <a:rPr lang="en-US" b="1" dirty="0" smtClean="0"/>
              <a:t>2008</a:t>
            </a:r>
            <a:r>
              <a:rPr lang="en-US" dirty="0" smtClean="0"/>
              <a:t>, </a:t>
            </a:r>
            <a:r>
              <a:rPr lang="en-US" i="1" dirty="0" smtClean="0"/>
              <a:t>108, </a:t>
            </a:r>
            <a:r>
              <a:rPr lang="en-US" dirty="0" smtClean="0"/>
              <a:t>310) and other caffeine containing beverages (i.e., cola</a:t>
            </a:r>
            <a:r>
              <a:rPr lang="en-US" dirty="0" smtClean="0"/>
              <a:t>).</a:t>
            </a:r>
            <a:endParaRPr lang="en-US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37574"/>
            <a:ext cx="28765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34" t="32614" r="39932" b="27519"/>
          <a:stretch/>
        </p:blipFill>
        <p:spPr bwMode="auto">
          <a:xfrm>
            <a:off x="6096000" y="1371600"/>
            <a:ext cx="2286000" cy="1950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92" t="41251" r="40197" b="41916"/>
          <a:stretch/>
        </p:blipFill>
        <p:spPr bwMode="auto">
          <a:xfrm>
            <a:off x="6095999" y="3352800"/>
            <a:ext cx="2286000" cy="81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61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Beer Lambert Law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Fundamental law regarding absorbance of electromagnetic </a:t>
            </a:r>
            <a:r>
              <a:rPr lang="en-US" dirty="0" smtClean="0"/>
              <a:t>radiation.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cell dimension </a:t>
            </a:r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) is </a:t>
            </a:r>
            <a:r>
              <a:rPr lang="en-US" dirty="0"/>
              <a:t>usually 1 </a:t>
            </a:r>
            <a:r>
              <a:rPr lang="en-US" dirty="0" smtClean="0"/>
              <a:t>cm. 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 is wavelength dependent </a:t>
            </a:r>
            <a:r>
              <a:rPr lang="en-US" dirty="0" smtClean="0">
                <a:sym typeface="Wingdings"/>
              </a:rPr>
              <a:t> a </a:t>
            </a:r>
            <a:r>
              <a:rPr lang="en-US" dirty="0" smtClean="0"/>
              <a:t>spectrum is a plot of the </a:t>
            </a:r>
            <a:br>
              <a:rPr lang="en-US" dirty="0" smtClean="0"/>
            </a:b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-values as the function of the </a:t>
            </a:r>
            <a:r>
              <a:rPr lang="en-US" dirty="0" smtClean="0"/>
              <a:t>wavelength.</a:t>
            </a:r>
            <a:endParaRPr lang="en-US" dirty="0" smtClean="0"/>
          </a:p>
          <a:p>
            <a:r>
              <a:rPr lang="en-US" dirty="0" smtClean="0"/>
              <a:t>The larger the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 is, the larger the peak is going to </a:t>
            </a:r>
            <a:r>
              <a:rPr lang="en-US" dirty="0" smtClean="0"/>
              <a:t>be.</a:t>
            </a:r>
            <a:endParaRPr lang="en-US" dirty="0" smtClean="0"/>
          </a:p>
          <a:p>
            <a:r>
              <a:rPr lang="en-US" dirty="0"/>
              <a:t>The data given in the literature only list the wavelengths and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-values (or its log value) of </a:t>
            </a:r>
            <a:r>
              <a:rPr lang="en-US" dirty="0"/>
              <a:t>the peak maxima i.e</a:t>
            </a:r>
            <a:r>
              <a:rPr lang="en-US" dirty="0" smtClean="0"/>
              <a:t>., </a:t>
            </a:r>
            <a:r>
              <a:rPr lang="en-US" dirty="0"/>
              <a:t>331 (6460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The desirable concentration of the sample is determined by the largest and smallest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-values of the peaks in the spectral window to be </a:t>
            </a:r>
            <a:r>
              <a:rPr lang="en-US" dirty="0" smtClean="0"/>
              <a:t>measured.</a:t>
            </a:r>
            <a:endParaRPr lang="en-US" dirty="0" smtClean="0"/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929429"/>
              </p:ext>
            </p:extLst>
          </p:nvPr>
        </p:nvGraphicFramePr>
        <p:xfrm>
          <a:off x="3048000" y="2133600"/>
          <a:ext cx="2514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Equation" r:id="rId3" imgW="838080" imgH="228600" progId="Equation.3">
                  <p:embed/>
                </p:oleObj>
              </mc:Choice>
              <mc:Fallback>
                <p:oleObj name="Equation" r:id="rId3" imgW="838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2133600"/>
                        <a:ext cx="2514600" cy="685800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rgbClr val="A603AB"/>
                          </a:gs>
                          <a:gs pos="21001">
                            <a:srgbClr val="0819FB"/>
                          </a:gs>
                          <a:gs pos="35001">
                            <a:srgbClr val="1A8D48"/>
                          </a:gs>
                          <a:gs pos="52000">
                            <a:srgbClr val="FFFF00"/>
                          </a:gs>
                          <a:gs pos="73000">
                            <a:srgbClr val="EE3F17"/>
                          </a:gs>
                          <a:gs pos="88000">
                            <a:srgbClr val="E81766"/>
                          </a:gs>
                          <a:gs pos="100000">
                            <a:srgbClr val="A603AB"/>
                          </a:gs>
                        </a:gsLst>
                        <a:lin ang="8100000" scaled="1"/>
                        <a:tileRect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6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Beer Lambert Law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absorbance readings for the sample have to be in the range from A</a:t>
            </a:r>
            <a:r>
              <a:rPr lang="en-US" sz="2400" baseline="-25000" dirty="0"/>
              <a:t>min</a:t>
            </a:r>
            <a:r>
              <a:rPr lang="en-US" sz="2400" dirty="0"/>
              <a:t>=0.1 and A</a:t>
            </a:r>
            <a:r>
              <a:rPr lang="en-US" sz="2400" baseline="-25000" dirty="0"/>
              <a:t>max</a:t>
            </a:r>
            <a:r>
              <a:rPr lang="en-US" sz="2400" dirty="0"/>
              <a:t>=1 in order to be </a:t>
            </a:r>
            <a:r>
              <a:rPr lang="en-US" sz="2400" dirty="0" smtClean="0"/>
              <a:t>reliable.</a:t>
            </a:r>
            <a:endParaRPr lang="en-US" sz="2400" dirty="0" smtClean="0"/>
          </a:p>
          <a:p>
            <a:r>
              <a:rPr lang="en-US" sz="2400" dirty="0" smtClean="0"/>
              <a:t>Concentration limitations are </a:t>
            </a:r>
            <a:r>
              <a:rPr lang="en-US" sz="2400" dirty="0" smtClean="0"/>
              <a:t>due: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60066"/>
                </a:solidFill>
              </a:rPr>
              <a:t>Association at higher concentrations (c&gt;10</a:t>
            </a:r>
            <a:r>
              <a:rPr lang="en-US" sz="2000" baseline="30000" dirty="0" smtClean="0">
                <a:solidFill>
                  <a:srgbClr val="660066"/>
                </a:solidFill>
              </a:rPr>
              <a:t>-4</a:t>
            </a:r>
            <a:r>
              <a:rPr lang="en-US" sz="2000" dirty="0" smtClean="0">
                <a:solidFill>
                  <a:srgbClr val="660066"/>
                </a:solidFill>
              </a:rPr>
              <a:t> 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60066"/>
                </a:solidFill>
              </a:rPr>
              <a:t>Linear response of the detector in the </a:t>
            </a:r>
            <a:r>
              <a:rPr lang="en-US" sz="2000" dirty="0" smtClean="0">
                <a:solidFill>
                  <a:srgbClr val="660066"/>
                </a:solidFill>
              </a:rPr>
              <a:t>UV-spectrophotometer</a:t>
            </a:r>
            <a:endParaRPr lang="en-US" sz="2000" dirty="0" smtClean="0">
              <a:solidFill>
                <a:srgbClr val="6600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143000" y="3715117"/>
            <a:ext cx="3200400" cy="20116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138631" y="3710305"/>
            <a:ext cx="3194169" cy="2004695"/>
            <a:chOff x="920631" y="3886200"/>
            <a:chExt cx="3194169" cy="2004695"/>
          </a:xfrm>
          <a:noFill/>
        </p:grpSpPr>
        <p:cxnSp>
          <p:nvCxnSpPr>
            <p:cNvPr id="11" name="AutoShape 1467"/>
            <p:cNvCxnSpPr>
              <a:cxnSpLocks noChangeShapeType="1"/>
            </p:cNvCxnSpPr>
            <p:nvPr/>
          </p:nvCxnSpPr>
          <p:spPr bwMode="auto">
            <a:xfrm>
              <a:off x="1752599" y="5410200"/>
              <a:ext cx="484632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cxnSp>
          <p:nvCxnSpPr>
            <p:cNvPr id="15" name="AutoShape 2436"/>
            <p:cNvCxnSpPr>
              <a:cxnSpLocks noChangeShapeType="1"/>
            </p:cNvCxnSpPr>
            <p:nvPr/>
          </p:nvCxnSpPr>
          <p:spPr bwMode="auto">
            <a:xfrm>
              <a:off x="2240280" y="5422392"/>
              <a:ext cx="0" cy="19202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grpSp>
          <p:nvGrpSpPr>
            <p:cNvPr id="24" name="Group 23"/>
            <p:cNvGrpSpPr/>
            <p:nvPr/>
          </p:nvGrpSpPr>
          <p:grpSpPr>
            <a:xfrm>
              <a:off x="920631" y="3886200"/>
              <a:ext cx="3194169" cy="2004695"/>
              <a:chOff x="920631" y="3886200"/>
              <a:chExt cx="3194169" cy="2004695"/>
            </a:xfrm>
            <a:grpFill/>
          </p:grpSpPr>
          <p:cxnSp>
            <p:nvCxnSpPr>
              <p:cNvPr id="4" name="AutoShape 1464"/>
              <p:cNvCxnSpPr>
                <a:cxnSpLocks noChangeShapeType="1"/>
              </p:cNvCxnSpPr>
              <p:nvPr/>
            </p:nvCxnSpPr>
            <p:spPr bwMode="auto">
              <a:xfrm flipV="1">
                <a:off x="1752600" y="3886200"/>
                <a:ext cx="0" cy="17208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5" name="AutoShape 1465"/>
              <p:cNvCxnSpPr>
                <a:cxnSpLocks noChangeShapeType="1"/>
              </p:cNvCxnSpPr>
              <p:nvPr/>
            </p:nvCxnSpPr>
            <p:spPr bwMode="auto">
              <a:xfrm>
                <a:off x="1752600" y="5618362"/>
                <a:ext cx="2234565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1749056" y="4299068"/>
                <a:ext cx="2032000" cy="1324610"/>
              </a:xfrm>
              <a:custGeom>
                <a:avLst/>
                <a:gdLst>
                  <a:gd name="T0" fmla="*/ 0 w 3330"/>
                  <a:gd name="T1" fmla="*/ 2160 h 2193"/>
                  <a:gd name="T2" fmla="*/ 760 w 3330"/>
                  <a:gd name="T3" fmla="*/ 1890 h 2193"/>
                  <a:gd name="T4" fmla="*/ 2130 w 3330"/>
                  <a:gd name="T5" fmla="*/ 340 h 2193"/>
                  <a:gd name="T6" fmla="*/ 3330 w 3330"/>
                  <a:gd name="T7" fmla="*/ 0 h 2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0" h="2193">
                    <a:moveTo>
                      <a:pt x="0" y="2160"/>
                    </a:moveTo>
                    <a:cubicBezTo>
                      <a:pt x="127" y="2113"/>
                      <a:pt x="405" y="2193"/>
                      <a:pt x="760" y="1890"/>
                    </a:cubicBezTo>
                    <a:cubicBezTo>
                      <a:pt x="1115" y="1587"/>
                      <a:pt x="1702" y="655"/>
                      <a:pt x="2130" y="340"/>
                    </a:cubicBezTo>
                    <a:cubicBezTo>
                      <a:pt x="2558" y="25"/>
                      <a:pt x="3130" y="57"/>
                      <a:pt x="3330" y="0"/>
                    </a:cubicBezTo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" name="AutoShape 1468"/>
              <p:cNvCxnSpPr>
                <a:cxnSpLocks noChangeShapeType="1"/>
              </p:cNvCxnSpPr>
              <p:nvPr/>
            </p:nvCxnSpPr>
            <p:spPr bwMode="auto">
              <a:xfrm flipH="1">
                <a:off x="1749058" y="4572000"/>
                <a:ext cx="1222742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10" name="AutoShape 2437"/>
              <p:cNvCxnSpPr>
                <a:cxnSpLocks noChangeShapeType="1"/>
              </p:cNvCxnSpPr>
              <p:nvPr/>
            </p:nvCxnSpPr>
            <p:spPr bwMode="auto">
              <a:xfrm>
                <a:off x="2971800" y="4572000"/>
                <a:ext cx="0" cy="10731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sp>
            <p:nvSpPr>
              <p:cNvPr id="17" name="AutoShape 1825"/>
              <p:cNvSpPr>
                <a:spLocks/>
              </p:cNvSpPr>
              <p:nvPr/>
            </p:nvSpPr>
            <p:spPr bwMode="auto">
              <a:xfrm>
                <a:off x="3048000" y="4572001"/>
                <a:ext cx="90805" cy="850392"/>
              </a:xfrm>
              <a:prstGeom prst="rightBrace">
                <a:avLst>
                  <a:gd name="adj1" fmla="val 82226"/>
                  <a:gd name="adj2" fmla="val 50000"/>
                </a:avLst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Text Box 1826"/>
              <p:cNvSpPr txBox="1">
                <a:spLocks noChangeArrowheads="1"/>
              </p:cNvSpPr>
              <p:nvPr/>
            </p:nvSpPr>
            <p:spPr bwMode="auto">
              <a:xfrm>
                <a:off x="3200400" y="4853369"/>
                <a:ext cx="859790" cy="28765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dirty="0">
                    <a:effectLst/>
                    <a:latin typeface="Times"/>
                    <a:ea typeface="Times"/>
                    <a:cs typeface="Times New Roman"/>
                  </a:rPr>
                  <a:t>Linear range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19" name="Text Box 1472"/>
              <p:cNvSpPr txBox="1">
                <a:spLocks noChangeArrowheads="1"/>
              </p:cNvSpPr>
              <p:nvPr/>
            </p:nvSpPr>
            <p:spPr bwMode="auto">
              <a:xfrm>
                <a:off x="3200400" y="5645150"/>
                <a:ext cx="914400" cy="24574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dirty="0">
                    <a:effectLst/>
                    <a:latin typeface="Times"/>
                    <a:ea typeface="Times"/>
                    <a:cs typeface="Times New Roman"/>
                  </a:rPr>
                  <a:t>Concentration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920631" y="3962400"/>
                <a:ext cx="800219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Absorbance</a:t>
                </a:r>
                <a:endParaRPr lang="en-US" sz="1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382234" y="5272183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0.1</a:t>
                </a:r>
                <a:endParaRPr lang="en-US" sz="1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56834" y="4448889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1.0</a:t>
                </a:r>
                <a:endParaRPr lang="en-US" sz="1000" dirty="0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2251332" y="5442467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</a:t>
            </a:r>
            <a:r>
              <a:rPr lang="en-US" sz="1200" baseline="-25000" dirty="0" err="1" smtClean="0"/>
              <a:t>min</a:t>
            </a:r>
            <a:endParaRPr lang="en-US" sz="12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5438001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</a:t>
            </a:r>
            <a:r>
              <a:rPr lang="en-US" sz="1200" baseline="-25000" dirty="0" err="1" smtClean="0"/>
              <a:t>max</a:t>
            </a:r>
            <a:endParaRPr lang="en-US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11016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Practical Aspects of UV-Vis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i="1" dirty="0" smtClean="0">
                <a:solidFill>
                  <a:srgbClr val="800000"/>
                </a:solidFill>
              </a:rPr>
              <a:t>Cuvette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3300"/>
                </a:solidFill>
              </a:rPr>
              <a:t>It cannot absorb in the measurement </a:t>
            </a:r>
            <a:r>
              <a:rPr lang="en-US" sz="1800" dirty="0" smtClean="0">
                <a:solidFill>
                  <a:srgbClr val="003300"/>
                </a:solidFill>
              </a:rPr>
              <a:t>window: </a:t>
            </a:r>
            <a:endParaRPr lang="en-US" sz="1800" dirty="0" smtClean="0">
              <a:solidFill>
                <a:srgbClr val="003300"/>
              </a:solidFill>
            </a:endParaRP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Plastic cuvettes absorb more or less in the UV-range </a:t>
            </a:r>
            <a:r>
              <a:rPr lang="en-US" sz="1600" dirty="0" smtClean="0">
                <a:solidFill>
                  <a:srgbClr val="002060"/>
                </a:solidFill>
              </a:rPr>
              <a:t>already.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Most test tubes (</a:t>
            </a:r>
            <a:r>
              <a:rPr lang="en-US" sz="1600" dirty="0" err="1" smtClean="0">
                <a:solidFill>
                  <a:srgbClr val="002060"/>
                </a:solidFill>
              </a:rPr>
              <a:t>borosilicates</a:t>
            </a:r>
            <a:r>
              <a:rPr lang="en-US" sz="1600" dirty="0" smtClean="0">
                <a:solidFill>
                  <a:srgbClr val="002060"/>
                </a:solidFill>
              </a:rPr>
              <a:t>) start to absorb around 340 </a:t>
            </a:r>
            <a:r>
              <a:rPr lang="en-US" sz="1600" dirty="0" smtClean="0">
                <a:solidFill>
                  <a:srgbClr val="002060"/>
                </a:solidFill>
              </a:rPr>
              <a:t>nm.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Quartz cuvettes have a larger optical window, but are very expensive (~$100 each</a:t>
            </a:r>
            <a:r>
              <a:rPr lang="en-US" sz="1600" dirty="0" smtClean="0">
                <a:solidFill>
                  <a:srgbClr val="002060"/>
                </a:solidFill>
              </a:rPr>
              <a:t>).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3300"/>
                </a:solidFill>
              </a:rPr>
              <a:t>It has to be stable towards the solvent and the </a:t>
            </a:r>
            <a:r>
              <a:rPr lang="en-US" sz="1800" dirty="0" smtClean="0">
                <a:solidFill>
                  <a:srgbClr val="003300"/>
                </a:solidFill>
              </a:rPr>
              <a:t>compound:</a:t>
            </a:r>
            <a:endParaRPr lang="en-US" sz="1800" dirty="0" smtClean="0">
              <a:solidFill>
                <a:srgbClr val="003300"/>
              </a:solidFill>
            </a:endParaRP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Most plastic cuvettes are etched or dissolved by low polarity solvents and can only be used with alcohols or </a:t>
            </a:r>
            <a:r>
              <a:rPr lang="en-US" sz="1600" dirty="0" smtClean="0">
                <a:solidFill>
                  <a:srgbClr val="002060"/>
                </a:solidFill>
              </a:rPr>
              <a:t>water.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Quartz cuvettes are stable when used with most organic </a:t>
            </a:r>
            <a:r>
              <a:rPr lang="en-US" sz="1600" dirty="0" smtClean="0">
                <a:solidFill>
                  <a:srgbClr val="002060"/>
                </a:solidFill>
              </a:rPr>
              <a:t>solvents.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5" name="Picture 4" descr="http://www.choicesci.com/uvcuvets_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648200"/>
            <a:ext cx="10668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 descr="data:image/jpg;base64,/9j/4AAQSkZJRgABAQAAAQABAAD/2wCEAAkGBhAPDxAQEA8QDw0PEA8PDxAPDQ8MDw8NFBAWFBUQFRIXHCYeFxkmGRISHy8gJicpLSwsFR4xNTAqNSYrLCkBCQoKDgwOGg8PFCkcHBwpKSksLCkpKSksKSkpKSkpKSkpLDUpLCwpKSksKSkpKSkpKiksLCkpKSwpLCkpLCkpLP/AABEIALQAtAMBIgACEQEDEQH/xAAcAAEAAQUBAQAAAAAAAAAAAAAAAwECBAYHBQj/xABJEAABAgMCBwwFCQYHAAAAAAAAAQIDERIEIQUHJHFzsrMGFCIxM0FRUmF0krEyNHKBkRYjJVSCocHC0RNjk6Kj8BUXQkNTZIP/xAAaAQEAAwEBAQAAAAAAAAAAAAAAAwQFAgEG/8QAIxEBAAIDAAIBBAMAAAAAAAAAAAERAgMyBDEzEyEigRIjUf/aAAwDAQACEQMRAD8A7iAABh4X9Xj6GLs1MwxML+rx9DF2agfJMO0xJJw38XXcXb5f13+NSOG25MxdIu0rrt8v67/Go3y/rv8AGpbISFC7fL+u/wAajfL+u/xqWyEhQu3y/rv8ajfL+u/xqWyEhQu3y/rv8ajfL+u/xqWyEhQu3y/rv8ajfL+u/wAalshIULt8v67/ABqN8v67/EpbISFDpmIWM5cIWpHOcqb0bcrlX/eQ7qcJxCJ9IWrujdsh3Yq7Ok2HoABw6AAAAAAxMLerx9DF2amWYmFvV4+hi6igfJUNLkzF1JcxLkzFZF9XWUikvkJB4spFJfISAspFJfISAspEi+QkBHISJJCQEchIkkJAdHxDJ9IWnuibZDuhw3ESn0hae6ptkO5FTb0nw9AAI3QAAAAAGJhb1eNoYuoplmJhX1eNoouooHykxtyZitJfDS5MxWk0KVbWUikvpFIe2jpFJLIpSBHSKTIgWZ0RyMhtdEes5NY1XOWSTW5DM+T1r+qxv4Z5cDy6RSesm5u1rxWWL8ETzUu+S1t+qxP5L+xL+MWPHpFJK6GqKqKklRVRUVJKipxoqcy9hSk9EdIpJJCkDoeItMvtPdU2qHcDiWI5MvtPdU2qHbSnt6TYegAEbsAAAAADFwr6vG0UXUUyjFwpyEbRRdRQPlmG25MxdSXsbcmYrSaVKiOgUklIpFCOgUklIpBbYMXaSwjDWU6YUaacU20yVvwJ8M7grTDtERIKw1syvV0B0S1shKsJb0RWudOaTVPcUxdNy9NDF8kNo3bYC31CcrWoseBOJDWU1e1E4cP4XpmIMsqzq0kR+LS/kRa+tZffb4PH8T39xu4l8KNviO+A5IXIpCtDYyftus5W3XdHSqGmWHBzrRFhwobUWJFcjGXc6869CJevZI6t/hLYFmSzQEREY1ES+hXyclU3cyuvSfah5tmoq3uEW0zGPgRIMdlpbTRa0c56NciokdvpORU5nXLnmajSbxu+gPZCs6OYyGix7Q+ExizRsFUZJHSuR053JcaZQSa/vjDnL7SipFJLSKSSnDf8SCZdaO6ptUO1nF8SiZdaO7JtUO0FLd2sa/QACJ2AAAAABi4T5CNoomoplGNhPkI2iiaigfMTG3JmK0kjW3IVpNWIUkVIpJaRSe0WipFJLSKTyi2wYu0y7/wjeSHQoqyiKvOjkVM5oeLxuWroIvkhv0dOG7P+hR39LOv012y4GbY8KOisREgx7NFiMT/jerkSI1OhJrNOxT31Wa/3/fEYGEn5RB7LNGT+diGelykeU37dYxTVcaDbrGnZF/KaHSb9jQvWyexF80NGpLuniEGz2ipFBLSKSWnFt7xLJlto7sm1Q7KcdxMplto7sm0Q7EUN/axr5AAQpAAAAAAMbCXIRdFE1FMkxsJcjF0cTUUD5sY25MxWkkYy5MxWk11FFSKSWkUiniKkI0lpFIobDi+bljtBE80N5tHpuz/iaXi/blb+7v1kN1jXvd7Rn+R3K1q5eZhFPn4Xd4v3xWGe70lzmBb1ylnd3bZv6GevpLnIskkNXxl3usmjiL96Gl0m64x74tmT9y/WNPpL+mPwhU2dIqRSS0lsV9KEzhvOJ1Mtj92TaIdfONYmXqtutHdk2qHZTO39revkABCkAAAAAAxsI8jF0cTUUyTHwjyMXRxNRQPnZrbkK0kjW3IVpNlnoqRSS0ikCKkpQTUikDYNwLcqid3frIbjEThOzr5mpbgW5TE0C66G3vThLnUzvJ7W9PMPLtzcpb3fzjIZjfS95BhJmUy/6zPvik7UvIckkNaxhp89Z+yCuuapSbbjA5eDofzKalGiUp2mlp4hUz6lHFejc5gxHKq3l0Ryqt5VrJXr7jufu8b3iXZlto7sm0Q7IcexNLlto7sm0Q7CZ2/tZ18gAIUgAAAAAGPhDkYujiaimQY+EORi6OJqqIHAGtuQrSSNbchWk3IZyKkUktIpDy0VIpJaRSB7+4JuUxND+dDa1ThLnXzNa3Bs+fjdkFNohtStvXOvmZnk9yu6uYeZbb7Tf9XhJ/WX9CdE4X2vxLLUmUroYG1cTI3hfaXzIMvaSGp4xYyNtEPp/YJ97lNJe6azU23GUmWQ+7s1lNXayV6mjq4hVz6lGjJXqWreXqkzLstjnevESVbi6bnichKlrjuXns6bRDrpy/FY2VqjaBNodQM/yIrZKzqm8QAECUAAAAADHt/IxNG/VUyDHt/JRNG/VUQOEsbchWkva24upN2PTMRSEjLslgiRnK2G2tyJVKaJdxTv7TYoW4RVaiuiuR8kqRrEc1F6EVSLZtww9y7xwyy9NSpFJ7OHtzj7K1IiKroM0a5XIiKxV4lzLxHlIh1hnjnFw8yxnGalsW4Jvz0bQprobUjOEudTV9wkZG2p0NeOLCVrfaatUjd0wc+arK6czO8qP7FvTy8C0sXfT7l5Oy8yyvc5eMnY2bvtL5nrxGuR6w5f6Wql3PeRw8FvnOXEpBM2liKc2xjpK3J2QId3vU1RUmbZjMZLCCp+4hfieHZLFzu9xp6YvCFPZNZSjslj51M6kkRokT0ittmLBMqjaBNodMObYskyqNoE1zpJl+T8krmnhUAFdMAAAAABBb+SiaN+qpOQW7komjfqqIeS4g1tyF0i5rbitJ9AzElgtboMRsRvNc5Olq8Z0Oy4aZQ1amcJEX00Q5xIUp0Fbb48bJu6S4bpxinQbfhOBFY6HEdCWG9Fa5quS9Og0XCllhQ4lMF1TKfaRq9EzHoToK0jV4/08r/kZ7f5RVL7DalgxYcVOOG9r/ci3p8Jm9Oxk2fmgR1Xo4CXfE0KkUnWzRjsm8nOO3LGKhu78Y8Lms0Zc74aFn+ZLfqj/wCMw0ukUnEeLr/x19fNNugtu/LU60KyibGMRlVUkanSYsiSkUljHCMYqEc5TM3KOkUkkikjqnLasWqZVF0Ca50g5zi4TKYuhTXOimR5XySv6eFQAVkwAAAAAEFu5KJo36qk5BbuSiew/VUQS4w1LkEi5qFZH0LKlZISL5CQeLJCRfISAskJF8hICyQkXyEgLJCRfISAspFJfISA2fF0mUxdCmudDQ59i8TKYuhTXOgoY/l/LP6aGnhUAFZMAAAAABBbeSiew/VUqBBLjrW3IVpKg+iZUqUikqA8UpFJUAUpFJUAUpFJUAUpFJUAUpFJUAbPi/blEXQprm/IAY3l/LP6aGnhUAFZMAAD/9k="/>
          <p:cNvSpPr>
            <a:spLocks noChangeAspect="1" noChangeArrowheads="1"/>
          </p:cNvSpPr>
          <p:nvPr/>
        </p:nvSpPr>
        <p:spPr bwMode="auto">
          <a:xfrm>
            <a:off x="155575" y="-8223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g;base64,/9j/4AAQSkZJRgABAQAAAQABAAD/2wCEAAkGBhAPDxAQEA8QDw0PEA8PDxAPDQ8MDw8NFBAWFBUQFRIXHCYeFxkmGRISHy8gJicpLSwsFR4xNTAqNSYrLCkBCQoKDgwOGg8PFCkcHBwpKSksLCkpKSksKSkpKSkpKSkpLDUpLCwpKSksKSkpKSkpKiksLCkpKSwpLCkpLCkpLP/AABEIALQAtAMBIgACEQEDEQH/xAAcAAEAAQUBAQAAAAAAAAAAAAAAAwECBAYHBQj/xABJEAABAgMCBwwFCQYHAAAAAAAAAQIDERIEIQUHJHFzsrMGFCIxM0FRUmF0krEyNHKBkRYjJVSCocHC0RNjk6Kj8BUXQkNTZIP/xAAaAQEAAwEBAQAAAAAAAAAAAAAAAwQFAgEG/8QAIxEBAAIDAAIBBAMAAAAAAAAAAAERAgMyBDEzEyEigRIjUf/aAAwDAQACEQMRAD8A7iAABh4X9Xj6GLs1MwxML+rx9DF2agfJMO0xJJw38XXcXb5f13+NSOG25MxdIu0rrt8v67/Go3y/rv8AGpbISFC7fL+u/wAajfL+u/xqWyEhQu3y/rv8ajfL+u/xqWyEhQu3y/rv8ajfL+u/xqWyEhQu3y/rv8ajfL+u/wAalshIULt8v67/ABqN8v67/EpbISFDpmIWM5cIWpHOcqb0bcrlX/eQ7qcJxCJ9IWrujdsh3Yq7Ok2HoABw6AAAAAAxMLerx9DF2amWYmFvV4+hi6igfJUNLkzF1JcxLkzFZF9XWUikvkJB4spFJfISAspFJfISAspEi+QkBHISJJCQEchIkkJAdHxDJ9IWnuibZDuhw3ESn0hae6ptkO5FTb0nw9AAI3QAAAAAGJhb1eNoYuoplmJhX1eNoouooHykxtyZitJfDS5MxWk0KVbWUikvpFIe2jpFJLIpSBHSKTIgWZ0RyMhtdEes5NY1XOWSTW5DM+T1r+qxv4Z5cDy6RSesm5u1rxWWL8ETzUu+S1t+qxP5L+xL+MWPHpFJK6GqKqKklRVRUVJKipxoqcy9hSk9EdIpJJCkDoeItMvtPdU2qHcDiWI5MvtPdU2qHbSnt6TYegAEbsAAAAADFwr6vG0UXUUyjFwpyEbRRdRQPlmG25MxdSXsbcmYrSaVKiOgUklIpFCOgUklIpBbYMXaSwjDWU6YUaacU20yVvwJ8M7grTDtERIKw1syvV0B0S1shKsJb0RWudOaTVPcUxdNy9NDF8kNo3bYC31CcrWoseBOJDWU1e1E4cP4XpmIMsqzq0kR+LS/kRa+tZffb4PH8T39xu4l8KNviO+A5IXIpCtDYyftus5W3XdHSqGmWHBzrRFhwobUWJFcjGXc6869CJevZI6t/hLYFmSzQEREY1ES+hXyclU3cyuvSfah5tmoq3uEW0zGPgRIMdlpbTRa0c56NciokdvpORU5nXLnmajSbxu+gPZCs6OYyGix7Q+ExizRsFUZJHSuR053JcaZQSa/vjDnL7SipFJLSKSSnDf8SCZdaO6ptUO1nF8SiZdaO7JtUO0FLd2sa/QACJ2AAAAABi4T5CNoomoplGNhPkI2iiaigfMTG3JmK0kjW3IVpNWIUkVIpJaRSe0WipFJLSKTyi2wYu0y7/wjeSHQoqyiKvOjkVM5oeLxuWroIvkhv0dOG7P+hR39LOv012y4GbY8KOisREgx7NFiMT/jerkSI1OhJrNOxT31Wa/3/fEYGEn5RB7LNGT+diGelykeU37dYxTVcaDbrGnZF/KaHSb9jQvWyexF80NGpLuniEGz2ipFBLSKSWnFt7xLJlto7sm1Q7KcdxMplto7sm0Q7EUN/axr5AAQpAAAAAAMbCXIRdFE1FMkxsJcjF0cTUUD5sY25MxWkkYy5MxWk11FFSKSWkUiniKkI0lpFIobDi+bljtBE80N5tHpuz/iaXi/blb+7v1kN1jXvd7Rn+R3K1q5eZhFPn4Xd4v3xWGe70lzmBb1ylnd3bZv6GevpLnIskkNXxl3usmjiL96Gl0m64x74tmT9y/WNPpL+mPwhU2dIqRSS0lsV9KEzhvOJ1Mtj92TaIdfONYmXqtutHdk2qHZTO39revkABCkAAAAAAxsI8jF0cTUUyTHwjyMXRxNRQPnZrbkK0kjW3IVpNlnoqRSS0ikCKkpQTUikDYNwLcqid3frIbjEThOzr5mpbgW5TE0C66G3vThLnUzvJ7W9PMPLtzcpb3fzjIZjfS95BhJmUy/6zPvik7UvIckkNaxhp89Z+yCuuapSbbjA5eDofzKalGiUp2mlp4hUz6lHFejc5gxHKq3l0Ryqt5VrJXr7jufu8b3iXZlto7sm0Q7IcexNLlto7sm0Q7CZ2/tZ18gAIUgAAAAAGPhDkYujiaimQY+EORi6OJqqIHAGtuQrSSNbchWk3IZyKkUktIpDy0VIpJaRSB7+4JuUxND+dDa1ThLnXzNa3Bs+fjdkFNohtStvXOvmZnk9yu6uYeZbb7Tf9XhJ/WX9CdE4X2vxLLUmUroYG1cTI3hfaXzIMvaSGp4xYyNtEPp/YJ97lNJe6azU23GUmWQ+7s1lNXayV6mjq4hVz6lGjJXqWreXqkzLstjnevESVbi6bnichKlrjuXns6bRDrpy/FY2VqjaBNodQM/yIrZKzqm8QAECUAAAAADHt/IxNG/VUyDHt/JRNG/VUQOEsbchWkva24upN2PTMRSEjLslgiRnK2G2tyJVKaJdxTv7TYoW4RVaiuiuR8kqRrEc1F6EVSLZtww9y7xwyy9NSpFJ7OHtzj7K1IiKroM0a5XIiKxV4lzLxHlIh1hnjnFw8yxnGalsW4Jvz0bQprobUjOEudTV9wkZG2p0NeOLCVrfaatUjd0wc+arK6czO8qP7FvTy8C0sXfT7l5Oy8yyvc5eMnY2bvtL5nrxGuR6w5f6Wql3PeRw8FvnOXEpBM2liKc2xjpK3J2QId3vU1RUmbZjMZLCCp+4hfieHZLFzu9xp6YvCFPZNZSjslj51M6kkRokT0ittmLBMqjaBNodMObYskyqNoE1zpJl+T8krmnhUAFdMAAAAABBb+SiaN+qpOQW7komjfqqIeS4g1tyF0i5rbitJ9AzElgtboMRsRvNc5Olq8Z0Oy4aZQ1amcJEX00Q5xIUp0Fbb48bJu6S4bpxinQbfhOBFY6HEdCWG9Fa5quS9Og0XCllhQ4lMF1TKfaRq9EzHoToK0jV4/08r/kZ7f5RVL7DalgxYcVOOG9r/ci3p8Jm9Oxk2fmgR1Xo4CXfE0KkUnWzRjsm8nOO3LGKhu78Y8Lms0Zc74aFn+ZLfqj/wCMw0ukUnEeLr/x19fNNugtu/LU60KyibGMRlVUkanSYsiSkUljHCMYqEc5TM3KOkUkkikjqnLasWqZVF0Ca50g5zi4TKYuhTXOimR5XySv6eFQAVkwAAAAAEFu5KJo36qk5BbuSiew/VUQS4w1LkEi5qFZH0LKlZISL5CQeLJCRfISAskJF8hICyQkXyEgLJCRfISAspFJfISA2fF0mUxdCmudDQ59i8TKYuhTXOgoY/l/LP6aGnhUAFZMAAAAABBbeSiew/VUqBBLjrW3IVpKg+iZUqUikqA8UpFJUAUpFJUAUpFJUAUpFJUAUpFJUAbPi/blEXQprm/IAY3l/LP6aGnhUAFZMAAD/9k="/>
          <p:cNvSpPr>
            <a:spLocks noChangeAspect="1" noChangeArrowheads="1"/>
          </p:cNvSpPr>
          <p:nvPr/>
        </p:nvSpPr>
        <p:spPr bwMode="auto">
          <a:xfrm>
            <a:off x="307975" y="-6699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lum bright="-40000" contrast="40000"/>
          </a:blip>
          <a:srcRect/>
          <a:stretch>
            <a:fillRect/>
          </a:stretch>
        </p:blipFill>
        <p:spPr bwMode="auto">
          <a:xfrm>
            <a:off x="1003300" y="4648199"/>
            <a:ext cx="21971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79074" y="4680719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Polystyrene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Polymethacrylate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Quartz </a:t>
            </a:r>
            <a:endParaRPr lang="en-US" sz="1200" dirty="0"/>
          </a:p>
        </p:txBody>
      </p:sp>
      <p:sp>
        <p:nvSpPr>
          <p:cNvPr id="11" name="AutoShape 1473"/>
          <p:cNvSpPr>
            <a:spLocks noChangeArrowheads="1"/>
          </p:cNvSpPr>
          <p:nvPr/>
        </p:nvSpPr>
        <p:spPr bwMode="auto">
          <a:xfrm rot="-1454925">
            <a:off x="3599910" y="5653710"/>
            <a:ext cx="310515" cy="156845"/>
          </a:xfrm>
          <a:prstGeom prst="rightArrow">
            <a:avLst>
              <a:gd name="adj1" fmla="val 50000"/>
              <a:gd name="adj2" fmla="val 49494"/>
            </a:avLst>
          </a:prstGeom>
          <a:solidFill>
            <a:srgbClr val="660033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52416"/>
            <a:ext cx="1658112" cy="124358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41738" y="5911334"/>
            <a:ext cx="68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front</a:t>
            </a:r>
            <a:endParaRPr lang="en-US" b="1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648198"/>
            <a:ext cx="1099194" cy="163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05283" y="634047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Polyethylene</a:t>
            </a:r>
            <a:br>
              <a:rPr lang="en-US" sz="1200" b="1" dirty="0" smtClean="0">
                <a:solidFill>
                  <a:srgbClr val="002060"/>
                </a:solidFill>
              </a:rPr>
            </a:br>
            <a:r>
              <a:rPr lang="en-US" sz="1200" b="1" dirty="0" smtClean="0">
                <a:solidFill>
                  <a:srgbClr val="002060"/>
                </a:solidFill>
              </a:rPr>
              <a:t>cuvette</a:t>
            </a:r>
            <a:endParaRPr lang="en-US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</a:rPr>
              <a:t>Solvent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Hydrocarbons and alcohols possess the largest optical </a:t>
            </a:r>
            <a:r>
              <a:rPr lang="en-US" dirty="0" smtClean="0"/>
              <a:t>windows. </a:t>
            </a:r>
            <a:endParaRPr lang="en-US" dirty="0" smtClean="0"/>
          </a:p>
          <a:p>
            <a:r>
              <a:rPr lang="en-US" dirty="0" smtClean="0"/>
              <a:t>Note that “spectrograde” solvents should be used whenever </a:t>
            </a:r>
            <a:br>
              <a:rPr lang="en-US" dirty="0" smtClean="0"/>
            </a:br>
            <a:r>
              <a:rPr lang="en-US" dirty="0" smtClean="0"/>
              <a:t>possible because many non-spectrograde solvents contain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additives </a:t>
            </a:r>
            <a:r>
              <a:rPr lang="en-US" dirty="0" smtClean="0"/>
              <a:t>i.e., 95 % ethanol contains aromatics that are active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smtClean="0"/>
              <a:t>the UV range!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1030"/>
              </p:ext>
            </p:extLst>
          </p:nvPr>
        </p:nvGraphicFramePr>
        <p:xfrm>
          <a:off x="990600" y="1981200"/>
          <a:ext cx="7086600" cy="2133600"/>
        </p:xfrm>
        <a:graphic>
          <a:graphicData uri="http://schemas.openxmlformats.org/drawingml/2006/table">
            <a:tbl>
              <a:tblPr/>
              <a:tblGrid>
                <a:gridCol w="1505712"/>
                <a:gridCol w="1847088"/>
                <a:gridCol w="3733800"/>
              </a:tblGrid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Solvent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ower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limit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ymbol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 in nm)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Absorbance</a:t>
                      </a:r>
                      <a:r>
                        <a:rPr lang="en-US" sz="1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for </a:t>
                      </a:r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=1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cm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Acetone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330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335 (0.30), 340 (0.08), 350 (0.003)</a:t>
                      </a:r>
                      <a:endParaRPr lang="en-US" sz="14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Acetonitrile	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200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0.10),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(0.046), 230 (0.009)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Chloroform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265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250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0.40),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260 (0.05), 270 (0.006)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Cyclohexane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0.70),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(0.32), 230 (0.11), 240 (0.04)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Dichloromethane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235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230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1.30),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240 (0.15), 250 (0.02)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Ethanol (abs.)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0.70),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(0.4), 240 (0.1), 260 (0.009)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Hexane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(</a:t>
                      </a: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0.30),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(0.1), 230 (0.03), 240 (0.016)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Methanol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(0.22), 230 (0.1), 240 (0.046), 250 (0.02)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Water	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191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54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2695</TotalTime>
  <Words>794</Words>
  <Application>Microsoft Office PowerPoint</Application>
  <PresentationFormat>On-screen Show (4:3)</PresentationFormat>
  <Paragraphs>165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Symbol</vt:lpstr>
      <vt:lpstr>Times</vt:lpstr>
      <vt:lpstr>Times New Roman</vt:lpstr>
      <vt:lpstr>Wingdings</vt:lpstr>
      <vt:lpstr>Office Theme</vt:lpstr>
      <vt:lpstr>Equation</vt:lpstr>
      <vt:lpstr>CS ChemDraw Drawing</vt:lpstr>
      <vt:lpstr>Lecture 3b</vt:lpstr>
      <vt:lpstr>Electronic Transitions</vt:lpstr>
      <vt:lpstr>What determines the wavelength?</vt:lpstr>
      <vt:lpstr>Conjugation </vt:lpstr>
      <vt:lpstr>Caffeine Spectrum</vt:lpstr>
      <vt:lpstr>Beer Lambert Law I</vt:lpstr>
      <vt:lpstr>Beer Lambert Law II</vt:lpstr>
      <vt:lpstr>Practical Aspects of UV-Vis I</vt:lpstr>
      <vt:lpstr>Practical Aspects of UV-Vis II</vt:lpstr>
      <vt:lpstr>Practical Aspects of UV-Vis III</vt:lpstr>
      <vt:lpstr>Example I</vt:lpstr>
      <vt:lpstr>Example 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3b</dc:title>
  <dc:creator>A. Bacher</dc:creator>
  <cp:lastModifiedBy>Alf Bacher</cp:lastModifiedBy>
  <cp:revision>112</cp:revision>
  <dcterms:created xsi:type="dcterms:W3CDTF">2010-10-15T21:01:51Z</dcterms:created>
  <dcterms:modified xsi:type="dcterms:W3CDTF">2016-04-05T20:44:48Z</dcterms:modified>
</cp:coreProperties>
</file>