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57" r:id="rId5"/>
    <p:sldId id="258" r:id="rId6"/>
    <p:sldId id="260" r:id="rId7"/>
    <p:sldId id="273" r:id="rId8"/>
    <p:sldId id="276" r:id="rId9"/>
    <p:sldId id="263" r:id="rId10"/>
    <p:sldId id="264" r:id="rId11"/>
    <p:sldId id="275" r:id="rId12"/>
    <p:sldId id="267" r:id="rId13"/>
    <p:sldId id="268" r:id="rId14"/>
    <p:sldId id="266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8000"/>
    <a:srgbClr val="0000CC"/>
    <a:srgbClr val="006600"/>
    <a:srgbClr val="003300"/>
    <a:srgbClr val="FF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3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smoothMarker"/>
        <c:varyColors val="0"/>
        <c:ser>
          <c:idx val="2"/>
          <c:order val="2"/>
          <c:marker>
            <c:symbol val="none"/>
          </c:marker>
          <c:xVal>
            <c:numRef>
              <c:f>Sheet1!$B$3:$B$12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Sheet1!$C$3:$C$12</c:f>
              <c:numCache>
                <c:formatCode>General</c:formatCode>
                <c:ptCount val="10"/>
                <c:pt idx="0">
                  <c:v>46.875</c:v>
                </c:pt>
                <c:pt idx="1">
                  <c:v>49.307958477508294</c:v>
                </c:pt>
                <c:pt idx="2">
                  <c:v>49.768518518521645</c:v>
                </c:pt>
                <c:pt idx="3">
                  <c:v>49.901780986947394</c:v>
                </c:pt>
                <c:pt idx="4">
                  <c:v>49.951171874999993</c:v>
                </c:pt>
                <c:pt idx="5">
                  <c:v>49.972800448791993</c:v>
                </c:pt>
                <c:pt idx="6">
                  <c:v>49.983491883740953</c:v>
                </c:pt>
                <c:pt idx="7">
                  <c:v>49.989288082674094</c:v>
                </c:pt>
                <c:pt idx="8">
                  <c:v>49.992667511105495</c:v>
                </c:pt>
                <c:pt idx="9">
                  <c:v>49.994757120000003</c:v>
                </c:pt>
              </c:numCache>
            </c:numRef>
          </c:yVal>
          <c:smooth val="1"/>
        </c:ser>
        <c:ser>
          <c:idx val="3"/>
          <c:order val="3"/>
          <c:marker>
            <c:symbol val="none"/>
          </c:marker>
          <c:xVal>
            <c:numRef>
              <c:f>Sheet1!$B$3:$B$12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Sheet1!$C$3</c:f>
              <c:numCache>
                <c:formatCode>General</c:formatCode>
                <c:ptCount val="1"/>
                <c:pt idx="0">
                  <c:v>46.875</c:v>
                </c:pt>
              </c:numCache>
            </c:numRef>
          </c:yVal>
          <c:smooth val="1"/>
        </c:ser>
        <c:ser>
          <c:idx val="0"/>
          <c:order val="0"/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Sheet1!$B$3:$B$12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Sheet1!$C$3:$C$12</c:f>
              <c:numCache>
                <c:formatCode>General</c:formatCode>
                <c:ptCount val="10"/>
                <c:pt idx="0">
                  <c:v>46.875</c:v>
                </c:pt>
                <c:pt idx="1">
                  <c:v>49.307958477508294</c:v>
                </c:pt>
                <c:pt idx="2">
                  <c:v>49.768518518521645</c:v>
                </c:pt>
                <c:pt idx="3">
                  <c:v>49.901780986947394</c:v>
                </c:pt>
                <c:pt idx="4">
                  <c:v>49.951171874999993</c:v>
                </c:pt>
                <c:pt idx="5">
                  <c:v>49.972800448791993</c:v>
                </c:pt>
                <c:pt idx="6">
                  <c:v>49.983491883740953</c:v>
                </c:pt>
                <c:pt idx="7">
                  <c:v>49.989288082674094</c:v>
                </c:pt>
                <c:pt idx="8">
                  <c:v>49.992667511105495</c:v>
                </c:pt>
                <c:pt idx="9">
                  <c:v>49.994757120000003</c:v>
                </c:pt>
              </c:numCache>
            </c:numRef>
          </c:yVal>
          <c:smooth val="1"/>
        </c:ser>
        <c:ser>
          <c:idx val="1"/>
          <c:order val="1"/>
          <c:marker>
            <c:symbol val="none"/>
          </c:marker>
          <c:xVal>
            <c:numRef>
              <c:f>Sheet1!$B$3:$B$12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Sheet1!$C$3</c:f>
              <c:numCache>
                <c:formatCode>General</c:formatCode>
                <c:ptCount val="1"/>
                <c:pt idx="0">
                  <c:v>46.875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1306384"/>
        <c:axId val="261306776"/>
      </c:scatterChart>
      <c:valAx>
        <c:axId val="261306384"/>
        <c:scaling>
          <c:orientation val="minMax"/>
          <c:max val="10"/>
          <c:min val="1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261306776"/>
        <c:crosses val="autoZero"/>
        <c:crossBetween val="midCat"/>
        <c:majorUnit val="1"/>
      </c:valAx>
      <c:valAx>
        <c:axId val="261306776"/>
        <c:scaling>
          <c:orientation val="minMax"/>
          <c:max val="50"/>
          <c:min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261306384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egendEntry>
        <c:idx val="3"/>
        <c:delete val="1"/>
      </c:legendEntry>
      <c:overlay val="0"/>
    </c:legend>
    <c:plotVisOnly val="1"/>
    <c:dispBlanksAs val="gap"/>
    <c:showDLblsOverMax val="0"/>
  </c:chart>
  <c:spPr>
    <a:solidFill>
      <a:schemeClr val="accent5">
        <a:lumMod val="60000"/>
        <a:lumOff val="40000"/>
      </a:schemeClr>
    </a:solidFill>
    <a:ln>
      <a:solidFill>
        <a:srgbClr val="00B0F0"/>
      </a:solidFill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yVal>
            <c:numRef>
              <c:f>Sheet1!$D$8:$D$17</c:f>
              <c:numCache>
                <c:formatCode>General</c:formatCode>
                <c:ptCount val="10"/>
                <c:pt idx="0">
                  <c:v>40.909090909090907</c:v>
                </c:pt>
                <c:pt idx="1">
                  <c:v>48.347107438016529</c:v>
                </c:pt>
                <c:pt idx="2">
                  <c:v>49.699474079639366</c:v>
                </c:pt>
                <c:pt idx="3">
                  <c:v>49.945358923570794</c:v>
                </c:pt>
                <c:pt idx="4">
                  <c:v>49.990065258831052</c:v>
                </c:pt>
                <c:pt idx="5">
                  <c:v>49.998193683423828</c:v>
                </c:pt>
                <c:pt idx="6">
                  <c:v>49.999671578804332</c:v>
                </c:pt>
                <c:pt idx="7">
                  <c:v>49.999940287055331</c:v>
                </c:pt>
                <c:pt idx="8">
                  <c:v>49.999989143100969</c:v>
                </c:pt>
                <c:pt idx="9">
                  <c:v>49.999998026018361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1307560"/>
        <c:axId val="179581576"/>
      </c:scatterChart>
      <c:valAx>
        <c:axId val="261307560"/>
        <c:scaling>
          <c:orientation val="minMax"/>
          <c:max val="10"/>
          <c:min val="1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79581576"/>
        <c:crosses val="autoZero"/>
        <c:crossBetween val="midCat"/>
        <c:majorUnit val="1"/>
      </c:valAx>
      <c:valAx>
        <c:axId val="179581576"/>
        <c:scaling>
          <c:orientation val="minMax"/>
          <c:max val="5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261307560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solidFill>
      <a:srgbClr val="FFC000"/>
    </a:solidFill>
    <a:ln>
      <a:solidFill>
        <a:srgbClr val="FFC000"/>
      </a:solidFill>
    </a:ln>
  </c:sp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0.77381</cdr:x>
      <cdr:y>0.32609</cdr:y>
    </cdr:from>
    <cdr:to>
      <cdr:x>0.97381</cdr:x>
      <cdr:y>0.66104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71800" y="685800"/>
          <a:ext cx="768096" cy="70444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60000"/>
            <a:lumOff val="40000"/>
          </a:schemeClr>
        </a:solidFill>
        <a:ln xmlns:a="http://schemas.openxmlformats.org/drawingml/2006/main" w="12700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K= 10</a:t>
          </a:r>
        </a:p>
        <a:p xmlns:a="http://schemas.openxmlformats.org/drawingml/2006/main">
          <a:r>
            <a:rPr lang="en-US" sz="1000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W</a:t>
          </a:r>
          <a:r>
            <a:rPr lang="en-US" sz="1000" baseline="-25000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1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= 50 mg</a:t>
          </a:r>
        </a:p>
        <a:p xmlns:a="http://schemas.openxmlformats.org/drawingml/2006/main">
          <a:r>
            <a:rPr lang="en-US" sz="1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V</a:t>
          </a:r>
          <a:r>
            <a:rPr lang="en-US" sz="1000" baseline="-25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sz="1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= </a:t>
          </a:r>
          <a:r>
            <a:rPr lang="en-US" sz="10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1.5mL</a:t>
          </a:r>
          <a:endParaRPr lang="en-US" sz="1000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en-US" sz="1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V</a:t>
          </a:r>
          <a:r>
            <a:rPr lang="en-US" sz="1000" baseline="-25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en-US" sz="1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= </a:t>
          </a:r>
          <a:r>
            <a:rPr lang="en-US" sz="10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1.0 </a:t>
          </a:r>
          <a:r>
            <a:rPr lang="en-US" sz="1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mL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0.77016</cdr:x>
      <cdr:y>0.32584</cdr:y>
    </cdr:from>
    <cdr:to>
      <cdr:x>0.97016</cdr:x>
      <cdr:y>0.69775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71800" y="685800"/>
          <a:ext cx="771731" cy="782773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err="1"/>
            <a:t>W</a:t>
          </a:r>
          <a:r>
            <a:rPr lang="en-US" sz="1100" baseline="-25000" dirty="0" err="1"/>
            <a:t>o</a:t>
          </a:r>
          <a:r>
            <a:rPr lang="en-US" sz="1100" dirty="0"/>
            <a:t>=50</a:t>
          </a:r>
          <a:r>
            <a:rPr lang="en-US" sz="1100" baseline="0" dirty="0"/>
            <a:t> mg</a:t>
          </a:r>
        </a:p>
        <a:p xmlns:a="http://schemas.openxmlformats.org/drawingml/2006/main">
          <a:r>
            <a:rPr lang="en-US" sz="1100" baseline="0" dirty="0"/>
            <a:t>V</a:t>
          </a:r>
          <a:r>
            <a:rPr lang="en-US" sz="1100" baseline="-25000" dirty="0"/>
            <a:t>1</a:t>
          </a:r>
          <a:r>
            <a:rPr lang="en-US" sz="1100" baseline="0" dirty="0"/>
            <a:t>=1.5 mL</a:t>
          </a:r>
        </a:p>
        <a:p xmlns:a="http://schemas.openxmlformats.org/drawingml/2006/main">
          <a:r>
            <a:rPr lang="en-US" sz="1100" baseline="0" dirty="0"/>
            <a:t>V</a:t>
          </a:r>
          <a:r>
            <a:rPr lang="en-US" sz="1100" baseline="-25000" dirty="0"/>
            <a:t>2</a:t>
          </a:r>
          <a:r>
            <a:rPr lang="en-US" sz="1100" baseline="0" dirty="0"/>
            <a:t>=1.0 mL</a:t>
          </a:r>
        </a:p>
        <a:p xmlns:a="http://schemas.openxmlformats.org/drawingml/2006/main">
          <a:r>
            <a:rPr lang="en-US" sz="1100" baseline="0" dirty="0"/>
            <a:t>K=3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1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4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9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5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2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6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4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1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5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3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1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76E1-DF95-4069-975E-42D0DA3E0BE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B8239-0A21-4BF5-AECC-E01BC23C3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9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ffeineinformer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//upload.wikimedia.org/wikipedia/commons/3/32/Caffeine_metabolites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/>
              <a:t>Lecture </a:t>
            </a:r>
            <a:r>
              <a:rPr lang="en-US" b="1" i="1" dirty="0" smtClean="0"/>
              <a:t>3a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3300"/>
                </a:solidFill>
              </a:rPr>
              <a:t>Extraction of Caffeine from Tea Leaves</a:t>
            </a:r>
            <a:endParaRPr lang="en-US" sz="2800" b="1" dirty="0">
              <a:solidFill>
                <a:srgbClr val="003300"/>
              </a:solidFill>
            </a:endParaRPr>
          </a:p>
        </p:txBody>
      </p:sp>
      <p:sp>
        <p:nvSpPr>
          <p:cNvPr id="4" name="AutoShape 2" descr="data:image/jpeg;base64,/9j/4AAQSkZJRgABAQAAAQABAAD/2wCEAAkGBxQTEhUUExQUFRQVFBQUFRUUFBUUFBQPFBQWFhQUFBUYHCggGBolHBQUITEhJSkrLi4uFx8zODMsNygtLisBCgoKDg0OGhAQGiwkHyQsLCwsLCwsLCwsLCwsLCwsLCwsLCwsLCwsLCwsLCwsLCwsLCwsLCwsLCwsLCwsLCwsLP/AABEIAMIBAwMBEQACEQEDEQH/xAAcAAABBQEBAQAAAAAAAAAAAAADAQIEBQYABwj/xAA+EAABAwIDBQQIBQMCBwAAAAABAAIDBBEFITEGEkFRYRMicZEHMkKBobHB0RQjUpLwYnLhFVMWM0NjgrLx/8QAGgEAAwEBAQEAAAAAAAAAAAAAAAECAwQFBv/EADMRAAICAQQBAgMGBgIDAAAAAAABAhEDBBIhMRNBURQiMgVhcZGh8EJSgbHR4WLBIzPx/9oADAMBAAIRAxEAPwDU4TXtliY9ouHNB81jKLTKRYtjupKGPfZTyAF7jwQBBqKUOvvNBTGrRTT7LQuN2jdd8D4hQ8cTeOeS7KzFdi4nNubNPPgoktvKN4ai+GYyt2NlB/LIkHDdIJThls1+R/cNoKcxsfT1LXNiltclpvG8erI3wNiRxFxxVbnGSdGebApw4fJlMSoXwSuikFnMNjY3BBFw5p4tIIIPIhdh5ZGQByAOQByAOQAtkDoJFA5xAAuSbAczyCLCme9bD+iZopgahzmuksXhoAc5uoaSfVZfhqdTwDcMkVL6jbFk8btK2b3CtjaKmsY4G7w9p/fd8dFH0/SqLnnyT7Zc2spZmCkf/LJMdAK2Le3fEXtlkiNth0jG7bbNNDe1aBca9R16rLVYVKO5do6dNmae0stiJmupgNCMj4jKw5FPSTvGY541Nkl7e0l3DYga5aK1NubiDVK0RcawXsgJYrgjPJZanTKUd0e0Xiy38si/2axsTss7KRoz6jmE9Fq962T7Rlmw7Hx0W01S1rS48ATYanwXc8ioxUWUODteJXzSCz5LAtJvutF91oPS65497vU0a4osapzX5OtbkrlJvkUeCyAytw+i6ElXBkUGDHsamWA6O/MZ9R5fJZfTkv3/ALovuJoFsQeEeiHEDJSlhOcbt0f26j5qcvSY4m9d4rAsB2HVFhRzrtQMfHODqpAcYQc0WOin2pe1kDs+CyzS4NcS+Y832FpXzVLhchrSbePIH4q8cI0jfP8AKjcV+ITUzwx7GTxnQSAb1uQI5aLly554JUnwPDjjlXszE+kHDWSQiWKFzRHa1u8I2E5xXGfZgnebf1e83QttvpNZ5eKox1GmcebPNyvQOILFTOcLtztqBr5KJTUezWOKUlceR8NDI42DTfwt80pZYRVthHBOTqi3p9mjYGR4b0GZXHPXLqKs7I6H+Zj5sPp49S4nx18ko5s0+jX4bDDsi00Ae7usO7ewa3N73HRjctT8PIHovb9T5MJP0ij2r0TbAxscKypa10//AE4wPy4AMhYe07r8zmqjmtfKc04bez1xyJEIG5QUCcpYyPIEigEFQTJa17fBGNOxSBbSu/Ifl7J8NNSrn9LDH9R5Xs7jjqZ5vfccc8swf1Lx4ZZY3aPUyYVNX6nomATtkcXjQ/Pn7136aW5tnn5lXBoJIw4Fp0P8suw50yipMFMc28DYD5Fcj0sfJvR0+W40y7lnaMiukxopsSxK0rWN45u8AnXAfcK6sDjkkBfUVWzcHesQMwdbq4TSVMiUXZSbWTdm6Gpbn2bhvW4xnX6+ajLNNVHtcr+g4L3NMx4IBGYIuDzB0XRGSkrRmfOvoNZvGcf2/JPJ/wCv+o49nqb2gFctmlCB4CLAbKQ7RSURTdvBMQxleBkclLKSIOKmKVpub9FEmqLinZktjJuzrJGtaC0m4Nr2PHzCWGTOnPG4Jmt2kZvNvbToB/M81z6+NxsnSupEbZypaLseLh3PQ8CCF5+kzeOdP1OvPj3K0Y70hbGxM/Oi7jfbABIsdDYaWXsY8soOu0/0OKeLy89P+5iafZuoc4di18p1BhjmebDoGX4hdccimvpf6HP4pQ5tI09DsdipaC2AkkcbB1hzBNx4EBcklhm6X6cnZHNJR5a/UnYf6O8QmbvzjsW55OcIyfO5+BHVZZcsMMNyVL7/APH/AMGsu503+RYy+isseGuIzAdvFzyLEAkXFs9fJZPVZVLb6Vd0v9gpY2r5NrsRspHE/tBYtjBYGhgaBLxz1dYczq7ojTp5P/JPl+hnlmktqVG8pi0DLJegpcHI0ySXqnImhjnKWx0NJSsYwi6QxlNR7hJ5qoqhN2MxOjMsbmDiLZ6KmtyoIva7MY/0ePc2xe0HmGrmWijVWdS1lehoNmtmnUzd0v3vdb3LfFgWNUjny5fI7L7sDzWu1mNhXQghPbwClRAnwoE3uVLRSkVn/D9pDIXXJ58gk3wP1sk/hA3NS2UR3XuUmPgk0oEjHMeAR9FMV81ikTYZNxoaNGiw8Bot1a6Io+cPQzWblRI2/rNHwutZ/SRHs9ke4cSufg0GktspYwDJBwUlUSA4FKwoj1NO1wQ5Doo6vCsiQsZI1izObN4bOyrc4MG4bZnmNDkrxRZvlknBG3lwWWU+yAf6T/OSrJgc01/0c8Mm3kLDsXI3Pfz8F57+zHdqR0/GLqivxnC5fVdmFrLTz21ZWPLG7NFsBhzY6OSKwv2j3O/qY/MX6C5FunVdKhuwyg+/7o5dRL/yqRMq6w09mi4bqbDI35crc15ObNPBxG6LhBZOxmJ4hC6OQus68fDUu4AfzgVll1OOcZcctfqVDFOMlXuMxCR34eINBc8tj3W6EncBa3pm8C/BdEYTljx4126/t/si1uk30XlDQdjC1lwSBdx5vObj7ySvZ8OyKS9Dlc90rIstW0ZHJZWjVRGivHNFj2Dvx7eaLFsOOIt5osW0G7FWjilY9gMY3vGzRcpqTfQtiXZcUAec32HRdGOMjGbXoTVvRmcmByAEUgNcokUgMqyZSINQkUiulckUWGDx3aT1Th2TJk0wrUmz5U9G0pbVb3JpS1GTZE10+LfZ6x/qRPArzXqn7HUtMd+Lcf8A6l8Q2V8PFBYpXI80g8MSXCSU1NsHCJIaxaJslxQVsF1pElom0cAGgW6ZnIvqFioxkWYbktFHgxsz2PQhYSOrGyJgEm5J0ORHRKDp2VljaC7QF/YujGu6Xk8w023f2gn3LxtbF7XiT/5f6/I001blJ/gVOCRte1m8NDukHi05fbyXkYXFySZ1ZrTdF7RuD6vpHe1tPUDbfLyX0Ojmp53/AMejgyKsf4i43izhdrPNdWfPL0HhwrtmBxKWYuJuV5c8k2+T0oQhRXOqKgaOKSzSRfhxsE6tquapali+HgCfW1f6irWoJ+GiQah9W72yn5vcpYIlngmJTwuBPePVaw1TXSMcmljL1PVdmtoBOLOG65d+DPuPNzYHA0K7DmOQByAEUgNcokUgEqyZaINSkUislUjLnCm2jHVXAiXZLurJPAcFwWKnHczJ1K8vJklN8nrQUYqol1G4LEuw7HppCbJUJWqiQ2T4WrWMDNyJ0TFooE7iXFEtFEhyLClplokZykXVPFYLWMTCTJC0MylxxuS5prk6MTKXDRZ4URVM3k+DQVVOM38SAM9LGwsuXPgSn5Pev8GWOf8ACVBoRHvDgDYeFr/VfOZcXhytPq6OxT3oNs9G7tXFw1bcnncCy9v7NT8rv1VnNna28FlV4c1x0XqzxpsyhlaKvEcFaBdYZcEaN8eZtlFJhw5LgliOpZALsPHJZeIvyA3YensFvYkeGhxAsqjjt0J5Gkamj2WiABIuvUx6eCXRwz1MrLajwtkfqiy3WOjCWRvsnhamZ10WIS6VjFTENcokUiPIsmWQaopFIrJlJRoKUWYB0WkejJ9jyqA+c6LGWmwuvLkpLtHteMuIai6jgnaToCSqjRDRcUMJXRFGMi7pqVbxRk2WkFIrohsmQ0ipEtllTw2VJWZSkSArVkCkpuSCirxWMuFm5rCTVm0OCppMOkDrkC3iFKaNHJF1WZxgcbt+DgfoubWyvHx7r+5GNfMVuKSd63C5K+a+0pvztel2deBfLZZ0TcmvvkG7pHW+q+l0kU4wy30tpyZHy4/fZI7QLs3qzOiNXNLhYKJvcaQ47KeahfwHyXK8bOhZIkWSjePYPldQ8cvYtTj7kZ7SNWkeIKylB+xaaZ1Me8PFLGvmHLo2tN6o8F7EOjy59hbrSyTrqbChLpWOhr32SGkUlVtG1jrEG3NcuTUqDo6I6dtWObtJCfaQtVB+ovh5IZLj8P6h5o80fcPFL2KfEdq6dur2+aXliUsUn6A8GxaKpzY4EAqscozdEzhKPaNKKmwXRRkDNagqj5Uo2kEWWGRpo9uEKRusJm7ouvMkNo0FE66qHJjNGowunJsu/HDg4pyNLTUltcvH7LW0jByJPasbxulvQqbONeBoEvIGwacQclvfuGxDTVk8UtzHtQnblAUcJUh0OEiAHXvks80N8GgTojV0YLDLId0NIGl7m9iF4WpwPLieoyOqdfj/AIN4SqWyJIwmpDojbS+Xhder9mZt2nr7zHPCpkoFd5mOCaEOumA5Ajt0ckAMdSMOrR5BG1Me+XuGa22itWuiHyKSVVsOBrnKbGkCMyY6AT1GSlvguMeSkqomu1C4Zqzqi2U1bhLD0XNPDE3jkZS1WEDmfNc7hRsshSVmCNOuaW+UTVTT9CVs5SiGUFmXArTHkl5EzLOlKJtDiOS9bzI87xATX9UvOh+Jng9HTuc4NY1znHRrQXOPg0ZlFOXCR7DaStnpez2xFUWgyhsDf+4bvt/YNPfZYPT/AMz/AC5OPJqoL6eTZUGz9PFqXSu/qO62/Ro+pKuMIx6X5nJPPORbtqN0WaA0cmiytyZjQx0xKVjoYXpWMTtErAcJEWA8SJ2FHdoiwoUSosB4lTsVD2ypN8MdE3/UInMDJAO8d119L8STwXG/tDTzxrDlXbp+34i8M4vdH0ARxCJzmg5HvD3lVpcCwSljXXp+BUp70mwwkXdZnQQSJ2KggenYqHBydioeHIsVDwVViHAqkIcFQhUxDHRg8EbUO2RZsPB0NlMoM0jkoqKuikbna46fZcs8bOiOSLKWqnXLk4N4lXUSrlZskU1VnoVk5G8RlGCDdEGrCa4LL8RddDyGGwYZio3j2Gtw6lgpm7lNEyIcS0d539zz3ne8r1ZZJPg8+UnJ3J2OfKSoENukMXeQBxclYDS9KxjS9TYzg9FgPD07Cjt9FhQu+nYUd2iLCh8cmY8VM5VFhRCxCS2nPPxI/wAL5jV0+vc7Ma9w+H1pORNwBl9l3/ZWV3tb9ODLNBdlg2Ze7ZzUFbMqsVBmTJ2KgrZUCoI2ROxUFa9NMVBGuVpk0PBVJk0OBVJiocFaYhUwEIQ1YFfiODxTDvNz/UMnef3WU8MZLk1hllHox2NbNSx3cz8xvQd4Dw4+7yXmZtHJfR+R34dRGXD4MhK5ebJNOmegkEp3pL3FJBt5U5kUMujeOja3XsnkDd5IZ28kB28lY6Gl6lsYwvUjobvJWA5pQAQFOwEc8JWFAX1bR7QS8iXqVtbAOxNg9oKPLEfjkGw3FYzKwXvdwHmk88QlilRFxeWxf0J+B/yvnZq8jR141wiDg2KjvFxyFvsu7SpYsiYZsfHBbtxiP9S9daiJyeKRIjxNh9oLRZov1JcGS46kHiFopEtB2zp7iaDsmTsKDsmVWTRIZInZLQVr1SYqCB6uyaHtcqUiWh4K0TFQt1ViFTARwSaTBMzW0Wysc93NsyT9Q0cf6xx8dfFceo0sci5/P99nZg1csfD5R57WUT4nljxuuHxHMHiF4ebDPFKpHrQnGatEYkhZ2h0J2qB0bneXtHjDS5KxjS9TYxpepbHQm8k2Ax8gGpUtpFUQ5sVjbxWUs0UWsUmQJtpmjRR536I0WnbK+o2uOgACHkmzWOlRVVG0Tj7RU7Jvs2jp0QJMYceJTWE1WFAHYm48VXhRXiRMwPED+Iiucu0b5XWebEljbXsTPH8rNxVPD3TMJ7zS7Tnl9yvHb+ZT9znimkjGVFTusNjndenDHukjp22yEMRdzW/hQ/GgjcVcOKXiJeJB4sdeNHHzT2SXTIeCLLKl2rlb7V/FNSyRM5aaLLal20PtAK1qJLtGEtJ7F1R7WRu1yWkdVH1MZaeSL2ixZj9HDwXRDLGXTMZQaLGOdapmdEhsqdioM2RUmS0Fa9WpEtDw5aKRND7q0yRVQHIEU20OCMqGWdkR6rhq0/UcwubNijJVJcHTgzSg+DyvEKd8LzG8Zt8iOBHReBnwPFOvyPbxzU42iLvhc/JpTNyXL27PEGF6hsY0uU2MjVNc1mpWcsiiXGDZR120oHqrF5ZS6OiGn9zPVmPudxSWKUuzqjgSKqbEieK1jgRssZFdVk8Vr40i9iGGfqqUClEGZ1WwqhpmT2joTtUbQoNST2e030cPK6icLi0JxtGypMTaap28bCQXvyJbl9F42TA1gVLlHM4/IUuK5tcRmGutfnc2Xbg7SfsbQRUiRde00oXeRQqFDkqChWuSaFQVspUuKI2kiKoIWcoIlxJ9Pibm8SsnBrozljTLyg2oe3UqlkyROaemTNRhu1oNt5b49Z6SOWena6NLR4kx/qldkMkZdHPKDXZYRyrRMhoOyRWmQ0Ga5aJktDwVomTQqsRxCTVgYnb3CN+MyNHfjz6lnEfVcWowLJFx9fQ79Hm2yp9M8zuvBs9k35cvUbPFAVFS1gu42WcpJFKLfRncU2iAuGrnc5S6OnHg9zK12Llx1VRw+52QxpFXNVE8V0xxpGyiRXzrVQLSBmVVtKSE7RG0dCdontHR2+ihibyKGJvooTFEyNoWWstTnfm0DXm3JcscfFEqIejl3mvZ+oC3QtIPyuoyLa1IJLmyuvfQro6KHtUiFugBwelQqHApCoI1xUNE0P7RKhUOEqW0TiGjqiOKh40yXAt8Px17CLErPZKPRzzwpm1wba+9g/NdGPVNcSOLJpmujYUVe14u03XdCakrRySjXZYRyrRMzaJDXLVMhoICtEyWKqEQcTYC3P8AgWU+7LizxHFaPs5nsBFg428NR815WfTN5G49H0OHJugmaPFMVbENc1nPJ6I86GNyMTieNOcTcqI43LlndDEkUc1USumONI6EiI+ZaqJaQJ0itRLSGFyqihLoCzroCzkAcgZyBHIA5AcDjINEtrBTjdEinnsczlY5+7JZyhaKZHcbXsVohM5lQQhwTI3khtYONx8Vm8THvRIErDofcRYrNxkuwTbHC6XAx4JU8BwEF1PBPBxKYCF6KFQm+nQUSaarIKynjTM5Qs1OB7QOYRY+5YqUsT4OPLgTPSMGxlszQQc+IXo4cymjzp43Fl9DKulMwaJLHLVMhoICtLJImJO7qiRUTyfHoGmokPUf+oQkmuT1cEn40YTE8TLyc15GPF6s64QoqJJl0qJukAdItFE0SGEqhiIA66BWJvJ0LcJvooned2iNoeVHdojaHlQm8ihb2dvp0LezmlJjixrk0RLsUOPNFDUmumPD/NKjRTEsgVDUySRSsvlvW6c1E3RpDhE+KIjibcFzykmXYdrTwWYWiHLWyMcd0lvDLl4reEINEyjfoGjxFzz37X/VYAnx69VE8SXKGoV0HtdZANITAZdUINT1BCicEyGjTYHizmEEFcjuErRyZcSZ6pgeKiVoN816WHMpo8vJDa6NBC9dSZg0HaVqmQyoxeoUSZcTx3GsQLp5CDlvfLJc2XUqM3E93BiSxqzBSypxibxQEuV0aDboCzroCzrpisa4poiTobdMixpKCWxLpk2Oaky4qx1krL2i7qLHsECAQ0lMhsUIGhQUhp+gVg/hUs2SoJ2YPCx6KbaB0xexb1CW5ipegQSSEbu8SNEnt7GlQ6NjwQe8QODXbp80bovgGl2NkhLiTYjxIJ80lJLgqxHRkJ3Y7EY9wPEoaTAsGErndEsVwQhDN1OxMkUtSWlZzhZm0bXZXFt1wzyOo6rng3jkcOfHaPVMOqd9oIXrQlas8ySonVE+63qt10Z9sxm0mJbrHG+djZQ5JfMb4ob5JHlD3EknmbryJPc7Z76pIyryvUQIYmMVAxEAIglg3K0Yy4ELkUS5CEpktiXRQrFEhRtRSyscJEtpayju1CnaX5UITyTJb9UdZAq+8W3VBTX3itASdjiooMJAOnjqo2s03peoZj28wfepcWG5M6VoJ8OCSbQwTpLaZfLyKurHdDBIeZTpCtj+3dzS2RHbHtqDxUuCKsMKtv6So8cvcViOrTyyT8SGHiqAVnKDQBxZZ8knWTJZa4CyR8jWRtLnE5ALnzJGGSkrZ7ngdGaeIdobvIz5DoF36XHKMbmeJlkpS+UhYpiGpJyXQ3ZKR55tPiG8DyvZcmonapHpaPHUjMk+C4aPToyRXriEQIfGzeIA45IfAzRVGBt7Jrm5vA74Bv3RxtzWMpSXPoZRyfNTM3MyxIW0XaKkCc1WmZSj7DLJ2Z7WhLp0K6G3TIs66Asc4W1SRclXY26ZAqRQWNSzfHQjnISJlJJiOmTUSZZ30gZKqjFyZwKBpsJ2imjXyMd2hS2lrIx3bFLaX5WdvooPIxwcUqRak2KAlZSTDwBo1IWcrfRa4DukZwUJSCwf4uyrxiZrtktkqisIO4Y4uMjxqP6Rx+S55cvbDl/ojmzaiGNc9+x6/gmC09Cy0Yu8+s85uJ8fot8WnUHuly/30ePmzzyvnoBiWK8yt2zJIymI4gXnosJ5PRG8IGSxuW5A965ZdnqaWNKyr3lNHWEx/Yippie5vs/UwXy6hdMdQlxNU/0/M58eohPpmebSPJsGO8jp15LffH3Nm0c6ns3eDswdB90buaFYOGsez1XEfJXSaozkwDnJpClIa1ybRMZCvQgn0BJVnO2NTIsUJDQ96SNJ2waoxOugLCNepaN4zpDHOVJGMp2NugmxboHZwKBp0ddAWKHJUUpDgUik2xwclRalQ7fSo08g8OSotTs4EoC2abZ/YarqiC2MsYfbkBaLdBqVg88eocv9+pnPNGH1M9U2b9HFLS2fN+dIM7uHdB6N+6XilP63x7L98nDl1s5cQ4RpqrEWtFm2AHJbJRiqRxd9mdxDGORUykUo2UFRVFxzKxlNs2UaIkjlkaJGTxCfee7y8kqPVxKoJEcFKjQ+lJqYHUArulBPtHzSkUuJ7NwyghzBn0ssniXobQzSi7TPPtqvRq83dTlunqkW06hZ/Pjl1aO3DrF1M8+xLZiqhvvwusOLRvD4LWOog+3X4nXGcJLhlK9pGuS6E7Ikgaoy6OLkUDkISmS2hiZAl0CsJuZXU2a7HVgt5XRhuOQIUJFIRMQpSGxExHIA4IBMM1oKhto6Ywix5IGinlmtxiqQjQSbAXPIC5Q6XZFtl3hmyFZPbcgeAeLhuj4rJ54enP4EOUY9uja4P6IJDY1EoaOLWC5/cfspeTJLpV+JlLVQj1ybzBdjqKksWxhzx7Tu87zOnuS8N/W7/fsc2TVZJ+tFtPibWizbALVJLow7KStxnqpchqJR1Ve53FZuZaiQJHrNstIZdQWiHiM26xx6INcauSMeXHiqpHqCb4Tpj4PqPeXcfLiGylpDBujSaHZHmpWnUArOWNPspSKPE9kKWb14mnrYXWXgS+nj8DaOonHpmVxH0TU7vULmHob/ADTXlj07/E2Wr/mRnK70RSj/AJcoP9w+oT82RdxstZ8b7soav0b1rNGNd4H7q1qV6xZW7G+mVNRslWM1gf7hf5Kvicfv+gbU+miC/CJ2nvRSD/wd9lfnx/zIaxMbJTuAsWuHuKSnFu00dEl8tEUxnktdyOd4n7Cbqdk7X7HWQFP2F3TyStD2y9gkdM92jXHwBKlziu2V45P0JkWB1DshDJ+x32UPPBepXi92iwp9iqx/qwu99h80viIkyjBfxIsqX0Y1r9WtZ/c77JfEe0WZt41/EX1B6HJDnLMB0a36lS82R9JIh5ca6TNNh/oro47F5dIR+p2XkEqyS7l+RD1T/hRpqHBaSAflxMHg0fNJYY9vkylmnLtkmTEGt0sFokkZkKpxfqnYUVNTix4KHIraVs9Y48VDmUkRHPUNlAyUDBOKljQl0ii92MwwSyue9oLGNLbEXBc7/HzUbd+RR/q/+gyS2w47ZVbZ+j9zLy0gLmZl0WrmjnHzHTyXVLHXKOnT62/lyfmebuGehUo7z6nK6j5oQoAS6AELkBQ0lKhjTZKhjSEbQsYUto7BuYOQU7EFgnUzDq0eSl44j3MC/DYTqxvkFPgh7FKcvcA/BKc6xt/aEvh4ew/LP3BnZ6l/2mftCPBErzz9xBs9S/7TP2hHw8A8+T3HjBaYaRM/aEeCHsLzT9wzKOBujGj3BUsMF6EvJJ+oXejHshXsRNs41TRwCdIVg34gmBGkxLqnYESbElLYUQpcQKVjohS1RKlsqiK+VTY6BOcpGCc5IBhcgY0uQMESkyhWMLiAMyTYeKhulbGj03Z3DxBC1vE5uPNxWumxtJyfbOfLPcyxeF1GRnq3ZKjle574I3PcbuNtTzySpHRHUZIqlI1ZVHOIgBCgBhQMaUDBlADSUANJQAwuSAYXJgNc5IAZeihjDIlQAzInQDHSpCAulQME6YoAA+UpWAF0qQwL5EhkeR6kAD3oKAucpAEXJDGOckANzkDBucgAbnJWVQgKkZp9k8Lu4PcPAfVJR3v7kROVcG8C7UqOZiEpiGEhMZOQAiAGuQCEKBjHIGDKBDSgBhQMYUAMKABuQMGUgBlMAbkgBOQAJyTAA5AIE9AwD1IwD1IwL0ABchlMC5SIEUhg3IGDckMY5IaBhSMkUY77fFTL6QfR6LggXRDo5mXD9VsQDcmMEUxH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UUExQUFRQVFBQUFRUUFBUUFBQPFBQWFhQUFBUYHCggGBolHBQUITEhJSkrLi4uFx8zODMsNygtLisBCgoKDg0OGhAQGiwkHyQsLCwsLCwsLCwsLCwsLCwsLCwsLCwsLCwsLCwsLCwsLCwsLCwsLCwsLCwsLCwsLCwsLP/AABEIAMIBAwMBEQACEQEDEQH/xAAcAAABBQEBAQAAAAAAAAAAAAADAQIEBQYABwj/xAA+EAABAwIDBQQIBQMCBwAAAAABAAIDBBEFITEGEkFRYRMicZEHMkKBobHB0RQjUpLwYnLhFVMWM0NjgrLx/8QAGgEAAwEBAQEAAAAAAAAAAAAAAAECAwQFBv/EADMRAAICAQQBAgMGBgIDAAAAAAABAhEDBBIhMRNBURQiMgVhcZGh8EJSgbHR4WLBIzPx/9oADAMBAAIRAxEAPwDU4TXtliY9ouHNB81jKLTKRYtjupKGPfZTyAF7jwQBBqKUOvvNBTGrRTT7LQuN2jdd8D4hQ8cTeOeS7KzFdi4nNubNPPgoktvKN4ai+GYyt2NlB/LIkHDdIJThls1+R/cNoKcxsfT1LXNiltclpvG8erI3wNiRxFxxVbnGSdGebApw4fJlMSoXwSuikFnMNjY3BBFw5p4tIIIPIhdh5ZGQByAOQByAOQAtkDoJFA5xAAuSbAczyCLCme9bD+iZopgahzmuksXhoAc5uoaSfVZfhqdTwDcMkVL6jbFk8btK2b3CtjaKmsY4G7w9p/fd8dFH0/SqLnnyT7Zc2spZmCkf/LJMdAK2Le3fEXtlkiNth0jG7bbNNDe1aBca9R16rLVYVKO5do6dNmae0stiJmupgNCMj4jKw5FPSTvGY541Nkl7e0l3DYga5aK1NubiDVK0RcawXsgJYrgjPJZanTKUd0e0Xiy38si/2axsTss7KRoz6jmE9Fq962T7Rlmw7Hx0W01S1rS48ATYanwXc8ioxUWUODteJXzSCz5LAtJvutF91oPS65497vU0a4osapzX5OtbkrlJvkUeCyAytw+i6ElXBkUGDHsamWA6O/MZ9R5fJZfTkv3/ALovuJoFsQeEeiHEDJSlhOcbt0f26j5qcvSY4m9d4rAsB2HVFhRzrtQMfHODqpAcYQc0WOin2pe1kDs+CyzS4NcS+Y832FpXzVLhchrSbePIH4q8cI0jfP8AKjcV+ITUzwx7GTxnQSAb1uQI5aLly554JUnwPDjjlXszE+kHDWSQiWKFzRHa1u8I2E5xXGfZgnebf1e83QttvpNZ5eKox1GmcebPNyvQOILFTOcLtztqBr5KJTUezWOKUlceR8NDI42DTfwt80pZYRVthHBOTqi3p9mjYGR4b0GZXHPXLqKs7I6H+Zj5sPp49S4nx18ko5s0+jX4bDDsi00Ae7usO7ewa3N73HRjctT8PIHovb9T5MJP0ij2r0TbAxscKypa10//AE4wPy4AMhYe07r8zmqjmtfKc04bez1xyJEIG5QUCcpYyPIEigEFQTJa17fBGNOxSBbSu/Ifl7J8NNSrn9LDH9R5Xs7jjqZ5vfccc8swf1Lx4ZZY3aPUyYVNX6nomATtkcXjQ/Pn7136aW5tnn5lXBoJIw4Fp0P8suw50yipMFMc28DYD5Fcj0sfJvR0+W40y7lnaMiukxopsSxK0rWN45u8AnXAfcK6sDjkkBfUVWzcHesQMwdbq4TSVMiUXZSbWTdm6Gpbn2bhvW4xnX6+ajLNNVHtcr+g4L3NMx4IBGYIuDzB0XRGSkrRmfOvoNZvGcf2/JPJ/wCv+o49nqb2gFctmlCB4CLAbKQ7RSURTdvBMQxleBkclLKSIOKmKVpub9FEmqLinZktjJuzrJGtaC0m4Nr2PHzCWGTOnPG4Jmt2kZvNvbToB/M81z6+NxsnSupEbZypaLseLh3PQ8CCF5+kzeOdP1OvPj3K0Y70hbGxM/Oi7jfbABIsdDYaWXsY8soOu0/0OKeLy89P+5iafZuoc4di18p1BhjmebDoGX4hdccimvpf6HP4pQ5tI09DsdipaC2AkkcbB1hzBNx4EBcklhm6X6cnZHNJR5a/UnYf6O8QmbvzjsW55OcIyfO5+BHVZZcsMMNyVL7/APH/AMGsu503+RYy+isseGuIzAdvFzyLEAkXFs9fJZPVZVLb6Vd0v9gpY2r5NrsRspHE/tBYtjBYGhgaBLxz1dYczq7ojTp5P/JPl+hnlmktqVG8pi0DLJegpcHI0ySXqnImhjnKWx0NJSsYwi6QxlNR7hJ5qoqhN2MxOjMsbmDiLZ6KmtyoIva7MY/0ePc2xe0HmGrmWijVWdS1lehoNmtmnUzd0v3vdb3LfFgWNUjny5fI7L7sDzWu1mNhXQghPbwClRAnwoE3uVLRSkVn/D9pDIXXJ58gk3wP1sk/hA3NS2UR3XuUmPgk0oEjHMeAR9FMV81ikTYZNxoaNGiw8Bot1a6Io+cPQzWblRI2/rNHwutZ/SRHs9ke4cSufg0GktspYwDJBwUlUSA4FKwoj1NO1wQ5Doo6vCsiQsZI1izObN4bOyrc4MG4bZnmNDkrxRZvlknBG3lwWWU+yAf6T/OSrJgc01/0c8Mm3kLDsXI3Pfz8F57+zHdqR0/GLqivxnC5fVdmFrLTz21ZWPLG7NFsBhzY6OSKwv2j3O/qY/MX6C5FunVdKhuwyg+/7o5dRL/yqRMq6w09mi4bqbDI35crc15ObNPBxG6LhBZOxmJ4hC6OQus68fDUu4AfzgVll1OOcZcctfqVDFOMlXuMxCR34eINBc8tj3W6EncBa3pm8C/BdEYTljx4126/t/si1uk30XlDQdjC1lwSBdx5vObj7ySvZ8OyKS9Dlc90rIstW0ZHJZWjVRGivHNFj2Dvx7eaLFsOOIt5osW0G7FWjilY9gMY3vGzRcpqTfQtiXZcUAec32HRdGOMjGbXoTVvRmcmByAEUgNcokUgMqyZSINQkUiulckUWGDx3aT1Th2TJk0wrUmz5U9G0pbVb3JpS1GTZE10+LfZ6x/qRPArzXqn7HUtMd+Lcf8A6l8Q2V8PFBYpXI80g8MSXCSU1NsHCJIaxaJslxQVsF1pElom0cAGgW6ZnIvqFioxkWYbktFHgxsz2PQhYSOrGyJgEm5J0ORHRKDp2VljaC7QF/YujGu6Xk8w023f2gn3LxtbF7XiT/5f6/I001blJ/gVOCRte1m8NDukHi05fbyXkYXFySZ1ZrTdF7RuD6vpHe1tPUDbfLyX0Ojmp53/AMejgyKsf4i43izhdrPNdWfPL0HhwrtmBxKWYuJuV5c8k2+T0oQhRXOqKgaOKSzSRfhxsE6tquapali+HgCfW1f6irWoJ+GiQah9W72yn5vcpYIlngmJTwuBPePVaw1TXSMcmljL1PVdmtoBOLOG65d+DPuPNzYHA0K7DmOQByAEUgNcokUgEqyZaINSkUislUjLnCm2jHVXAiXZLurJPAcFwWKnHczJ1K8vJklN8nrQUYqol1G4LEuw7HppCbJUJWqiQ2T4WrWMDNyJ0TFooE7iXFEtFEhyLClplokZykXVPFYLWMTCTJC0MylxxuS5prk6MTKXDRZ4URVM3k+DQVVOM38SAM9LGwsuXPgSn5Pev8GWOf8ACVBoRHvDgDYeFr/VfOZcXhytPq6OxT3oNs9G7tXFw1bcnncCy9v7NT8rv1VnNna28FlV4c1x0XqzxpsyhlaKvEcFaBdYZcEaN8eZtlFJhw5LgliOpZALsPHJZeIvyA3YensFvYkeGhxAsqjjt0J5Gkamj2WiABIuvUx6eCXRwz1MrLajwtkfqiy3WOjCWRvsnhamZ10WIS6VjFTENcokUiPIsmWQaopFIrJlJRoKUWYB0WkejJ9jyqA+c6LGWmwuvLkpLtHteMuIai6jgnaToCSqjRDRcUMJXRFGMi7pqVbxRk2WkFIrohsmQ0ipEtllTw2VJWZSkSArVkCkpuSCirxWMuFm5rCTVm0OCppMOkDrkC3iFKaNHJF1WZxgcbt+DgfoubWyvHx7r+5GNfMVuKSd63C5K+a+0pvztel2deBfLZZ0TcmvvkG7pHW+q+l0kU4wy30tpyZHy4/fZI7QLs3qzOiNXNLhYKJvcaQ47KeahfwHyXK8bOhZIkWSjePYPldQ8cvYtTj7kZ7SNWkeIKylB+xaaZ1Me8PFLGvmHLo2tN6o8F7EOjy59hbrSyTrqbChLpWOhr32SGkUlVtG1jrEG3NcuTUqDo6I6dtWObtJCfaQtVB+ovh5IZLj8P6h5o80fcPFL2KfEdq6dur2+aXliUsUn6A8GxaKpzY4EAqscozdEzhKPaNKKmwXRRkDNagqj5Uo2kEWWGRpo9uEKRusJm7ouvMkNo0FE66qHJjNGowunJsu/HDg4pyNLTUltcvH7LW0jByJPasbxulvQqbONeBoEvIGwacQclvfuGxDTVk8UtzHtQnblAUcJUh0OEiAHXvks80N8GgTojV0YLDLId0NIGl7m9iF4WpwPLieoyOqdfj/AIN4SqWyJIwmpDojbS+Xhder9mZt2nr7zHPCpkoFd5mOCaEOumA5Ajt0ckAMdSMOrR5BG1Me+XuGa22itWuiHyKSVVsOBrnKbGkCMyY6AT1GSlvguMeSkqomu1C4Zqzqi2U1bhLD0XNPDE3jkZS1WEDmfNc7hRsshSVmCNOuaW+UTVTT9CVs5SiGUFmXArTHkl5EzLOlKJtDiOS9bzI87xATX9UvOh+Jng9HTuc4NY1znHRrQXOPg0ZlFOXCR7DaStnpez2xFUWgyhsDf+4bvt/YNPfZYPT/AMz/AC5OPJqoL6eTZUGz9PFqXSu/qO62/Ro+pKuMIx6X5nJPPORbtqN0WaA0cmiytyZjQx0xKVjoYXpWMTtErAcJEWA8SJ2FHdoiwoUSosB4lTsVD2ypN8MdE3/UInMDJAO8d119L8STwXG/tDTzxrDlXbp+34i8M4vdH0ARxCJzmg5HvD3lVpcCwSljXXp+BUp70mwwkXdZnQQSJ2KggenYqHBydioeHIsVDwVViHAqkIcFQhUxDHRg8EbUO2RZsPB0NlMoM0jkoqKuikbna46fZcs8bOiOSLKWqnXLk4N4lXUSrlZskU1VnoVk5G8RlGCDdEGrCa4LL8RddDyGGwYZio3j2Gtw6lgpm7lNEyIcS0d539zz3ne8r1ZZJPg8+UnJ3J2OfKSoENukMXeQBxclYDS9KxjS9TYzg9FgPD07Cjt9FhQu+nYUd2iLCh8cmY8VM5VFhRCxCS2nPPxI/wAL5jV0+vc7Ma9w+H1pORNwBl9l3/ZWV3tb9ODLNBdlg2Ze7ZzUFbMqsVBmTJ2KgrZUCoI2ROxUFa9NMVBGuVpk0PBVJk0OBVJiocFaYhUwEIQ1YFfiODxTDvNz/UMnef3WU8MZLk1hllHox2NbNSx3cz8xvQd4Dw4+7yXmZtHJfR+R34dRGXD4MhK5ebJNOmegkEp3pL3FJBt5U5kUMujeOja3XsnkDd5IZ28kB28lY6Gl6lsYwvUjobvJWA5pQAQFOwEc8JWFAX1bR7QS8iXqVtbAOxNg9oKPLEfjkGw3FYzKwXvdwHmk88QlilRFxeWxf0J+B/yvnZq8jR141wiDg2KjvFxyFvsu7SpYsiYZsfHBbtxiP9S9daiJyeKRIjxNh9oLRZov1JcGS46kHiFopEtB2zp7iaDsmTsKDsmVWTRIZInZLQVr1SYqCB6uyaHtcqUiWh4K0TFQt1ViFTARwSaTBMzW0Wysc93NsyT9Q0cf6xx8dfFceo0sci5/P99nZg1csfD5R57WUT4nljxuuHxHMHiF4ebDPFKpHrQnGatEYkhZ2h0J2qB0bneXtHjDS5KxjS9TYxpepbHQm8k2Ax8gGpUtpFUQ5sVjbxWUs0UWsUmQJtpmjRR536I0WnbK+o2uOgACHkmzWOlRVVG0Tj7RU7Jvs2jp0QJMYceJTWE1WFAHYm48VXhRXiRMwPED+Iiucu0b5XWebEljbXsTPH8rNxVPD3TMJ7zS7Tnl9yvHb+ZT9znimkjGVFTusNjndenDHukjp22yEMRdzW/hQ/GgjcVcOKXiJeJB4sdeNHHzT2SXTIeCLLKl2rlb7V/FNSyRM5aaLLal20PtAK1qJLtGEtJ7F1R7WRu1yWkdVH1MZaeSL2ixZj9HDwXRDLGXTMZQaLGOdapmdEhsqdioM2RUmS0Fa9WpEtDw5aKRND7q0yRVQHIEU20OCMqGWdkR6rhq0/UcwubNijJVJcHTgzSg+DyvEKd8LzG8Zt8iOBHReBnwPFOvyPbxzU42iLvhc/JpTNyXL27PEGF6hsY0uU2MjVNc1mpWcsiiXGDZR120oHqrF5ZS6OiGn9zPVmPudxSWKUuzqjgSKqbEieK1jgRssZFdVk8Vr40i9iGGfqqUClEGZ1WwqhpmT2joTtUbQoNST2e030cPK6icLi0JxtGypMTaap28bCQXvyJbl9F42TA1gVLlHM4/IUuK5tcRmGutfnc2Xbg7SfsbQRUiRde00oXeRQqFDkqChWuSaFQVspUuKI2kiKoIWcoIlxJ9Pibm8SsnBrozljTLyg2oe3UqlkyROaemTNRhu1oNt5b49Z6SOWena6NLR4kx/qldkMkZdHPKDXZYRyrRMhoOyRWmQ0Ga5aJktDwVomTQqsRxCTVgYnb3CN+MyNHfjz6lnEfVcWowLJFx9fQ79Hm2yp9M8zuvBs9k35cvUbPFAVFS1gu42WcpJFKLfRncU2iAuGrnc5S6OnHg9zK12Llx1VRw+52QxpFXNVE8V0xxpGyiRXzrVQLSBmVVtKSE7RG0dCdontHR2+ihibyKGJvooTFEyNoWWstTnfm0DXm3JcscfFEqIejl3mvZ+oC3QtIPyuoyLa1IJLmyuvfQro6KHtUiFugBwelQqHApCoI1xUNE0P7RKhUOEqW0TiGjqiOKh40yXAt8Px17CLErPZKPRzzwpm1wba+9g/NdGPVNcSOLJpmujYUVe14u03XdCakrRySjXZYRyrRMzaJDXLVMhoICtEyWKqEQcTYC3P8AgWU+7LizxHFaPs5nsBFg428NR815WfTN5G49H0OHJugmaPFMVbENc1nPJ6I86GNyMTieNOcTcqI43LlndDEkUc1USumONI6EiI+ZaqJaQJ0itRLSGFyqihLoCzroCzkAcgZyBHIA5AcDjINEtrBTjdEinnsczlY5+7JZyhaKZHcbXsVohM5lQQhwTI3khtYONx8Vm8THvRIErDofcRYrNxkuwTbHC6XAx4JU8BwEF1PBPBxKYCF6KFQm+nQUSaarIKynjTM5Qs1OB7QOYRY+5YqUsT4OPLgTPSMGxlszQQc+IXo4cymjzp43Fl9DKulMwaJLHLVMhoICtLJImJO7qiRUTyfHoGmokPUf+oQkmuT1cEn40YTE8TLyc15GPF6s64QoqJJl0qJukAdItFE0SGEqhiIA66BWJvJ0LcJvooned2iNoeVHdojaHlQm8ihb2dvp0LezmlJjixrk0RLsUOPNFDUmumPD/NKjRTEsgVDUySRSsvlvW6c1E3RpDhE+KIjibcFzykmXYdrTwWYWiHLWyMcd0lvDLl4reEINEyjfoGjxFzz37X/VYAnx69VE8SXKGoV0HtdZANITAZdUINT1BCicEyGjTYHizmEEFcjuErRyZcSZ6pgeKiVoN816WHMpo8vJDa6NBC9dSZg0HaVqmQyoxeoUSZcTx3GsQLp5CDlvfLJc2XUqM3E93BiSxqzBSypxibxQEuV0aDboCzroCzrpisa4poiTobdMixpKCWxLpk2Oaky4qx1krL2i7qLHsECAQ0lMhsUIGhQUhp+gVg/hUs2SoJ2YPCx6KbaB0xexb1CW5ipegQSSEbu8SNEnt7GlQ6NjwQe8QODXbp80bovgGl2NkhLiTYjxIJ80lJLgqxHRkJ3Y7EY9wPEoaTAsGErndEsVwQhDN1OxMkUtSWlZzhZm0bXZXFt1wzyOo6rng3jkcOfHaPVMOqd9oIXrQlas8ySonVE+63qt10Z9sxm0mJbrHG+djZQ5JfMb4ob5JHlD3EknmbryJPc7Z76pIyryvUQIYmMVAxEAIglg3K0Yy4ELkUS5CEpktiXRQrFEhRtRSyscJEtpayju1CnaX5UITyTJb9UdZAq+8W3VBTX3itASdjiooMJAOnjqo2s03peoZj28wfepcWG5M6VoJ8OCSbQwTpLaZfLyKurHdDBIeZTpCtj+3dzS2RHbHtqDxUuCKsMKtv6So8cvcViOrTyyT8SGHiqAVnKDQBxZZ8knWTJZa4CyR8jWRtLnE5ALnzJGGSkrZ7ngdGaeIdobvIz5DoF36XHKMbmeJlkpS+UhYpiGpJyXQ3ZKR55tPiG8DyvZcmonapHpaPHUjMk+C4aPToyRXriEQIfGzeIA45IfAzRVGBt7Jrm5vA74Bv3RxtzWMpSXPoZRyfNTM3MyxIW0XaKkCc1WmZSj7DLJ2Z7WhLp0K6G3TIs66Asc4W1SRclXY26ZAqRQWNSzfHQjnISJlJJiOmTUSZZ30gZKqjFyZwKBpsJ2imjXyMd2hS2lrIx3bFLaX5WdvooPIxwcUqRak2KAlZSTDwBo1IWcrfRa4DukZwUJSCwf4uyrxiZrtktkqisIO4Y4uMjxqP6Rx+S55cvbDl/ojmzaiGNc9+x6/gmC09Cy0Yu8+s85uJ8fot8WnUHuly/30ePmzzyvnoBiWK8yt2zJIymI4gXnosJ5PRG8IGSxuW5A965ZdnqaWNKyr3lNHWEx/Yippie5vs/UwXy6hdMdQlxNU/0/M58eohPpmebSPJsGO8jp15LffH3Nm0c6ns3eDswdB90buaFYOGsez1XEfJXSaozkwDnJpClIa1ybRMZCvQgn0BJVnO2NTIsUJDQ96SNJ2waoxOugLCNepaN4zpDHOVJGMp2NugmxboHZwKBp0ddAWKHJUUpDgUik2xwclRalQ7fSo08g8OSotTs4EoC2abZ/YarqiC2MsYfbkBaLdBqVg88eocv9+pnPNGH1M9U2b9HFLS2fN+dIM7uHdB6N+6XilP63x7L98nDl1s5cQ4RpqrEWtFm2AHJbJRiqRxd9mdxDGORUykUo2UFRVFxzKxlNs2UaIkjlkaJGTxCfee7y8kqPVxKoJEcFKjQ+lJqYHUArulBPtHzSkUuJ7NwyghzBn0ssniXobQzSi7TPPtqvRq83dTlunqkW06hZ/Pjl1aO3DrF1M8+xLZiqhvvwusOLRvD4LWOog+3X4nXGcJLhlK9pGuS6E7Ikgaoy6OLkUDkISmS2hiZAl0CsJuZXU2a7HVgt5XRhuOQIUJFIRMQpSGxExHIA4IBMM1oKhto6Ywix5IGinlmtxiqQjQSbAXPIC5Q6XZFtl3hmyFZPbcgeAeLhuj4rJ54enP4EOUY9uja4P6IJDY1EoaOLWC5/cfspeTJLpV+JlLVQj1ybzBdjqKksWxhzx7Tu87zOnuS8N/W7/fsc2TVZJ+tFtPibWizbALVJLow7KStxnqpchqJR1Ve53FZuZaiQJHrNstIZdQWiHiM26xx6INcauSMeXHiqpHqCb4Tpj4PqPeXcfLiGylpDBujSaHZHmpWnUArOWNPspSKPE9kKWb14mnrYXWXgS+nj8DaOonHpmVxH0TU7vULmHob/ADTXlj07/E2Wr/mRnK70RSj/AJcoP9w+oT82RdxstZ8b7soav0b1rNGNd4H7q1qV6xZW7G+mVNRslWM1gf7hf5Kvicfv+gbU+miC/CJ2nvRSD/wd9lfnx/zIaxMbJTuAsWuHuKSnFu00dEl8tEUxnktdyOd4n7Cbqdk7X7HWQFP2F3TyStD2y9gkdM92jXHwBKlziu2V45P0JkWB1DshDJ+x32UPPBepXi92iwp9iqx/qwu99h80viIkyjBfxIsqX0Y1r9WtZ/c77JfEe0WZt41/EX1B6HJDnLMB0a36lS82R9JIh5ca6TNNh/oro47F5dIR+p2XkEqyS7l+RD1T/hRpqHBaSAflxMHg0fNJYY9vkylmnLtkmTEGt0sFokkZkKpxfqnYUVNTix4KHIraVs9Y48VDmUkRHPUNlAyUDBOKljQl0ii92MwwSyue9oLGNLbEXBc7/HzUbd+RR/q/+gyS2w47ZVbZ+j9zLy0gLmZl0WrmjnHzHTyXVLHXKOnT62/lyfmebuGehUo7z6nK6j5oQoAS6AELkBQ0lKhjTZKhjSEbQsYUto7BuYOQU7EFgnUzDq0eSl44j3MC/DYTqxvkFPgh7FKcvcA/BKc6xt/aEvh4ew/LP3BnZ6l/2mftCPBErzz9xBs9S/7TP2hHw8A8+T3HjBaYaRM/aEeCHsLzT9wzKOBujGj3BUsMF6EvJJ+oXejHshXsRNs41TRwCdIVg34gmBGkxLqnYESbElLYUQpcQKVjohS1RKlsqiK+VTY6BOcpGCc5IBhcgY0uQMESkyhWMLiAMyTYeKhulbGj03Z3DxBC1vE5uPNxWumxtJyfbOfLPcyxeF1GRnq3ZKjle574I3PcbuNtTzySpHRHUZIqlI1ZVHOIgBCgBhQMaUDBlADSUANJQAwuSAYXJgNc5IAZeihjDIlQAzInQDHSpCAulQME6YoAA+UpWAF0qQwL5EhkeR6kAD3oKAucpAEXJDGOckANzkDBucgAbnJWVQgKkZp9k8Lu4PcPAfVJR3v7kROVcG8C7UqOZiEpiGEhMZOQAiAGuQCEKBjHIGDKBDSgBhQMYUAMKABuQMGUgBlMAbkgBOQAJyTAA5AIE9AwD1IwD1IwL0ABchlMC5SIEUhg3IGDckMY5IaBhSMkUY77fFTL6QfR6LggXRDo5mXD9VsQDcmMEUxH/9k="/>
          <p:cNvSpPr>
            <a:spLocks noChangeAspect="1" noChangeArrowheads="1"/>
          </p:cNvSpPr>
          <p:nvPr/>
        </p:nvSpPr>
        <p:spPr bwMode="auto">
          <a:xfrm>
            <a:off x="215900" y="-3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4648200"/>
            <a:ext cx="183115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7" descr="data:image/jpeg;base64,/9j/4AAQSkZJRgABAQAAAQABAAD/2wCEAAkGBxQSEhQUEhQUFBQUFBQUFRUVFBQUFBQUFRQXFhQUFBUYHCggGBolHBUUITEhJSksLi4uFx8zODMsNygtLiwBCgoKDg0OGhAQGiwkHCQsLCwsLCwsLCwsLCwsLCwsLCwsLCwsLCwsLCwsLCwsLCwsLCwsLCwsLCwsLCwsLCwsLP/AABEIAMIBAwMBIgACEQEDEQH/xAAcAAABBQEBAQAAAAAAAAAAAAADAAECBAUGBwj/xABCEAACAQIDBQQGBwcDBAMAAAABAgADEQQSIQUGMUFRYXGBkRMiMlKhsQdCcpLB0fAjM0NigqLhU8LxJGPD0hQVFv/EABkBAAMBAQEAAAAAAAAAAAAAAAABAgMEBf/EACURAQEAAgEDBAIDAQAAAAAAAAABAhEDEiExBBNBYSJRIzJCcf/aAAwDAQACEQMRAD8AamIZCJUUQyTscOllSJMCVg2sLTMCG+cmg6mQWRZ4GsZ++OJVWv8AowgrRAW8RaDLyDPAx0FpJmtAhtI4MDS9NCq8ATGOnCAW6bSTWlIOYQMYEsAwnpJXEkDGlZVpNTK6vblJ+k7IEtqe2GBlNKp4AQudj0EaVk1Lco5qiVWY8zJK0aRw0Ip6yoakktbrAhnMCNYjYiDVbc4wTd8gfjJEiAdfCADqNKdW8NWeAqtGaoxiiJMUApAyaGVlMJMm9Ws14RaluMq0zJs0CWDVkGeCDyJMDEk1tBZo2aI1kNEzwGeNmgFgPCirAYak1RgtNSzHgBx/wO2dPgt3UpjNXbO3uKbKPtNxPhbxk5ZTHyrHC5eGFRVnNkVmbooJPkJpJsSr9cpT+22v3VBPnNarjgoy0wEXooyjxtxmbVxBPOc+XqL/AJjox9PPmpDZ1JfarMexKf4s34RjTww/1z/VTH+0yi9SV3eZXn5L8tpwcf6at8N0r/fp/wDpHC4c8KlRe9Fb5ETCd4Jnh7/JPkexx34dKMErexWpnsbMh+II+MjXwVVBdkOX3hZl+8txOa9MesuYPa9SmbqzDuMvH1WU8xnl6PG+K0Ua0KjiSobZp1dKyC/+ollfvI4N4iFr7PIXPSYVU4kroyj+dOI79ROnj5sc/Hlycnp88P8AiAeMGlUPJ5ps51gmRvBZpBngSyXtF6SV6b9ZFqsYWC8g7wOeDZ4A1VpWqQztK7mMAM0URaKAZStCZpXDR88zdA+aPngM8bPENLJeIPK4aOGgNLGePmgA0QaI1jPLezMC9eoEQa8zyUc2PZM5TPUN3NlDDUNR67WZz28l7h+cnLLUXhhulhMFTwtPLT4n2mPtOe3oOyUMVVJ4y7jHvrMHamPSkpZ2AE5M78114z4hVqkoYjFqurEDvNpxW39+tStEf1H8BOKx226lQ3ZifGY7uX9Y3mGv7PUMTvHRBtmvy0mdit7aaGxGv2lPxBnmBrFufI8ewXgi8r28vmjqwj0o75U/d+Ikqe9tE8bieZZ4s8ftX9jrx/T1qjtmi/Bx46S4jA8DfunjiVyOBmlgtvVaZFmOmmp5dJN48ocuNeqo01tl7RemwKkicFsjetXsKmh6zq8NUBsQbg9JEFmvLs3wyYpc1MBK3ErwWp3e63wMxGYgkHQjQg8QRxEls/ElGBE29tYQV6Xp0H7RB+0A+uo+v3j5d07uDm3+OTz/AFHBP7YsH0kiXlb0klmnW4dCloi0EWizQAoMiWg80YtGDsYBzJEyBMAhFHvGjDBDRBoENHLTJ0jhorwOaOGgQ94gYHNHzQAwaOGgQ06TdfYYqftqw/Zg+op/iEcz/ID5nTrFbqbVJvtFndPYbPUp1XFkBzKDxe2oIHugjjz5c7eh402AHZczIwNS9UE9Db4C019okZtegnPll1OiY9Mc3vBjloU2djwF54XvPvI+Ic6nLfQXnTfStvCXqehU+qtma3NiPVHgp8yZ5k9Sc+uvLfxHTh+GO/mk7wZaRYRss20yuVp88V5EiOFjTs94ossfLAGvEDFljgQGxKbETq91dvujhD6wJtbp2icmJJTaZ54StsM/iveMDWDgMvAidbu5iLG36I6Ty3cPFn0aLUsuZboCSS63te556Np0toLi/pWxyMy24zLHcvfyMteGNt/BChXdB7N8y/ZbUeXDwmfmnfbwYRKoRX0upyuBqhHzHUTgsbhWouUcWI8iDwZTzBnpYZ7eXycdxu/g2aImBzxB5bIQtGzQZaRLxgUtIXkC0iWjJO8UHmijDnA0e8CGjhpi6hg0kGgM0fNAhs0cNA5o+aAbO72zDiaoU3CL61QjkvQdp4Dz5T0lE4BQAAAAANABoAB0mPups/0OHW/t1bVH7AR6i+C697GdFQo/r5THK7rfGdMVa/qFCPet5i/zA85pbXqA0RU5ZCCehAvr4SnjaOZGUcSND0YaqfMCC2PilrUnoOcucFe1G4fAzK9q0n5YvnTfXFmpiqt0CMrGmwGbU0yUub8DYDynPmen/SBut6bFVDTIp4w3aphnNlrEDV8M/BrgA5TY68ufmLKQSCCCDYg6EEcQRH06O59SMeNHjSi0cRmjiAPFGigCiijwBCSvIxxA46PcerlxVPUAE2JJsLHkBzY8AO2e/bAS7r2C8+fdysJ6TFLpcU1eq1+HqKSv9xSfSW7eENOiGb2mA48gBMrj+TXLLs0sXhBUAGYLYaX7f+Jl7W3datSyhkZ0uabBvND2H4HxgNobVGc24DTygU2t2mXOSS7ZXjuU1XKbQ2ZWofvabLyvoV+8NJTLT0rAbTWoMlSzIdCCLix7JxG9Oyxh61l/dvcpztY2K37NPAidXHyTJx8vDcGXmkS0heNeaMU80fNBZorxgXNFAExRk5vNJZoAGSDTF1iho+aG2TgHxFZKNKxeo2Vbmw4XJJ6AAnwnc1/oprhbpXpM1tVKsuvQG5v8IrdDTgQZc2RhvS1qdPkzgH7PFvgDJ7Y2FiMKbV6TL0bih7mGkvbipmxQPu03bzsn++FvbZyd9PTaCFjppx7gOvcBNMjj8LcLcrSph6JKNl46XA1JXmR11AljCAZdNZkvLuGwnNbVvSqGonA+0O0cTOmqMBMzaeHzKSP+DIzm4rjy1U8PXo4wUvShTUotnpMSbA2K8uxiPHnPEPpU3Pq4PEPXsTRr1Ge9tUdiSynsJvYj8ie9xLNQYMl7G916MONvAg+c2qW2qOLoth8Wgq0nFircR2qeIINiCOkjHl/zk1y4d3qxfN0aerbwfQ8xvU2bWWsvH0NUqlYdivor+OXxnm21dk18M+TEUqlF9dKiFb25qTow7RNEKLRLEYlgSUaPFAFFFHgDRxOl3c3Dx2NsaNBlpn+NV/ZUrdQzasPsgz1vdP6NcHgSKlcjF11sRmFqFNhzVD7R7W6aARWnIzfog3KKUTicSpUVspRCLM1JTmW44hWOp6gCei7RxTMGFIXa2lraX4cdO3wlHaO2Cb21M1dmYMLTUtUAY+swtzPLytJ3vwd7Obp7vuf3j27B6x8zDDdwcqj3/pt8p01ZaY4uPCZWO2gACF0Hzk3CHM8nN4rPhmsWDqdLjTwIgN48cKlGl1DtbuIF/wAI21sRm0463mJtJyGyMCClwQdCG+tccv8AErgn8nbwn1F/j7+Qc0WaCzRXne84S8WaBLR7wGki0eRijJzGaNmgs0cNMXWtYbFPTZXpsUdSCrKbFSOBE9E2H9LTpZcZRzjnVpce8px8BfvnmQMcNCzYl0+hdm704HHKVStSe/GnUsGHYVbnALudQp1DVoL6NipUrclCCQdOmoGus8AdA2pAJHA8x3HiJt7v7fxlFgtDFVVFjZHPpUvYkXDa9nGZZY67tccpe2nuJpvTCsujLcHS4IJv+hxg8RjL/Vyt9YcL9DOO3f3+xjMEq4elVNib039E7ZRdvVb1eAJtedGu9OEcAVlq4Yn/AFaZC/0vYqe+TLs7jo9RpFatpZ/+KKgzUKiVR/KwJ8ifiT4TMrkg2I16c7dbcbdsfeJZ+3MICCRwb+1xwPcdR4mcfVWxuLj8J2lWqCLdZzG0sPka/wBUnyPWc/JNuniy12RwW2alPtm9Q3vFRfR1lWoh0KVVDqe8NoZyNRLSFpjLZ4rezHLzHSYrd3ZGI1fCCkx50HekPuA5fhMup9FezW/d4rFU+xvRVAPJVlSmxHAmWqddveMucuSLw4qz/Q7hz7O0WHfhgf8AyiEo/Q9hR7e0KjfZoIvzcy6mJfrDLXbrK93JPtRDCfRnsqmbu+Jr9jVERf7FB+M6DZ2B2fhLHD4SgjDg7D0lQdoepdh4GYoc9YVVi9zIujGN/FbfZ+ZPwEoviGbidOkqosMmvdz/ACh3pXUMcSqkEkaagfjCNtz+b4iWRi1XkvjrKmL2yeXwsJfTr5Z9W/gOrtrtmPjdvjhck9FF/wDEHjcQ1TnFgNk31IkW1pNNLd/EZqikrbUWvqe+Z+95/wCtr/b+YE6/Z2x1TJ7xdR8PW+YnDbxYjPiq7dargdwaw+U6vSyyVy+qu9KWaSzQN4951uMS8WaDzRXgBM3bHgLxQJzAMlmggY+aZOsTNHzQYeLPAhS9pOhXyMrD6pBHgbyuTeRLxB6VhcMWAqUxcWzi3Qa3/XSbuysbdQrctNfxnKfR9toFfRMfWTVe1DxH66zq8Vg7HMnPWcvT0eHXb190q2y6JNwuRvepk0zfr6tgfGZeO2ZV4rWLW4CrqfB11HlNGliDwP6tHqNHvcRqxzGI2hiqX7xc6jmfX/vGv3pBNvU6gyv6hPvar9785v1TMTaWy6dS91seq6Hx6yLVyRWqer2ryPT/ABBMOkx8RTq4Y6HNT6Hh4dD+tYZNpra/DsOh8+BmdjaZNENCpUmWu0qfvAd8tUcUp4ESdVXVGklSWEeZ9OsOsspiF6wK1oUjeWVEzqeKUcNe784nxJPYI9I2v1MQBoII4qUc0cAmVuRGtjPiCYLKTDUcOTNLD4W0W7VakVcJgL6mbOHo8AOdh+ciq2hKL2a/T4ki3lK8E1cTixRQuf4VN3P2yCQO/wBkTyEvc3OpOpPaZ1+++1MqLQBu1Q56n2QdAe9tf6Zxmad3FNYuHmu8tCBo+aCvHvNWIl42aQzRrwITPFBZooyc0DHvB3j3mLrTvFmg80RaBaSLSDPIs0GxiPSzgsc1GorodVPmOYM9i3e20mIpAg8fMHmJ4ezTQ2Bt1sLUuNVPtL+I7ZnnN94147rtXvCElSgtqQwBAIJHEeI8bgTKrhlN7eqT4QWxttJXQMpBvNN3uLH9X4iY720uOqyzUBlPEpL2MwVrFToZQdiNDFfsRlYxAQQeBnL4+nkYA8De3h+hOtxAmLtfB+kQrwPEHoRJl1V3vHL16msCtbWDxCshyuCD8+6QHZNKmL9KueRI8fwmzgdp5faUEdRofyPwnO0peotMcrZ4byS+XcYLFU3HqnXodD5S4EnEUapBuJ1mwcWagIbUrbXvva/boYSWouo0EpS1Rw8JSoy9Qoypgi5h0qMuLRtx0hEQL2n5SNRiZetI3aEx17I1fErQptVqcFGg5kngB2yVVkpqXqNlRRck/hPO94dvtin0uKaewv8AuPaZWHH1X6TycnTPtWxmOas7VG9pzfuHAAdgAAggYANJhp2OK9x80WaCzRXjIXNHvBAxy0ZJExSGaKBOazR7wWaPeYutMmMTIXiJgCJkGMcmQaI0HgmMI0C8k13Y+2qmGfMh0vqvI93Qz1Ld3e6niFtezcwdCO+eNNGp1WUhlJUjgQbGZ5Y7aY567Xw+iAwYaGV61CeW7A37elZawzD3h+I/Kd9sreejWF1YHx+YmV3PLXUy8DVsL2TNxGBnSJURuBEc4YGLyXeODxuAuCCARzBFxMHEbFXkGXuNx5H856pU2cDyEq1NiIfqwk14HV+3lf8A9aR9bzU/gTLFHBH3/wC0mejf/n6fu/GHo7Epj6gldy3HH7L2Yh4itUPT1KSePtE/CdlsrBZVAACga2HC54k31J0Gp6S7SwYHAAd0sqLSpdIvcyJaWE8vnBBgJXxu1qVJS1R1QDmTaLZ9NaFv1zlDa216WGXNVYDoo9pj0AnEbb+kTiuFF/8AuMLD+lePynF4jGPVYvUYux5k38B0HdNceO3yzyzk8Oh2/vJUxba+rTHsoOA6E9TM6m0o02lumZ0TUmo5ru3dWw0cGAVpPNGNDgyV5XDyWaNOhrxs0HeNmgSWaKDigNOevFeQzR7zF1JXivI3jXiNImRJkSZEmIExgnjlpFojCaDMIwgzEETHp1CpupIPUEg+YjGNAN3Z+9mIpfWzjo3HzE6TA/SNa3pEYdxBH4Tz6KTcJVzkyj17Cb/0G4vb7QI+YmnR3uoN/FT7y/nPDopPt/avd+nvI3jo++n3hI1N6aC8atMd7r+c8IjgQ9v7HufT2mvv1hk/ioe67/AXmRjfpJpj2Fd/AIPjr8J5eJICP24XuV1uP38xNTRMtIdnrN5nT4TnsRiXqNmqMzt1YknwvwldZMGaYyTwztt8jJDrAUodZpGelqkZaQypTljNKTYsLJAwStJBo0igxw0FniDRkLniLwOaPmjITNGgi0UC7sIGIGQBj3nO6k7xXkbxxAzGRMmZEiIIGQMIRIlYjCYSBEMVkCIgERI2hSJEiMBxSeWNlgSMUe0VoAo4iAkgIAhHEcJJhIwYCFRYgIRRAaTQQqwYhElQhkMMpgVhBLiKMrQitACSzRosFMYCQzRXjCdoxMjmvIs0C0lcxQQaPGGSI8UUwbkJIRRQOniiiiERMaKKI0TIGKKI0DGiigEYoooEUcRRQCUcRRRhKSEUUDSEmIooxU1hUiilRNEWGEUUuM6cxxFFGk8j+vjFFAJGDaKKMgxFFFGb/9k="/>
          <p:cNvSpPr>
            <a:spLocks noChangeAspect="1" noChangeArrowheads="1"/>
          </p:cNvSpPr>
          <p:nvPr/>
        </p:nvSpPr>
        <p:spPr bwMode="auto">
          <a:xfrm>
            <a:off x="368300" y="1492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http://upload.wikimedia.org/wikipedia/commons/a/a1/Qi_Lan_Oolong_tea_lea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4648200"/>
            <a:ext cx="2045179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onsalesupplements.com/img/uploads/images/6df0bf2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844" y="4648200"/>
            <a:ext cx="1822957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2971800" y="5212081"/>
            <a:ext cx="714076" cy="198119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763234" y="5212081"/>
            <a:ext cx="714076" cy="198119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9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Salting Out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943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addition </a:t>
            </a:r>
            <a:r>
              <a:rPr lang="en-US" dirty="0"/>
              <a:t>of a salt increases the polarity of the aqueous </a:t>
            </a:r>
            <a:r>
              <a:rPr lang="en-US" dirty="0" smtClean="0"/>
              <a:t>layer: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It causes a decreased solubility of many organic </a:t>
            </a:r>
            <a:r>
              <a:rPr lang="en-US" dirty="0" smtClean="0">
                <a:solidFill>
                  <a:srgbClr val="002060"/>
                </a:solidFill>
              </a:rPr>
              <a:t>compounds that are usually lower in polarity.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It “forces” the organic compound into the organic </a:t>
            </a:r>
            <a:r>
              <a:rPr lang="en-US" dirty="0" smtClean="0">
                <a:solidFill>
                  <a:srgbClr val="002060"/>
                </a:solidFill>
              </a:rPr>
              <a:t>layer, thus increases the partition coefficient.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solid will precipitate out while a liquid will become immiscible.</a:t>
            </a:r>
          </a:p>
          <a:p>
            <a:r>
              <a:rPr lang="en-US" dirty="0" smtClean="0"/>
              <a:t>The addition of a lower polarity solvent </a:t>
            </a:r>
            <a:r>
              <a:rPr lang="en-US" dirty="0"/>
              <a:t>to 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aqueous layer will reduce the overall polarity </a:t>
            </a:r>
            <a:br>
              <a:rPr lang="en-US" dirty="0" smtClean="0"/>
            </a:br>
            <a:r>
              <a:rPr lang="en-US" dirty="0" smtClean="0"/>
              <a:t>of the solution: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causes polar compounds like salts to precipitate from solution.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solubility of sodium chloride in water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will decrease if the ethanol is added to the solution.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191000"/>
            <a:ext cx="2651760" cy="2098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18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Green Tea Extract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Below is the HPLC of a Green Tea Extract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Column: C18-column</a:t>
            </a:r>
          </a:p>
          <a:p>
            <a:r>
              <a:rPr lang="en-US" dirty="0" smtClean="0"/>
              <a:t>Flow rate: 0.5 mL/min</a:t>
            </a:r>
          </a:p>
          <a:p>
            <a:r>
              <a:rPr lang="en-US" dirty="0" smtClean="0"/>
              <a:t>Mobile Phase: Gradient of 1 % formic acid in water (A) and acetonitrile (B) (</a:t>
            </a:r>
            <a:r>
              <a:rPr lang="en-US" dirty="0"/>
              <a:t>A gradient run was started at </a:t>
            </a:r>
            <a:r>
              <a:rPr lang="en-US" dirty="0" smtClean="0"/>
              <a:t>90 % </a:t>
            </a:r>
            <a:r>
              <a:rPr lang="en-US" dirty="0"/>
              <a:t>gradient A, decreasing in 30 min to </a:t>
            </a:r>
            <a:r>
              <a:rPr lang="en-US" dirty="0" smtClean="0"/>
              <a:t>75 %, </a:t>
            </a:r>
            <a:r>
              <a:rPr lang="en-US" dirty="0"/>
              <a:t>further decreasing to </a:t>
            </a:r>
            <a:r>
              <a:rPr lang="en-US" dirty="0" smtClean="0"/>
              <a:t>10 % </a:t>
            </a:r>
            <a:r>
              <a:rPr lang="en-US" dirty="0"/>
              <a:t>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</a:t>
            </a:r>
            <a:r>
              <a:rPr lang="en-US" dirty="0"/>
              <a:t> min and then back to </a:t>
            </a:r>
            <a:r>
              <a:rPr lang="en-US" dirty="0" smtClean="0"/>
              <a:t>90 % </a:t>
            </a:r>
            <a:r>
              <a:rPr lang="en-US" dirty="0"/>
              <a:t>in 10 </a:t>
            </a:r>
            <a:r>
              <a:rPr lang="en-US" dirty="0" smtClean="0"/>
              <a:t>min)</a:t>
            </a:r>
            <a:endParaRPr lang="en-US" dirty="0"/>
          </a:p>
        </p:txBody>
      </p:sp>
      <p:pic>
        <p:nvPicPr>
          <p:cNvPr id="2050" name="Picture 2" descr="/static-content/images/715/art%253A10.1186%252F1752-153X-6-61/MediaObjects/13065_2012_406_Fig1_HT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3611034" cy="240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505723"/>
              </p:ext>
            </p:extLst>
          </p:nvPr>
        </p:nvGraphicFramePr>
        <p:xfrm>
          <a:off x="4419600" y="1858381"/>
          <a:ext cx="4389120" cy="3323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618"/>
                <a:gridCol w="607491"/>
                <a:gridCol w="987173"/>
                <a:gridCol w="1366855"/>
                <a:gridCol w="971983"/>
              </a:tblGrid>
              <a:tr h="397139"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Peak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000" baseline="-25000" dirty="0" err="1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(min)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[M + H]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m/z)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Compound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Concentration mg/ml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3.77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Galloylquinic</a:t>
                      </a:r>
                      <a:r>
                        <a:rPr lang="en-US" sz="1000" dirty="0"/>
                        <a:t> acid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6.18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4.17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Gallic </a:t>
                      </a:r>
                      <a:r>
                        <a:rPr lang="en-US" sz="1000" dirty="0"/>
                        <a:t>acid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0.59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6.66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Gallocatechin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4.5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9.13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Epigallocatechin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7.13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10.60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Dicaffeic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/>
                        <a:t>acid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0.32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11.09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Catechin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1.59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C00000"/>
                          </a:solidFill>
                        </a:rPr>
                        <a:t>12.08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C00000"/>
                          </a:solidFill>
                        </a:rPr>
                        <a:t>195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C00000"/>
                          </a:solidFill>
                        </a:rPr>
                        <a:t>Caffeine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C00000"/>
                          </a:solidFill>
                        </a:rPr>
                        <a:t>19.16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16.02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Epicatechin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3.34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17.26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Epigallocatechingalate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53.18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26.42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Ellagic</a:t>
                      </a:r>
                      <a:r>
                        <a:rPr lang="en-US" sz="1000" dirty="0"/>
                        <a:t> acid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0.82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27.91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Catechingallate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3.29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29.45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Quercetin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glucoside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0.35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92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Caffeine Solubility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Autofit/>
          </a:bodyPr>
          <a:lstStyle/>
          <a:p>
            <a:r>
              <a:rPr lang="en-US" sz="1600" dirty="0" smtClean="0"/>
              <a:t>The solubility of caffeine differs greatly from solvent to solvent:</a:t>
            </a:r>
            <a:endParaRPr lang="en-US" sz="1600" dirty="0"/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 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1600" b="1" dirty="0" smtClean="0">
              <a:solidFill>
                <a:srgbClr val="C00000"/>
              </a:solidFill>
            </a:endParaRPr>
          </a:p>
          <a:p>
            <a:r>
              <a:rPr lang="en-US" sz="1600" dirty="0" smtClean="0"/>
              <a:t>The solubility of caffeine changes a lot in water, being poor in cold water and very high </a:t>
            </a:r>
            <a:br>
              <a:rPr lang="en-US" sz="1600" dirty="0" smtClean="0"/>
            </a:br>
            <a:r>
              <a:rPr lang="en-US" sz="1600" dirty="0" smtClean="0"/>
              <a:t>at high temperatures.</a:t>
            </a:r>
          </a:p>
          <a:p>
            <a:r>
              <a:rPr lang="en-US" sz="1600" dirty="0" smtClean="0"/>
              <a:t>The solubility is poorer in most organic solvents (i.e., ethanol, acetone, diethyl ether).</a:t>
            </a:r>
          </a:p>
          <a:p>
            <a:r>
              <a:rPr lang="en-US" sz="1600" b="1" dirty="0" smtClean="0">
                <a:solidFill>
                  <a:srgbClr val="C00000"/>
                </a:solidFill>
              </a:rPr>
              <a:t>The addition of sodium chloride decreases the solubility by a factor 1.5 pro molarity </a:t>
            </a:r>
            <a:br>
              <a:rPr lang="en-US" sz="1600" b="1" dirty="0" smtClean="0">
                <a:solidFill>
                  <a:srgbClr val="C00000"/>
                </a:solidFill>
              </a:rPr>
            </a:br>
            <a:r>
              <a:rPr lang="en-US" sz="1600" b="1" dirty="0" smtClean="0">
                <a:solidFill>
                  <a:srgbClr val="C00000"/>
                </a:solidFill>
              </a:rPr>
              <a:t>of sodium chloride.</a:t>
            </a:r>
          </a:p>
          <a:p>
            <a:r>
              <a:rPr lang="en-US" sz="1600" dirty="0" smtClean="0"/>
              <a:t>The addition of sodium sulfate would decrease the solubility of caffeine significantly more but it cannot be used because calcium ions are added afterwards leading to the formation of CaSO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.</a:t>
            </a:r>
          </a:p>
          <a:p>
            <a:endParaRPr lang="en-US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133001"/>
              </p:ext>
            </p:extLst>
          </p:nvPr>
        </p:nvGraphicFramePr>
        <p:xfrm>
          <a:off x="2164080" y="1828800"/>
          <a:ext cx="3307080" cy="2438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64920"/>
                <a:gridCol w="1219200"/>
                <a:gridCol w="822960"/>
              </a:tblGrid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Solvent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Temperature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g/L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Water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25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80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666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Ethanol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25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15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78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32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Acetone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30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22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Diethyl ether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25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89760"/>
            <a:ext cx="2540597" cy="2377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8458200" y="3276600"/>
            <a:ext cx="406997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71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Tannic Acid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4864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Tannic </a:t>
            </a:r>
            <a:r>
              <a:rPr lang="en-US" dirty="0" smtClean="0"/>
              <a:t>acid is very soluble in water (2850 g/L). </a:t>
            </a:r>
            <a:r>
              <a:rPr lang="en-US" b="1" dirty="0" smtClean="0"/>
              <a:t>Why? </a:t>
            </a:r>
          </a:p>
          <a:p>
            <a:r>
              <a:rPr lang="en-US" dirty="0"/>
              <a:t>The presence of tannins in the bark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redwood (Sequoia) </a:t>
            </a:r>
            <a:r>
              <a:rPr lang="en-US" dirty="0"/>
              <a:t>is a strong natural defense </a:t>
            </a:r>
            <a:r>
              <a:rPr lang="en-US" dirty="0" smtClean="0"/>
              <a:t>against wildfire, decomposition </a:t>
            </a:r>
            <a:r>
              <a:rPr lang="en-US" dirty="0"/>
              <a:t>and infestation by certain insects such </a:t>
            </a:r>
            <a:r>
              <a:rPr lang="en-US" dirty="0" smtClean="0"/>
              <a:t>as termites. </a:t>
            </a:r>
          </a:p>
          <a:p>
            <a:r>
              <a:rPr lang="en-US" dirty="0" smtClean="0"/>
              <a:t>It </a:t>
            </a:r>
            <a:r>
              <a:rPr lang="en-US" dirty="0"/>
              <a:t>is found in </a:t>
            </a:r>
            <a:r>
              <a:rPr lang="en-US" dirty="0" smtClean="0"/>
              <a:t>the seeds, bark, cones and heartwood.</a:t>
            </a:r>
          </a:p>
          <a:p>
            <a:r>
              <a:rPr lang="en-US" dirty="0" smtClean="0"/>
              <a:t>The commercial tannic acid is a  </a:t>
            </a:r>
            <a:r>
              <a:rPr lang="en-US" dirty="0" err="1"/>
              <a:t>decagalloyl</a:t>
            </a:r>
            <a:r>
              <a:rPr lang="en-US" dirty="0"/>
              <a:t> </a:t>
            </a:r>
            <a:r>
              <a:rPr lang="en-US" dirty="0" smtClean="0"/>
              <a:t>glucose.</a:t>
            </a:r>
            <a:endParaRPr lang="en-US" dirty="0"/>
          </a:p>
        </p:txBody>
      </p:sp>
      <p:pic>
        <p:nvPicPr>
          <p:cNvPr id="4" name="Picture 2" descr="https://tannicacid.files.wordpress.com/2011/06/tannic-aci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101" y="1600200"/>
            <a:ext cx="3002200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urorasilk.com/natural_dyes/assets/tannic_acid_extract_01_3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245" y="4800600"/>
            <a:ext cx="2031999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74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Important Points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caffeine is separated from </a:t>
            </a:r>
            <a:r>
              <a:rPr lang="en-US" dirty="0"/>
              <a:t>the rest of the tea </a:t>
            </a:r>
            <a:r>
              <a:rPr lang="en-US" dirty="0" smtClean="0"/>
              <a:t>ingredients </a:t>
            </a:r>
            <a:r>
              <a:rPr lang="en-US" dirty="0"/>
              <a:t>by </a:t>
            </a:r>
            <a:r>
              <a:rPr lang="en-US" dirty="0" smtClean="0"/>
              <a:t>several extraction steps.</a:t>
            </a:r>
          </a:p>
          <a:p>
            <a:r>
              <a:rPr lang="en-US" dirty="0" smtClean="0"/>
              <a:t>The first step is a solid-liquid extraction using hot water (“brewing”).</a:t>
            </a:r>
          </a:p>
          <a:p>
            <a:r>
              <a:rPr lang="en-US" dirty="0" smtClean="0"/>
              <a:t>In the liquid-liquid extraction, the aqueous layer that has been saturated with sodium chloride is extracted with propanol: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Normally, propanol-water mixtures are completely miscible.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Propanol-salt water mixtures are poorly miscible with the organic layer containing 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large amount </a:t>
            </a:r>
            <a:r>
              <a:rPr lang="en-US" dirty="0" smtClean="0">
                <a:solidFill>
                  <a:srgbClr val="002060"/>
                </a:solidFill>
              </a:rPr>
              <a:t>of </a:t>
            </a:r>
            <a:r>
              <a:rPr lang="en-US" dirty="0">
                <a:solidFill>
                  <a:srgbClr val="002060"/>
                </a:solidFill>
              </a:rPr>
              <a:t>water </a:t>
            </a:r>
            <a:r>
              <a:rPr lang="en-US" dirty="0" smtClean="0">
                <a:solidFill>
                  <a:srgbClr val="002060"/>
                </a:solidFill>
              </a:rPr>
              <a:t>(~20 %). 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The addition of the sodium chloride increases the polarity </a:t>
            </a:r>
            <a:r>
              <a:rPr lang="en-US" dirty="0" smtClean="0">
                <a:solidFill>
                  <a:srgbClr val="002060"/>
                </a:solidFill>
              </a:rPr>
              <a:t>of </a:t>
            </a:r>
            <a:r>
              <a:rPr lang="en-US" dirty="0">
                <a:solidFill>
                  <a:srgbClr val="002060"/>
                </a:solidFill>
              </a:rPr>
              <a:t>the aqueous later, which reduces the solubility of the caffeine and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1-propanol </a:t>
            </a:r>
            <a:r>
              <a:rPr lang="en-US" dirty="0">
                <a:solidFill>
                  <a:srgbClr val="002060"/>
                </a:solidFill>
              </a:rPr>
              <a:t>in the aqueous </a:t>
            </a:r>
            <a:r>
              <a:rPr lang="en-US" dirty="0" smtClean="0">
                <a:solidFill>
                  <a:srgbClr val="002060"/>
                </a:solidFill>
              </a:rPr>
              <a:t>layer.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Caffeine </a:t>
            </a:r>
            <a:r>
              <a:rPr lang="en-US" dirty="0">
                <a:solidFill>
                  <a:srgbClr val="002060"/>
                </a:solidFill>
              </a:rPr>
              <a:t>is </a:t>
            </a:r>
            <a:r>
              <a:rPr lang="en-US" dirty="0" smtClean="0">
                <a:solidFill>
                  <a:srgbClr val="002060"/>
                </a:solidFill>
              </a:rPr>
              <a:t>better </a:t>
            </a:r>
            <a:r>
              <a:rPr lang="en-US" dirty="0">
                <a:solidFill>
                  <a:srgbClr val="002060"/>
                </a:solidFill>
              </a:rPr>
              <a:t>soluble in propanol than in the salt water </a:t>
            </a:r>
            <a:r>
              <a:rPr lang="en-US" dirty="0" smtClean="0">
                <a:solidFill>
                  <a:srgbClr val="002060"/>
                </a:solidFill>
              </a:rPr>
              <a:t>solution resulting is a larger distribution coefficient (K=3.7).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660066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68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19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Procedure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Place two bags in hot water</a:t>
            </a:r>
          </a:p>
          <a:p>
            <a:r>
              <a:rPr lang="en-US" sz="2000" dirty="0" smtClean="0"/>
              <a:t>Allow the solution to cool down</a:t>
            </a:r>
          </a:p>
          <a:p>
            <a:endParaRPr lang="en-US" sz="2400" dirty="0"/>
          </a:p>
          <a:p>
            <a:r>
              <a:rPr lang="en-US" sz="2000" dirty="0" smtClean="0"/>
              <a:t>Add solid sodium chloride to the solution</a:t>
            </a:r>
          </a:p>
          <a:p>
            <a:endParaRPr lang="en-US" sz="2400" dirty="0" smtClean="0"/>
          </a:p>
          <a:p>
            <a:r>
              <a:rPr lang="en-US" sz="2000" dirty="0" smtClean="0"/>
              <a:t>Add solid Ca(OH)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endParaRPr lang="en-US" sz="1600" dirty="0" smtClean="0"/>
          </a:p>
          <a:p>
            <a:endParaRPr lang="en-US" sz="1400" dirty="0" smtClean="0"/>
          </a:p>
          <a:p>
            <a:r>
              <a:rPr lang="en-US" sz="2000" dirty="0" smtClean="0"/>
              <a:t>Remove the precipitate by vacuum filtration 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What is the purpose?</a:t>
            </a:r>
          </a:p>
          <a:p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Why is sodium chloride added?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Why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is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calcium hydroxide added?</a:t>
            </a: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What is the best way of doing this?</a:t>
            </a: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41136" y="3048000"/>
            <a:ext cx="4202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It </a:t>
            </a:r>
            <a:r>
              <a:rPr lang="en-US" sz="2000" b="1" dirty="0">
                <a:solidFill>
                  <a:srgbClr val="FF0000"/>
                </a:solidFill>
              </a:rPr>
              <a:t>increases the polarity of the solution but keeps the caffeine </a:t>
            </a:r>
            <a:r>
              <a:rPr lang="en-US" sz="2000" b="1" dirty="0" smtClean="0">
                <a:solidFill>
                  <a:srgbClr val="FF0000"/>
                </a:solidFill>
              </a:rPr>
              <a:t/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in solution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2094" y="1879937"/>
            <a:ext cx="40595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Extraction of all the </a:t>
            </a:r>
            <a:r>
              <a:rPr lang="en-US" sz="2000" b="1" dirty="0" smtClean="0">
                <a:solidFill>
                  <a:srgbClr val="FF0000"/>
                </a:solidFill>
              </a:rPr>
              <a:t>water-soluble components of </a:t>
            </a:r>
            <a:r>
              <a:rPr lang="en-US" sz="2000" b="1" dirty="0">
                <a:solidFill>
                  <a:srgbClr val="FF0000"/>
                </a:solidFill>
              </a:rPr>
              <a:t>the tea (peptides, </a:t>
            </a:r>
            <a:r>
              <a:rPr lang="en-US" sz="2000" b="1" dirty="0" smtClean="0">
                <a:solidFill>
                  <a:srgbClr val="FF0000"/>
                </a:solidFill>
              </a:rPr>
              <a:t>sugars</a:t>
            </a:r>
            <a:r>
              <a:rPr lang="en-US" sz="2000" b="1" dirty="0">
                <a:solidFill>
                  <a:srgbClr val="FF0000"/>
                </a:solidFill>
              </a:rPr>
              <a:t>, tannins, pigments)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53000" y="4191000"/>
            <a:ext cx="396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It causes the tannic acid and </a:t>
            </a:r>
            <a:r>
              <a:rPr lang="en-US" sz="2000" b="1" dirty="0" smtClean="0">
                <a:solidFill>
                  <a:srgbClr val="FF0000"/>
                </a:solidFill>
              </a:rPr>
              <a:t/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other </a:t>
            </a:r>
            <a:r>
              <a:rPr lang="en-US" sz="2000" b="1" dirty="0">
                <a:solidFill>
                  <a:srgbClr val="FF0000"/>
                </a:solidFill>
              </a:rPr>
              <a:t>colored impurities to precipitate as calcium salts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0" y="5715000"/>
            <a:ext cx="396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liquid is decanted first before the solid is transferred into the funnel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14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Procedure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Extract the caffeine into 1-propanol </a:t>
            </a:r>
          </a:p>
          <a:p>
            <a:r>
              <a:rPr lang="en-US" sz="1600" dirty="0" smtClean="0"/>
              <a:t>Separate </a:t>
            </a:r>
            <a:r>
              <a:rPr lang="en-US" sz="1600" dirty="0"/>
              <a:t>the </a:t>
            </a:r>
            <a:r>
              <a:rPr lang="en-US" sz="1600" dirty="0" smtClean="0"/>
              <a:t>two layers using a separatory funnel</a:t>
            </a:r>
            <a:endParaRPr lang="en-US" sz="1600" dirty="0"/>
          </a:p>
          <a:p>
            <a:r>
              <a:rPr lang="en-US" sz="1600" dirty="0" smtClean="0"/>
              <a:t>Add </a:t>
            </a:r>
            <a:r>
              <a:rPr lang="en-US" sz="1600" dirty="0"/>
              <a:t>anhydrous sodium sulfate to </a:t>
            </a:r>
            <a:r>
              <a:rPr lang="en-US" sz="1600" dirty="0" smtClean="0"/>
              <a:t>organic layer</a:t>
            </a:r>
            <a:endParaRPr lang="en-US" sz="1600" dirty="0"/>
          </a:p>
          <a:p>
            <a:endParaRPr lang="en-US" sz="1800" dirty="0" smtClean="0"/>
          </a:p>
          <a:p>
            <a:r>
              <a:rPr lang="en-US" sz="1600" dirty="0" smtClean="0"/>
              <a:t>Remove </a:t>
            </a:r>
            <a:r>
              <a:rPr lang="en-US" sz="1600" dirty="0"/>
              <a:t>the anhydrous sodium sulfate 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Wash the solid with a small amount of </a:t>
            </a:r>
            <a:br>
              <a:rPr lang="en-US" sz="1600" dirty="0" smtClean="0"/>
            </a:br>
            <a:r>
              <a:rPr lang="en-US" sz="1600" dirty="0" smtClean="0"/>
              <a:t>1-propanol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Which layer contains the caffeine?</a:t>
            </a:r>
          </a:p>
          <a:p>
            <a:endParaRPr lang="en-US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What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is the student looking for here? </a:t>
            </a:r>
          </a:p>
          <a:p>
            <a:endParaRPr lang="en-US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How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is accomplished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Why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is this step necessary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Why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is the drying agent removed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5" r="16666"/>
          <a:stretch/>
        </p:blipFill>
        <p:spPr bwMode="auto">
          <a:xfrm>
            <a:off x="8305800" y="1608956"/>
            <a:ext cx="645436" cy="2187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953000" y="1840468"/>
            <a:ext cx="2938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organic layer=top layer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2702877"/>
            <a:ext cx="3489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 Some free flowing drying agent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2. A transparent solution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4419600"/>
            <a:ext cx="421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recover some of the absorbed product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50292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 The drying process is reversible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2. The product and the drying agents are both white solids which makes it impossible to separate them later!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3581400"/>
            <a:ext cx="32967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By decanting or using a pipette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to transfer the solution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94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Procedure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Place the </a:t>
            </a:r>
            <a:r>
              <a:rPr lang="en-US" sz="2800" dirty="0"/>
              <a:t>solution in a beaker </a:t>
            </a:r>
            <a:r>
              <a:rPr lang="en-US" sz="2800" dirty="0" smtClean="0"/>
              <a:t>of appropriate size on </a:t>
            </a:r>
            <a:r>
              <a:rPr lang="en-US" sz="2800" dirty="0"/>
              <a:t>the hot plate, add a boiling stick and evaporate the propanol </a:t>
            </a:r>
            <a:r>
              <a:rPr lang="en-US" sz="2800" dirty="0" smtClean="0"/>
              <a:t>carefully</a:t>
            </a:r>
          </a:p>
          <a:p>
            <a:endParaRPr lang="en-US" sz="1300" dirty="0"/>
          </a:p>
          <a:p>
            <a:r>
              <a:rPr lang="en-US" sz="2800" dirty="0" smtClean="0"/>
              <a:t>Add </a:t>
            </a:r>
            <a:r>
              <a:rPr lang="en-US" sz="2800" dirty="0"/>
              <a:t>acetone to </a:t>
            </a:r>
            <a:r>
              <a:rPr lang="en-US" sz="2800" dirty="0" smtClean="0"/>
              <a:t>remaining solid 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Remove the liquid </a:t>
            </a:r>
            <a:r>
              <a:rPr lang="en-US" dirty="0" smtClean="0"/>
              <a:t>(</a:t>
            </a:r>
            <a:r>
              <a:rPr lang="en-US" i="1" dirty="0" smtClean="0"/>
              <a:t>E1</a:t>
            </a:r>
            <a:r>
              <a:rPr lang="en-US" dirty="0" smtClean="0"/>
              <a:t>)</a:t>
            </a:r>
            <a:endParaRPr lang="en-US" sz="2800" dirty="0"/>
          </a:p>
          <a:p>
            <a:r>
              <a:rPr lang="en-US" sz="2800" dirty="0"/>
              <a:t>Repeat the extraction </a:t>
            </a:r>
            <a:r>
              <a:rPr lang="en-US" sz="2800" dirty="0" smtClean="0"/>
              <a:t>step (</a:t>
            </a:r>
            <a:r>
              <a:rPr lang="en-US" sz="2800" i="1" dirty="0" smtClean="0"/>
              <a:t>E2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sz="2800" dirty="0"/>
              <a:t>Remove the solvent from the </a:t>
            </a:r>
            <a:r>
              <a:rPr lang="en-US" sz="2800" i="1" dirty="0"/>
              <a:t>combined </a:t>
            </a:r>
            <a:r>
              <a:rPr lang="en-US" sz="2800" dirty="0"/>
              <a:t>organic </a:t>
            </a:r>
            <a:r>
              <a:rPr lang="en-US" dirty="0"/>
              <a:t>layers (</a:t>
            </a:r>
            <a:r>
              <a:rPr lang="en-US" sz="2800" i="1" dirty="0" smtClean="0"/>
              <a:t>E1</a:t>
            </a:r>
            <a:r>
              <a:rPr lang="en-US" sz="2800" dirty="0" smtClean="0"/>
              <a:t>+</a:t>
            </a:r>
            <a:r>
              <a:rPr lang="en-US" sz="2800" i="1" dirty="0" smtClean="0"/>
              <a:t>E2</a:t>
            </a:r>
            <a:r>
              <a:rPr lang="en-US" sz="2800" dirty="0" smtClean="0"/>
              <a:t>) like before</a:t>
            </a:r>
            <a:r>
              <a:rPr lang="en-US" sz="2800" dirty="0"/>
              <a:t> </a:t>
            </a:r>
          </a:p>
          <a:p>
            <a:r>
              <a:rPr lang="en-US" sz="2800" dirty="0" smtClean="0"/>
              <a:t>The dry product is collected and stored in a closed vial</a:t>
            </a:r>
            <a:endParaRPr lang="en-US" sz="2800" dirty="0"/>
          </a:p>
          <a:p>
            <a:r>
              <a:rPr lang="en-US" sz="2900" dirty="0" smtClean="0"/>
              <a:t>The sublimation of the product is skipped</a:t>
            </a:r>
            <a:endParaRPr lang="en-US" sz="29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a boiling stick added 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900" b="1" dirty="0" smtClean="0">
                <a:solidFill>
                  <a:srgbClr val="FF0000"/>
                </a:solidFill>
              </a:rPr>
              <a:t>Careful</a:t>
            </a:r>
            <a:r>
              <a:rPr lang="en-US" sz="2900" b="1" dirty="0">
                <a:solidFill>
                  <a:srgbClr val="FF0000"/>
                </a:solidFill>
              </a:rPr>
              <a:t>: Propanol is flammable</a:t>
            </a:r>
            <a:r>
              <a:rPr lang="en-US" sz="2900" b="1" dirty="0" smtClean="0">
                <a:solidFill>
                  <a:srgbClr val="FF0000"/>
                </a:solidFill>
              </a:rPr>
              <a:t>!</a:t>
            </a:r>
            <a:endParaRPr lang="en-US" sz="2900" b="1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Caffeine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will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dissolve in acetone while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any sodium chloride will remain undissolved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sz="1100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Careful</a:t>
            </a:r>
            <a:r>
              <a:rPr lang="en-US" b="1" dirty="0">
                <a:solidFill>
                  <a:srgbClr val="FF0000"/>
                </a:solidFill>
              </a:rPr>
              <a:t>: Acetone is flammable!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1762682"/>
            <a:ext cx="36528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allow for a smoother boiling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without bumping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08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Caffeine - Background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9436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Caffeine is </a:t>
            </a:r>
            <a:r>
              <a:rPr lang="en-US" dirty="0" smtClean="0"/>
              <a:t>a naturally occurring alkaloid that belongs to a class of compounds called </a:t>
            </a:r>
            <a:r>
              <a:rPr lang="en-US" dirty="0" err="1" smtClean="0"/>
              <a:t>xanthines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It is found </a:t>
            </a:r>
            <a:r>
              <a:rPr lang="en-US" dirty="0"/>
              <a:t>in varying quantities in the seeds, leaves, and </a:t>
            </a:r>
            <a:r>
              <a:rPr lang="en-US" dirty="0" smtClean="0"/>
              <a:t>fruits </a:t>
            </a:r>
            <a:r>
              <a:rPr lang="en-US" dirty="0"/>
              <a:t>of some </a:t>
            </a:r>
            <a:r>
              <a:rPr lang="en-US" dirty="0" smtClean="0"/>
              <a:t>plants.</a:t>
            </a:r>
          </a:p>
          <a:p>
            <a:r>
              <a:rPr lang="en-US" dirty="0"/>
              <a:t>It is the </a:t>
            </a:r>
            <a:r>
              <a:rPr lang="en-US" dirty="0" smtClean="0"/>
              <a:t>world’s </a:t>
            </a:r>
            <a:r>
              <a:rPr lang="en-US" dirty="0"/>
              <a:t>most widely consumed psychoactive </a:t>
            </a:r>
            <a:r>
              <a:rPr lang="en-US" dirty="0" smtClean="0"/>
              <a:t>drug.</a:t>
            </a:r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humans, caffeine acts as a central nervous system stimulant, temporarily warding off drowsiness and restoring </a:t>
            </a:r>
            <a:r>
              <a:rPr lang="en-US" dirty="0" smtClean="0"/>
              <a:t>alertness. </a:t>
            </a:r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acts as a natural pesticide that paralyzes and kills certain insects feeding on the plants, as well as enhancing the reward memory of </a:t>
            </a:r>
            <a:r>
              <a:rPr lang="en-US" dirty="0" smtClean="0"/>
              <a:t>pollinators.</a:t>
            </a:r>
          </a:p>
          <a:p>
            <a:r>
              <a:rPr lang="en-US" dirty="0" smtClean="0"/>
              <a:t>Caffeine was first isolated by F. </a:t>
            </a:r>
            <a:r>
              <a:rPr lang="en-US" dirty="0" err="1" smtClean="0"/>
              <a:t>Runge</a:t>
            </a:r>
            <a:r>
              <a:rPr lang="en-US" dirty="0" smtClean="0"/>
              <a:t> in 1819 </a:t>
            </a:r>
            <a:br>
              <a:rPr lang="en-US" dirty="0" smtClean="0"/>
            </a:br>
            <a:r>
              <a:rPr lang="en-US" dirty="0" smtClean="0"/>
              <a:t>from coffee as “</a:t>
            </a:r>
            <a:r>
              <a:rPr lang="en-US" dirty="0" err="1" smtClean="0"/>
              <a:t>Kaffebase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H. E. Fischer first synthesized caffeine in 1895.</a:t>
            </a:r>
          </a:p>
          <a:p>
            <a:r>
              <a:rPr lang="en-US" dirty="0"/>
              <a:t>Reference: </a:t>
            </a:r>
            <a:r>
              <a:rPr lang="en-US" dirty="0">
                <a:hlinkClick r:id="rId2"/>
              </a:rPr>
              <a:t>http://www.caffeineinformer.com/</a:t>
            </a:r>
            <a:endParaRPr lang="en-US" dirty="0" smtClean="0"/>
          </a:p>
        </p:txBody>
      </p:sp>
      <p:pic>
        <p:nvPicPr>
          <p:cNvPr id="2050" name="Picture 2" descr="http://upload.wikimedia.org/wikipedia/commons/thumb/0/07/Health_effects_of_caffeine.svg/300px-Health_effects_of_caffein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898" y="3886200"/>
            <a:ext cx="2468880" cy="2057400"/>
          </a:xfrm>
          <a:prstGeom prst="rect">
            <a:avLst/>
          </a:prstGeom>
          <a:solidFill>
            <a:schemeClr val="tx1"/>
          </a:solidFill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885319"/>
              </p:ext>
            </p:extLst>
          </p:nvPr>
        </p:nvGraphicFramePr>
        <p:xfrm>
          <a:off x="6392898" y="1539240"/>
          <a:ext cx="246888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539"/>
                <a:gridCol w="751341"/>
              </a:tblGrid>
              <a:tr h="26289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Drink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mg/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fl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oz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Coffee</a:t>
                      </a:r>
                      <a:r>
                        <a:rPr lang="en-US" sz="1200" baseline="0" dirty="0" smtClean="0"/>
                        <a:t> Brewed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  20</a:t>
                      </a:r>
                      <a:r>
                        <a:rPr lang="en-US" sz="1200" baseline="0" dirty="0" smtClean="0"/>
                        <a:t> 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Tea</a:t>
                      </a:r>
                      <a:r>
                        <a:rPr lang="en-US" sz="1200" baseline="0" dirty="0" smtClean="0"/>
                        <a:t> (black)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 5.2 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Tea (green)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 3.1</a:t>
                      </a:r>
                      <a:r>
                        <a:rPr lang="en-US" sz="1200" baseline="0" dirty="0" smtClean="0"/>
                        <a:t> 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Expresso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  51</a:t>
                      </a:r>
                      <a:r>
                        <a:rPr lang="en-US" sz="1200" baseline="0" dirty="0" smtClean="0"/>
                        <a:t> 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Coca-Cola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 2.8</a:t>
                      </a:r>
                      <a:r>
                        <a:rPr lang="en-US" sz="1200" baseline="0" dirty="0" smtClean="0"/>
                        <a:t> 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Red Bull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 9.5 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 Hour</a:t>
                      </a:r>
                      <a:r>
                        <a:rPr lang="en-US" sz="1200" baseline="0" dirty="0" smtClean="0"/>
                        <a:t> Energy, </a:t>
                      </a:r>
                      <a:r>
                        <a:rPr lang="en-US" sz="1200" baseline="0" dirty="0" err="1" smtClean="0"/>
                        <a:t>Rockstar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 100 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26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Caffeine - Metabolism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Caffeine (1,3,7-trimethylpurine-2,6-dione) is metabolized in the liver </a:t>
            </a:r>
            <a:br>
              <a:rPr lang="en-US" sz="2000" dirty="0" smtClean="0"/>
            </a:br>
            <a:r>
              <a:rPr lang="en-US" sz="2000" dirty="0" smtClean="0"/>
              <a:t>by cytochrome P450 oxidase, which causes a demethylation in different positions:</a:t>
            </a:r>
            <a:endParaRPr lang="en-US" sz="2000" dirty="0"/>
          </a:p>
        </p:txBody>
      </p:sp>
      <p:pic>
        <p:nvPicPr>
          <p:cNvPr id="4098" name="Picture 2" descr="File:Caffeine metabolites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408079"/>
            <a:ext cx="3901846" cy="329184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Box 3"/>
          <p:cNvSpPr txBox="1"/>
          <p:nvPr/>
        </p:nvSpPr>
        <p:spPr>
          <a:xfrm>
            <a:off x="2639859" y="6351084"/>
            <a:ext cx="28194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Principal alkaloid in cocoa bean</a:t>
            </a:r>
            <a:endParaRPr lang="en-US" sz="1600" dirty="0"/>
          </a:p>
        </p:txBody>
      </p:sp>
      <p:sp>
        <p:nvSpPr>
          <p:cNvPr id="5" name="Down Arrow 4"/>
          <p:cNvSpPr/>
          <p:nvPr/>
        </p:nvSpPr>
        <p:spPr>
          <a:xfrm>
            <a:off x="3920972" y="5771710"/>
            <a:ext cx="257175" cy="488146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s://upload.wikimedia.org/wikipedia/commons/thumb/3/34/Chocolate02.jpg/220px-Chocolate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359893"/>
            <a:ext cx="209550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 rot="20207140">
            <a:off x="5649351" y="5994408"/>
            <a:ext cx="674573" cy="335301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4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Extraction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Extraction is a very </a:t>
            </a:r>
            <a:r>
              <a:rPr lang="en-US" dirty="0" smtClean="0"/>
              <a:t>commonly used </a:t>
            </a:r>
            <a:r>
              <a:rPr lang="en-US" dirty="0"/>
              <a:t>technique in organic chemistry, which involves the selective isolation of products from </a:t>
            </a:r>
            <a:r>
              <a:rPr lang="en-US" dirty="0" smtClean="0"/>
              <a:t>mixtures </a:t>
            </a:r>
            <a:r>
              <a:rPr lang="en-US" dirty="0"/>
              <a:t>of </a:t>
            </a:r>
            <a:r>
              <a:rPr lang="en-US" dirty="0" smtClean="0"/>
              <a:t>substances.</a:t>
            </a:r>
            <a:endParaRPr lang="en-US" dirty="0"/>
          </a:p>
          <a:p>
            <a:r>
              <a:rPr lang="en-US" dirty="0"/>
              <a:t>The most common type of extraction in chemistry is liquid-liquid </a:t>
            </a:r>
            <a:r>
              <a:rPr lang="en-US" dirty="0" smtClean="0"/>
              <a:t>extraction that is often based on acid-base chemistry </a:t>
            </a:r>
            <a:br>
              <a:rPr lang="en-US" dirty="0" smtClean="0"/>
            </a:br>
            <a:r>
              <a:rPr lang="en-US" dirty="0" smtClean="0"/>
              <a:t>to change the solubility of the compound.</a:t>
            </a:r>
            <a:endParaRPr lang="en-US" dirty="0"/>
          </a:p>
          <a:p>
            <a:r>
              <a:rPr lang="en-US" dirty="0"/>
              <a:t>The solute is extracted from one solvent into the other because the solute is </a:t>
            </a:r>
            <a:r>
              <a:rPr lang="en-US" dirty="0" smtClean="0"/>
              <a:t>(usually) more </a:t>
            </a:r>
            <a:r>
              <a:rPr lang="en-US" dirty="0"/>
              <a:t>soluble in the second solvent than in the </a:t>
            </a:r>
            <a:r>
              <a:rPr lang="en-US" dirty="0" smtClean="0"/>
              <a:t>first.</a:t>
            </a:r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is one way to facilitate the isolation of the target </a:t>
            </a:r>
            <a:r>
              <a:rPr lang="en-US" dirty="0" smtClean="0"/>
              <a:t>compound: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Extraction</a:t>
            </a:r>
            <a:r>
              <a:rPr lang="en-US" dirty="0"/>
              <a:t>: aims at the target compound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8000"/>
                </a:solidFill>
              </a:rPr>
              <a:t>Washing</a:t>
            </a:r>
            <a:r>
              <a:rPr lang="en-US" dirty="0"/>
              <a:t>: removes impurities from the organic layer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4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Extraction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an organic compound is extracted from an aqueous layer or a solid, the chosen solvent has to meet certain </a:t>
            </a:r>
            <a:r>
              <a:rPr lang="en-US" dirty="0" smtClean="0"/>
              <a:t>requirements for an efficient extraction: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The target compound should dissolve very well in the solvent at room temperature (“</a:t>
            </a:r>
            <a:r>
              <a:rPr lang="en-US" b="1" dirty="0">
                <a:solidFill>
                  <a:srgbClr val="C00000"/>
                </a:solidFill>
              </a:rPr>
              <a:t>like dissolves like</a:t>
            </a:r>
            <a:r>
              <a:rPr lang="en-US" dirty="0">
                <a:solidFill>
                  <a:srgbClr val="C00000"/>
                </a:solidFill>
              </a:rPr>
              <a:t>” rule applies)  </a:t>
            </a:r>
            <a:r>
              <a:rPr lang="en-US" dirty="0">
                <a:solidFill>
                  <a:srgbClr val="C00000"/>
                </a:solidFill>
                <a:sym typeface="Wingdings"/>
              </a:rPr>
              <a:t></a:t>
            </a:r>
            <a:r>
              <a:rPr lang="en-US" dirty="0">
                <a:solidFill>
                  <a:srgbClr val="C00000"/>
                </a:solidFill>
              </a:rPr>
              <a:t> a large difference in solubility leads to a large value for the </a:t>
            </a:r>
            <a:r>
              <a:rPr lang="en-US" i="1" dirty="0">
                <a:solidFill>
                  <a:srgbClr val="C00000"/>
                </a:solidFill>
              </a:rPr>
              <a:t>partition coefficient </a:t>
            </a:r>
            <a:r>
              <a:rPr lang="en-US" dirty="0">
                <a:solidFill>
                  <a:srgbClr val="C00000"/>
                </a:solidFill>
              </a:rPr>
              <a:t>(also called </a:t>
            </a:r>
            <a:r>
              <a:rPr lang="en-US" i="1" dirty="0">
                <a:solidFill>
                  <a:srgbClr val="C00000"/>
                </a:solidFill>
              </a:rPr>
              <a:t>distribution coefficient</a:t>
            </a:r>
            <a:r>
              <a:rPr lang="en-US" dirty="0">
                <a:solidFill>
                  <a:srgbClr val="C00000"/>
                </a:solidFill>
              </a:rPr>
              <a:t>), which is important for an efficient </a:t>
            </a:r>
            <a:r>
              <a:rPr lang="en-US" dirty="0" smtClean="0">
                <a:solidFill>
                  <a:srgbClr val="C00000"/>
                </a:solidFill>
              </a:rPr>
              <a:t>extraction.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The solvent should not or only slightly be miscible with “aqueous phase” to be </a:t>
            </a:r>
            <a:r>
              <a:rPr lang="en-US" dirty="0" smtClean="0">
                <a:solidFill>
                  <a:srgbClr val="002060"/>
                </a:solidFill>
              </a:rPr>
              <a:t>extracted.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0033"/>
                </a:solidFill>
              </a:rPr>
              <a:t>The solvent should have a low or moderately low boiling point for easy removal at a later stage of the product </a:t>
            </a:r>
            <a:r>
              <a:rPr lang="en-US" dirty="0" smtClean="0">
                <a:solidFill>
                  <a:srgbClr val="660033"/>
                </a:solidFill>
              </a:rPr>
              <a:t>isolation.</a:t>
            </a:r>
            <a:endParaRPr lang="en-US" dirty="0">
              <a:solidFill>
                <a:srgbClr val="660033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Distribution </a:t>
            </a:r>
            <a:r>
              <a:rPr lang="en-US" dirty="0" smtClean="0">
                <a:solidFill>
                  <a:srgbClr val="002060"/>
                </a:solidFill>
              </a:rPr>
              <a:t>Coefficient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The extraction process can be quantified using the partition coefficient </a:t>
            </a:r>
            <a:r>
              <a:rPr lang="en-US" sz="2000" i="1" dirty="0"/>
              <a:t>K </a:t>
            </a:r>
            <a:r>
              <a:rPr lang="en-US" sz="2000" dirty="0"/>
              <a:t>(also called distribution coefficient</a:t>
            </a:r>
            <a:r>
              <a:rPr lang="en-US" sz="2000" dirty="0" smtClean="0"/>
              <a:t>):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/>
              <a:t>Using </a:t>
            </a:r>
            <a:r>
              <a:rPr lang="en-US" sz="2000" dirty="0"/>
              <a:t>this partition coefficient, one could determine how much of the compound is extracted in each extraction or after </a:t>
            </a:r>
            <a:r>
              <a:rPr lang="en-US" sz="2000" i="1" dirty="0"/>
              <a:t>n </a:t>
            </a:r>
            <a:r>
              <a:rPr lang="en-US" sz="2000" dirty="0" smtClean="0"/>
              <a:t>extractions:</a:t>
            </a: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K = Partition coefficient </a:t>
            </a:r>
            <a:r>
              <a:rPr lang="en-US" sz="1800" dirty="0">
                <a:solidFill>
                  <a:srgbClr val="002060"/>
                </a:solidFill>
              </a:rPr>
              <a:t>or </a:t>
            </a:r>
            <a:r>
              <a:rPr lang="en-US" sz="1800" dirty="0" smtClean="0">
                <a:solidFill>
                  <a:srgbClr val="002060"/>
                </a:solidFill>
              </a:rPr>
              <a:t>distribution </a:t>
            </a:r>
            <a:r>
              <a:rPr lang="en-US" sz="1800" dirty="0">
                <a:solidFill>
                  <a:srgbClr val="002060"/>
                </a:solidFill>
              </a:rPr>
              <a:t>coefficient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V</a:t>
            </a:r>
            <a:r>
              <a:rPr lang="en-US" sz="1800" baseline="-25000" dirty="0" smtClean="0">
                <a:solidFill>
                  <a:srgbClr val="002060"/>
                </a:solidFill>
              </a:rPr>
              <a:t>1</a:t>
            </a:r>
            <a:r>
              <a:rPr lang="en-US" sz="1800" dirty="0" smtClean="0">
                <a:solidFill>
                  <a:srgbClr val="002060"/>
                </a:solidFill>
              </a:rPr>
              <a:t> = Volume </a:t>
            </a:r>
            <a:r>
              <a:rPr lang="en-US" sz="1800" dirty="0">
                <a:solidFill>
                  <a:srgbClr val="002060"/>
                </a:solidFill>
              </a:rPr>
              <a:t>of </a:t>
            </a:r>
            <a:r>
              <a:rPr lang="en-US" sz="1800" dirty="0" smtClean="0">
                <a:solidFill>
                  <a:srgbClr val="002060"/>
                </a:solidFill>
              </a:rPr>
              <a:t>the organic layer in each extraction</a:t>
            </a:r>
            <a:endParaRPr lang="en-US" sz="1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V</a:t>
            </a:r>
            <a:r>
              <a:rPr lang="en-US" sz="1800" baseline="-25000" dirty="0" smtClean="0">
                <a:solidFill>
                  <a:srgbClr val="002060"/>
                </a:solidFill>
              </a:rPr>
              <a:t>2</a:t>
            </a:r>
            <a:r>
              <a:rPr lang="en-US" sz="1800" dirty="0" smtClean="0">
                <a:solidFill>
                  <a:srgbClr val="002060"/>
                </a:solidFill>
              </a:rPr>
              <a:t> = Original volume of water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</a:rPr>
              <a:t>n = number of extractions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 smtClean="0">
                <a:solidFill>
                  <a:srgbClr val="002060"/>
                </a:solidFill>
              </a:rPr>
              <a:t>W</a:t>
            </a:r>
            <a:r>
              <a:rPr lang="en-US" sz="1800" baseline="-25000" dirty="0" err="1" smtClean="0">
                <a:solidFill>
                  <a:srgbClr val="002060"/>
                </a:solidFill>
              </a:rPr>
              <a:t>o</a:t>
            </a:r>
            <a:r>
              <a:rPr lang="en-US" sz="1800" dirty="0" smtClean="0">
                <a:solidFill>
                  <a:srgbClr val="002060"/>
                </a:solidFill>
              </a:rPr>
              <a:t> = Initial mass of solute</a:t>
            </a:r>
            <a:endParaRPr lang="en-US" sz="1800" dirty="0">
              <a:solidFill>
                <a:srgbClr val="002060"/>
              </a:solidFill>
            </a:endParaRPr>
          </a:p>
          <a:p>
            <a:endParaRPr lang="en-US" sz="2000" dirty="0"/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954313"/>
              </p:ext>
            </p:extLst>
          </p:nvPr>
        </p:nvGraphicFramePr>
        <p:xfrm>
          <a:off x="2398889" y="2400300"/>
          <a:ext cx="38290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Equation" r:id="rId3" imgW="2552700" imgH="431800" progId="Equation.3">
                  <p:embed/>
                </p:oleObj>
              </mc:Choice>
              <mc:Fallback>
                <p:oleObj name="Equation" r:id="rId3" imgW="25527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889" y="2400300"/>
                        <a:ext cx="3829050" cy="64770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905262"/>
              </p:ext>
            </p:extLst>
          </p:nvPr>
        </p:nvGraphicFramePr>
        <p:xfrm>
          <a:off x="2571750" y="3886200"/>
          <a:ext cx="33718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Equation" r:id="rId5" imgW="2247900" imgH="444500" progId="Equation.3">
                  <p:embed/>
                </p:oleObj>
              </mc:Choice>
              <mc:Fallback>
                <p:oleObj name="Equation" r:id="rId5" imgW="2247900" imgH="4445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3886200"/>
                        <a:ext cx="3371850" cy="6667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493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Distribution </a:t>
            </a:r>
            <a:r>
              <a:rPr lang="en-US" dirty="0" smtClean="0">
                <a:solidFill>
                  <a:srgbClr val="002060"/>
                </a:solidFill>
              </a:rPr>
              <a:t>Coefficient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larger the K-value, the more efficient the extraction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For K=10, two extractions are sufficient to extract about 99.6 %.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</a:rPr>
              <a:t>For K=3, four extractions are required to accomplish the same degree of the extraction.</a:t>
            </a:r>
            <a:endParaRPr lang="en-US" dirty="0">
              <a:solidFill>
                <a:srgbClr val="003300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42176737"/>
              </p:ext>
            </p:extLst>
          </p:nvPr>
        </p:nvGraphicFramePr>
        <p:xfrm>
          <a:off x="685800" y="2057400"/>
          <a:ext cx="3840480" cy="210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808599"/>
              </p:ext>
            </p:extLst>
          </p:nvPr>
        </p:nvGraphicFramePr>
        <p:xfrm>
          <a:off x="4724400" y="2057400"/>
          <a:ext cx="3858654" cy="2104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211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0" y="2209800"/>
            <a:ext cx="2438400" cy="533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76800"/>
              </a:xfrm>
              <a:noFill/>
              <a:effectLst>
                <a:outerShdw blurRad="50800" dist="50800" sx="1000" sy="1000" algn="ctr" rotWithShape="0">
                  <a:srgbClr val="000000">
                    <a:alpha val="0"/>
                  </a:srgbClr>
                </a:outerShdw>
              </a:effectLst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2000" dirty="0"/>
                  <a:t>Partition coefficients are  defined in different </a:t>
                </a:r>
                <a:r>
                  <a:rPr lang="en-US" sz="2000" dirty="0" smtClean="0"/>
                  <a:t>solvent systems </a:t>
                </a:r>
                <a:r>
                  <a:rPr lang="en-US" sz="2000" dirty="0"/>
                  <a:t>i.e., log </a:t>
                </a:r>
                <a:r>
                  <a:rPr lang="en-US" sz="2000" dirty="0" err="1"/>
                  <a:t>K</a:t>
                </a:r>
                <a:r>
                  <a:rPr lang="en-US" sz="2000" baseline="-25000" dirty="0" err="1"/>
                  <a:t>ow</a:t>
                </a:r>
                <a:r>
                  <a:rPr lang="en-US" sz="2000" dirty="0"/>
                  <a:t>, </a:t>
                </a:r>
                <a:r>
                  <a:rPr lang="en-US" sz="2000" dirty="0" smtClean="0"/>
                  <a:t>also called log P, which </a:t>
                </a:r>
                <a:r>
                  <a:rPr lang="en-US" sz="2000" dirty="0"/>
                  <a:t>quantifies the distribution of a compound between octanol and </a:t>
                </a:r>
                <a:r>
                  <a:rPr lang="en-US" sz="2000" dirty="0" smtClean="0"/>
                  <a:t>water. </a:t>
                </a:r>
                <a:br>
                  <a:rPr lang="en-US" sz="2000" dirty="0" smtClean="0"/>
                </a:br>
                <a:endParaRPr lang="en-US" sz="2000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100" i="1" smtClean="0">
                        <a:solidFill>
                          <a:srgbClr val="002060"/>
                        </a:solidFill>
                        <a:latin typeface="Cambria Math"/>
                      </a:rPr>
                      <m:t>                                      </m:t>
                    </m:r>
                    <m:r>
                      <a:rPr lang="en-US" sz="2100" i="1" smtClean="0">
                        <a:solidFill>
                          <a:srgbClr val="C00000"/>
                        </a:solidFill>
                        <a:latin typeface="Cambria Math"/>
                      </a:rPr>
                      <m:t>𝑙𝑜𝑔𝐾</m:t>
                    </m:r>
                    <m:r>
                      <a:rPr lang="en-US" sz="2100" i="1" baseline="-25000">
                        <a:solidFill>
                          <a:srgbClr val="C00000"/>
                        </a:solidFill>
                        <a:latin typeface="Cambria Math"/>
                      </a:rPr>
                      <m:t>𝑜𝑤</m:t>
                    </m:r>
                    <m:r>
                      <a:rPr lang="en-US" sz="2100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100">
                        <a:solidFill>
                          <a:srgbClr val="C00000"/>
                        </a:solidFill>
                        <a:latin typeface="Cambria Math"/>
                      </a:rPr>
                      <m:t>log</m:t>
                    </m:r>
                    <m:r>
                      <a:rPr lang="en-US" sz="2100" i="1">
                        <a:solidFill>
                          <a:srgbClr val="C00000"/>
                        </a:solidFill>
                        <a:latin typeface="Cambria Math"/>
                      </a:rPr>
                      <m:t>⁡(</m:t>
                    </m:r>
                    <m:f>
                      <m:fPr>
                        <m:ctrlPr>
                          <a:rPr lang="en-US" sz="21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𝐶</m:t>
                        </m:r>
                        <m:r>
                          <a:rPr lang="en-US" sz="2100" i="1" baseline="-25000">
                            <a:solidFill>
                              <a:srgbClr val="C00000"/>
                            </a:solidFill>
                            <a:latin typeface="Cambria Math"/>
                          </a:rPr>
                          <m:t>𝑜𝑐𝑡𝑎𝑛𝑜𝑙</m:t>
                        </m:r>
                      </m:num>
                      <m:den>
                        <m:r>
                          <a:rPr lang="en-US" sz="21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2100" i="1" baseline="-25000">
                            <a:solidFill>
                              <a:srgbClr val="C00000"/>
                            </a:solidFill>
                            <a:latin typeface="Cambria Math"/>
                          </a:rPr>
                          <m:t>𝑤𝑎𝑡𝑒𝑟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rgbClr val="C00000"/>
                    </a:solidFill>
                  </a:rPr>
                  <a:t>)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/>
                </a:r>
                <a:br>
                  <a:rPr lang="en-US" sz="2000" dirty="0" smtClean="0">
                    <a:solidFill>
                      <a:srgbClr val="C00000"/>
                    </a:solidFill>
                  </a:rPr>
                </a:br>
                <a:endParaRPr lang="en-US" sz="20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900" dirty="0" smtClean="0">
                    <a:solidFill>
                      <a:srgbClr val="002060"/>
                    </a:solidFill>
                  </a:rPr>
                  <a:t>A </a:t>
                </a:r>
                <a:r>
                  <a:rPr lang="en-US" sz="1900" dirty="0">
                    <a:solidFill>
                      <a:srgbClr val="002060"/>
                    </a:solidFill>
                  </a:rPr>
                  <a:t>negative value implies that the compound is polar and dissolves </a:t>
                </a:r>
                <a:r>
                  <a:rPr lang="en-US" sz="1900" dirty="0" smtClean="0">
                    <a:solidFill>
                      <a:srgbClr val="002060"/>
                    </a:solidFill>
                  </a:rPr>
                  <a:t>better </a:t>
                </a:r>
                <a:r>
                  <a:rPr lang="en-US" sz="1900" dirty="0">
                    <a:solidFill>
                      <a:srgbClr val="002060"/>
                    </a:solidFill>
                  </a:rPr>
                  <a:t>in water </a:t>
                </a:r>
                <a:r>
                  <a:rPr lang="en-US" sz="1900" dirty="0" smtClean="0">
                    <a:solidFill>
                      <a:srgbClr val="002060"/>
                    </a:solidFill>
                  </a:rPr>
                  <a:t>than </a:t>
                </a:r>
                <a:br>
                  <a:rPr lang="en-US" sz="1900" dirty="0" smtClean="0">
                    <a:solidFill>
                      <a:srgbClr val="002060"/>
                    </a:solidFill>
                  </a:rPr>
                </a:br>
                <a:r>
                  <a:rPr lang="en-US" sz="1900" dirty="0" smtClean="0">
                    <a:solidFill>
                      <a:srgbClr val="002060"/>
                    </a:solidFill>
                  </a:rPr>
                  <a:t>in octanol.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4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35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9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9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900" dirty="0" smtClean="0">
                    <a:solidFill>
                      <a:srgbClr val="002060"/>
                    </a:solidFill>
                  </a:rPr>
                  <a:t>Log </a:t>
                </a:r>
                <a:r>
                  <a:rPr lang="en-US" sz="1900" dirty="0" err="1" smtClean="0">
                    <a:solidFill>
                      <a:srgbClr val="002060"/>
                    </a:solidFill>
                  </a:rPr>
                  <a:t>K</a:t>
                </a:r>
                <a:r>
                  <a:rPr lang="en-US" sz="1900" baseline="-25000" dirty="0" err="1" smtClean="0">
                    <a:solidFill>
                      <a:srgbClr val="002060"/>
                    </a:solidFill>
                  </a:rPr>
                  <a:t>ow</a:t>
                </a:r>
                <a:r>
                  <a:rPr lang="en-US" sz="1900" dirty="0" smtClean="0">
                    <a:solidFill>
                      <a:srgbClr val="002060"/>
                    </a:solidFill>
                  </a:rPr>
                  <a:t>-values are used to characterize the polarity of organic compounds like drugs i.e., caffeine (-0.07), </a:t>
                </a:r>
                <a:r>
                  <a:rPr lang="en-US" sz="1900" dirty="0">
                    <a:solidFill>
                      <a:srgbClr val="002060"/>
                    </a:solidFill>
                  </a:rPr>
                  <a:t>acetaminophen (0.27</a:t>
                </a:r>
                <a:r>
                  <a:rPr lang="en-US" sz="1900" dirty="0" smtClean="0">
                    <a:solidFill>
                      <a:srgbClr val="002060"/>
                    </a:solidFill>
                  </a:rPr>
                  <a:t>), lidocaine (2.44), ibuprofen (3.79).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76800"/>
              </a:xfrm>
              <a:blipFill rotWithShape="0">
                <a:blip r:embed="rId2"/>
                <a:stretch>
                  <a:fillRect l="-370" t="-1375"/>
                </a:stretch>
              </a:blipFill>
              <a:effectLst>
                <a:outerShdw blurRad="50800" dist="50800" sx="1000" sy="1000" algn="ctr" rotWithShape="0">
                  <a:srgbClr val="000000">
                    <a:alpha val="0"/>
                  </a:srgb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Distribution Coefficient III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079730"/>
              </p:ext>
            </p:extLst>
          </p:nvPr>
        </p:nvGraphicFramePr>
        <p:xfrm>
          <a:off x="1676400" y="3444240"/>
          <a:ext cx="585216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1301"/>
                <a:gridCol w="970365"/>
                <a:gridCol w="2350494"/>
              </a:tblGrid>
              <a:tr h="32657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Log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aseline="-25000" dirty="0" err="1" smtClean="0">
                          <a:solidFill>
                            <a:schemeClr val="tx1"/>
                          </a:solidFill>
                        </a:rPr>
                        <a:t>ow</a:t>
                      </a:r>
                      <a:endParaRPr lang="en-US" sz="16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Water solubility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at 20 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Benzoic acid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1.90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Poorly (3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g/L)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Sodium benzoate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-2.27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Highly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(556 g/L)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Phenol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 1.46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Soluble</a:t>
                      </a:r>
                      <a:r>
                        <a:rPr lang="en-US" sz="1600" baseline="0" dirty="0" smtClean="0">
                          <a:solidFill>
                            <a:srgbClr val="003300"/>
                          </a:solidFill>
                        </a:rPr>
                        <a:t> (83 g/L)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Sodium phenolate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-1.17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Highly (530</a:t>
                      </a:r>
                      <a:r>
                        <a:rPr lang="en-US" sz="1600" baseline="0" dirty="0" smtClean="0">
                          <a:solidFill>
                            <a:srgbClr val="003300"/>
                          </a:solidFill>
                        </a:rPr>
                        <a:t> g/L)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Triethylamine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  1.45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Soluble (130 g/L)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rgbClr val="002060"/>
                          </a:solidFill>
                        </a:rPr>
                        <a:t>Triethylammonium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 chloride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-1.26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Highly (1370 g/L)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40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Solvent Choice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US" sz="2400" b="1" i="1" dirty="0" smtClean="0"/>
              <a:t>Solubility </a:t>
            </a:r>
            <a:r>
              <a:rPr lang="en-US" sz="2400" b="1" i="1" dirty="0"/>
              <a:t>issue (water=W, solvent=S)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0866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b="1" i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b="1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The higher the dielectric constant (</a:t>
            </a:r>
            <a:r>
              <a:rPr lang="en-US" sz="2000" dirty="0" smtClean="0">
                <a:latin typeface="Symbol" panose="05050102010706020507" pitchFamily="18" charset="2"/>
              </a:rPr>
              <a:t>e</a:t>
            </a:r>
            <a:r>
              <a:rPr lang="en-US" sz="2000" dirty="0" smtClean="0"/>
              <a:t>) of a compound (solvent) is the more soluble it is in water according to the “like-dissolves-like” rule.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The miscibility of solvents can be reduced by changing the polarity of the liquid phase.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430620"/>
              </p:ext>
            </p:extLst>
          </p:nvPr>
        </p:nvGraphicFramePr>
        <p:xfrm>
          <a:off x="914400" y="1981200"/>
          <a:ext cx="7772399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348"/>
                <a:gridCol w="918194"/>
                <a:gridCol w="916116"/>
                <a:gridCol w="916116"/>
                <a:gridCol w="999401"/>
                <a:gridCol w="1224261"/>
                <a:gridCol w="1165963"/>
              </a:tblGrid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Solvent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e</a:t>
                      </a:r>
                      <a:endParaRPr lang="en-US" sz="1600" baseline="-25000" dirty="0" smtClean="0">
                        <a:solidFill>
                          <a:schemeClr val="tx1"/>
                        </a:solidFill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Log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aseline="-25000" dirty="0" err="1" smtClean="0">
                          <a:solidFill>
                            <a:schemeClr val="tx1"/>
                          </a:solidFill>
                        </a:rPr>
                        <a:t>ow</a:t>
                      </a:r>
                      <a:endParaRPr lang="en-US" sz="16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S in 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 in 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Flammable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Density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Chloroform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1.5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63550" algn="l"/>
                        </a:tabLst>
                      </a:pPr>
                      <a:r>
                        <a:rPr lang="en-US" sz="1600" dirty="0" smtClean="0"/>
                        <a:t>1.97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63550" algn="l"/>
                        </a:tabLst>
                      </a:pPr>
                      <a:r>
                        <a:rPr lang="en-US" sz="1600" dirty="0" smtClean="0"/>
                        <a:t>0.8 %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0.056 %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1.48 g/cm</a:t>
                      </a:r>
                      <a:r>
                        <a:rPr lang="en-US" sz="1600" baseline="300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Dichloromethane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8.9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1.25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1.3 %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0.25 %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1.33 g/cm</a:t>
                      </a:r>
                      <a:r>
                        <a:rPr lang="en-US" sz="1600" baseline="300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Diethyl ether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4.3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0.89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6.9 %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1.4 %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0.71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Ethyl</a:t>
                      </a:r>
                      <a:r>
                        <a:rPr lang="en-US" sz="1600" baseline="0" dirty="0" smtClean="0"/>
                        <a:t> acetate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6.1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0.73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8.1 %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3.0 %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0.90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Hexane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1.9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3.90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~0 %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~0 %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0.66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1-Propanol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20.8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0.25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>
                          <a:latin typeface="Times New Roman"/>
                          <a:cs typeface="Times New Roman"/>
                        </a:rPr>
                        <a:t>∞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/>
                        </a:rPr>
                        <a:t>    ∞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0.80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Acetone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21.0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9113" algn="l"/>
                        </a:tabLst>
                        <a:defRPr/>
                      </a:pPr>
                      <a:r>
                        <a:rPr lang="en-US" sz="1600" dirty="0" smtClean="0"/>
                        <a:t>-0.24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9113" algn="l"/>
                        </a:tabLst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/>
                        </a:rPr>
                        <a:t>∞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/>
                        </a:rPr>
                        <a:t>    ∞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0.79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86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3318</TotalTime>
  <Words>1392</Words>
  <Application>Microsoft Office PowerPoint</Application>
  <PresentationFormat>On-screen Show (4:3)</PresentationFormat>
  <Paragraphs>394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Cambria Math</vt:lpstr>
      <vt:lpstr>Symbol</vt:lpstr>
      <vt:lpstr>Times New Roman</vt:lpstr>
      <vt:lpstr>Wingdings</vt:lpstr>
      <vt:lpstr>Office Theme</vt:lpstr>
      <vt:lpstr>Equation</vt:lpstr>
      <vt:lpstr>Lecture 3a</vt:lpstr>
      <vt:lpstr>Caffeine - Background</vt:lpstr>
      <vt:lpstr>Caffeine - Metabolism</vt:lpstr>
      <vt:lpstr>Extraction I</vt:lpstr>
      <vt:lpstr>Extraction II</vt:lpstr>
      <vt:lpstr>Distribution Coefficient I</vt:lpstr>
      <vt:lpstr>Distribution Coefficient II</vt:lpstr>
      <vt:lpstr>Distribution Coefficient III</vt:lpstr>
      <vt:lpstr>Solvent Choice</vt:lpstr>
      <vt:lpstr>Salting Out</vt:lpstr>
      <vt:lpstr>Green Tea Extract</vt:lpstr>
      <vt:lpstr>Caffeine Solubility</vt:lpstr>
      <vt:lpstr>Tannic Acid</vt:lpstr>
      <vt:lpstr>Important Points</vt:lpstr>
      <vt:lpstr>Procedure I</vt:lpstr>
      <vt:lpstr>Procedure II</vt:lpstr>
      <vt:lpstr>Procedure III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3a</dc:title>
  <dc:creator>Alf Bacher</dc:creator>
  <cp:lastModifiedBy>Alf Bacher</cp:lastModifiedBy>
  <cp:revision>102</cp:revision>
  <dcterms:created xsi:type="dcterms:W3CDTF">2013-04-10T23:50:04Z</dcterms:created>
  <dcterms:modified xsi:type="dcterms:W3CDTF">2016-04-05T20:45:06Z</dcterms:modified>
</cp:coreProperties>
</file>