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0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0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2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3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6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5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6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C637-6612-4933-82EE-51D9FB17DA9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A022-CFDE-4438-99FD-8E82D254D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8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Lecture 2b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spc="0" dirty="0" smtClean="0">
                <a:ln w="12700">
                  <a:solidFill>
                    <a:schemeClr val="tx1"/>
                  </a:solidFill>
                  <a:prstDash val="solid"/>
                </a:ln>
                <a:gradFill flip="none" rotWithShape="1">
                  <a:gsLst>
                    <a:gs pos="33000">
                      <a:srgbClr val="FFC000"/>
                    </a:gs>
                    <a:gs pos="0">
                      <a:srgbClr val="7030A0"/>
                    </a:gs>
                    <a:gs pos="64000">
                      <a:srgbClr val="FF0000"/>
                    </a:gs>
                    <a:gs pos="100000">
                      <a:srgbClr val="0070C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Beer’s Lambert Law</a:t>
            </a:r>
            <a:endParaRPr lang="en-US" sz="3200" b="1" spc="0" dirty="0">
              <a:ln w="12700">
                <a:solidFill>
                  <a:schemeClr val="tx1"/>
                </a:solidFill>
                <a:prstDash val="solid"/>
              </a:ln>
              <a:gradFill flip="none" rotWithShape="1">
                <a:gsLst>
                  <a:gs pos="33000">
                    <a:srgbClr val="FFC000"/>
                  </a:gs>
                  <a:gs pos="0">
                    <a:srgbClr val="7030A0"/>
                  </a:gs>
                  <a:gs pos="64000">
                    <a:srgbClr val="FF0000"/>
                  </a:gs>
                  <a:gs pos="100000">
                    <a:srgbClr val="0070C0"/>
                  </a:gs>
                </a:gsLst>
                <a:lin ang="0" scaled="1"/>
                <a:tileRect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252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Electromagnetic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Electromagnetic </a:t>
            </a:r>
            <a:r>
              <a:rPr lang="en-US" b="1" dirty="0" smtClean="0"/>
              <a:t>Spectrum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Visible range</a:t>
            </a:r>
            <a:r>
              <a:rPr lang="en-US" dirty="0"/>
              <a:t>: </a:t>
            </a:r>
            <a:r>
              <a:rPr lang="en-US" dirty="0">
                <a:latin typeface="Symbol" pitchFamily="18" charset="2"/>
              </a:rPr>
              <a:t>l</a:t>
            </a:r>
            <a:r>
              <a:rPr lang="en-US" dirty="0"/>
              <a:t>=380-750 nm</a:t>
            </a:r>
          </a:p>
          <a:p>
            <a:r>
              <a:rPr lang="en-US" i="1" dirty="0"/>
              <a:t>Ultraviolet</a:t>
            </a:r>
            <a:r>
              <a:rPr lang="en-US" dirty="0"/>
              <a:t>: </a:t>
            </a:r>
            <a:r>
              <a:rPr lang="en-US" dirty="0">
                <a:latin typeface="Symbol" pitchFamily="18" charset="2"/>
              </a:rPr>
              <a:t>l</a:t>
            </a:r>
            <a:r>
              <a:rPr lang="en-US" dirty="0"/>
              <a:t>=190-380 nm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://local.content.compendiumblog.com/uploads/user/2af9dc1d-8541-42e4-a91f-6aaf97caf33a/4844a17e-a4fb-4018-9d3a-31dc846044ee/Visible%20spectr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" y="2407920"/>
            <a:ext cx="5760720" cy="2749747"/>
          </a:xfrm>
          <a:prstGeom prst="rect">
            <a:avLst/>
          </a:prstGeom>
          <a:noFill/>
        </p:spPr>
      </p:pic>
      <p:sp>
        <p:nvSpPr>
          <p:cNvPr id="5" name="Left-Right Arrow 4"/>
          <p:cNvSpPr/>
          <p:nvPr/>
        </p:nvSpPr>
        <p:spPr>
          <a:xfrm>
            <a:off x="1463040" y="1905000"/>
            <a:ext cx="5760720" cy="457200"/>
          </a:xfrm>
          <a:prstGeom prst="leftRightArrow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92965" y="19385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 energy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1938528"/>
            <a:ext cx="14478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 energy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4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Emission vs. 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determining a color, one has to know if the process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that </a:t>
            </a:r>
            <a:r>
              <a:rPr lang="en-US" sz="2400" dirty="0"/>
              <a:t>causes the color is due to emission or due to absorption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</a:t>
            </a:r>
            <a:r>
              <a:rPr lang="en-US" sz="2400" dirty="0"/>
              <a:t>electromagnetic </a:t>
            </a:r>
            <a:r>
              <a:rPr lang="en-US" sz="2400" dirty="0" smtClean="0"/>
              <a:t>radiation.</a:t>
            </a:r>
            <a:endParaRPr lang="en-US" sz="2400" dirty="0"/>
          </a:p>
          <a:p>
            <a:r>
              <a:rPr lang="en-US" sz="2400" i="1" dirty="0"/>
              <a:t>Example 1</a:t>
            </a:r>
            <a:r>
              <a:rPr lang="en-US" sz="2400" dirty="0"/>
              <a:t>: Sodium atoms emit light at </a:t>
            </a:r>
            <a:r>
              <a:rPr lang="en-US" sz="2400" dirty="0">
                <a:latin typeface="Symbol" pitchFamily="18" charset="2"/>
              </a:rPr>
              <a:t>l</a:t>
            </a:r>
            <a:r>
              <a:rPr lang="en-US" sz="2400" dirty="0"/>
              <a:t>=589 nm </a:t>
            </a:r>
            <a:br>
              <a:rPr lang="en-US" sz="2400" dirty="0"/>
            </a:br>
            <a:r>
              <a:rPr lang="en-US" sz="2400" dirty="0"/>
              <a:t>resulting in a yellow-orange </a:t>
            </a:r>
            <a:r>
              <a:rPr lang="en-US" sz="2400" dirty="0" smtClean="0"/>
              <a:t>flame.</a:t>
            </a:r>
            <a:endParaRPr lang="en-US" sz="2400" dirty="0"/>
          </a:p>
          <a:p>
            <a:r>
              <a:rPr lang="en-US" sz="2400" i="1" dirty="0"/>
              <a:t>Example 2</a:t>
            </a:r>
            <a:r>
              <a:rPr lang="en-US" sz="2400" dirty="0"/>
              <a:t>: Indigo absorbs light at </a:t>
            </a:r>
            <a:r>
              <a:rPr lang="en-US" sz="2400" dirty="0">
                <a:latin typeface="Symbol" pitchFamily="18" charset="2"/>
              </a:rPr>
              <a:t>l</a:t>
            </a:r>
            <a:r>
              <a:rPr lang="en-US" sz="2400" dirty="0"/>
              <a:t>=605 nm </a:t>
            </a:r>
            <a:r>
              <a:rPr lang="en-US" sz="2400" dirty="0" smtClean="0"/>
              <a:t>that |</a:t>
            </a:r>
            <a:br>
              <a:rPr lang="en-US" sz="2400" dirty="0" smtClean="0"/>
            </a:br>
            <a:r>
              <a:rPr lang="en-US" sz="2400" dirty="0" smtClean="0"/>
              <a:t>is in </a:t>
            </a:r>
            <a:r>
              <a:rPr lang="en-US" sz="2400" dirty="0"/>
              <a:t>the orange range </a:t>
            </a:r>
            <a:r>
              <a:rPr lang="en-US" sz="2400" dirty="0">
                <a:sym typeface="Wingdings"/>
              </a:rPr>
              <a:t></a:t>
            </a:r>
            <a:r>
              <a:rPr lang="en-US" sz="2400" dirty="0"/>
              <a:t> the compound assumes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complementary color (blue-purple)</a:t>
            </a:r>
          </a:p>
          <a:p>
            <a:endParaRPr lang="en-US" sz="2400" dirty="0"/>
          </a:p>
        </p:txBody>
      </p:sp>
      <p:pic>
        <p:nvPicPr>
          <p:cNvPr id="4" name="Picture 3" descr="The Color Wheel"/>
          <p:cNvPicPr/>
          <p:nvPr/>
        </p:nvPicPr>
        <p:blipFill>
          <a:blip r:embed="rId2" cstate="print">
            <a:lum bright="-10000" contrast="23000"/>
          </a:blip>
          <a:srcRect/>
          <a:stretch>
            <a:fillRect/>
          </a:stretch>
        </p:blipFill>
        <p:spPr bwMode="auto">
          <a:xfrm>
            <a:off x="6463587" y="4419600"/>
            <a:ext cx="2103120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2590483"/>
            <a:ext cx="935026" cy="155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://upload.wikimedia.org/wikipedia/commons/thumb/1/18/Indigo_plant_extract_sample.jpg/220px-Indigo_plant_extract_s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829175"/>
            <a:ext cx="1586044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7239000" y="5281824"/>
            <a:ext cx="533400" cy="3331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11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Beer’s Law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Autofit/>
          </a:bodyPr>
          <a:lstStyle/>
          <a:p>
            <a:r>
              <a:rPr lang="en-US" sz="2200" dirty="0" smtClean="0"/>
              <a:t>Fundamental law regarding absorbance of electromagnetic radiation: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cell dimension </a:t>
            </a:r>
            <a:r>
              <a:rPr lang="en-US" sz="2200" dirty="0" smtClean="0"/>
              <a:t>(</a:t>
            </a:r>
            <a:r>
              <a:rPr lang="en-US" sz="2200" i="1" dirty="0" smtClean="0"/>
              <a:t>l</a:t>
            </a:r>
            <a:r>
              <a:rPr lang="en-US" sz="2200" dirty="0" smtClean="0"/>
              <a:t>) is </a:t>
            </a:r>
            <a:r>
              <a:rPr lang="en-US" sz="2200" dirty="0"/>
              <a:t>usually 1 cm </a:t>
            </a:r>
            <a:r>
              <a:rPr lang="en-US" sz="2200" dirty="0" smtClean="0"/>
              <a:t>(for standard cuvettes).</a:t>
            </a:r>
            <a:endParaRPr lang="en-US" sz="2200" dirty="0"/>
          </a:p>
          <a:p>
            <a:r>
              <a:rPr lang="en-US" sz="2200" dirty="0" smtClean="0"/>
              <a:t>The </a:t>
            </a:r>
            <a:r>
              <a:rPr lang="en-US" sz="2200" dirty="0" smtClean="0">
                <a:latin typeface="Symbol" pitchFamily="18" charset="2"/>
              </a:rPr>
              <a:t>e</a:t>
            </a:r>
            <a:r>
              <a:rPr lang="en-US" sz="2200" dirty="0" smtClean="0"/>
              <a:t>-value is wavelength dependent. Thus, </a:t>
            </a:r>
            <a:r>
              <a:rPr lang="en-US" sz="2200" dirty="0" smtClean="0">
                <a:sym typeface="Wingdings"/>
              </a:rPr>
              <a:t>a </a:t>
            </a:r>
            <a:r>
              <a:rPr lang="en-US" sz="2200" dirty="0" smtClean="0"/>
              <a:t>spectrum is a plot of </a:t>
            </a:r>
            <a:br>
              <a:rPr lang="en-US" sz="2200" dirty="0" smtClean="0"/>
            </a:br>
            <a:r>
              <a:rPr lang="en-US" sz="2200" dirty="0" smtClean="0"/>
              <a:t>the </a:t>
            </a:r>
            <a:r>
              <a:rPr lang="en-US" sz="2200" dirty="0" smtClean="0">
                <a:latin typeface="Symbol" pitchFamily="18" charset="2"/>
              </a:rPr>
              <a:t>e</a:t>
            </a:r>
            <a:r>
              <a:rPr lang="en-US" sz="2200" dirty="0" smtClean="0"/>
              <a:t>-values as the function of the wavelength (unit for </a:t>
            </a:r>
            <a:r>
              <a:rPr lang="en-US" sz="2200" dirty="0">
                <a:latin typeface="Symbol" pitchFamily="18" charset="2"/>
              </a:rPr>
              <a:t>e</a:t>
            </a:r>
            <a:r>
              <a:rPr lang="en-US" sz="2200" dirty="0" smtClean="0"/>
              <a:t>: M</a:t>
            </a:r>
            <a:r>
              <a:rPr lang="en-US" sz="2200" baseline="30000" dirty="0" smtClean="0"/>
              <a:t>-1</a:t>
            </a:r>
            <a:r>
              <a:rPr lang="en-US" sz="2200" dirty="0" smtClean="0"/>
              <a:t>*cm</a:t>
            </a:r>
            <a:r>
              <a:rPr lang="en-US" sz="2200" baseline="30000" dirty="0" smtClean="0"/>
              <a:t>-1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The larger the </a:t>
            </a:r>
            <a:r>
              <a:rPr lang="en-US" sz="2200" dirty="0" smtClean="0">
                <a:latin typeface="Symbol" pitchFamily="18" charset="2"/>
              </a:rPr>
              <a:t>e</a:t>
            </a:r>
            <a:r>
              <a:rPr lang="en-US" sz="2200" dirty="0" smtClean="0"/>
              <a:t>-value is, the larger the peak is going to be.</a:t>
            </a:r>
          </a:p>
          <a:p>
            <a:r>
              <a:rPr lang="en-US" sz="2200" dirty="0"/>
              <a:t>The data given in the literature only list the wavelengths and </a:t>
            </a:r>
            <a:r>
              <a:rPr lang="en-US" sz="2200" dirty="0" smtClean="0">
                <a:latin typeface="Symbol" pitchFamily="18" charset="2"/>
              </a:rPr>
              <a:t>e</a:t>
            </a:r>
            <a:r>
              <a:rPr lang="en-US" sz="2200" dirty="0" smtClean="0"/>
              <a:t>-values (or its log value) of </a:t>
            </a:r>
            <a:r>
              <a:rPr lang="en-US" sz="2200" dirty="0"/>
              <a:t>the peak maxima i.e</a:t>
            </a:r>
            <a:r>
              <a:rPr lang="en-US" sz="2200" dirty="0" smtClean="0"/>
              <a:t>., </a:t>
            </a:r>
            <a:r>
              <a:rPr lang="en-US" sz="2200" dirty="0"/>
              <a:t>331 (</a:t>
            </a:r>
            <a:r>
              <a:rPr lang="en-US" sz="2200" dirty="0" smtClean="0"/>
              <a:t>6460 or 3.81).</a:t>
            </a:r>
            <a:endParaRPr lang="en-US" sz="2200" dirty="0"/>
          </a:p>
          <a:p>
            <a:r>
              <a:rPr lang="en-US" sz="2200" dirty="0" smtClean="0"/>
              <a:t>The desirable concentration of the sample is determined by the </a:t>
            </a:r>
            <a:br>
              <a:rPr lang="en-US" sz="2200" dirty="0" smtClean="0"/>
            </a:br>
            <a:r>
              <a:rPr lang="en-US" sz="2200" dirty="0" smtClean="0"/>
              <a:t>largest and smallest </a:t>
            </a:r>
            <a:r>
              <a:rPr lang="en-US" sz="2200" dirty="0" smtClean="0">
                <a:latin typeface="Symbol" pitchFamily="18" charset="2"/>
              </a:rPr>
              <a:t>e</a:t>
            </a:r>
            <a:r>
              <a:rPr lang="en-US" sz="2200" dirty="0" smtClean="0"/>
              <a:t>-values of the peaks in the spectral window </a:t>
            </a:r>
            <a:br>
              <a:rPr lang="en-US" sz="2200" dirty="0" smtClean="0"/>
            </a:br>
            <a:r>
              <a:rPr lang="en-US" sz="2200" dirty="0" smtClean="0"/>
              <a:t>to be measured.</a:t>
            </a:r>
          </a:p>
          <a:p>
            <a:endParaRPr lang="en-US" sz="2200" dirty="0" smtClean="0"/>
          </a:p>
          <a:p>
            <a:pPr marL="365760" lvl="1" indent="0">
              <a:buNone/>
            </a:pPr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147265"/>
              </p:ext>
            </p:extLst>
          </p:nvPr>
        </p:nvGraphicFramePr>
        <p:xfrm>
          <a:off x="3505200" y="2019300"/>
          <a:ext cx="2095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838080" imgH="228600" progId="Equation.3">
                  <p:embed/>
                </p:oleObj>
              </mc:Choice>
              <mc:Fallback>
                <p:oleObj name="Equation" r:id="rId3" imgW="838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2019300"/>
                        <a:ext cx="2095200" cy="571500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rgbClr val="A603AB"/>
                          </a:gs>
                          <a:gs pos="21001">
                            <a:srgbClr val="0819FB"/>
                          </a:gs>
                          <a:gs pos="35001">
                            <a:srgbClr val="1A8D48"/>
                          </a:gs>
                          <a:gs pos="52000">
                            <a:srgbClr val="FFFF00"/>
                          </a:gs>
                          <a:gs pos="73000">
                            <a:srgbClr val="EE3F17"/>
                          </a:gs>
                          <a:gs pos="88000">
                            <a:srgbClr val="E81766"/>
                          </a:gs>
                          <a:gs pos="100000">
                            <a:srgbClr val="A603AB"/>
                          </a:gs>
                        </a:gsLst>
                        <a:lin ang="8100000" scaled="1"/>
                        <a:tileRect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92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Practical Aspects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absorbance readings for the sample have to be in the range from A</a:t>
            </a:r>
            <a:r>
              <a:rPr lang="en-US" sz="2400" baseline="-25000" dirty="0"/>
              <a:t>min</a:t>
            </a:r>
            <a:r>
              <a:rPr lang="en-US" sz="2400" dirty="0"/>
              <a:t>=0.1 and A</a:t>
            </a:r>
            <a:r>
              <a:rPr lang="en-US" sz="2400" baseline="-25000" dirty="0"/>
              <a:t>max</a:t>
            </a:r>
            <a:r>
              <a:rPr lang="en-US" sz="2400" dirty="0"/>
              <a:t>=1 in order to be </a:t>
            </a:r>
            <a:r>
              <a:rPr lang="en-US" sz="2400" dirty="0" smtClean="0"/>
              <a:t>reliable.</a:t>
            </a:r>
          </a:p>
          <a:p>
            <a:r>
              <a:rPr lang="en-US" sz="2400" dirty="0" smtClean="0"/>
              <a:t>Concentration limitations are due: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Association at higher concentrations (c&gt;10</a:t>
            </a:r>
            <a:r>
              <a:rPr lang="en-US" sz="2000" baseline="30000" dirty="0" smtClean="0">
                <a:solidFill>
                  <a:srgbClr val="002060"/>
                </a:solidFill>
              </a:rPr>
              <a:t>-4</a:t>
            </a:r>
            <a:r>
              <a:rPr lang="en-US" sz="2000" dirty="0" smtClean="0">
                <a:solidFill>
                  <a:srgbClr val="002060"/>
                </a:solidFill>
              </a:rPr>
              <a:t> 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Linear response of the detector in the UV-spectrophotometer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138631" y="3703320"/>
            <a:ext cx="3200400" cy="2468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290075" y="3710305"/>
            <a:ext cx="3129525" cy="2009161"/>
            <a:chOff x="1072075" y="3886200"/>
            <a:chExt cx="3129525" cy="2009161"/>
          </a:xfrm>
          <a:noFill/>
        </p:grpSpPr>
        <p:cxnSp>
          <p:nvCxnSpPr>
            <p:cNvPr id="11" name="AutoShape 1467"/>
            <p:cNvCxnSpPr>
              <a:cxnSpLocks noChangeShapeType="1"/>
            </p:cNvCxnSpPr>
            <p:nvPr/>
          </p:nvCxnSpPr>
          <p:spPr bwMode="auto">
            <a:xfrm>
              <a:off x="1752599" y="5410200"/>
              <a:ext cx="484632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cxnSp>
          <p:nvCxnSpPr>
            <p:cNvPr id="15" name="AutoShape 2436"/>
            <p:cNvCxnSpPr>
              <a:cxnSpLocks noChangeShapeType="1"/>
            </p:cNvCxnSpPr>
            <p:nvPr/>
          </p:nvCxnSpPr>
          <p:spPr bwMode="auto">
            <a:xfrm>
              <a:off x="2240280" y="5422392"/>
              <a:ext cx="0" cy="19202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grpSp>
          <p:nvGrpSpPr>
            <p:cNvPr id="24" name="Group 23"/>
            <p:cNvGrpSpPr/>
            <p:nvPr/>
          </p:nvGrpSpPr>
          <p:grpSpPr>
            <a:xfrm>
              <a:off x="1072075" y="3886200"/>
              <a:ext cx="3129525" cy="2009161"/>
              <a:chOff x="1072075" y="3886200"/>
              <a:chExt cx="3129525" cy="2009161"/>
            </a:xfrm>
            <a:grpFill/>
          </p:grpSpPr>
          <p:cxnSp>
            <p:nvCxnSpPr>
              <p:cNvPr id="4" name="AutoShape 1464"/>
              <p:cNvCxnSpPr>
                <a:cxnSpLocks noChangeShapeType="1"/>
              </p:cNvCxnSpPr>
              <p:nvPr/>
            </p:nvCxnSpPr>
            <p:spPr bwMode="auto">
              <a:xfrm flipV="1">
                <a:off x="1752600" y="3886200"/>
                <a:ext cx="0" cy="17208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5" name="AutoShape 1465"/>
              <p:cNvCxnSpPr>
                <a:cxnSpLocks noChangeShapeType="1"/>
              </p:cNvCxnSpPr>
              <p:nvPr/>
            </p:nvCxnSpPr>
            <p:spPr bwMode="auto">
              <a:xfrm>
                <a:off x="1752600" y="5618362"/>
                <a:ext cx="2234565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1749056" y="4299068"/>
                <a:ext cx="2032000" cy="1324610"/>
              </a:xfrm>
              <a:custGeom>
                <a:avLst/>
                <a:gdLst>
                  <a:gd name="T0" fmla="*/ 0 w 3330"/>
                  <a:gd name="T1" fmla="*/ 2160 h 2193"/>
                  <a:gd name="T2" fmla="*/ 760 w 3330"/>
                  <a:gd name="T3" fmla="*/ 1890 h 2193"/>
                  <a:gd name="T4" fmla="*/ 2130 w 3330"/>
                  <a:gd name="T5" fmla="*/ 340 h 2193"/>
                  <a:gd name="T6" fmla="*/ 3330 w 3330"/>
                  <a:gd name="T7" fmla="*/ 0 h 2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0" h="2193">
                    <a:moveTo>
                      <a:pt x="0" y="2160"/>
                    </a:moveTo>
                    <a:cubicBezTo>
                      <a:pt x="127" y="2113"/>
                      <a:pt x="405" y="2193"/>
                      <a:pt x="760" y="1890"/>
                    </a:cubicBezTo>
                    <a:cubicBezTo>
                      <a:pt x="1115" y="1587"/>
                      <a:pt x="1702" y="655"/>
                      <a:pt x="2130" y="340"/>
                    </a:cubicBezTo>
                    <a:cubicBezTo>
                      <a:pt x="2558" y="25"/>
                      <a:pt x="3130" y="57"/>
                      <a:pt x="3330" y="0"/>
                    </a:cubicBezTo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" name="AutoShape 1468"/>
              <p:cNvCxnSpPr>
                <a:cxnSpLocks noChangeShapeType="1"/>
              </p:cNvCxnSpPr>
              <p:nvPr/>
            </p:nvCxnSpPr>
            <p:spPr bwMode="auto">
              <a:xfrm flipH="1">
                <a:off x="1749058" y="4572000"/>
                <a:ext cx="1222742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10" name="AutoShape 2437"/>
              <p:cNvCxnSpPr>
                <a:cxnSpLocks noChangeShapeType="1"/>
              </p:cNvCxnSpPr>
              <p:nvPr/>
            </p:nvCxnSpPr>
            <p:spPr bwMode="auto">
              <a:xfrm>
                <a:off x="2971800" y="4572000"/>
                <a:ext cx="0" cy="10731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sp>
            <p:nvSpPr>
              <p:cNvPr id="17" name="AutoShape 1825"/>
              <p:cNvSpPr>
                <a:spLocks/>
              </p:cNvSpPr>
              <p:nvPr/>
            </p:nvSpPr>
            <p:spPr bwMode="auto">
              <a:xfrm>
                <a:off x="3048000" y="4572001"/>
                <a:ext cx="90805" cy="850392"/>
              </a:xfrm>
              <a:prstGeom prst="rightBrace">
                <a:avLst>
                  <a:gd name="adj1" fmla="val 82226"/>
                  <a:gd name="adj2" fmla="val 50000"/>
                </a:avLst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Text Box 1826"/>
              <p:cNvSpPr txBox="1">
                <a:spLocks noChangeArrowheads="1"/>
              </p:cNvSpPr>
              <p:nvPr/>
            </p:nvSpPr>
            <p:spPr bwMode="auto">
              <a:xfrm>
                <a:off x="3200400" y="4885055"/>
                <a:ext cx="1001200" cy="28765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Linear </a:t>
                </a:r>
                <a:r>
                  <a:rPr lang="en-US" sz="1000" b="1" dirty="0" smtClean="0">
                    <a:effectLst/>
                    <a:latin typeface="Times"/>
                    <a:ea typeface="Times"/>
                    <a:cs typeface="Times New Roman"/>
                  </a:rPr>
                  <a:t>range  for absorbance</a:t>
                </a:r>
                <a:endParaRPr lang="en-US" sz="1200" b="1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19" name="Text Box 1472"/>
              <p:cNvSpPr txBox="1">
                <a:spLocks noChangeArrowheads="1"/>
              </p:cNvSpPr>
              <p:nvPr/>
            </p:nvSpPr>
            <p:spPr bwMode="auto">
              <a:xfrm>
                <a:off x="3200400" y="5645150"/>
                <a:ext cx="1001200" cy="25021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Concentration</a:t>
                </a:r>
                <a:endParaRPr lang="en-US" sz="1200" b="1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72075" y="3966526"/>
                <a:ext cx="350352" cy="1749197"/>
              </a:xfrm>
              <a:prstGeom prst="rect">
                <a:avLst/>
              </a:prstGeom>
              <a:grpFill/>
            </p:spPr>
            <p:txBody>
              <a:bodyPr vert="wordArtVert" wrap="none" rtlCol="0">
                <a:spAutoFit/>
              </a:bodyPr>
              <a:lstStyle/>
              <a:p>
                <a:r>
                  <a:rPr lang="en-US" sz="1000" b="1" dirty="0" smtClean="0"/>
                  <a:t>Absorbance</a:t>
                </a:r>
                <a:endParaRPr lang="en-US" sz="1000" b="1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382234" y="5272183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0.1</a:t>
                </a:r>
                <a:endParaRPr lang="en-US" sz="1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56834" y="4448889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1.0</a:t>
                </a:r>
                <a:endParaRPr lang="en-US" sz="1000" dirty="0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2251332" y="5514201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C00000"/>
                </a:solidFill>
              </a:rPr>
              <a:t>c</a:t>
            </a:r>
            <a:r>
              <a:rPr lang="en-US" sz="1200" b="1" baseline="-25000" dirty="0" err="1" smtClean="0">
                <a:solidFill>
                  <a:srgbClr val="C00000"/>
                </a:solidFill>
              </a:rPr>
              <a:t>min</a:t>
            </a:r>
            <a:endParaRPr lang="en-US" sz="1200" b="1" baseline="-250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71800" y="55142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C00000"/>
                </a:solidFill>
              </a:rPr>
              <a:t>c</a:t>
            </a:r>
            <a:r>
              <a:rPr lang="en-US" sz="1200" b="1" baseline="-25000" dirty="0" err="1" smtClean="0">
                <a:solidFill>
                  <a:srgbClr val="C00000"/>
                </a:solidFill>
              </a:rPr>
              <a:t>max</a:t>
            </a:r>
            <a:endParaRPr lang="en-US" sz="1200" b="1" baseline="-25000" dirty="0">
              <a:solidFill>
                <a:srgbClr val="C00000"/>
              </a:solidFill>
            </a:endParaRPr>
          </a:p>
        </p:txBody>
      </p:sp>
      <p:sp>
        <p:nvSpPr>
          <p:cNvPr id="27" name="Text Box 1826"/>
          <p:cNvSpPr txBox="1">
            <a:spLocks noChangeArrowheads="1"/>
          </p:cNvSpPr>
          <p:nvPr/>
        </p:nvSpPr>
        <p:spPr bwMode="auto">
          <a:xfrm>
            <a:off x="2057400" y="5732145"/>
            <a:ext cx="1695566" cy="287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sz="1000" b="1" dirty="0">
                <a:solidFill>
                  <a:srgbClr val="C00000"/>
                </a:solidFill>
                <a:effectLst/>
                <a:latin typeface="Times"/>
                <a:ea typeface="Times"/>
                <a:cs typeface="Times New Roman"/>
              </a:rPr>
              <a:t>Linear </a:t>
            </a:r>
            <a:r>
              <a:rPr lang="en-US" sz="1000" b="1" dirty="0" smtClean="0">
                <a:solidFill>
                  <a:srgbClr val="C00000"/>
                </a:solidFill>
                <a:effectLst/>
                <a:latin typeface="Times"/>
                <a:ea typeface="Times"/>
                <a:cs typeface="Times New Roman"/>
              </a:rPr>
              <a:t>concentration range</a:t>
            </a:r>
            <a:r>
              <a:rPr lang="en-US" sz="1200" b="1" dirty="0" smtClean="0">
                <a:solidFill>
                  <a:srgbClr val="C00000"/>
                </a:solidFill>
                <a:latin typeface="Times"/>
                <a:ea typeface="Times"/>
                <a:cs typeface="Times New Roman"/>
              </a:rPr>
              <a:t> </a:t>
            </a:r>
            <a:endParaRPr lang="en-US" sz="1200" b="1" dirty="0">
              <a:solidFill>
                <a:srgbClr val="C00000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2" name="Left Brace 11"/>
          <p:cNvSpPr/>
          <p:nvPr/>
        </p:nvSpPr>
        <p:spPr>
          <a:xfrm>
            <a:off x="2788920" y="5181600"/>
            <a:ext cx="45719" cy="716456"/>
          </a:xfrm>
          <a:prstGeom prst="leftBrace">
            <a:avLst/>
          </a:prstGeom>
          <a:ln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26" grpId="0"/>
      <p:bldP spid="27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Iron Determination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0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reaction of Fe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-ions with </a:t>
            </a:r>
            <a:r>
              <a:rPr lang="en-US" sz="2000" dirty="0" err="1" smtClean="0"/>
              <a:t>bipyridyl</a:t>
            </a:r>
            <a:r>
              <a:rPr lang="en-US" sz="2000" dirty="0" smtClean="0"/>
              <a:t> (2,2’-bipyridine) leads to the </a:t>
            </a:r>
            <a:br>
              <a:rPr lang="en-US" sz="2000" dirty="0" smtClean="0"/>
            </a:br>
            <a:r>
              <a:rPr lang="en-US" sz="2000" dirty="0" smtClean="0"/>
              <a:t>red-violet complex.</a:t>
            </a:r>
          </a:p>
          <a:p>
            <a:r>
              <a:rPr lang="en-US" sz="2000" dirty="0" smtClean="0"/>
              <a:t>The complex is chiral and consists of equal amounts of the </a:t>
            </a:r>
            <a:r>
              <a:rPr lang="en-US" sz="2000" dirty="0" smtClean="0">
                <a:latin typeface="Symbol" panose="05050102010706020507" pitchFamily="18" charset="2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anose="05050102010706020507" pitchFamily="18" charset="2"/>
              </a:rPr>
              <a:t>L</a:t>
            </a:r>
            <a:r>
              <a:rPr lang="en-US" sz="2000" dirty="0" smtClean="0"/>
              <a:t>-isomer.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000" dirty="0" smtClean="0"/>
              <a:t>Note that only Fe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-ions form the complex but not Fe</a:t>
            </a:r>
            <a:r>
              <a:rPr lang="en-US" sz="2000" baseline="30000" dirty="0" smtClean="0"/>
              <a:t>3+</a:t>
            </a:r>
            <a:r>
              <a:rPr lang="en-US" sz="2000" dirty="0" smtClean="0"/>
              <a:t>-ions (</a:t>
            </a:r>
            <a:r>
              <a:rPr lang="en-US" sz="2000" dirty="0" smtClean="0">
                <a:latin typeface="Symbol" panose="05050102010706020507" pitchFamily="18" charset="2"/>
              </a:rPr>
              <a:t>l</a:t>
            </a:r>
            <a:r>
              <a:rPr lang="en-US" sz="2000" dirty="0" smtClean="0"/>
              <a:t>=620 nm, 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dirty="0" smtClean="0"/>
              <a:t>=220). Thus, any </a:t>
            </a:r>
            <a:r>
              <a:rPr lang="en-US" sz="2000" dirty="0"/>
              <a:t>Fe</a:t>
            </a:r>
            <a:r>
              <a:rPr lang="en-US" sz="2000" baseline="30000" dirty="0"/>
              <a:t>3+</a:t>
            </a:r>
            <a:r>
              <a:rPr lang="en-US" sz="2000" dirty="0"/>
              <a:t>-</a:t>
            </a:r>
            <a:r>
              <a:rPr lang="en-US" sz="2000" dirty="0" smtClean="0"/>
              <a:t>ions have to be reduced first (with ascorbic acid) prior to the measurement.</a:t>
            </a:r>
          </a:p>
          <a:p>
            <a:r>
              <a:rPr lang="en-US" sz="2000" dirty="0" smtClean="0"/>
              <a:t>The absorbance of the sample (via the transmission) at the wavelength of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=520 nm (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dirty="0" smtClean="0"/>
              <a:t>= ~8660) can be used to determine the concentration of the </a:t>
            </a:r>
            <a:r>
              <a:rPr lang="en-US" sz="2000" dirty="0"/>
              <a:t>Fe</a:t>
            </a:r>
            <a:r>
              <a:rPr lang="en-US" sz="2000" baseline="30000" dirty="0"/>
              <a:t>2+</a:t>
            </a:r>
            <a:r>
              <a:rPr lang="en-US" sz="2000" dirty="0"/>
              <a:t>-ions </a:t>
            </a:r>
            <a:r>
              <a:rPr lang="en-US" sz="2000" dirty="0" smtClean="0"/>
              <a:t>in solution.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4210545" cy="173736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60490"/>
              </p:ext>
            </p:extLst>
          </p:nvPr>
        </p:nvGraphicFramePr>
        <p:xfrm>
          <a:off x="5257800" y="2743200"/>
          <a:ext cx="3030018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CS ChemDraw Drawing" r:id="rId4" imgW="5801468" imgH="3324944" progId="ChemDraw.Document.6.0">
                  <p:embed/>
                </p:oleObj>
              </mc:Choice>
              <mc:Fallback>
                <p:oleObj name="CS ChemDraw Drawing" r:id="rId4" imgW="5801468" imgH="332494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57800" y="2743200"/>
                        <a:ext cx="3030018" cy="1737360"/>
                      </a:xfrm>
                      <a:prstGeom prst="rect">
                        <a:avLst/>
                      </a:prstGeom>
                      <a:solidFill>
                        <a:srgbClr val="CC00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37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Iron Determination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However, the proper response has to determined first by using standards </a:t>
            </a:r>
            <a:r>
              <a:rPr lang="en-US" sz="2800" dirty="0" smtClean="0"/>
              <a:t>to </a:t>
            </a:r>
            <a:r>
              <a:rPr lang="en-US" sz="2800" dirty="0"/>
              <a:t>establish a calibration </a:t>
            </a:r>
            <a:r>
              <a:rPr lang="en-US" sz="2800" dirty="0" smtClean="0"/>
              <a:t>curve: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student prepares several Fe</a:t>
            </a:r>
            <a:r>
              <a:rPr lang="en-US" baseline="30000" dirty="0" smtClean="0">
                <a:solidFill>
                  <a:srgbClr val="002060"/>
                </a:solidFill>
              </a:rPr>
              <a:t>2+</a:t>
            </a:r>
            <a:r>
              <a:rPr lang="en-US" dirty="0" smtClean="0">
                <a:solidFill>
                  <a:srgbClr val="002060"/>
                </a:solidFill>
              </a:rPr>
              <a:t>- solution with known concentration and obtains the absorbance readings for the </a:t>
            </a:r>
            <a:r>
              <a:rPr lang="en-US" dirty="0">
                <a:solidFill>
                  <a:srgbClr val="002060"/>
                </a:solidFill>
              </a:rPr>
              <a:t>Fe</a:t>
            </a:r>
            <a:r>
              <a:rPr lang="en-US" baseline="30000" dirty="0">
                <a:solidFill>
                  <a:srgbClr val="002060"/>
                </a:solidFill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-complex.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important to blank the spectrophotometer before each measurement (</a:t>
            </a:r>
            <a:r>
              <a:rPr lang="en-US" i="1" dirty="0" smtClean="0">
                <a:solidFill>
                  <a:srgbClr val="002060"/>
                </a:solidFill>
              </a:rPr>
              <a:t>Why?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slope of the best-fit line (Absorbance vs. concentration) should be close to the molar extinction coefficient.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7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230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Symbol</vt:lpstr>
      <vt:lpstr>Times</vt:lpstr>
      <vt:lpstr>Times New Roman</vt:lpstr>
      <vt:lpstr>Wingdings</vt:lpstr>
      <vt:lpstr>Office Theme</vt:lpstr>
      <vt:lpstr>Equation</vt:lpstr>
      <vt:lpstr>CS ChemDraw Drawing</vt:lpstr>
      <vt:lpstr>Lecture 2b</vt:lpstr>
      <vt:lpstr>Electromagnetic Spectrum</vt:lpstr>
      <vt:lpstr>Emission vs. Absorption</vt:lpstr>
      <vt:lpstr>Beer’s Law</vt:lpstr>
      <vt:lpstr>Practical Aspects</vt:lpstr>
      <vt:lpstr>Iron Determination I</vt:lpstr>
      <vt:lpstr>Iron Determination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2b</dc:title>
  <dc:creator>Alf Bacher</dc:creator>
  <cp:lastModifiedBy>Alf Bacher</cp:lastModifiedBy>
  <cp:revision>34</cp:revision>
  <dcterms:created xsi:type="dcterms:W3CDTF">2013-05-13T20:48:44Z</dcterms:created>
  <dcterms:modified xsi:type="dcterms:W3CDTF">2016-03-29T18:39:32Z</dcterms:modified>
</cp:coreProperties>
</file>