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59" r:id="rId5"/>
    <p:sldId id="260" r:id="rId6"/>
    <p:sldId id="267" r:id="rId7"/>
    <p:sldId id="261" r:id="rId8"/>
    <p:sldId id="266" r:id="rId9"/>
    <p:sldId id="262"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99FF99"/>
    <a:srgbClr val="66FF99"/>
    <a:srgbClr val="99CCFF"/>
    <a:srgbClr val="CCECFF"/>
    <a:srgbClr val="0099FF"/>
    <a:srgbClr val="66CCFF"/>
    <a:srgbClr val="33CCFF"/>
    <a:srgbClr val="3399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0142" autoAdjust="0"/>
  </p:normalViewPr>
  <p:slideViewPr>
    <p:cSldViewPr>
      <p:cViewPr varScale="1">
        <p:scale>
          <a:sx n="90" d="100"/>
          <a:sy n="90" d="100"/>
        </p:scale>
        <p:origin x="132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2F7D96-C4A8-484B-BF7C-E30761132977}" type="datetimeFigureOut">
              <a:rPr lang="en-US" smtClean="0"/>
              <a:t>5/15/2016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2515F0-76B6-497E-BA77-05B0E8FFB453}" type="slidenum">
              <a:rPr lang="en-US" smtClean="0"/>
              <a:t>‹#›</a:t>
            </a:fld>
            <a:endParaRPr lang="en-US"/>
          </a:p>
        </p:txBody>
      </p:sp>
    </p:spTree>
    <p:extLst>
      <p:ext uri="{BB962C8B-B14F-4D97-AF65-F5344CB8AC3E}">
        <p14:creationId xmlns:p14="http://schemas.microsoft.com/office/powerpoint/2010/main" val="394236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2515F0-76B6-497E-BA77-05B0E8FFB453}" type="slidenum">
              <a:rPr lang="en-US" smtClean="0"/>
              <a:t>7</a:t>
            </a:fld>
            <a:endParaRPr lang="en-US"/>
          </a:p>
        </p:txBody>
      </p:sp>
    </p:spTree>
    <p:extLst>
      <p:ext uri="{BB962C8B-B14F-4D97-AF65-F5344CB8AC3E}">
        <p14:creationId xmlns:p14="http://schemas.microsoft.com/office/powerpoint/2010/main" val="2058819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3192319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2472649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378176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216517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30D2EC-CB03-4426-B96C-555FEFCDD15C}"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3264670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30D2EC-CB03-4426-B96C-555FEFCDD15C}" type="datetimeFigureOut">
              <a:rPr lang="en-US" smtClean="0"/>
              <a:t>5/15/2016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3715937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30D2EC-CB03-4426-B96C-555FEFCDD15C}" type="datetimeFigureOut">
              <a:rPr lang="en-US" smtClean="0"/>
              <a:t>5/15/2016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734562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30D2EC-CB03-4426-B96C-555FEFCDD15C}" type="datetimeFigureOut">
              <a:rPr lang="en-US" smtClean="0"/>
              <a:t>5/15/2016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526823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30D2EC-CB03-4426-B96C-555FEFCDD15C}" type="datetimeFigureOut">
              <a:rPr lang="en-US" smtClean="0"/>
              <a:t>5/15/2016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3385134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0D2EC-CB03-4426-B96C-555FEFCDD15C}" type="datetimeFigureOut">
              <a:rPr lang="en-US" smtClean="0"/>
              <a:t>5/15/2016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2455517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0D2EC-CB03-4426-B96C-555FEFCDD15C}" type="datetimeFigureOut">
              <a:rPr lang="en-US" smtClean="0"/>
              <a:t>5/15/2016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2753432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0D2EC-CB03-4426-B96C-555FEFCDD15C}" type="datetimeFigureOut">
              <a:rPr lang="en-US" smtClean="0"/>
              <a:t>5/15/2016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DAD69C-796C-4A3E-8476-DA486B267F69}" type="slidenum">
              <a:rPr lang="en-US" smtClean="0"/>
              <a:t>‹#›</a:t>
            </a:fld>
            <a:endParaRPr lang="en-US"/>
          </a:p>
        </p:txBody>
      </p:sp>
    </p:spTree>
    <p:extLst>
      <p:ext uri="{BB962C8B-B14F-4D97-AF65-F5344CB8AC3E}">
        <p14:creationId xmlns:p14="http://schemas.microsoft.com/office/powerpoint/2010/main" val="15898133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wm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File:Thermal_Conductivity_Detector_1.svg"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tx1"/>
                </a:solidFill>
              </a:rPr>
              <a:t>Lecture </a:t>
            </a:r>
            <a:r>
              <a:rPr lang="en-US" b="1" dirty="0" smtClean="0">
                <a:solidFill>
                  <a:schemeClr val="tx1"/>
                </a:solidFill>
              </a:rPr>
              <a:t>9b</a:t>
            </a:r>
            <a:endParaRPr lang="en-US" b="1" dirty="0">
              <a:solidFill>
                <a:schemeClr val="tx1"/>
              </a:solidFill>
            </a:endParaRPr>
          </a:p>
        </p:txBody>
      </p:sp>
      <p:sp>
        <p:nvSpPr>
          <p:cNvPr id="3" name="Subtitle 2"/>
          <p:cNvSpPr>
            <a:spLocks noGrp="1"/>
          </p:cNvSpPr>
          <p:nvPr>
            <p:ph type="subTitle" idx="1"/>
          </p:nvPr>
        </p:nvSpPr>
        <p:spPr/>
        <p:txBody>
          <a:bodyPr/>
          <a:lstStyle/>
          <a:p>
            <a:r>
              <a:rPr lang="en-US" sz="3600" b="1" i="1" spc="0" dirty="0" smtClean="0">
                <a:ln w="31550" cmpd="sng">
                  <a:solidFill>
                    <a:srgbClr val="FF0000"/>
                  </a:solidFill>
                  <a:prstDash val="solid"/>
                </a:ln>
                <a:solidFill>
                  <a:srgbClr val="FF0000"/>
                </a:solidFill>
                <a:effectLst>
                  <a:outerShdw blurRad="50800" dist="40000" dir="5400000" algn="tl" rotWithShape="0">
                    <a:srgbClr val="000000">
                      <a:shade val="5000"/>
                      <a:satMod val="120000"/>
                      <a:alpha val="33000"/>
                    </a:srgbClr>
                  </a:outerShdw>
                </a:effectLst>
              </a:rPr>
              <a:t>Gas Chromatography</a:t>
            </a:r>
            <a:endParaRPr lang="en-US" sz="3600" b="1" i="1" spc="0" dirty="0">
              <a:ln w="31550" cmpd="sng">
                <a:solidFill>
                  <a:srgbClr val="FF0000"/>
                </a:solidFill>
                <a:prstDash val="solid"/>
              </a:ln>
              <a:solidFill>
                <a:srgbClr val="FF00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63947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Experiment</a:t>
            </a:r>
            <a:endParaRPr lang="en-US" dirty="0">
              <a:solidFill>
                <a:srgbClr val="002060"/>
              </a:solidFill>
            </a:endParaRPr>
          </a:p>
        </p:txBody>
      </p:sp>
      <p:sp>
        <p:nvSpPr>
          <p:cNvPr id="2" name="Content Placeholder 1"/>
          <p:cNvSpPr>
            <a:spLocks noGrp="1"/>
          </p:cNvSpPr>
          <p:nvPr>
            <p:ph idx="1"/>
          </p:nvPr>
        </p:nvSpPr>
        <p:spPr/>
        <p:txBody>
          <a:bodyPr>
            <a:normAutofit fontScale="55000" lnSpcReduction="20000"/>
          </a:bodyPr>
          <a:lstStyle/>
          <a:p>
            <a:r>
              <a:rPr lang="en-US" dirty="0" smtClean="0"/>
              <a:t>In </a:t>
            </a:r>
            <a:r>
              <a:rPr lang="en-US" dirty="0"/>
              <a:t>this week lab, after distillation, </a:t>
            </a:r>
            <a:r>
              <a:rPr lang="en-US" dirty="0" smtClean="0"/>
              <a:t>the teaching assistant </a:t>
            </a:r>
            <a:r>
              <a:rPr lang="en-US" dirty="0"/>
              <a:t>will inject ~ </a:t>
            </a:r>
            <a:r>
              <a:rPr lang="en-US" dirty="0" smtClean="0"/>
              <a:t>1 </a:t>
            </a:r>
            <a:r>
              <a:rPr lang="en-US" dirty="0"/>
              <a:t>µl into the </a:t>
            </a:r>
            <a:r>
              <a:rPr lang="en-US" dirty="0" smtClean="0"/>
              <a:t>GC</a:t>
            </a:r>
            <a:r>
              <a:rPr lang="en-US" dirty="0"/>
              <a:t> </a:t>
            </a:r>
            <a:r>
              <a:rPr lang="en-US" dirty="0" smtClean="0"/>
              <a:t>(</a:t>
            </a:r>
            <a:r>
              <a:rPr lang="en-US" b="1" dirty="0" smtClean="0">
                <a:solidFill>
                  <a:srgbClr val="C00000"/>
                </a:solidFill>
              </a:rPr>
              <a:t>Not more than that because it will overload the GC and render it useless!</a:t>
            </a:r>
            <a:r>
              <a:rPr lang="en-US" dirty="0" smtClean="0"/>
              <a:t>)</a:t>
            </a:r>
            <a:endParaRPr lang="en-US" dirty="0"/>
          </a:p>
          <a:p>
            <a:r>
              <a:rPr lang="en-US" dirty="0" smtClean="0"/>
              <a:t>The </a:t>
            </a:r>
            <a:r>
              <a:rPr lang="en-US" dirty="0"/>
              <a:t>period following injection that is required for a compound  to pass through </a:t>
            </a:r>
            <a:r>
              <a:rPr lang="en-US" dirty="0" smtClean="0"/>
              <a:t/>
            </a:r>
            <a:br>
              <a:rPr lang="en-US" dirty="0" smtClean="0"/>
            </a:br>
            <a:r>
              <a:rPr lang="en-US" dirty="0" smtClean="0"/>
              <a:t>the </a:t>
            </a:r>
            <a:r>
              <a:rPr lang="en-US" dirty="0"/>
              <a:t>column is called the </a:t>
            </a:r>
            <a:r>
              <a:rPr lang="en-US" b="1" dirty="0">
                <a:solidFill>
                  <a:srgbClr val="C00000"/>
                </a:solidFill>
              </a:rPr>
              <a:t>retention </a:t>
            </a:r>
            <a:r>
              <a:rPr lang="en-US" b="1" dirty="0" smtClean="0">
                <a:solidFill>
                  <a:srgbClr val="C00000"/>
                </a:solidFill>
              </a:rPr>
              <a:t>time</a:t>
            </a:r>
            <a:r>
              <a:rPr lang="en-US" dirty="0" smtClean="0"/>
              <a:t>.</a:t>
            </a:r>
            <a:r>
              <a:rPr lang="en-US" b="1" dirty="0" smtClean="0"/>
              <a:t>  </a:t>
            </a:r>
            <a:endParaRPr lang="en-US" dirty="0"/>
          </a:p>
          <a:p>
            <a:r>
              <a:rPr lang="en-US" dirty="0" smtClean="0"/>
              <a:t>The </a:t>
            </a:r>
            <a:r>
              <a:rPr lang="en-US" dirty="0"/>
              <a:t>GC will separate </a:t>
            </a:r>
            <a:r>
              <a:rPr lang="en-US" dirty="0" smtClean="0"/>
              <a:t>the two liquids and </a:t>
            </a:r>
            <a:r>
              <a:rPr lang="en-US" dirty="0"/>
              <a:t>the </a:t>
            </a:r>
            <a:r>
              <a:rPr lang="en-US" dirty="0" smtClean="0"/>
              <a:t>computer attached </a:t>
            </a:r>
            <a:r>
              <a:rPr lang="en-US" dirty="0"/>
              <a:t>to </a:t>
            </a:r>
            <a:r>
              <a:rPr lang="en-US" dirty="0" smtClean="0"/>
              <a:t>the </a:t>
            </a:r>
            <a:r>
              <a:rPr lang="en-US" dirty="0"/>
              <a:t>GC plots </a:t>
            </a:r>
            <a:r>
              <a:rPr lang="en-US" dirty="0" smtClean="0"/>
              <a:t/>
            </a:r>
            <a:br>
              <a:rPr lang="en-US" dirty="0" smtClean="0"/>
            </a:br>
            <a:r>
              <a:rPr lang="en-US" dirty="0" smtClean="0"/>
              <a:t>the </a:t>
            </a:r>
            <a:r>
              <a:rPr lang="en-US" dirty="0"/>
              <a:t>peak(s) for each </a:t>
            </a:r>
            <a:r>
              <a:rPr lang="en-US" dirty="0" smtClean="0"/>
              <a:t>liquid.  </a:t>
            </a:r>
            <a:endParaRPr lang="en-US" dirty="0"/>
          </a:p>
          <a:p>
            <a:r>
              <a:rPr lang="en-US" dirty="0" smtClean="0"/>
              <a:t>A </a:t>
            </a:r>
            <a:r>
              <a:rPr lang="en-US" dirty="0"/>
              <a:t>typical gas chromatogram looks </a:t>
            </a:r>
            <a:r>
              <a:rPr lang="en-US" dirty="0" smtClean="0"/>
              <a:t>like shown </a:t>
            </a:r>
            <a:r>
              <a:rPr lang="en-US" dirty="0" smtClean="0"/>
              <a:t>below</a:t>
            </a:r>
            <a:r>
              <a:rPr lang="en-US" dirty="0"/>
              <a:t>.</a:t>
            </a:r>
            <a:endParaRPr lang="en-US" dirty="0"/>
          </a:p>
          <a:p>
            <a:r>
              <a:rPr lang="en-US" dirty="0"/>
              <a:t>The area under a gas chromatograph peak is proportional to the amount (moles) </a:t>
            </a:r>
            <a:r>
              <a:rPr lang="en-US" dirty="0" smtClean="0"/>
              <a:t/>
            </a:r>
            <a:br>
              <a:rPr lang="en-US" dirty="0" smtClean="0"/>
            </a:br>
            <a:r>
              <a:rPr lang="en-US" dirty="0" smtClean="0"/>
              <a:t>of </a:t>
            </a:r>
            <a:r>
              <a:rPr lang="en-US" dirty="0"/>
              <a:t>the compound eluted.  Hence, the molar </a:t>
            </a:r>
            <a:r>
              <a:rPr lang="en-US" dirty="0" smtClean="0"/>
              <a:t>percentage composition </a:t>
            </a:r>
            <a:r>
              <a:rPr lang="en-US" dirty="0"/>
              <a:t>of a mixture </a:t>
            </a:r>
            <a:r>
              <a:rPr lang="en-US" dirty="0" smtClean="0"/>
              <a:t/>
            </a:r>
            <a:br>
              <a:rPr lang="en-US" dirty="0" smtClean="0"/>
            </a:br>
            <a:r>
              <a:rPr lang="en-US" dirty="0" smtClean="0"/>
              <a:t>can </a:t>
            </a:r>
            <a:r>
              <a:rPr lang="en-US" dirty="0"/>
              <a:t>be approximated by comparing relative peak areas.</a:t>
            </a:r>
          </a:p>
          <a:p>
            <a:r>
              <a:rPr lang="en-US" dirty="0"/>
              <a:t>The simplest method of measuring the area of a peak is by geometrical </a:t>
            </a:r>
            <a:r>
              <a:rPr lang="en-US" dirty="0" smtClean="0"/>
              <a:t>approximation using a triangle.  </a:t>
            </a:r>
          </a:p>
          <a:p>
            <a:pPr lvl="1">
              <a:buFont typeface="Arial" panose="020B0604020202020204" pitchFamily="34" charset="0"/>
              <a:buChar char="•"/>
            </a:pPr>
            <a:r>
              <a:rPr lang="en-US" sz="3600" b="1" i="1" dirty="0">
                <a:solidFill>
                  <a:srgbClr val="C00000"/>
                </a:solidFill>
              </a:rPr>
              <a:t>Approximate area    =    </a:t>
            </a:r>
            <a:r>
              <a:rPr lang="en-US" sz="3600" b="1" i="1" dirty="0" smtClean="0">
                <a:solidFill>
                  <a:srgbClr val="C00000"/>
                </a:solidFill>
                <a:latin typeface="Times New Roman"/>
                <a:cs typeface="Times New Roman"/>
              </a:rPr>
              <a:t>h</a:t>
            </a:r>
            <a:r>
              <a:rPr lang="en-US" sz="3600" b="1" i="1" dirty="0" smtClean="0">
                <a:solidFill>
                  <a:srgbClr val="C00000"/>
                </a:solidFill>
              </a:rPr>
              <a:t>*</a:t>
            </a:r>
            <a:r>
              <a:rPr lang="en-US" sz="3600" b="1" i="1" dirty="0" smtClean="0">
                <a:solidFill>
                  <a:srgbClr val="002060"/>
                </a:solidFill>
              </a:rPr>
              <a:t>w</a:t>
            </a:r>
            <a:r>
              <a:rPr lang="en-US" sz="3600" b="1" i="1" baseline="-25000" dirty="0" smtClean="0">
                <a:solidFill>
                  <a:srgbClr val="002060"/>
                </a:solidFill>
                <a:latin typeface="Times New Roman"/>
                <a:cs typeface="Times New Roman"/>
              </a:rPr>
              <a:t>½</a:t>
            </a:r>
            <a:endParaRPr lang="en-US" sz="3600" b="1" dirty="0">
              <a:solidFill>
                <a:srgbClr val="002060"/>
              </a:solidFill>
            </a:endParaRPr>
          </a:p>
          <a:p>
            <a:r>
              <a:rPr lang="en-US" dirty="0" smtClean="0"/>
              <a:t>Where</a:t>
            </a:r>
            <a:r>
              <a:rPr lang="en-US" dirty="0"/>
              <a:t>, h is the height of the peak above </a:t>
            </a:r>
            <a:r>
              <a:rPr lang="en-US" dirty="0" smtClean="0"/>
              <a:t/>
            </a:r>
            <a:br>
              <a:rPr lang="en-US" dirty="0" smtClean="0"/>
            </a:br>
            <a:r>
              <a:rPr lang="en-US" dirty="0" smtClean="0"/>
              <a:t>the </a:t>
            </a:r>
            <a:r>
              <a:rPr lang="en-US" dirty="0"/>
              <a:t>base </a:t>
            </a:r>
            <a:r>
              <a:rPr lang="en-US" dirty="0" smtClean="0"/>
              <a:t>line and w</a:t>
            </a:r>
            <a:r>
              <a:rPr lang="en-US" baseline="-25000" dirty="0" smtClean="0">
                <a:latin typeface="Times New Roman"/>
                <a:cs typeface="Times New Roman"/>
              </a:rPr>
              <a:t>½</a:t>
            </a:r>
            <a:r>
              <a:rPr lang="en-US" dirty="0" smtClean="0"/>
              <a:t>  </a:t>
            </a:r>
            <a:r>
              <a:rPr lang="en-US" dirty="0"/>
              <a:t>is the width of the </a:t>
            </a:r>
            <a:r>
              <a:rPr lang="en-US" dirty="0" smtClean="0"/>
              <a:t/>
            </a:r>
            <a:br>
              <a:rPr lang="en-US" dirty="0" smtClean="0"/>
            </a:br>
            <a:r>
              <a:rPr lang="en-US" dirty="0" smtClean="0"/>
              <a:t>peak </a:t>
            </a:r>
            <a:r>
              <a:rPr lang="en-US" dirty="0"/>
              <a:t>at half of its height.</a:t>
            </a:r>
          </a:p>
          <a:p>
            <a:endParaRPr lang="en-US" dirty="0"/>
          </a:p>
          <a:p>
            <a:endParaRPr lang="en-US" dirty="0"/>
          </a:p>
        </p:txBody>
      </p:sp>
      <p:grpSp>
        <p:nvGrpSpPr>
          <p:cNvPr id="5" name="Group 4"/>
          <p:cNvGrpSpPr/>
          <p:nvPr/>
        </p:nvGrpSpPr>
        <p:grpSpPr>
          <a:xfrm>
            <a:off x="4876800" y="4572000"/>
            <a:ext cx="3733800" cy="990600"/>
            <a:chOff x="4267200" y="5638800"/>
            <a:chExt cx="3733800" cy="990600"/>
          </a:xfrm>
        </p:grpSpPr>
        <p:sp>
          <p:nvSpPr>
            <p:cNvPr id="4" name="Rectangle 3"/>
            <p:cNvSpPr/>
            <p:nvPr/>
          </p:nvSpPr>
          <p:spPr>
            <a:xfrm>
              <a:off x="4267200" y="5638800"/>
              <a:ext cx="37338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4325112" y="5638800"/>
              <a:ext cx="3617976" cy="843077"/>
              <a:chOff x="2362200" y="3881323"/>
              <a:chExt cx="3617976" cy="843077"/>
            </a:xfrm>
          </p:grpSpPr>
          <p:sp>
            <p:nvSpPr>
              <p:cNvPr id="8" name="Freeform 7"/>
              <p:cNvSpPr/>
              <p:nvPr/>
            </p:nvSpPr>
            <p:spPr>
              <a:xfrm>
                <a:off x="4114800" y="4419600"/>
                <a:ext cx="155448" cy="304800"/>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9" name="Straight Connector 8"/>
              <p:cNvCxnSpPr/>
              <p:nvPr/>
            </p:nvCxnSpPr>
            <p:spPr>
              <a:xfrm>
                <a:off x="2362200" y="4724400"/>
                <a:ext cx="1752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270248" y="4724400"/>
                <a:ext cx="722376"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4992624" y="3881323"/>
                <a:ext cx="228600" cy="843077"/>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2" name="Straight Connector 11"/>
              <p:cNvCxnSpPr/>
              <p:nvPr/>
            </p:nvCxnSpPr>
            <p:spPr>
              <a:xfrm>
                <a:off x="5221224" y="47244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cxnSp>
        <p:nvCxnSpPr>
          <p:cNvPr id="15" name="Straight Connector 14"/>
          <p:cNvCxnSpPr/>
          <p:nvPr/>
        </p:nvCxnSpPr>
        <p:spPr>
          <a:xfrm>
            <a:off x="7597140" y="5008168"/>
            <a:ext cx="164592" cy="0"/>
          </a:xfrm>
          <a:prstGeom prst="line">
            <a:avLst/>
          </a:prstGeom>
          <a:ln w="19050">
            <a:solidFill>
              <a:srgbClr val="002060"/>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7671816" y="4572009"/>
            <a:ext cx="16328" cy="843068"/>
          </a:xfrm>
          <a:prstGeom prst="line">
            <a:avLst/>
          </a:prstGeom>
          <a:ln w="19050">
            <a:solidFill>
              <a:srgbClr val="C00000"/>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0162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par>
                                <p:cTn id="23" presetID="53" presetClass="entr" presetSubtype="16"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par>
                                <p:cTn id="43" presetID="22" presetClass="entr" presetSubtype="4" fill="hold"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par>
                                <p:cTn id="46" presetID="22" presetClass="entr" presetSubtype="4" fill="hold"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wipe(down)">
                                      <p:cBhvr>
                                        <p:cTn id="48" dur="500"/>
                                        <p:tgtEl>
                                          <p:spTgt spid="15"/>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2">
                                            <p:txEl>
                                              <p:pRg st="7" end="7"/>
                                            </p:txEl>
                                          </p:spTgt>
                                        </p:tgtEl>
                                        <p:attrNameLst>
                                          <p:attrName>style.visibility</p:attrName>
                                        </p:attrNameLst>
                                      </p:cBhvr>
                                      <p:to>
                                        <p:strVal val="visible"/>
                                      </p:to>
                                    </p:set>
                                    <p:animEffect transition="in" filter="barn(inVertical)">
                                      <p:cBhvr>
                                        <p:cTn id="53"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Introduction</a:t>
            </a:r>
            <a:endParaRPr lang="en-US" dirty="0">
              <a:solidFill>
                <a:srgbClr val="002060"/>
              </a:solidFill>
            </a:endParaRPr>
          </a:p>
        </p:txBody>
      </p:sp>
      <p:sp>
        <p:nvSpPr>
          <p:cNvPr id="2" name="Content Placeholder 1"/>
          <p:cNvSpPr>
            <a:spLocks noGrp="1"/>
          </p:cNvSpPr>
          <p:nvPr>
            <p:ph idx="1"/>
          </p:nvPr>
        </p:nvSpPr>
        <p:spPr>
          <a:xfrm>
            <a:off x="533400" y="1524000"/>
            <a:ext cx="8077200" cy="4572000"/>
          </a:xfrm>
        </p:spPr>
        <p:txBody>
          <a:bodyPr>
            <a:noAutofit/>
          </a:bodyPr>
          <a:lstStyle/>
          <a:p>
            <a:r>
              <a:rPr lang="en-US" sz="2000" dirty="0" smtClean="0"/>
              <a:t>Gas chromatography is used in many research labs, industrial labs (quality control), forensic (arson and drug analysis, toxicology, etc.), environmental labs (water, soil, air), and even in the popular TV culture (crime shows like NCIS (</a:t>
            </a:r>
            <a:r>
              <a:rPr lang="en-US" sz="2000" i="1" dirty="0" smtClean="0"/>
              <a:t>Major Mass Spec</a:t>
            </a:r>
            <a:r>
              <a:rPr lang="en-US" sz="2000" dirty="0" smtClean="0"/>
              <a:t>), CSI, etc</a:t>
            </a:r>
            <a:r>
              <a:rPr lang="en-US" sz="2000" dirty="0" smtClean="0"/>
              <a:t>.).</a:t>
            </a:r>
            <a:endParaRPr lang="en-US" sz="2000" dirty="0" smtClean="0"/>
          </a:p>
          <a:p>
            <a:pPr lvl="1">
              <a:buFont typeface="Arial" panose="020B0604020202020204" pitchFamily="34" charset="0"/>
              <a:buChar char="•"/>
            </a:pPr>
            <a:r>
              <a:rPr lang="en-US" sz="2000" dirty="0" smtClean="0">
                <a:solidFill>
                  <a:srgbClr val="002060"/>
                </a:solidFill>
              </a:rPr>
              <a:t>Used for the quantitation of </a:t>
            </a:r>
            <a:r>
              <a:rPr lang="en-US" sz="2000" dirty="0" smtClean="0">
                <a:solidFill>
                  <a:srgbClr val="002060"/>
                </a:solidFill>
              </a:rPr>
              <a:t>compounds. </a:t>
            </a:r>
            <a:endParaRPr lang="en-US" sz="2000" dirty="0" smtClean="0">
              <a:solidFill>
                <a:srgbClr val="002060"/>
              </a:solidFill>
            </a:endParaRPr>
          </a:p>
          <a:p>
            <a:pPr lvl="1">
              <a:buFont typeface="Arial" panose="020B0604020202020204" pitchFamily="34" charset="0"/>
              <a:buChar char="•"/>
            </a:pPr>
            <a:r>
              <a:rPr lang="en-US" sz="2000" dirty="0" smtClean="0">
                <a:solidFill>
                  <a:srgbClr val="002060"/>
                </a:solidFill>
              </a:rPr>
              <a:t>Often combined with a mass spectrometer for </a:t>
            </a:r>
            <a:r>
              <a:rPr lang="en-US" sz="2000" dirty="0" smtClean="0">
                <a:solidFill>
                  <a:srgbClr val="002060"/>
                </a:solidFill>
              </a:rPr>
              <a:t>identification.</a:t>
            </a:r>
            <a:endParaRPr lang="en-US" sz="2000" dirty="0" smtClean="0">
              <a:solidFill>
                <a:srgbClr val="002060"/>
              </a:solidFill>
            </a:endParaRPr>
          </a:p>
          <a:p>
            <a:r>
              <a:rPr lang="en-US" sz="2000" dirty="0" smtClean="0"/>
              <a:t>Traditional equipment requires the use of compounds that are stable enough to be vaporized without </a:t>
            </a:r>
            <a:r>
              <a:rPr lang="en-US" sz="2000" dirty="0" smtClean="0"/>
              <a:t>decomposition.</a:t>
            </a:r>
            <a:endParaRPr lang="en-US" sz="2000" dirty="0" smtClean="0"/>
          </a:p>
          <a:p>
            <a:pPr lvl="1">
              <a:buFont typeface="Arial" panose="020B0604020202020204" pitchFamily="34" charset="0"/>
              <a:buChar char="•"/>
            </a:pPr>
            <a:r>
              <a:rPr lang="en-US" sz="2000" dirty="0" smtClean="0">
                <a:solidFill>
                  <a:srgbClr val="002060"/>
                </a:solidFill>
              </a:rPr>
              <a:t>Mainly useful for small or non-polar </a:t>
            </a:r>
            <a:r>
              <a:rPr lang="en-US" sz="2000" dirty="0" smtClean="0">
                <a:solidFill>
                  <a:srgbClr val="002060"/>
                </a:solidFill>
              </a:rPr>
              <a:t>molecules.</a:t>
            </a:r>
            <a:endParaRPr lang="en-US" sz="2000" dirty="0" smtClean="0">
              <a:solidFill>
                <a:srgbClr val="002060"/>
              </a:solidFill>
            </a:endParaRPr>
          </a:p>
          <a:p>
            <a:pPr lvl="1">
              <a:buFont typeface="Arial" panose="020B0604020202020204" pitchFamily="34" charset="0"/>
              <a:buChar char="•"/>
            </a:pPr>
            <a:r>
              <a:rPr lang="en-US" sz="2000" dirty="0" smtClean="0">
                <a:solidFill>
                  <a:srgbClr val="002060"/>
                </a:solidFill>
              </a:rPr>
              <a:t>Not useful for large molecules i.e., proteins, polymers, etc.</a:t>
            </a:r>
          </a:p>
          <a:p>
            <a:pPr lvl="1">
              <a:buFont typeface="Arial" panose="020B0604020202020204" pitchFamily="34" charset="0"/>
              <a:buChar char="•"/>
            </a:pPr>
            <a:r>
              <a:rPr lang="en-US" sz="2000" dirty="0" smtClean="0">
                <a:solidFill>
                  <a:srgbClr val="002060"/>
                </a:solidFill>
              </a:rPr>
              <a:t>Sometimes polar molecules can be converted into derivatives by </a:t>
            </a:r>
            <a:r>
              <a:rPr lang="en-US" sz="2000" dirty="0" smtClean="0">
                <a:solidFill>
                  <a:srgbClr val="002060"/>
                </a:solidFill>
              </a:rPr>
              <a:t/>
            </a:r>
            <a:br>
              <a:rPr lang="en-US" sz="2000" dirty="0" smtClean="0">
                <a:solidFill>
                  <a:srgbClr val="002060"/>
                </a:solidFill>
              </a:rPr>
            </a:br>
            <a:r>
              <a:rPr lang="en-US" sz="2000" dirty="0" smtClean="0">
                <a:solidFill>
                  <a:srgbClr val="002060"/>
                </a:solidFill>
              </a:rPr>
              <a:t>using </a:t>
            </a:r>
            <a:r>
              <a:rPr lang="en-US" sz="2000" dirty="0">
                <a:solidFill>
                  <a:srgbClr val="002060"/>
                </a:solidFill>
              </a:rPr>
              <a:t>i.e</a:t>
            </a:r>
            <a:r>
              <a:rPr lang="en-US" sz="2000" dirty="0" smtClean="0">
                <a:solidFill>
                  <a:srgbClr val="002060"/>
                </a:solidFill>
              </a:rPr>
              <a:t>., </a:t>
            </a:r>
            <a:r>
              <a:rPr lang="en-US" sz="2000" dirty="0" err="1" smtClean="0">
                <a:solidFill>
                  <a:srgbClr val="002060"/>
                </a:solidFill>
              </a:rPr>
              <a:t>trifluoromethyl</a:t>
            </a:r>
            <a:r>
              <a:rPr lang="en-US" sz="2000" dirty="0" smtClean="0">
                <a:solidFill>
                  <a:srgbClr val="002060"/>
                </a:solidFill>
              </a:rPr>
              <a:t> groups to make them more </a:t>
            </a:r>
            <a:r>
              <a:rPr lang="en-US" sz="2000" dirty="0" smtClean="0">
                <a:solidFill>
                  <a:srgbClr val="002060"/>
                </a:solidFill>
              </a:rPr>
              <a:t>volatile.</a:t>
            </a:r>
            <a:endParaRPr lang="en-US" sz="2000" dirty="0" smtClean="0">
              <a:solidFill>
                <a:srgbClr val="002060"/>
              </a:solidFill>
            </a:endParaRPr>
          </a:p>
        </p:txBody>
      </p:sp>
    </p:spTree>
    <p:extLst>
      <p:ext uri="{BB962C8B-B14F-4D97-AF65-F5344CB8AC3E}">
        <p14:creationId xmlns:p14="http://schemas.microsoft.com/office/powerpoint/2010/main" val="67456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Basic Setup</a:t>
            </a:r>
            <a:endParaRPr lang="en-US" dirty="0">
              <a:solidFill>
                <a:srgbClr val="002060"/>
              </a:solidFill>
            </a:endParaRPr>
          </a:p>
        </p:txBody>
      </p:sp>
      <p:sp>
        <p:nvSpPr>
          <p:cNvPr id="2" name="Content Placeholder 1"/>
          <p:cNvSpPr>
            <a:spLocks noGrp="1"/>
          </p:cNvSpPr>
          <p:nvPr>
            <p:ph idx="1"/>
          </p:nvPr>
        </p:nvSpPr>
        <p:spPr>
          <a:xfrm>
            <a:off x="457200" y="1524000"/>
            <a:ext cx="8458200" cy="4572000"/>
          </a:xfrm>
        </p:spPr>
        <p:txBody>
          <a:bodyPr>
            <a:normAutofit fontScale="62500" lnSpcReduction="20000"/>
          </a:bodyPr>
          <a:lstStyle/>
          <a:p>
            <a:r>
              <a:rPr lang="en-US" b="1" dirty="0" smtClean="0">
                <a:solidFill>
                  <a:srgbClr val="FF0000"/>
                </a:solidFill>
              </a:rPr>
              <a:t>Parts: </a:t>
            </a:r>
            <a:r>
              <a:rPr lang="en-US" dirty="0" smtClean="0"/>
              <a:t>Injection block, column, oven, detector, carrier gas, printer</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smtClean="0"/>
          </a:p>
          <a:p>
            <a:endParaRPr lang="en-US" dirty="0" smtClean="0"/>
          </a:p>
          <a:p>
            <a:r>
              <a:rPr lang="en-US" dirty="0" smtClean="0"/>
              <a:t>The temperature of the injection block has to be above 200 </a:t>
            </a:r>
            <a:r>
              <a:rPr lang="en-US" baseline="30000" dirty="0"/>
              <a:t>o</a:t>
            </a:r>
            <a:r>
              <a:rPr lang="en-US" dirty="0"/>
              <a:t>C </a:t>
            </a:r>
            <a:r>
              <a:rPr lang="en-US" dirty="0" smtClean="0"/>
              <a:t>to ensure </a:t>
            </a:r>
            <a:br>
              <a:rPr lang="en-US" dirty="0" smtClean="0"/>
            </a:br>
            <a:r>
              <a:rPr lang="en-US" dirty="0" smtClean="0"/>
              <a:t>a rapid evaporation of the injected </a:t>
            </a:r>
            <a:r>
              <a:rPr lang="en-US" dirty="0" smtClean="0"/>
              <a:t>sample.</a:t>
            </a:r>
            <a:endParaRPr lang="en-US" dirty="0" smtClean="0"/>
          </a:p>
          <a:p>
            <a:r>
              <a:rPr lang="en-US" dirty="0" smtClean="0"/>
              <a:t>The temperature of the detector has to be 20-30 </a:t>
            </a:r>
            <a:r>
              <a:rPr lang="en-US" baseline="30000" dirty="0" smtClean="0"/>
              <a:t>o</a:t>
            </a:r>
            <a:r>
              <a:rPr lang="en-US" dirty="0" smtClean="0"/>
              <a:t>C above the final column temperature to prevent condensation of the </a:t>
            </a:r>
            <a:r>
              <a:rPr lang="en-US" dirty="0" smtClean="0"/>
              <a:t>compounds.</a:t>
            </a:r>
            <a:endParaRPr lang="en-US" dirty="0" smtClean="0"/>
          </a:p>
          <a:p>
            <a:endParaRPr lang="en-US" dirty="0"/>
          </a:p>
        </p:txBody>
      </p:sp>
      <p:sp>
        <p:nvSpPr>
          <p:cNvPr id="5" name="Rectangle 4"/>
          <p:cNvSpPr/>
          <p:nvPr/>
        </p:nvSpPr>
        <p:spPr>
          <a:xfrm>
            <a:off x="948440" y="1981200"/>
            <a:ext cx="7433560" cy="2667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p:nvPr/>
        </p:nvPicPr>
        <p:blipFill>
          <a:blip r:embed="rId2" cstate="print"/>
          <a:srcRect/>
          <a:stretch>
            <a:fillRect/>
          </a:stretch>
        </p:blipFill>
        <p:spPr bwMode="auto">
          <a:xfrm>
            <a:off x="1358900" y="1981200"/>
            <a:ext cx="6032500" cy="2590800"/>
          </a:xfrm>
          <a:prstGeom prst="rect">
            <a:avLst/>
          </a:prstGeom>
          <a:noFill/>
          <a:ln w="9525">
            <a:noFill/>
            <a:miter lim="800000"/>
            <a:headEnd/>
            <a:tailEnd/>
          </a:ln>
        </p:spPr>
      </p:pic>
      <p:sp>
        <p:nvSpPr>
          <p:cNvPr id="10" name="Rounded Rectangle 9"/>
          <p:cNvSpPr/>
          <p:nvPr/>
        </p:nvSpPr>
        <p:spPr>
          <a:xfrm>
            <a:off x="6172200" y="2243936"/>
            <a:ext cx="1308100" cy="88026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C:\Users\bacher\AppData\Local\Microsoft\Windows\Temporary Internet Files\Content.IE5\FS8Q0GUO\MC90036060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4600" y="2243936"/>
            <a:ext cx="864411" cy="880264"/>
          </a:xfrm>
          <a:prstGeom prst="rect">
            <a:avLst/>
          </a:prstGeom>
          <a:solidFill>
            <a:schemeClr val="accent6">
              <a:lumMod val="40000"/>
              <a:lumOff val="60000"/>
            </a:schemeClr>
          </a:solidFill>
          <a:extLst/>
        </p:spPr>
      </p:pic>
    </p:spTree>
    <p:extLst>
      <p:ext uri="{BB962C8B-B14F-4D97-AF65-F5344CB8AC3E}">
        <p14:creationId xmlns:p14="http://schemas.microsoft.com/office/powerpoint/2010/main" val="3244907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1" end="11"/>
                                            </p:txEl>
                                          </p:spTgt>
                                        </p:tgtEl>
                                        <p:attrNameLst>
                                          <p:attrName>style.visibility</p:attrName>
                                        </p:attrNameLst>
                                      </p:cBhvr>
                                      <p:to>
                                        <p:strVal val="visible"/>
                                      </p:to>
                                    </p:set>
                                    <p:animEffect transition="in" filter="barn(inVertical)">
                                      <p:cBhvr>
                                        <p:cTn id="7" dur="500"/>
                                        <p:tgtEl>
                                          <p:spTgt spid="2">
                                            <p:txEl>
                                              <p:pRg st="11" end="1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2" end="12"/>
                                            </p:txEl>
                                          </p:spTgt>
                                        </p:tgtEl>
                                        <p:attrNameLst>
                                          <p:attrName>style.visibility</p:attrName>
                                        </p:attrNameLst>
                                      </p:cBhvr>
                                      <p:to>
                                        <p:strVal val="visible"/>
                                      </p:to>
                                    </p:set>
                                    <p:animEffect transition="in" filter="barn(inVertical)">
                                      <p:cBhvr>
                                        <p:cTn id="1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Theory of </a:t>
            </a:r>
            <a:r>
              <a:rPr lang="en-US" smtClean="0">
                <a:solidFill>
                  <a:srgbClr val="002060"/>
                </a:solidFill>
              </a:rPr>
              <a:t>Gas Chromatography </a:t>
            </a:r>
            <a:r>
              <a:rPr lang="en-US" dirty="0" smtClean="0">
                <a:solidFill>
                  <a:srgbClr val="002060"/>
                </a:solidFill>
              </a:rPr>
              <a:t>I</a:t>
            </a:r>
            <a:endParaRPr lang="en-US" dirty="0">
              <a:solidFill>
                <a:srgbClr val="002060"/>
              </a:solidFill>
            </a:endParaRPr>
          </a:p>
        </p:txBody>
      </p:sp>
      <p:sp>
        <p:nvSpPr>
          <p:cNvPr id="2" name="Content Placeholder 1"/>
          <p:cNvSpPr>
            <a:spLocks noGrp="1"/>
          </p:cNvSpPr>
          <p:nvPr>
            <p:ph idx="1"/>
          </p:nvPr>
        </p:nvSpPr>
        <p:spPr>
          <a:xfrm>
            <a:off x="471626" y="1524000"/>
            <a:ext cx="8229600" cy="5029200"/>
          </a:xfrm>
        </p:spPr>
        <p:txBody>
          <a:bodyPr>
            <a:normAutofit fontScale="92500" lnSpcReduction="20000"/>
          </a:bodyPr>
          <a:lstStyle/>
          <a:p>
            <a:r>
              <a:rPr lang="en-US" sz="2200" dirty="0" smtClean="0"/>
              <a:t>Like in many chromatographic techniques, the separation of compounds </a:t>
            </a:r>
            <a:br>
              <a:rPr lang="en-US" sz="2200" dirty="0" smtClean="0"/>
            </a:br>
            <a:r>
              <a:rPr lang="en-US" sz="2200" dirty="0" smtClean="0"/>
              <a:t>in a mixture is based on different polarities in a direct (interaction with stationary phase) or indirect way (physical properties i.e., boiling point</a:t>
            </a:r>
            <a:r>
              <a:rPr lang="en-US" sz="2200" dirty="0" smtClean="0"/>
              <a:t>).</a:t>
            </a:r>
            <a:endParaRPr lang="en-US" sz="2200" dirty="0" smtClean="0"/>
          </a:p>
          <a:p>
            <a:r>
              <a:rPr lang="en-US" sz="2200" dirty="0" smtClean="0"/>
              <a:t>The gas </a:t>
            </a:r>
            <a:r>
              <a:rPr lang="en-US" sz="2200" dirty="0"/>
              <a:t>chromatography column consists of solid support that is covered with a high-boiling </a:t>
            </a:r>
            <a:r>
              <a:rPr lang="en-US" sz="2200" dirty="0" smtClean="0"/>
              <a:t>liquid in a thin capillary </a:t>
            </a:r>
            <a:r>
              <a:rPr lang="en-US" sz="2200" dirty="0" smtClean="0"/>
              <a:t>tube.</a:t>
            </a:r>
            <a:endParaRPr lang="en-US" sz="2200" dirty="0"/>
          </a:p>
          <a:p>
            <a:endParaRPr lang="en-US" dirty="0" smtClean="0"/>
          </a:p>
          <a:p>
            <a:endParaRPr lang="en-US" dirty="0"/>
          </a:p>
          <a:p>
            <a:endParaRPr lang="en-US" dirty="0" smtClean="0"/>
          </a:p>
          <a:p>
            <a:endParaRPr lang="en-US" dirty="0"/>
          </a:p>
          <a:p>
            <a:r>
              <a:rPr lang="en-US" sz="2200" dirty="0" smtClean="0"/>
              <a:t>In the example above, compound “X” has a higher </a:t>
            </a:r>
            <a:br>
              <a:rPr lang="en-US" sz="2200" dirty="0" smtClean="0"/>
            </a:br>
            <a:r>
              <a:rPr lang="en-US" sz="2200" dirty="0" smtClean="0"/>
              <a:t>affinity towards the stationary phase compared to </a:t>
            </a:r>
            <a:br>
              <a:rPr lang="en-US" sz="2200" dirty="0" smtClean="0"/>
            </a:br>
            <a:r>
              <a:rPr lang="en-US" sz="2200" dirty="0" smtClean="0"/>
              <a:t>compound “O</a:t>
            </a:r>
            <a:r>
              <a:rPr lang="en-US" sz="2200" dirty="0" smtClean="0"/>
              <a:t>”.</a:t>
            </a:r>
            <a:endParaRPr lang="en-US" sz="2200" dirty="0" smtClean="0"/>
          </a:p>
          <a:p>
            <a:r>
              <a:rPr lang="en-US" sz="2200" dirty="0" smtClean="0"/>
              <a:t>Compound “O” elutes before compound “X” off </a:t>
            </a:r>
            <a:br>
              <a:rPr lang="en-US" sz="2200" dirty="0" smtClean="0"/>
            </a:br>
            <a:r>
              <a:rPr lang="en-US" sz="2200" dirty="0" smtClean="0"/>
              <a:t>the column because of the weaker interaction with</a:t>
            </a:r>
            <a:br>
              <a:rPr lang="en-US" sz="2200" dirty="0" smtClean="0"/>
            </a:br>
            <a:r>
              <a:rPr lang="en-US" sz="2200" dirty="0" smtClean="0"/>
              <a:t>the stationary </a:t>
            </a:r>
            <a:r>
              <a:rPr lang="en-US" sz="2200" dirty="0" smtClean="0"/>
              <a:t>phase.</a:t>
            </a:r>
            <a:endParaRPr lang="en-US" sz="2200" dirty="0"/>
          </a:p>
        </p:txBody>
      </p:sp>
      <p:pic>
        <p:nvPicPr>
          <p:cNvPr id="4" name="Picture 3"/>
          <p:cNvPicPr/>
          <p:nvPr/>
        </p:nvPicPr>
        <p:blipFill>
          <a:blip r:embed="rId2" cstate="print">
            <a:lum bright="-20000"/>
          </a:blip>
          <a:srcRect/>
          <a:stretch>
            <a:fillRect/>
          </a:stretch>
        </p:blipFill>
        <p:spPr bwMode="auto">
          <a:xfrm>
            <a:off x="1447800" y="3063269"/>
            <a:ext cx="3803904" cy="1587500"/>
          </a:xfrm>
          <a:prstGeom prst="rect">
            <a:avLst/>
          </a:prstGeom>
          <a:solidFill>
            <a:schemeClr val="accent2">
              <a:lumMod val="20000"/>
              <a:lumOff val="80000"/>
            </a:schemeClr>
          </a:solidFill>
          <a:ln w="9525">
            <a:noFill/>
            <a:miter lim="800000"/>
            <a:headEnd/>
            <a:tailEnd/>
          </a:ln>
        </p:spPr>
      </p:pic>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9244" t="11784" r="8429" b="6511"/>
          <a:stretch/>
        </p:blipFill>
        <p:spPr>
          <a:xfrm>
            <a:off x="5867400" y="3054364"/>
            <a:ext cx="2141292" cy="1593836"/>
          </a:xfrm>
          <a:prstGeom prst="rect">
            <a:avLst/>
          </a:prstGeom>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t="45737" b="27131"/>
          <a:stretch/>
        </p:blipFill>
        <p:spPr>
          <a:xfrm rot="16200000">
            <a:off x="7442754" y="3586962"/>
            <a:ext cx="2144269" cy="435406"/>
          </a:xfrm>
          <a:prstGeom prst="rect">
            <a:avLst/>
          </a:prstGeom>
        </p:spPr>
      </p:pic>
      <p:grpSp>
        <p:nvGrpSpPr>
          <p:cNvPr id="17" name="Group 16"/>
          <p:cNvGrpSpPr/>
          <p:nvPr/>
        </p:nvGrpSpPr>
        <p:grpSpPr>
          <a:xfrm>
            <a:off x="6172369" y="4942293"/>
            <a:ext cx="2326674" cy="1294105"/>
            <a:chOff x="6172369" y="4942293"/>
            <a:chExt cx="2326674" cy="1294105"/>
          </a:xfrm>
        </p:grpSpPr>
        <p:grpSp>
          <p:nvGrpSpPr>
            <p:cNvPr id="15" name="Group 14"/>
            <p:cNvGrpSpPr/>
            <p:nvPr/>
          </p:nvGrpSpPr>
          <p:grpSpPr>
            <a:xfrm>
              <a:off x="6172369" y="4942293"/>
              <a:ext cx="2326674" cy="1216932"/>
              <a:chOff x="6367464" y="5006313"/>
              <a:chExt cx="2326674" cy="1216932"/>
            </a:xfrm>
          </p:grpSpPr>
          <p:sp>
            <p:nvSpPr>
              <p:cNvPr id="14" name="Rectangle 13"/>
              <p:cNvSpPr/>
              <p:nvPr/>
            </p:nvSpPr>
            <p:spPr>
              <a:xfrm>
                <a:off x="6367464" y="5006313"/>
                <a:ext cx="2326674" cy="12169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nvGrpSpPr>
              <p:cNvPr id="8" name="Group 7"/>
              <p:cNvGrpSpPr/>
              <p:nvPr/>
            </p:nvGrpSpPr>
            <p:grpSpPr>
              <a:xfrm>
                <a:off x="6687817" y="5131862"/>
                <a:ext cx="1807845" cy="948520"/>
                <a:chOff x="0" y="0"/>
                <a:chExt cx="1807873" cy="948520"/>
              </a:xfrm>
            </p:grpSpPr>
            <p:cxnSp>
              <p:nvCxnSpPr>
                <p:cNvPr id="9" name="Straight Connector 8"/>
                <p:cNvCxnSpPr/>
                <p:nvPr/>
              </p:nvCxnSpPr>
              <p:spPr>
                <a:xfrm flipV="1">
                  <a:off x="0" y="948520"/>
                  <a:ext cx="340995" cy="0"/>
                </a:xfrm>
                <a:prstGeom prst="line">
                  <a:avLst/>
                </a:prstGeom>
              </p:spPr>
              <p:style>
                <a:lnRef idx="1">
                  <a:schemeClr val="dk1"/>
                </a:lnRef>
                <a:fillRef idx="0">
                  <a:schemeClr val="dk1"/>
                </a:fillRef>
                <a:effectRef idx="0">
                  <a:schemeClr val="dk1"/>
                </a:effectRef>
                <a:fontRef idx="minor">
                  <a:schemeClr val="tx1"/>
                </a:fontRef>
              </p:style>
            </p:cxnSp>
            <p:sp>
              <p:nvSpPr>
                <p:cNvPr id="10" name="Freeform 9"/>
                <p:cNvSpPr/>
                <p:nvPr/>
              </p:nvSpPr>
              <p:spPr>
                <a:xfrm>
                  <a:off x="341194" y="334370"/>
                  <a:ext cx="306705" cy="614045"/>
                </a:xfrm>
                <a:custGeom>
                  <a:avLst/>
                  <a:gdLst>
                    <a:gd name="connsiteX0" fmla="*/ 0 w 307075"/>
                    <a:gd name="connsiteY0" fmla="*/ 614149 h 614149"/>
                    <a:gd name="connsiteX1" fmla="*/ 116006 w 307075"/>
                    <a:gd name="connsiteY1" fmla="*/ 0 h 614149"/>
                    <a:gd name="connsiteX2" fmla="*/ 307075 w 307075"/>
                    <a:gd name="connsiteY2" fmla="*/ 614149 h 614149"/>
                    <a:gd name="connsiteX3" fmla="*/ 307075 w 307075"/>
                    <a:gd name="connsiteY3" fmla="*/ 614149 h 614149"/>
                  </a:gdLst>
                  <a:ahLst/>
                  <a:cxnLst>
                    <a:cxn ang="0">
                      <a:pos x="connsiteX0" y="connsiteY0"/>
                    </a:cxn>
                    <a:cxn ang="0">
                      <a:pos x="connsiteX1" y="connsiteY1"/>
                    </a:cxn>
                    <a:cxn ang="0">
                      <a:pos x="connsiteX2" y="connsiteY2"/>
                    </a:cxn>
                    <a:cxn ang="0">
                      <a:pos x="connsiteX3" y="connsiteY3"/>
                    </a:cxn>
                  </a:cxnLst>
                  <a:rect l="l" t="t" r="r" b="b"/>
                  <a:pathLst>
                    <a:path w="307075" h="614149">
                      <a:moveTo>
                        <a:pt x="0" y="614149"/>
                      </a:moveTo>
                      <a:cubicBezTo>
                        <a:pt x="32413" y="307074"/>
                        <a:pt x="64827" y="0"/>
                        <a:pt x="116006" y="0"/>
                      </a:cubicBezTo>
                      <a:cubicBezTo>
                        <a:pt x="167185" y="0"/>
                        <a:pt x="307075" y="614149"/>
                        <a:pt x="307075" y="614149"/>
                      </a:cubicBezTo>
                      <a:lnTo>
                        <a:pt x="307075" y="614149"/>
                      </a:lnTo>
                    </a:path>
                  </a:pathLst>
                </a:custGeom>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a:p>
              </p:txBody>
            </p:sp>
            <p:sp>
              <p:nvSpPr>
                <p:cNvPr id="11" name="Freeform 10"/>
                <p:cNvSpPr/>
                <p:nvPr/>
              </p:nvSpPr>
              <p:spPr>
                <a:xfrm>
                  <a:off x="982639" y="0"/>
                  <a:ext cx="306705" cy="941070"/>
                </a:xfrm>
                <a:custGeom>
                  <a:avLst/>
                  <a:gdLst>
                    <a:gd name="connsiteX0" fmla="*/ 0 w 307075"/>
                    <a:gd name="connsiteY0" fmla="*/ 614149 h 614149"/>
                    <a:gd name="connsiteX1" fmla="*/ 116006 w 307075"/>
                    <a:gd name="connsiteY1" fmla="*/ 0 h 614149"/>
                    <a:gd name="connsiteX2" fmla="*/ 307075 w 307075"/>
                    <a:gd name="connsiteY2" fmla="*/ 614149 h 614149"/>
                    <a:gd name="connsiteX3" fmla="*/ 307075 w 307075"/>
                    <a:gd name="connsiteY3" fmla="*/ 614149 h 614149"/>
                  </a:gdLst>
                  <a:ahLst/>
                  <a:cxnLst>
                    <a:cxn ang="0">
                      <a:pos x="connsiteX0" y="connsiteY0"/>
                    </a:cxn>
                    <a:cxn ang="0">
                      <a:pos x="connsiteX1" y="connsiteY1"/>
                    </a:cxn>
                    <a:cxn ang="0">
                      <a:pos x="connsiteX2" y="connsiteY2"/>
                    </a:cxn>
                    <a:cxn ang="0">
                      <a:pos x="connsiteX3" y="connsiteY3"/>
                    </a:cxn>
                  </a:cxnLst>
                  <a:rect l="l" t="t" r="r" b="b"/>
                  <a:pathLst>
                    <a:path w="307075" h="614149">
                      <a:moveTo>
                        <a:pt x="0" y="614149"/>
                      </a:moveTo>
                      <a:cubicBezTo>
                        <a:pt x="32413" y="307074"/>
                        <a:pt x="64827" y="0"/>
                        <a:pt x="116006" y="0"/>
                      </a:cubicBezTo>
                      <a:cubicBezTo>
                        <a:pt x="167185" y="0"/>
                        <a:pt x="307075" y="614149"/>
                        <a:pt x="307075" y="614149"/>
                      </a:cubicBezTo>
                      <a:lnTo>
                        <a:pt x="307075" y="614149"/>
                      </a:lnTo>
                    </a:path>
                  </a:pathLst>
                </a:custGeom>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a:p>
              </p:txBody>
            </p:sp>
            <p:cxnSp>
              <p:nvCxnSpPr>
                <p:cNvPr id="12" name="Straight Connector 11"/>
                <p:cNvCxnSpPr/>
                <p:nvPr/>
              </p:nvCxnSpPr>
              <p:spPr>
                <a:xfrm flipV="1">
                  <a:off x="641445" y="941696"/>
                  <a:ext cx="340995"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1289713" y="948520"/>
                  <a:ext cx="51816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sp>
          <p:nvSpPr>
            <p:cNvPr id="16" name="TextBox 15"/>
            <p:cNvSpPr txBox="1"/>
            <p:nvPr/>
          </p:nvSpPr>
          <p:spPr>
            <a:xfrm>
              <a:off x="6818293" y="5959399"/>
              <a:ext cx="992579" cy="276999"/>
            </a:xfrm>
            <a:prstGeom prst="rect">
              <a:avLst/>
            </a:prstGeom>
            <a:noFill/>
          </p:spPr>
          <p:txBody>
            <a:bodyPr wrap="none" rtlCol="0">
              <a:spAutoFit/>
            </a:bodyPr>
            <a:lstStyle/>
            <a:p>
              <a:r>
                <a:rPr lang="en-US" sz="1200" b="1" dirty="0" smtClean="0"/>
                <a:t>O               X</a:t>
              </a:r>
              <a:endParaRPr lang="en-US" sz="1200" b="1" dirty="0"/>
            </a:p>
          </p:txBody>
        </p:sp>
      </p:grpSp>
      <p:sp>
        <p:nvSpPr>
          <p:cNvPr id="5" name="TextBox 4"/>
          <p:cNvSpPr txBox="1"/>
          <p:nvPr/>
        </p:nvSpPr>
        <p:spPr>
          <a:xfrm>
            <a:off x="7848600" y="5949841"/>
            <a:ext cx="476412" cy="276999"/>
          </a:xfrm>
          <a:prstGeom prst="rect">
            <a:avLst/>
          </a:prstGeom>
          <a:noFill/>
        </p:spPr>
        <p:txBody>
          <a:bodyPr wrap="none" rtlCol="0">
            <a:spAutoFit/>
          </a:bodyPr>
          <a:lstStyle/>
          <a:p>
            <a:r>
              <a:rPr lang="en-US" sz="1200" b="1" dirty="0" smtClean="0"/>
              <a:t>time</a:t>
            </a:r>
            <a:endParaRPr lang="en-US" sz="1200" b="1" dirty="0"/>
          </a:p>
        </p:txBody>
      </p:sp>
      <p:sp>
        <p:nvSpPr>
          <p:cNvPr id="18" name="TextBox 17"/>
          <p:cNvSpPr txBox="1"/>
          <p:nvPr/>
        </p:nvSpPr>
        <p:spPr>
          <a:xfrm>
            <a:off x="6361378" y="5808857"/>
            <a:ext cx="268022" cy="400110"/>
          </a:xfrm>
          <a:prstGeom prst="rect">
            <a:avLst/>
          </a:prstGeom>
          <a:noFill/>
        </p:spPr>
        <p:txBody>
          <a:bodyPr wrap="none" rtlCol="0">
            <a:spAutoFit/>
          </a:bodyPr>
          <a:lstStyle/>
          <a:p>
            <a:r>
              <a:rPr lang="en-US" sz="2000" b="1" dirty="0" smtClean="0">
                <a:latin typeface="Times New Roman"/>
                <a:cs typeface="Times New Roman"/>
              </a:rPr>
              <a:t>‖</a:t>
            </a:r>
            <a:endParaRPr lang="en-US" sz="2000" b="1" dirty="0"/>
          </a:p>
        </p:txBody>
      </p:sp>
    </p:spTree>
    <p:extLst>
      <p:ext uri="{BB962C8B-B14F-4D97-AF65-F5344CB8AC3E}">
        <p14:creationId xmlns:p14="http://schemas.microsoft.com/office/powerpoint/2010/main" val="243722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p:cTn id="10" dur="500" fill="hold"/>
                                        <p:tgtEl>
                                          <p:spTgt spid="6"/>
                                        </p:tgtEl>
                                        <p:attrNameLst>
                                          <p:attrName>ppt_w</p:attrName>
                                        </p:attrNameLst>
                                      </p:cBhvr>
                                      <p:tavLst>
                                        <p:tav tm="0">
                                          <p:val>
                                            <p:fltVal val="0"/>
                                          </p:val>
                                        </p:tav>
                                        <p:tav tm="100000">
                                          <p:val>
                                            <p:strVal val="#ppt_w"/>
                                          </p:val>
                                        </p:tav>
                                      </p:tavLst>
                                    </p:anim>
                                    <p:anim calcmode="lin" valueType="num">
                                      <p:cBhvr>
                                        <p:cTn id="11" dur="500" fill="hold"/>
                                        <p:tgtEl>
                                          <p:spTgt spid="6"/>
                                        </p:tgtEl>
                                        <p:attrNameLst>
                                          <p:attrName>ppt_h</p:attrName>
                                        </p:attrNameLst>
                                      </p:cBhvr>
                                      <p:tavLst>
                                        <p:tav tm="0">
                                          <p:val>
                                            <p:fltVal val="0"/>
                                          </p:val>
                                        </p:tav>
                                        <p:tav tm="100000">
                                          <p:val>
                                            <p:strVal val="#ppt_h"/>
                                          </p:val>
                                        </p:tav>
                                      </p:tavLst>
                                    </p:anim>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500"/>
                                        <p:tgtEl>
                                          <p:spTgt spid="4"/>
                                        </p:tgtEl>
                                      </p:cBhvr>
                                    </p:animEffect>
                                  </p:childTnLst>
                                </p:cTn>
                              </p:par>
                              <p:par>
                                <p:cTn id="25" presetID="16" presetClass="entr" presetSubtype="21"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arn(inVertic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barn(inVertical)">
                                      <p:cBhvr>
                                        <p:cTn id="32" dur="500"/>
                                        <p:tgtEl>
                                          <p:spTgt spid="2">
                                            <p:txEl>
                                              <p:pRg st="7" end="7"/>
                                            </p:txEl>
                                          </p:spTgt>
                                        </p:tgtEl>
                                      </p:cBhvr>
                                    </p:animEffect>
                                  </p:childTnLst>
                                </p:cTn>
                              </p:par>
                              <p:par>
                                <p:cTn id="33" presetID="53" presetClass="entr" presetSubtype="16"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ppt_w</p:attrName>
                                        </p:attrNameLst>
                                      </p:cBhvr>
                                      <p:tavLst>
                                        <p:tav tm="0">
                                          <p:val>
                                            <p:fltVal val="0"/>
                                          </p:val>
                                        </p:tav>
                                        <p:tav tm="100000">
                                          <p:val>
                                            <p:strVal val="#ppt_w"/>
                                          </p:val>
                                        </p:tav>
                                      </p:tavLst>
                                    </p:anim>
                                    <p:anim calcmode="lin" valueType="num">
                                      <p:cBhvr>
                                        <p:cTn id="36" dur="500" fill="hold"/>
                                        <p:tgtEl>
                                          <p:spTgt spid="17"/>
                                        </p:tgtEl>
                                        <p:attrNameLst>
                                          <p:attrName>ppt_h</p:attrName>
                                        </p:attrNameLst>
                                      </p:cBhvr>
                                      <p:tavLst>
                                        <p:tav tm="0">
                                          <p:val>
                                            <p:fltVal val="0"/>
                                          </p:val>
                                        </p:tav>
                                        <p:tav tm="100000">
                                          <p:val>
                                            <p:strVal val="#ppt_h"/>
                                          </p:val>
                                        </p:tav>
                                      </p:tavLst>
                                    </p:anim>
                                    <p:animEffect transition="in" filter="fade">
                                      <p:cBhvr>
                                        <p:cTn id="37" dur="500"/>
                                        <p:tgtEl>
                                          <p:spTgt spid="17"/>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barn(inVertical)">
                                      <p:cBhvr>
                                        <p:cTn id="40" dur="500"/>
                                        <p:tgtEl>
                                          <p:spTgt spid="5"/>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p:cTn id="43" dur="500" fill="hold"/>
                                        <p:tgtEl>
                                          <p:spTgt spid="18"/>
                                        </p:tgtEl>
                                        <p:attrNameLst>
                                          <p:attrName>ppt_w</p:attrName>
                                        </p:attrNameLst>
                                      </p:cBhvr>
                                      <p:tavLst>
                                        <p:tav tm="0">
                                          <p:val>
                                            <p:fltVal val="0"/>
                                          </p:val>
                                        </p:tav>
                                        <p:tav tm="100000">
                                          <p:val>
                                            <p:strVal val="#ppt_w"/>
                                          </p:val>
                                        </p:tav>
                                      </p:tavLst>
                                    </p:anim>
                                    <p:anim calcmode="lin" valueType="num">
                                      <p:cBhvr>
                                        <p:cTn id="44" dur="500" fill="hold"/>
                                        <p:tgtEl>
                                          <p:spTgt spid="18"/>
                                        </p:tgtEl>
                                        <p:attrNameLst>
                                          <p:attrName>ppt_h</p:attrName>
                                        </p:attrNameLst>
                                      </p:cBhvr>
                                      <p:tavLst>
                                        <p:tav tm="0">
                                          <p:val>
                                            <p:fltVal val="0"/>
                                          </p:val>
                                        </p:tav>
                                        <p:tav tm="100000">
                                          <p:val>
                                            <p:strVal val="#ppt_h"/>
                                          </p:val>
                                        </p:tav>
                                      </p:tavLst>
                                    </p:anim>
                                    <p:animEffect transition="in" filter="fade">
                                      <p:cBhvr>
                                        <p:cTn id="4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Theory of Gas </a:t>
            </a:r>
            <a:r>
              <a:rPr lang="en-US" dirty="0" smtClean="0">
                <a:solidFill>
                  <a:srgbClr val="002060"/>
                </a:solidFill>
              </a:rPr>
              <a:t>Chromatography II</a:t>
            </a:r>
            <a:endParaRPr lang="en-US" dirty="0"/>
          </a:p>
        </p:txBody>
      </p:sp>
      <p:sp>
        <p:nvSpPr>
          <p:cNvPr id="2" name="Content Placeholder 1"/>
          <p:cNvSpPr>
            <a:spLocks noGrp="1"/>
          </p:cNvSpPr>
          <p:nvPr>
            <p:ph idx="1"/>
          </p:nvPr>
        </p:nvSpPr>
        <p:spPr>
          <a:xfrm>
            <a:off x="457200" y="1371600"/>
            <a:ext cx="8382000" cy="5029200"/>
          </a:xfrm>
        </p:spPr>
        <p:txBody>
          <a:bodyPr>
            <a:normAutofit fontScale="85000" lnSpcReduction="10000"/>
          </a:bodyPr>
          <a:lstStyle/>
          <a:p>
            <a:r>
              <a:rPr lang="en-US" sz="2800" i="1" dirty="0"/>
              <a:t>What influences the outcome in the gas </a:t>
            </a:r>
            <a:r>
              <a:rPr lang="en-US" sz="2800" i="1" dirty="0" smtClean="0"/>
              <a:t>chromatography </a:t>
            </a:r>
            <a:r>
              <a:rPr lang="en-US" sz="2800" i="1" dirty="0"/>
              <a:t>run</a:t>
            </a:r>
            <a:r>
              <a:rPr lang="en-US" sz="2800" dirty="0"/>
              <a:t>?</a:t>
            </a:r>
          </a:p>
          <a:p>
            <a:pPr lvl="1">
              <a:buFont typeface="Arial" panose="020B0604020202020204" pitchFamily="34" charset="0"/>
              <a:buChar char="•"/>
            </a:pPr>
            <a:r>
              <a:rPr lang="en-US" i="1" dirty="0">
                <a:solidFill>
                  <a:srgbClr val="002060"/>
                </a:solidFill>
              </a:rPr>
              <a:t>The </a:t>
            </a:r>
            <a:r>
              <a:rPr lang="en-US" i="1" dirty="0" smtClean="0">
                <a:solidFill>
                  <a:srgbClr val="002060"/>
                </a:solidFill>
              </a:rPr>
              <a:t>vapor pressure of </a:t>
            </a:r>
            <a:r>
              <a:rPr lang="en-US" i="1" dirty="0">
                <a:solidFill>
                  <a:srgbClr val="002060"/>
                </a:solidFill>
              </a:rPr>
              <a:t>the </a:t>
            </a:r>
            <a:r>
              <a:rPr lang="en-US" i="1" dirty="0" smtClean="0">
                <a:solidFill>
                  <a:srgbClr val="002060"/>
                </a:solidFill>
              </a:rPr>
              <a:t>compound</a:t>
            </a:r>
          </a:p>
          <a:p>
            <a:pPr lvl="2"/>
            <a:r>
              <a:rPr lang="en-US" dirty="0" smtClean="0">
                <a:solidFill>
                  <a:srgbClr val="660033"/>
                </a:solidFill>
              </a:rPr>
              <a:t>The higher the boiling point is, the lower the vapor pressure of the compound is and the slower the compound is going to migrate through the column resulting in a longer retention </a:t>
            </a:r>
            <a:r>
              <a:rPr lang="en-US" dirty="0" smtClean="0">
                <a:solidFill>
                  <a:srgbClr val="660033"/>
                </a:solidFill>
              </a:rPr>
              <a:t>time.</a:t>
            </a:r>
            <a:endParaRPr lang="en-US" dirty="0">
              <a:solidFill>
                <a:srgbClr val="660033"/>
              </a:solidFill>
            </a:endParaRPr>
          </a:p>
          <a:p>
            <a:pPr lvl="1">
              <a:buFont typeface="Arial" panose="020B0604020202020204" pitchFamily="34" charset="0"/>
              <a:buChar char="•"/>
            </a:pPr>
            <a:r>
              <a:rPr lang="en-US" i="1" dirty="0">
                <a:solidFill>
                  <a:srgbClr val="002060"/>
                </a:solidFill>
              </a:rPr>
              <a:t>The polarity of the compound compared to the polarity </a:t>
            </a:r>
            <a:r>
              <a:rPr lang="en-US" i="1" dirty="0" smtClean="0">
                <a:solidFill>
                  <a:srgbClr val="002060"/>
                </a:solidFill>
              </a:rPr>
              <a:t>of </a:t>
            </a:r>
            <a:br>
              <a:rPr lang="en-US" i="1" dirty="0" smtClean="0">
                <a:solidFill>
                  <a:srgbClr val="002060"/>
                </a:solidFill>
              </a:rPr>
            </a:br>
            <a:r>
              <a:rPr lang="en-US" i="1" dirty="0" smtClean="0">
                <a:solidFill>
                  <a:srgbClr val="002060"/>
                </a:solidFill>
              </a:rPr>
              <a:t>the column</a:t>
            </a:r>
          </a:p>
          <a:p>
            <a:pPr lvl="2"/>
            <a:r>
              <a:rPr lang="en-US" dirty="0" smtClean="0">
                <a:solidFill>
                  <a:srgbClr val="660033"/>
                </a:solidFill>
              </a:rPr>
              <a:t>The more the polarities are alike, the stronger the interaction of the compound with the stationary phase is going to be, which increases </a:t>
            </a:r>
            <a:br>
              <a:rPr lang="en-US" dirty="0" smtClean="0">
                <a:solidFill>
                  <a:srgbClr val="660033"/>
                </a:solidFill>
              </a:rPr>
            </a:br>
            <a:r>
              <a:rPr lang="en-US" dirty="0" smtClean="0">
                <a:solidFill>
                  <a:srgbClr val="660033"/>
                </a:solidFill>
              </a:rPr>
              <a:t>the retention time particularly for more polar </a:t>
            </a:r>
            <a:r>
              <a:rPr lang="en-US" dirty="0" smtClean="0">
                <a:solidFill>
                  <a:srgbClr val="660033"/>
                </a:solidFill>
              </a:rPr>
              <a:t>compounds.</a:t>
            </a:r>
            <a:endParaRPr lang="en-US" dirty="0">
              <a:solidFill>
                <a:srgbClr val="660033"/>
              </a:solidFill>
            </a:endParaRPr>
          </a:p>
          <a:p>
            <a:pPr lvl="1">
              <a:buFont typeface="Arial" panose="020B0604020202020204" pitchFamily="34" charset="0"/>
              <a:buChar char="•"/>
            </a:pPr>
            <a:r>
              <a:rPr lang="en-US" i="1" dirty="0">
                <a:solidFill>
                  <a:srgbClr val="002060"/>
                </a:solidFill>
              </a:rPr>
              <a:t>The column </a:t>
            </a:r>
            <a:r>
              <a:rPr lang="en-US" i="1" dirty="0" smtClean="0">
                <a:solidFill>
                  <a:srgbClr val="002060"/>
                </a:solidFill>
              </a:rPr>
              <a:t>temperature</a:t>
            </a:r>
          </a:p>
          <a:p>
            <a:pPr lvl="2"/>
            <a:r>
              <a:rPr lang="en-US" dirty="0" smtClean="0">
                <a:solidFill>
                  <a:srgbClr val="660033"/>
                </a:solidFill>
              </a:rPr>
              <a:t>A lower temperature allows for more interaction of the compound with the stationary phase, thus longer retention times with better separation will be </a:t>
            </a:r>
            <a:r>
              <a:rPr lang="en-US" dirty="0" smtClean="0">
                <a:solidFill>
                  <a:srgbClr val="660033"/>
                </a:solidFill>
              </a:rPr>
              <a:t>observed.</a:t>
            </a:r>
            <a:endParaRPr lang="en-US" dirty="0">
              <a:solidFill>
                <a:srgbClr val="660033"/>
              </a:solidFill>
            </a:endParaRPr>
          </a:p>
        </p:txBody>
      </p:sp>
    </p:spTree>
    <p:extLst>
      <p:ext uri="{BB962C8B-B14F-4D97-AF65-F5344CB8AC3E}">
        <p14:creationId xmlns:p14="http://schemas.microsoft.com/office/powerpoint/2010/main" val="130703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p:cTn id="3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 calcmode="lin" valueType="num">
                                      <p:cBhvr>
                                        <p:cTn id="42"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Theory of Gas chromatography </a:t>
            </a:r>
            <a:r>
              <a:rPr lang="en-US" dirty="0" smtClean="0">
                <a:solidFill>
                  <a:srgbClr val="002060"/>
                </a:solidFill>
              </a:rPr>
              <a:t>III</a:t>
            </a:r>
            <a:endParaRPr lang="en-US" dirty="0"/>
          </a:p>
        </p:txBody>
      </p:sp>
      <p:sp>
        <p:nvSpPr>
          <p:cNvPr id="2" name="Content Placeholder 1"/>
          <p:cNvSpPr>
            <a:spLocks noGrp="1"/>
          </p:cNvSpPr>
          <p:nvPr>
            <p:ph idx="1"/>
          </p:nvPr>
        </p:nvSpPr>
        <p:spPr>
          <a:xfrm>
            <a:off x="457200" y="1524000"/>
            <a:ext cx="8229600" cy="5029200"/>
          </a:xfrm>
        </p:spPr>
        <p:txBody>
          <a:bodyPr>
            <a:normAutofit fontScale="85000" lnSpcReduction="10000"/>
          </a:bodyPr>
          <a:lstStyle/>
          <a:p>
            <a:pPr lvl="1">
              <a:buFont typeface="Arial" panose="020B0604020202020204" pitchFamily="34" charset="0"/>
              <a:buChar char="•"/>
            </a:pPr>
            <a:r>
              <a:rPr lang="en-US" i="1" dirty="0">
                <a:solidFill>
                  <a:srgbClr val="002060"/>
                </a:solidFill>
              </a:rPr>
              <a:t>Carrier gas flow rate</a:t>
            </a:r>
          </a:p>
          <a:p>
            <a:pPr lvl="2"/>
            <a:r>
              <a:rPr lang="en-US" dirty="0">
                <a:solidFill>
                  <a:srgbClr val="660033"/>
                </a:solidFill>
              </a:rPr>
              <a:t>A higher flow rate allows for less interaction with the stationary phase, thus shorter retention times with poorer separation will be </a:t>
            </a:r>
            <a:r>
              <a:rPr lang="en-US" dirty="0" smtClean="0">
                <a:solidFill>
                  <a:srgbClr val="660033"/>
                </a:solidFill>
              </a:rPr>
              <a:t>observed.</a:t>
            </a:r>
            <a:endParaRPr lang="en-US" dirty="0">
              <a:solidFill>
                <a:srgbClr val="660033"/>
              </a:solidFill>
            </a:endParaRPr>
          </a:p>
          <a:p>
            <a:pPr lvl="1">
              <a:buFont typeface="Arial" panose="020B0604020202020204" pitchFamily="34" charset="0"/>
              <a:buChar char="•"/>
            </a:pPr>
            <a:r>
              <a:rPr lang="en-US" i="1" dirty="0">
                <a:solidFill>
                  <a:srgbClr val="002060"/>
                </a:solidFill>
              </a:rPr>
              <a:t>Column length</a:t>
            </a:r>
          </a:p>
          <a:p>
            <a:pPr lvl="2"/>
            <a:r>
              <a:rPr lang="en-US" dirty="0">
                <a:solidFill>
                  <a:srgbClr val="660033"/>
                </a:solidFill>
              </a:rPr>
              <a:t>A longer retention time with better separation </a:t>
            </a:r>
            <a:r>
              <a:rPr lang="en-US" dirty="0" smtClean="0">
                <a:solidFill>
                  <a:srgbClr val="660033"/>
                </a:solidFill>
              </a:rPr>
              <a:t>will be observed but also peak broadening due to increased longitudinal </a:t>
            </a:r>
            <a:r>
              <a:rPr lang="en-US" dirty="0" smtClean="0">
                <a:solidFill>
                  <a:srgbClr val="660033"/>
                </a:solidFill>
              </a:rPr>
              <a:t>diffusion.</a:t>
            </a:r>
            <a:endParaRPr lang="en-US" dirty="0">
              <a:solidFill>
                <a:srgbClr val="660033"/>
              </a:solidFill>
            </a:endParaRPr>
          </a:p>
          <a:p>
            <a:pPr lvl="1">
              <a:buFont typeface="Arial" panose="020B0604020202020204" pitchFamily="34" charset="0"/>
              <a:buChar char="•"/>
            </a:pPr>
            <a:r>
              <a:rPr lang="en-US" i="1" dirty="0">
                <a:solidFill>
                  <a:srgbClr val="002060"/>
                </a:solidFill>
              </a:rPr>
              <a:t>Amount of the material injected</a:t>
            </a:r>
          </a:p>
          <a:p>
            <a:pPr lvl="2"/>
            <a:r>
              <a:rPr lang="en-US" dirty="0">
                <a:solidFill>
                  <a:srgbClr val="660033"/>
                </a:solidFill>
              </a:rPr>
              <a:t>If too much material is injected, close peaks will overlap, which makes the identification (i.e., mass spectrometry) and quantitation more </a:t>
            </a:r>
            <a:r>
              <a:rPr lang="en-US" dirty="0" smtClean="0">
                <a:solidFill>
                  <a:srgbClr val="660033"/>
                </a:solidFill>
              </a:rPr>
              <a:t>difficult if not </a:t>
            </a:r>
            <a:r>
              <a:rPr lang="en-US" dirty="0" smtClean="0">
                <a:solidFill>
                  <a:srgbClr val="660033"/>
                </a:solidFill>
              </a:rPr>
              <a:t>impossible.</a:t>
            </a:r>
            <a:endParaRPr lang="en-US" dirty="0">
              <a:solidFill>
                <a:srgbClr val="660033"/>
              </a:solidFill>
            </a:endParaRPr>
          </a:p>
          <a:p>
            <a:pPr lvl="1">
              <a:buFont typeface="Arial" panose="020B0604020202020204" pitchFamily="34" charset="0"/>
              <a:buChar char="•"/>
            </a:pPr>
            <a:r>
              <a:rPr lang="en-US" b="1" dirty="0" smtClean="0">
                <a:solidFill>
                  <a:srgbClr val="FF0000"/>
                </a:solidFill>
              </a:rPr>
              <a:t>The conditions have to be adjusted for each separation problem which will be very difficult if the compounds </a:t>
            </a:r>
            <a:br>
              <a:rPr lang="en-US" b="1" dirty="0" smtClean="0">
                <a:solidFill>
                  <a:srgbClr val="FF0000"/>
                </a:solidFill>
              </a:rPr>
            </a:br>
            <a:r>
              <a:rPr lang="en-US" b="1" dirty="0" smtClean="0">
                <a:solidFill>
                  <a:srgbClr val="FF0000"/>
                </a:solidFill>
              </a:rPr>
              <a:t>to be separated have similar very properties. The goal </a:t>
            </a:r>
            <a:br>
              <a:rPr lang="en-US" b="1" dirty="0" smtClean="0">
                <a:solidFill>
                  <a:srgbClr val="FF0000"/>
                </a:solidFill>
              </a:rPr>
            </a:br>
            <a:r>
              <a:rPr lang="en-US" b="1" dirty="0" smtClean="0">
                <a:solidFill>
                  <a:srgbClr val="FF0000"/>
                </a:solidFill>
              </a:rPr>
              <a:t>is to optimize the separation and the retention time.</a:t>
            </a:r>
            <a:endParaRPr lang="en-US" b="1" dirty="0">
              <a:solidFill>
                <a:srgbClr val="FF0000"/>
              </a:solidFill>
            </a:endParaRPr>
          </a:p>
          <a:p>
            <a:endParaRPr lang="en-US" dirty="0"/>
          </a:p>
        </p:txBody>
      </p:sp>
    </p:spTree>
    <p:extLst>
      <p:ext uri="{BB962C8B-B14F-4D97-AF65-F5344CB8AC3E}">
        <p14:creationId xmlns:p14="http://schemas.microsoft.com/office/powerpoint/2010/main" val="333128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p:cTn id="12"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2">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p:cTn id="24"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2">
                                            <p:txEl>
                                              <p:pRg st="4" end="4"/>
                                            </p:txEl>
                                          </p:spTgt>
                                        </p:tgtEl>
                                      </p:cBhvr>
                                    </p:animEffect>
                                  </p:childTnLst>
                                </p:cTn>
                              </p:par>
                              <p:par>
                                <p:cTn id="34" presetID="53" presetClass="entr" presetSubtype="16" fill="hold" nodeType="with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 calcmode="lin" valueType="num">
                                      <p:cBhvr>
                                        <p:cTn id="36"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p:cTn id="43"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4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Detectors I</a:t>
            </a:r>
            <a:endParaRPr lang="en-US" dirty="0">
              <a:solidFill>
                <a:srgbClr val="002060"/>
              </a:solidFill>
            </a:endParaRPr>
          </a:p>
        </p:txBody>
      </p:sp>
      <p:sp>
        <p:nvSpPr>
          <p:cNvPr id="2" name="Content Placeholder 1"/>
          <p:cNvSpPr>
            <a:spLocks noGrp="1"/>
          </p:cNvSpPr>
          <p:nvPr>
            <p:ph idx="1"/>
          </p:nvPr>
        </p:nvSpPr>
        <p:spPr>
          <a:xfrm>
            <a:off x="457200" y="1524000"/>
            <a:ext cx="8229600" cy="2819400"/>
          </a:xfrm>
        </p:spPr>
        <p:txBody>
          <a:bodyPr>
            <a:normAutofit fontScale="85000" lnSpcReduction="20000"/>
          </a:bodyPr>
          <a:lstStyle/>
          <a:p>
            <a:r>
              <a:rPr lang="en-US" dirty="0" smtClean="0"/>
              <a:t>FID (</a:t>
            </a:r>
            <a:r>
              <a:rPr lang="en-US" b="1" dirty="0" smtClean="0">
                <a:solidFill>
                  <a:srgbClr val="FF0000"/>
                </a:solidFill>
              </a:rPr>
              <a:t>F</a:t>
            </a:r>
            <a:r>
              <a:rPr lang="en-US" dirty="0" smtClean="0"/>
              <a:t>lame </a:t>
            </a:r>
            <a:r>
              <a:rPr lang="en-US" b="1" dirty="0" smtClean="0">
                <a:solidFill>
                  <a:srgbClr val="FF0000"/>
                </a:solidFill>
              </a:rPr>
              <a:t>I</a:t>
            </a:r>
            <a:r>
              <a:rPr lang="en-US" dirty="0" smtClean="0"/>
              <a:t>onization </a:t>
            </a:r>
            <a:r>
              <a:rPr lang="en-US" b="1" dirty="0" smtClean="0">
                <a:solidFill>
                  <a:srgbClr val="FF0000"/>
                </a:solidFill>
              </a:rPr>
              <a:t>D</a:t>
            </a:r>
            <a:r>
              <a:rPr lang="en-US" dirty="0" smtClean="0"/>
              <a:t>etector)</a:t>
            </a:r>
          </a:p>
          <a:p>
            <a:pPr lvl="1">
              <a:buFont typeface="Arial" panose="020B0604020202020204" pitchFamily="34" charset="0"/>
              <a:buChar char="•"/>
            </a:pPr>
            <a:r>
              <a:rPr lang="en-US" b="1" dirty="0" smtClean="0">
                <a:solidFill>
                  <a:srgbClr val="002060"/>
                </a:solidFill>
              </a:rPr>
              <a:t>Advantages:</a:t>
            </a:r>
          </a:p>
          <a:p>
            <a:pPr lvl="2"/>
            <a:r>
              <a:rPr lang="en-US" dirty="0" smtClean="0"/>
              <a:t>It is very sensitive for most organic compounds (1 </a:t>
            </a:r>
            <a:r>
              <a:rPr lang="en-US" dirty="0" err="1" smtClean="0"/>
              <a:t>pg</a:t>
            </a:r>
            <a:r>
              <a:rPr lang="en-US" dirty="0" smtClean="0"/>
              <a:t>/s)</a:t>
            </a:r>
          </a:p>
          <a:p>
            <a:pPr lvl="2"/>
            <a:r>
              <a:rPr lang="en-US" dirty="0" smtClean="0"/>
              <a:t>Low sensitivity for small molecules i.e., N</a:t>
            </a:r>
            <a:r>
              <a:rPr lang="en-US" baseline="-25000" dirty="0" smtClean="0"/>
              <a:t>2</a:t>
            </a:r>
            <a:r>
              <a:rPr lang="en-US" dirty="0" smtClean="0"/>
              <a:t>, CO, CO</a:t>
            </a:r>
            <a:r>
              <a:rPr lang="en-US" baseline="-25000" dirty="0"/>
              <a:t>2</a:t>
            </a:r>
            <a:r>
              <a:rPr lang="en-US" dirty="0" smtClean="0"/>
              <a:t>, H</a:t>
            </a:r>
            <a:r>
              <a:rPr lang="en-US" baseline="-25000" dirty="0" smtClean="0"/>
              <a:t>2</a:t>
            </a:r>
            <a:r>
              <a:rPr lang="en-US" dirty="0" smtClean="0"/>
              <a:t>O</a:t>
            </a:r>
          </a:p>
          <a:p>
            <a:pPr lvl="1">
              <a:buFont typeface="Arial" panose="020B0604020202020204" pitchFamily="34" charset="0"/>
              <a:buChar char="•"/>
            </a:pPr>
            <a:r>
              <a:rPr lang="en-US" b="1" dirty="0" smtClean="0">
                <a:solidFill>
                  <a:srgbClr val="FF0000"/>
                </a:solidFill>
              </a:rPr>
              <a:t>Disadvantages:</a:t>
            </a:r>
          </a:p>
          <a:p>
            <a:pPr lvl="2"/>
            <a:r>
              <a:rPr lang="en-US" dirty="0" smtClean="0"/>
              <a:t>The sample is destroyed </a:t>
            </a:r>
            <a:r>
              <a:rPr lang="en-US" dirty="0" smtClean="0">
                <a:sym typeface="Wingdings" pitchFamily="2" charset="2"/>
              </a:rPr>
              <a:t></a:t>
            </a:r>
            <a:r>
              <a:rPr lang="en-US" dirty="0" smtClean="0"/>
              <a:t> </a:t>
            </a:r>
          </a:p>
          <a:p>
            <a:pPr lvl="2"/>
            <a:r>
              <a:rPr lang="en-US" dirty="0" smtClean="0"/>
              <a:t>It requires three gases (carrier gas (i.e., helium, argon, nitrogen), hydrogen and air/oxygen)</a:t>
            </a:r>
          </a:p>
          <a:p>
            <a:pPr lvl="1">
              <a:buFont typeface="Arial" panose="020B0604020202020204" pitchFamily="34" charset="0"/>
              <a:buChar char="•"/>
            </a:pPr>
            <a:endParaRPr lang="en-US" dirty="0" smtClean="0"/>
          </a:p>
          <a:p>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4343400"/>
            <a:ext cx="2743200" cy="2054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descr="http://www.chem.ucla.edu/~bacher/Lab%20Picts/GC/MVC-013X.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29200" y="4343399"/>
            <a:ext cx="2739668" cy="205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880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6146"/>
                                        </p:tgtEl>
                                        <p:attrNameLst>
                                          <p:attrName>style.visibility</p:attrName>
                                        </p:attrNameLst>
                                      </p:cBhvr>
                                      <p:to>
                                        <p:strVal val="visible"/>
                                      </p:to>
                                    </p:set>
                                    <p:anim calcmode="lin" valueType="num">
                                      <p:cBhvr>
                                        <p:cTn id="10" dur="500" fill="hold"/>
                                        <p:tgtEl>
                                          <p:spTgt spid="6146"/>
                                        </p:tgtEl>
                                        <p:attrNameLst>
                                          <p:attrName>ppt_w</p:attrName>
                                        </p:attrNameLst>
                                      </p:cBhvr>
                                      <p:tavLst>
                                        <p:tav tm="0">
                                          <p:val>
                                            <p:fltVal val="0"/>
                                          </p:val>
                                        </p:tav>
                                        <p:tav tm="100000">
                                          <p:val>
                                            <p:strVal val="#ppt_w"/>
                                          </p:val>
                                        </p:tav>
                                      </p:tavLst>
                                    </p:anim>
                                    <p:anim calcmode="lin" valueType="num">
                                      <p:cBhvr>
                                        <p:cTn id="11" dur="500" fill="hold"/>
                                        <p:tgtEl>
                                          <p:spTgt spid="6146"/>
                                        </p:tgtEl>
                                        <p:attrNameLst>
                                          <p:attrName>ppt_h</p:attrName>
                                        </p:attrNameLst>
                                      </p:cBhvr>
                                      <p:tavLst>
                                        <p:tav tm="0">
                                          <p:val>
                                            <p:fltVal val="0"/>
                                          </p:val>
                                        </p:tav>
                                        <p:tav tm="100000">
                                          <p:val>
                                            <p:strVal val="#ppt_h"/>
                                          </p:val>
                                        </p:tav>
                                      </p:tavLst>
                                    </p:anim>
                                    <p:animEffect transition="in" filter="fade">
                                      <p:cBhvr>
                                        <p:cTn id="12" dur="500"/>
                                        <p:tgtEl>
                                          <p:spTgt spid="614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par>
                                <p:cTn id="43" presetID="53" presetClass="entr" presetSubtype="16" fill="hold" nodeType="withEffect">
                                  <p:stCondLst>
                                    <p:cond delay="0"/>
                                  </p:stCondLst>
                                  <p:childTnLst>
                                    <p:set>
                                      <p:cBhvr>
                                        <p:cTn id="44" dur="1" fill="hold">
                                          <p:stCondLst>
                                            <p:cond delay="0"/>
                                          </p:stCondLst>
                                        </p:cTn>
                                        <p:tgtEl>
                                          <p:spTgt spid="5122"/>
                                        </p:tgtEl>
                                        <p:attrNameLst>
                                          <p:attrName>style.visibility</p:attrName>
                                        </p:attrNameLst>
                                      </p:cBhvr>
                                      <p:to>
                                        <p:strVal val="visible"/>
                                      </p:to>
                                    </p:set>
                                    <p:anim calcmode="lin" valueType="num">
                                      <p:cBhvr>
                                        <p:cTn id="45" dur="500" fill="hold"/>
                                        <p:tgtEl>
                                          <p:spTgt spid="5122"/>
                                        </p:tgtEl>
                                        <p:attrNameLst>
                                          <p:attrName>ppt_w</p:attrName>
                                        </p:attrNameLst>
                                      </p:cBhvr>
                                      <p:tavLst>
                                        <p:tav tm="0">
                                          <p:val>
                                            <p:fltVal val="0"/>
                                          </p:val>
                                        </p:tav>
                                        <p:tav tm="100000">
                                          <p:val>
                                            <p:strVal val="#ppt_w"/>
                                          </p:val>
                                        </p:tav>
                                      </p:tavLst>
                                    </p:anim>
                                    <p:anim calcmode="lin" valueType="num">
                                      <p:cBhvr>
                                        <p:cTn id="46" dur="500" fill="hold"/>
                                        <p:tgtEl>
                                          <p:spTgt spid="5122"/>
                                        </p:tgtEl>
                                        <p:attrNameLst>
                                          <p:attrName>ppt_h</p:attrName>
                                        </p:attrNameLst>
                                      </p:cBhvr>
                                      <p:tavLst>
                                        <p:tav tm="0">
                                          <p:val>
                                            <p:fltVal val="0"/>
                                          </p:val>
                                        </p:tav>
                                        <p:tav tm="100000">
                                          <p:val>
                                            <p:strVal val="#ppt_h"/>
                                          </p:val>
                                        </p:tav>
                                      </p:tavLst>
                                    </p:anim>
                                    <p:animEffect transition="in" filter="fade">
                                      <p:cBhvr>
                                        <p:cTn id="4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Detectors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4000"/>
            <a:ext cx="8229600" cy="4876800"/>
          </a:xfrm>
        </p:spPr>
        <p:txBody>
          <a:bodyPr>
            <a:normAutofit fontScale="70000" lnSpcReduction="20000"/>
          </a:bodyPr>
          <a:lstStyle/>
          <a:p>
            <a:r>
              <a:rPr lang="en-US" dirty="0"/>
              <a:t>TCD (</a:t>
            </a:r>
            <a:r>
              <a:rPr lang="en-US" b="1" dirty="0">
                <a:solidFill>
                  <a:srgbClr val="FF0000"/>
                </a:solidFill>
              </a:rPr>
              <a:t>T</a:t>
            </a:r>
            <a:r>
              <a:rPr lang="en-US" dirty="0"/>
              <a:t>hermal </a:t>
            </a:r>
            <a:r>
              <a:rPr lang="en-US" b="1" dirty="0">
                <a:solidFill>
                  <a:srgbClr val="FF0000"/>
                </a:solidFill>
              </a:rPr>
              <a:t>C</a:t>
            </a:r>
            <a:r>
              <a:rPr lang="en-US" dirty="0"/>
              <a:t>onductivity </a:t>
            </a:r>
            <a:r>
              <a:rPr lang="en-US" b="1" dirty="0">
                <a:solidFill>
                  <a:srgbClr val="FF0000"/>
                </a:solidFill>
              </a:rPr>
              <a:t>D</a:t>
            </a:r>
            <a:r>
              <a:rPr lang="en-US" dirty="0"/>
              <a:t>etector)</a:t>
            </a:r>
          </a:p>
          <a:p>
            <a:pPr lvl="1">
              <a:buFont typeface="Arial" panose="020B0604020202020204" pitchFamily="34" charset="0"/>
              <a:buChar char="•"/>
            </a:pPr>
            <a:r>
              <a:rPr lang="en-US" b="1" dirty="0" smtClean="0">
                <a:solidFill>
                  <a:srgbClr val="002060"/>
                </a:solidFill>
              </a:rPr>
              <a:t>Advantages: </a:t>
            </a:r>
            <a:endParaRPr lang="en-US" b="1" dirty="0">
              <a:solidFill>
                <a:srgbClr val="002060"/>
              </a:solidFill>
            </a:endParaRPr>
          </a:p>
          <a:p>
            <a:pPr lvl="2"/>
            <a:r>
              <a:rPr lang="en-US" dirty="0" smtClean="0">
                <a:solidFill>
                  <a:srgbClr val="660033"/>
                </a:solidFill>
              </a:rPr>
              <a:t>The sample </a:t>
            </a:r>
            <a:r>
              <a:rPr lang="en-US" dirty="0">
                <a:solidFill>
                  <a:srgbClr val="660033"/>
                </a:solidFill>
              </a:rPr>
              <a:t>is not destroyed and can be </a:t>
            </a:r>
            <a:r>
              <a:rPr lang="en-US" dirty="0" smtClean="0">
                <a:solidFill>
                  <a:srgbClr val="660033"/>
                </a:solidFill>
              </a:rPr>
              <a:t/>
            </a:r>
            <a:br>
              <a:rPr lang="en-US" dirty="0" smtClean="0">
                <a:solidFill>
                  <a:srgbClr val="660033"/>
                </a:solidFill>
              </a:rPr>
            </a:br>
            <a:r>
              <a:rPr lang="en-US" dirty="0" smtClean="0">
                <a:solidFill>
                  <a:srgbClr val="660033"/>
                </a:solidFill>
              </a:rPr>
              <a:t>collected after </a:t>
            </a:r>
            <a:r>
              <a:rPr lang="en-US" dirty="0">
                <a:solidFill>
                  <a:srgbClr val="660033"/>
                </a:solidFill>
              </a:rPr>
              <a:t>passing </a:t>
            </a:r>
            <a:r>
              <a:rPr lang="en-US" dirty="0" smtClean="0">
                <a:solidFill>
                  <a:srgbClr val="660033"/>
                </a:solidFill>
              </a:rPr>
              <a:t>through the </a:t>
            </a:r>
            <a:r>
              <a:rPr lang="en-US" dirty="0" smtClean="0">
                <a:solidFill>
                  <a:srgbClr val="660033"/>
                </a:solidFill>
              </a:rPr>
              <a:t>column.</a:t>
            </a:r>
            <a:endParaRPr lang="en-US" dirty="0" smtClean="0">
              <a:solidFill>
                <a:srgbClr val="660033"/>
              </a:solidFill>
            </a:endParaRPr>
          </a:p>
          <a:p>
            <a:pPr lvl="2"/>
            <a:r>
              <a:rPr lang="en-US" dirty="0" smtClean="0">
                <a:solidFill>
                  <a:srgbClr val="660033"/>
                </a:solidFill>
              </a:rPr>
              <a:t>Only one gas with a high thermal conductivity </a:t>
            </a:r>
            <a:br>
              <a:rPr lang="en-US" dirty="0" smtClean="0">
                <a:solidFill>
                  <a:srgbClr val="660033"/>
                </a:solidFill>
              </a:rPr>
            </a:br>
            <a:r>
              <a:rPr lang="en-US" dirty="0" smtClean="0">
                <a:solidFill>
                  <a:srgbClr val="660033"/>
                </a:solidFill>
              </a:rPr>
              <a:t>needed i.e., helium, </a:t>
            </a:r>
            <a:r>
              <a:rPr lang="en-US" dirty="0" smtClean="0">
                <a:solidFill>
                  <a:srgbClr val="660033"/>
                </a:solidFill>
              </a:rPr>
              <a:t>hydrogen.</a:t>
            </a:r>
            <a:endParaRPr lang="en-US" dirty="0">
              <a:solidFill>
                <a:srgbClr val="660033"/>
              </a:solidFill>
            </a:endParaRPr>
          </a:p>
          <a:p>
            <a:pPr lvl="1">
              <a:buFont typeface="Arial" panose="020B0604020202020204" pitchFamily="34" charset="0"/>
              <a:buChar char="•"/>
            </a:pPr>
            <a:r>
              <a:rPr lang="en-US" b="1" dirty="0" smtClean="0">
                <a:solidFill>
                  <a:srgbClr val="FF0000"/>
                </a:solidFill>
              </a:rPr>
              <a:t>Disadvantages:</a:t>
            </a:r>
            <a:endParaRPr lang="en-US" b="1" dirty="0">
              <a:solidFill>
                <a:srgbClr val="FF0000"/>
              </a:solidFill>
            </a:endParaRPr>
          </a:p>
          <a:p>
            <a:pPr lvl="2"/>
            <a:r>
              <a:rPr lang="en-US" dirty="0" smtClean="0">
                <a:solidFill>
                  <a:srgbClr val="660033"/>
                </a:solidFill>
              </a:rPr>
              <a:t>The method possesses a significantly </a:t>
            </a:r>
            <a:r>
              <a:rPr lang="en-US" dirty="0">
                <a:solidFill>
                  <a:srgbClr val="660033"/>
                </a:solidFill>
              </a:rPr>
              <a:t>lower sensitivity compared to </a:t>
            </a:r>
            <a:r>
              <a:rPr lang="en-US" dirty="0" smtClean="0">
                <a:solidFill>
                  <a:srgbClr val="660033"/>
                </a:solidFill>
              </a:rPr>
              <a:t>FID.</a:t>
            </a:r>
            <a:endParaRPr lang="en-US" dirty="0">
              <a:solidFill>
                <a:srgbClr val="660033"/>
              </a:solidFill>
            </a:endParaRPr>
          </a:p>
          <a:p>
            <a:endParaRPr lang="en-US" dirty="0" smtClean="0"/>
          </a:p>
          <a:p>
            <a:r>
              <a:rPr lang="en-US" dirty="0" smtClean="0"/>
              <a:t>ECD </a:t>
            </a:r>
            <a:r>
              <a:rPr lang="en-US" dirty="0"/>
              <a:t>(</a:t>
            </a:r>
            <a:r>
              <a:rPr lang="en-US" b="1" dirty="0">
                <a:solidFill>
                  <a:srgbClr val="FF0000"/>
                </a:solidFill>
              </a:rPr>
              <a:t>E</a:t>
            </a:r>
            <a:r>
              <a:rPr lang="en-US" dirty="0"/>
              <a:t>lectron </a:t>
            </a:r>
            <a:r>
              <a:rPr lang="en-US" b="1" dirty="0">
                <a:solidFill>
                  <a:srgbClr val="FF0000"/>
                </a:solidFill>
              </a:rPr>
              <a:t>C</a:t>
            </a:r>
            <a:r>
              <a:rPr lang="en-US" dirty="0"/>
              <a:t>apture </a:t>
            </a:r>
            <a:r>
              <a:rPr lang="en-US" b="1" dirty="0">
                <a:solidFill>
                  <a:srgbClr val="FF0000"/>
                </a:solidFill>
              </a:rPr>
              <a:t>D</a:t>
            </a:r>
            <a:r>
              <a:rPr lang="en-US" dirty="0"/>
              <a:t>etector)</a:t>
            </a:r>
          </a:p>
          <a:p>
            <a:pPr lvl="1">
              <a:buFont typeface="Arial" panose="020B0604020202020204" pitchFamily="34" charset="0"/>
              <a:buChar char="•"/>
            </a:pPr>
            <a:r>
              <a:rPr lang="en-US" b="1" dirty="0" smtClean="0">
                <a:solidFill>
                  <a:srgbClr val="002060"/>
                </a:solidFill>
              </a:rPr>
              <a:t>Advantages:</a:t>
            </a:r>
          </a:p>
          <a:p>
            <a:pPr lvl="2"/>
            <a:r>
              <a:rPr lang="en-US" dirty="0" smtClean="0">
                <a:solidFill>
                  <a:srgbClr val="660033"/>
                </a:solidFill>
              </a:rPr>
              <a:t>It is very sensitive for chlorinated compounds </a:t>
            </a:r>
            <a:br>
              <a:rPr lang="en-US" dirty="0" smtClean="0">
                <a:solidFill>
                  <a:srgbClr val="660033"/>
                </a:solidFill>
              </a:rPr>
            </a:br>
            <a:r>
              <a:rPr lang="en-US" dirty="0" smtClean="0">
                <a:solidFill>
                  <a:srgbClr val="660033"/>
                </a:solidFill>
              </a:rPr>
              <a:t>i.e., TCDD, PCB, etc.</a:t>
            </a:r>
          </a:p>
          <a:p>
            <a:pPr lvl="1">
              <a:buFont typeface="Arial" panose="020B0604020202020204" pitchFamily="34" charset="0"/>
              <a:buChar char="•"/>
            </a:pPr>
            <a:r>
              <a:rPr lang="en-US" b="1" dirty="0" smtClean="0">
                <a:solidFill>
                  <a:srgbClr val="FF0000"/>
                </a:solidFill>
              </a:rPr>
              <a:t>Disadvantages:</a:t>
            </a:r>
          </a:p>
          <a:p>
            <a:pPr lvl="2"/>
            <a:r>
              <a:rPr lang="en-US" dirty="0" smtClean="0">
                <a:solidFill>
                  <a:srgbClr val="660033"/>
                </a:solidFill>
              </a:rPr>
              <a:t>It requires </a:t>
            </a:r>
            <a:r>
              <a:rPr lang="en-US" dirty="0">
                <a:solidFill>
                  <a:srgbClr val="660033"/>
                </a:solidFill>
              </a:rPr>
              <a:t>a radioactive </a:t>
            </a:r>
            <a:r>
              <a:rPr lang="en-US" dirty="0" smtClean="0">
                <a:solidFill>
                  <a:srgbClr val="660033"/>
                </a:solidFill>
              </a:rPr>
              <a:t>source and special license</a:t>
            </a:r>
            <a:br>
              <a:rPr lang="en-US" dirty="0" smtClean="0">
                <a:solidFill>
                  <a:srgbClr val="660033"/>
                </a:solidFill>
              </a:rPr>
            </a:br>
            <a:r>
              <a:rPr lang="en-US" dirty="0" smtClean="0">
                <a:solidFill>
                  <a:srgbClr val="660033"/>
                </a:solidFill>
              </a:rPr>
              <a:t>to operate these sources! </a:t>
            </a:r>
            <a:r>
              <a:rPr lang="en-US" dirty="0" smtClean="0">
                <a:solidFill>
                  <a:srgbClr val="660033"/>
                </a:solidFill>
                <a:sym typeface="Wingdings" pitchFamily="2" charset="2"/>
              </a:rPr>
              <a:t></a:t>
            </a:r>
            <a:endParaRPr lang="en-US" dirty="0" smtClean="0">
              <a:solidFill>
                <a:srgbClr val="660033"/>
              </a:solidFill>
            </a:endParaRPr>
          </a:p>
          <a:p>
            <a:pPr lvl="2"/>
            <a:r>
              <a:rPr lang="en-US" dirty="0" smtClean="0">
                <a:solidFill>
                  <a:srgbClr val="660033"/>
                </a:solidFill>
              </a:rPr>
              <a:t>Several carrier gases needed for the ionization</a:t>
            </a:r>
            <a:br>
              <a:rPr lang="en-US" dirty="0" smtClean="0">
                <a:solidFill>
                  <a:srgbClr val="660033"/>
                </a:solidFill>
              </a:rPr>
            </a:br>
            <a:r>
              <a:rPr lang="en-US" dirty="0" smtClean="0">
                <a:solidFill>
                  <a:srgbClr val="660033"/>
                </a:solidFill>
              </a:rPr>
              <a:t>i.e., </a:t>
            </a:r>
            <a:r>
              <a:rPr lang="en-US" dirty="0" smtClean="0">
                <a:solidFill>
                  <a:srgbClr val="660033"/>
                </a:solidFill>
              </a:rPr>
              <a:t>argon/methane.</a:t>
            </a:r>
            <a:endParaRPr lang="en-US" dirty="0" smtClean="0">
              <a:solidFill>
                <a:srgbClr val="660033"/>
              </a:solidFill>
            </a:endParaRPr>
          </a:p>
          <a:p>
            <a:pPr lvl="1">
              <a:buFont typeface="Arial" panose="020B0604020202020204" pitchFamily="34" charset="0"/>
              <a:buChar char="•"/>
            </a:pPr>
            <a:endParaRPr lang="en-US"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4191000"/>
            <a:ext cx="2305050" cy="192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descr="http://upload.wikimedia.org/wikipedia/commons/thumb/c/cb/Thermal_Conductivity_Detector_1.svg/220px-Thermal_Conductivity_Detector_1.svg.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7161" y="1600200"/>
            <a:ext cx="2597239" cy="1676400"/>
          </a:xfrm>
          <a:prstGeom prst="rect">
            <a:avLst/>
          </a:prstGeom>
          <a:solidFill>
            <a:schemeClr val="bg1">
              <a:lumMod val="95000"/>
            </a:schemeClr>
          </a:solidFill>
        </p:spPr>
      </p:pic>
    </p:spTree>
    <p:extLst>
      <p:ext uri="{BB962C8B-B14F-4D97-AF65-F5344CB8AC3E}">
        <p14:creationId xmlns:p14="http://schemas.microsoft.com/office/powerpoint/2010/main" val="460957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7172"/>
                                        </p:tgtEl>
                                        <p:attrNameLst>
                                          <p:attrName>style.visibility</p:attrName>
                                        </p:attrNameLst>
                                      </p:cBhvr>
                                      <p:to>
                                        <p:strVal val="visible"/>
                                      </p:to>
                                    </p:set>
                                    <p:anim calcmode="lin" valueType="num">
                                      <p:cBhvr>
                                        <p:cTn id="10" dur="500" fill="hold"/>
                                        <p:tgtEl>
                                          <p:spTgt spid="7172"/>
                                        </p:tgtEl>
                                        <p:attrNameLst>
                                          <p:attrName>ppt_w</p:attrName>
                                        </p:attrNameLst>
                                      </p:cBhvr>
                                      <p:tavLst>
                                        <p:tav tm="0">
                                          <p:val>
                                            <p:fltVal val="0"/>
                                          </p:val>
                                        </p:tav>
                                        <p:tav tm="100000">
                                          <p:val>
                                            <p:strVal val="#ppt_w"/>
                                          </p:val>
                                        </p:tav>
                                      </p:tavLst>
                                    </p:anim>
                                    <p:anim calcmode="lin" valueType="num">
                                      <p:cBhvr>
                                        <p:cTn id="11" dur="500" fill="hold"/>
                                        <p:tgtEl>
                                          <p:spTgt spid="7172"/>
                                        </p:tgtEl>
                                        <p:attrNameLst>
                                          <p:attrName>ppt_h</p:attrName>
                                        </p:attrNameLst>
                                      </p:cBhvr>
                                      <p:tavLst>
                                        <p:tav tm="0">
                                          <p:val>
                                            <p:fltVal val="0"/>
                                          </p:val>
                                        </p:tav>
                                        <p:tav tm="100000">
                                          <p:val>
                                            <p:strVal val="#ppt_h"/>
                                          </p:val>
                                        </p:tav>
                                      </p:tavLst>
                                    </p:anim>
                                    <p:animEffect transition="in" filter="fade">
                                      <p:cBhvr>
                                        <p:cTn id="12" dur="500"/>
                                        <p:tgtEl>
                                          <p:spTgt spid="717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par>
                                <p:cTn id="43" presetID="53" presetClass="entr" presetSubtype="16" fill="hold" nodeType="with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p:cTn id="45" dur="500" fill="hold"/>
                                        <p:tgtEl>
                                          <p:spTgt spid="5"/>
                                        </p:tgtEl>
                                        <p:attrNameLst>
                                          <p:attrName>ppt_w</p:attrName>
                                        </p:attrNameLst>
                                      </p:cBhvr>
                                      <p:tavLst>
                                        <p:tav tm="0">
                                          <p:val>
                                            <p:fltVal val="0"/>
                                          </p:val>
                                        </p:tav>
                                        <p:tav tm="100000">
                                          <p:val>
                                            <p:strVal val="#ppt_w"/>
                                          </p:val>
                                        </p:tav>
                                      </p:tavLst>
                                    </p:anim>
                                    <p:anim calcmode="lin" valueType="num">
                                      <p:cBhvr>
                                        <p:cTn id="46" dur="500" fill="hold"/>
                                        <p:tgtEl>
                                          <p:spTgt spid="5"/>
                                        </p:tgtEl>
                                        <p:attrNameLst>
                                          <p:attrName>ppt_h</p:attrName>
                                        </p:attrNameLst>
                                      </p:cBhvr>
                                      <p:tavLst>
                                        <p:tav tm="0">
                                          <p:val>
                                            <p:fltVal val="0"/>
                                          </p:val>
                                        </p:tav>
                                        <p:tav tm="100000">
                                          <p:val>
                                            <p:strVal val="#ppt_h"/>
                                          </p:val>
                                        </p:tav>
                                      </p:tavLst>
                                    </p:anim>
                                    <p:animEffect transition="in" filter="fade">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barn(inVertical)">
                                      <p:cBhvr>
                                        <p:cTn id="52" dur="5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barn(inVertical)">
                                      <p:cBhvr>
                                        <p:cTn id="57" dur="500"/>
                                        <p:tgtEl>
                                          <p:spTgt spid="2">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
                                            <p:txEl>
                                              <p:pRg st="10" end="10"/>
                                            </p:txEl>
                                          </p:spTgt>
                                        </p:tgtEl>
                                        <p:attrNameLst>
                                          <p:attrName>style.visibility</p:attrName>
                                        </p:attrNameLst>
                                      </p:cBhvr>
                                      <p:to>
                                        <p:strVal val="visible"/>
                                      </p:to>
                                    </p:set>
                                    <p:animEffect transition="in" filter="barn(inVertical)">
                                      <p:cBhvr>
                                        <p:cTn id="62" dur="500"/>
                                        <p:tgtEl>
                                          <p:spTgt spid="2">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2">
                                            <p:txEl>
                                              <p:pRg st="11" end="11"/>
                                            </p:txEl>
                                          </p:spTgt>
                                        </p:tgtEl>
                                        <p:attrNameLst>
                                          <p:attrName>style.visibility</p:attrName>
                                        </p:attrNameLst>
                                      </p:cBhvr>
                                      <p:to>
                                        <p:strVal val="visible"/>
                                      </p:to>
                                    </p:set>
                                    <p:animEffect transition="in" filter="barn(inVertical)">
                                      <p:cBhvr>
                                        <p:cTn id="67" dur="500"/>
                                        <p:tgtEl>
                                          <p:spTgt spid="2">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2">
                                            <p:txEl>
                                              <p:pRg st="12" end="12"/>
                                            </p:txEl>
                                          </p:spTgt>
                                        </p:tgtEl>
                                        <p:attrNameLst>
                                          <p:attrName>style.visibility</p:attrName>
                                        </p:attrNameLst>
                                      </p:cBhvr>
                                      <p:to>
                                        <p:strVal val="visible"/>
                                      </p:to>
                                    </p:set>
                                    <p:animEffect transition="in" filter="barn(inVertical)">
                                      <p:cBhvr>
                                        <p:cTn id="7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3422798" y="3916262"/>
            <a:ext cx="3810000" cy="9519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pPr algn="ctr"/>
            <a:r>
              <a:rPr lang="en-US" dirty="0" smtClean="0">
                <a:solidFill>
                  <a:srgbClr val="002060"/>
                </a:solidFill>
              </a:rPr>
              <a:t>Sample Identification</a:t>
            </a:r>
            <a:endParaRPr lang="en-US" dirty="0">
              <a:solidFill>
                <a:srgbClr val="002060"/>
              </a:solidFill>
            </a:endParaRPr>
          </a:p>
        </p:txBody>
      </p:sp>
      <p:sp>
        <p:nvSpPr>
          <p:cNvPr id="2" name="Content Placeholder 1"/>
          <p:cNvSpPr>
            <a:spLocks noGrp="1"/>
          </p:cNvSpPr>
          <p:nvPr>
            <p:ph idx="1"/>
          </p:nvPr>
        </p:nvSpPr>
        <p:spPr>
          <a:xfrm>
            <a:off x="457200" y="1524000"/>
            <a:ext cx="8229600" cy="4876800"/>
          </a:xfrm>
        </p:spPr>
        <p:txBody>
          <a:bodyPr>
            <a:normAutofit fontScale="92500"/>
          </a:bodyPr>
          <a:lstStyle/>
          <a:p>
            <a:r>
              <a:rPr lang="en-US" sz="2200" dirty="0" smtClean="0"/>
              <a:t>Mass spectrometer</a:t>
            </a:r>
          </a:p>
          <a:p>
            <a:r>
              <a:rPr lang="en-US" sz="2200" i="1" dirty="0" smtClean="0">
                <a:solidFill>
                  <a:srgbClr val="002060"/>
                </a:solidFill>
              </a:rPr>
              <a:t>Spiking</a:t>
            </a:r>
            <a:r>
              <a:rPr lang="en-US" sz="2200" dirty="0" smtClean="0"/>
              <a:t>: the sample is run with and without the addition of a spike, which is an authentic sample of compound to be </a:t>
            </a:r>
            <a:r>
              <a:rPr lang="en-US" sz="2200" dirty="0" smtClean="0"/>
              <a:t>identified.</a:t>
            </a:r>
            <a:endParaRPr lang="en-US" sz="2200" dirty="0" smtClean="0"/>
          </a:p>
          <a:p>
            <a:r>
              <a:rPr lang="en-US" sz="2200" i="1" dirty="0" smtClean="0"/>
              <a:t>Original spectrum</a:t>
            </a:r>
          </a:p>
          <a:p>
            <a:endParaRPr lang="en-US" sz="2200" dirty="0"/>
          </a:p>
          <a:p>
            <a:endParaRPr lang="en-US" sz="2200" dirty="0" smtClean="0"/>
          </a:p>
          <a:p>
            <a:r>
              <a:rPr lang="en-US" sz="2200" i="1" dirty="0" smtClean="0"/>
              <a:t>Spike B added</a:t>
            </a:r>
          </a:p>
          <a:p>
            <a:endParaRPr lang="en-US" sz="2200" i="1" dirty="0" smtClean="0"/>
          </a:p>
          <a:p>
            <a:endParaRPr lang="en-US" sz="2200" dirty="0" smtClean="0"/>
          </a:p>
          <a:p>
            <a:r>
              <a:rPr lang="en-US" sz="2200" dirty="0" smtClean="0"/>
              <a:t>If compound A was added as the spike, peak A would increase in </a:t>
            </a:r>
            <a:r>
              <a:rPr lang="en-US" sz="2200" dirty="0" smtClean="0"/>
              <a:t>area.</a:t>
            </a:r>
            <a:endParaRPr lang="en-US" sz="2200" dirty="0" smtClean="0"/>
          </a:p>
          <a:p>
            <a:r>
              <a:rPr lang="en-US" sz="2200" dirty="0" smtClean="0"/>
              <a:t>If the spike was not a compound in the mixture, an additional peak would be </a:t>
            </a:r>
            <a:r>
              <a:rPr lang="en-US" sz="2200" dirty="0" smtClean="0"/>
              <a:t>observed.</a:t>
            </a:r>
            <a:endParaRPr lang="en-US" sz="2200" dirty="0" smtClean="0"/>
          </a:p>
          <a:p>
            <a:r>
              <a:rPr lang="en-US" sz="2200" dirty="0" smtClean="0"/>
              <a:t>This method is </a:t>
            </a:r>
            <a:r>
              <a:rPr lang="en-US" sz="2200" dirty="0" smtClean="0"/>
              <a:t>semi-quantitative.</a:t>
            </a:r>
            <a:endParaRPr lang="en-US" sz="2200" dirty="0" smtClean="0"/>
          </a:p>
          <a:p>
            <a:endParaRPr lang="en-US" sz="2200" dirty="0" smtClean="0"/>
          </a:p>
          <a:p>
            <a:endParaRPr lang="en-US" dirty="0"/>
          </a:p>
          <a:p>
            <a:endParaRPr lang="en-US" dirty="0" smtClean="0"/>
          </a:p>
          <a:p>
            <a:pPr lvl="1"/>
            <a:endParaRPr lang="en-US" dirty="0"/>
          </a:p>
          <a:p>
            <a:endParaRPr lang="en-US" dirty="0"/>
          </a:p>
        </p:txBody>
      </p:sp>
      <p:sp>
        <p:nvSpPr>
          <p:cNvPr id="5" name="Rectangle 4"/>
          <p:cNvSpPr/>
          <p:nvPr/>
        </p:nvSpPr>
        <p:spPr>
          <a:xfrm>
            <a:off x="3468624" y="3048000"/>
            <a:ext cx="3810000" cy="5304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543300" y="3077842"/>
            <a:ext cx="3581400" cy="457200"/>
            <a:chOff x="2362200" y="3048000"/>
            <a:chExt cx="3581400" cy="457200"/>
          </a:xfrm>
        </p:grpSpPr>
        <p:sp>
          <p:nvSpPr>
            <p:cNvPr id="4" name="Freeform 3"/>
            <p:cNvSpPr/>
            <p:nvPr/>
          </p:nvSpPr>
          <p:spPr>
            <a:xfrm>
              <a:off x="4114800" y="3200400"/>
              <a:ext cx="155448" cy="304800"/>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6" name="Straight Connector 5"/>
            <p:cNvCxnSpPr/>
            <p:nvPr/>
          </p:nvCxnSpPr>
          <p:spPr>
            <a:xfrm>
              <a:off x="2362200" y="3505200"/>
              <a:ext cx="1752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5029200" y="3048000"/>
              <a:ext cx="155448" cy="455712"/>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2" name="Straight Connector 11"/>
            <p:cNvCxnSpPr/>
            <p:nvPr/>
          </p:nvCxnSpPr>
          <p:spPr>
            <a:xfrm>
              <a:off x="4270248" y="35052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184648" y="35052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3564636" y="3916262"/>
            <a:ext cx="3617976" cy="843077"/>
            <a:chOff x="2362200" y="3881323"/>
            <a:chExt cx="3617976" cy="843077"/>
          </a:xfrm>
        </p:grpSpPr>
        <p:sp>
          <p:nvSpPr>
            <p:cNvPr id="7" name="Freeform 6"/>
            <p:cNvSpPr/>
            <p:nvPr/>
          </p:nvSpPr>
          <p:spPr>
            <a:xfrm>
              <a:off x="4114800" y="4419600"/>
              <a:ext cx="155448" cy="304800"/>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6" name="Straight Connector 15"/>
            <p:cNvCxnSpPr/>
            <p:nvPr/>
          </p:nvCxnSpPr>
          <p:spPr>
            <a:xfrm>
              <a:off x="2362200" y="4724400"/>
              <a:ext cx="1752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270248" y="4724400"/>
              <a:ext cx="722376"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8" name="Freeform 17"/>
            <p:cNvSpPr/>
            <p:nvPr/>
          </p:nvSpPr>
          <p:spPr>
            <a:xfrm>
              <a:off x="4992624" y="3881323"/>
              <a:ext cx="228600" cy="843077"/>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9" name="Straight Connector 18"/>
            <p:cNvCxnSpPr/>
            <p:nvPr/>
          </p:nvCxnSpPr>
          <p:spPr>
            <a:xfrm>
              <a:off x="5221224" y="47244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5253122" y="2741711"/>
            <a:ext cx="314510" cy="307777"/>
          </a:xfrm>
          <a:prstGeom prst="rect">
            <a:avLst/>
          </a:prstGeom>
          <a:noFill/>
        </p:spPr>
        <p:txBody>
          <a:bodyPr wrap="none" rtlCol="0">
            <a:spAutoFit/>
          </a:bodyPr>
          <a:lstStyle/>
          <a:p>
            <a:r>
              <a:rPr lang="en-US" sz="1400" b="1" dirty="0" smtClean="0"/>
              <a:t>A</a:t>
            </a:r>
            <a:endParaRPr lang="en-US" sz="1400" b="1" dirty="0"/>
          </a:p>
        </p:txBody>
      </p:sp>
      <p:sp>
        <p:nvSpPr>
          <p:cNvPr id="25" name="TextBox 24"/>
          <p:cNvSpPr txBox="1"/>
          <p:nvPr/>
        </p:nvSpPr>
        <p:spPr>
          <a:xfrm>
            <a:off x="6130769" y="2716902"/>
            <a:ext cx="314510" cy="307777"/>
          </a:xfrm>
          <a:prstGeom prst="rect">
            <a:avLst/>
          </a:prstGeom>
          <a:noFill/>
        </p:spPr>
        <p:txBody>
          <a:bodyPr wrap="none" rtlCol="0">
            <a:spAutoFit/>
          </a:bodyPr>
          <a:lstStyle/>
          <a:p>
            <a:r>
              <a:rPr lang="en-US" sz="1400" b="1" dirty="0" smtClean="0"/>
              <a:t>B</a:t>
            </a:r>
            <a:endParaRPr lang="en-US" sz="1400" b="1" dirty="0"/>
          </a:p>
        </p:txBody>
      </p:sp>
    </p:spTree>
    <p:extLst>
      <p:ext uri="{BB962C8B-B14F-4D97-AF65-F5344CB8AC3E}">
        <p14:creationId xmlns:p14="http://schemas.microsoft.com/office/powerpoint/2010/main" val="417022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barn(inVertical)">
                                      <p:cBhvr>
                                        <p:cTn id="28" dur="500"/>
                                        <p:tgtEl>
                                          <p:spTgt spid="25"/>
                                        </p:tgtEl>
                                      </p:cBhvr>
                                    </p:animEffect>
                                  </p:childTnLst>
                                </p:cTn>
                              </p:par>
                              <p:par>
                                <p:cTn id="29" presetID="2" presetClass="entr" presetSubtype="8"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0-#ppt_w/2"/>
                                          </p:val>
                                        </p:tav>
                                        <p:tav tm="100000">
                                          <p:val>
                                            <p:strVal val="#ppt_x"/>
                                          </p:val>
                                        </p:tav>
                                      </p:tavLst>
                                    </p:anim>
                                    <p:anim calcmode="lin" valueType="num">
                                      <p:cBhvr additive="base">
                                        <p:cTn id="3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par>
                                <p:cTn id="43" presetID="2" presetClass="entr" presetSubtype="2" fill="hold" nodeType="with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additive="base">
                                        <p:cTn id="45" dur="500" fill="hold"/>
                                        <p:tgtEl>
                                          <p:spTgt spid="10"/>
                                        </p:tgtEl>
                                        <p:attrNameLst>
                                          <p:attrName>ppt_x</p:attrName>
                                        </p:attrNameLst>
                                      </p:cBhvr>
                                      <p:tavLst>
                                        <p:tav tm="0">
                                          <p:val>
                                            <p:strVal val="1+#ppt_w/2"/>
                                          </p:val>
                                        </p:tav>
                                        <p:tav tm="100000">
                                          <p:val>
                                            <p:strVal val="#ppt_x"/>
                                          </p:val>
                                        </p:tav>
                                      </p:tavLst>
                                    </p:anim>
                                    <p:anim calcmode="lin" valueType="num">
                                      <p:cBhvr additive="base">
                                        <p:cTn id="4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2">
                                            <p:txEl>
                                              <p:pRg st="8" end="8"/>
                                            </p:txEl>
                                          </p:spTgt>
                                        </p:tgtEl>
                                        <p:attrNameLst>
                                          <p:attrName>style.visibility</p:attrName>
                                        </p:attrNameLst>
                                      </p:cBhvr>
                                      <p:to>
                                        <p:strVal val="visible"/>
                                      </p:to>
                                    </p:set>
                                    <p:animEffect transition="in" filter="barn(inVertical)">
                                      <p:cBhvr>
                                        <p:cTn id="51" dur="500"/>
                                        <p:tgtEl>
                                          <p:spTgt spid="2">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2">
                                            <p:txEl>
                                              <p:pRg st="9" end="9"/>
                                            </p:txEl>
                                          </p:spTgt>
                                        </p:tgtEl>
                                        <p:attrNameLst>
                                          <p:attrName>style.visibility</p:attrName>
                                        </p:attrNameLst>
                                      </p:cBhvr>
                                      <p:to>
                                        <p:strVal val="visible"/>
                                      </p:to>
                                    </p:set>
                                    <p:animEffect transition="in" filter="barn(inVertical)">
                                      <p:cBhvr>
                                        <p:cTn id="56" dur="500"/>
                                        <p:tgtEl>
                                          <p:spTgt spid="2">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Effect transition="in" filter="barn(inVertical)">
                                      <p:cBhvr>
                                        <p:cTn id="61"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5" grpId="0" animBg="1"/>
      <p:bldP spid="23"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2627</TotalTime>
  <Words>555</Words>
  <Application>Microsoft Office PowerPoint</Application>
  <PresentationFormat>On-screen Show (4:3)</PresentationFormat>
  <Paragraphs>101</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Times New Roman</vt:lpstr>
      <vt:lpstr>Wingdings</vt:lpstr>
      <vt:lpstr>Office Theme</vt:lpstr>
      <vt:lpstr>Lecture 9b</vt:lpstr>
      <vt:lpstr>Introduction</vt:lpstr>
      <vt:lpstr>Basic Setup</vt:lpstr>
      <vt:lpstr>Theory of Gas Chromatography I</vt:lpstr>
      <vt:lpstr>Theory of Gas Chromatography II</vt:lpstr>
      <vt:lpstr>Theory of Gas chromatography III</vt:lpstr>
      <vt:lpstr>Detectors I</vt:lpstr>
      <vt:lpstr>Detectors II</vt:lpstr>
      <vt:lpstr>Sample Identification</vt:lpstr>
      <vt:lpstr>Experiment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chromatography</dc:title>
  <dc:creator>A. Bacher</dc:creator>
  <cp:lastModifiedBy>Alf Bacher</cp:lastModifiedBy>
  <cp:revision>119</cp:revision>
  <cp:lastPrinted>2013-01-23T18:08:33Z</cp:lastPrinted>
  <dcterms:created xsi:type="dcterms:W3CDTF">2010-10-09T21:17:52Z</dcterms:created>
  <dcterms:modified xsi:type="dcterms:W3CDTF">2016-05-15T17:46:41Z</dcterms:modified>
</cp:coreProperties>
</file>