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3" r:id="rId6"/>
    <p:sldId id="264" r:id="rId7"/>
    <p:sldId id="265" r:id="rId8"/>
    <p:sldId id="266" r:id="rId9"/>
    <p:sldId id="267" r:id="rId10"/>
    <p:sldId id="261" r:id="rId11"/>
    <p:sldId id="262" r:id="rId12"/>
    <p:sldId id="268"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0" d="100"/>
          <a:sy n="90" d="100"/>
        </p:scale>
        <p:origin x="1356"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3E64D53-2559-4806-8E41-E692E7EBC42D}" type="datetimeFigureOut">
              <a:rPr lang="en-US" smtClean="0"/>
              <a:t>5/15/2016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BE045C-CAB4-4126-B647-6FA7FB305BD7}" type="slidenum">
              <a:rPr lang="en-US" smtClean="0"/>
              <a:t>‹#›</a:t>
            </a:fld>
            <a:endParaRPr lang="en-US"/>
          </a:p>
        </p:txBody>
      </p:sp>
    </p:spTree>
    <p:extLst>
      <p:ext uri="{BB962C8B-B14F-4D97-AF65-F5344CB8AC3E}">
        <p14:creationId xmlns:p14="http://schemas.microsoft.com/office/powerpoint/2010/main" val="18370123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3E64D53-2559-4806-8E41-E692E7EBC42D}" type="datetimeFigureOut">
              <a:rPr lang="en-US" smtClean="0"/>
              <a:t>5/15/2016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BE045C-CAB4-4126-B647-6FA7FB305BD7}" type="slidenum">
              <a:rPr lang="en-US" smtClean="0"/>
              <a:t>‹#›</a:t>
            </a:fld>
            <a:endParaRPr lang="en-US"/>
          </a:p>
        </p:txBody>
      </p:sp>
    </p:spTree>
    <p:extLst>
      <p:ext uri="{BB962C8B-B14F-4D97-AF65-F5344CB8AC3E}">
        <p14:creationId xmlns:p14="http://schemas.microsoft.com/office/powerpoint/2010/main" val="5950119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3E64D53-2559-4806-8E41-E692E7EBC42D}" type="datetimeFigureOut">
              <a:rPr lang="en-US" smtClean="0"/>
              <a:t>5/15/2016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BE045C-CAB4-4126-B647-6FA7FB305BD7}" type="slidenum">
              <a:rPr lang="en-US" smtClean="0"/>
              <a:t>‹#›</a:t>
            </a:fld>
            <a:endParaRPr lang="en-US"/>
          </a:p>
        </p:txBody>
      </p:sp>
    </p:spTree>
    <p:extLst>
      <p:ext uri="{BB962C8B-B14F-4D97-AF65-F5344CB8AC3E}">
        <p14:creationId xmlns:p14="http://schemas.microsoft.com/office/powerpoint/2010/main" val="17119459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3E64D53-2559-4806-8E41-E692E7EBC42D}" type="datetimeFigureOut">
              <a:rPr lang="en-US" smtClean="0"/>
              <a:t>5/15/2016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BE045C-CAB4-4126-B647-6FA7FB305BD7}" type="slidenum">
              <a:rPr lang="en-US" smtClean="0"/>
              <a:t>‹#›</a:t>
            </a:fld>
            <a:endParaRPr lang="en-US"/>
          </a:p>
        </p:txBody>
      </p:sp>
    </p:spTree>
    <p:extLst>
      <p:ext uri="{BB962C8B-B14F-4D97-AF65-F5344CB8AC3E}">
        <p14:creationId xmlns:p14="http://schemas.microsoft.com/office/powerpoint/2010/main" val="31493817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3E64D53-2559-4806-8E41-E692E7EBC42D}" type="datetimeFigureOut">
              <a:rPr lang="en-US" smtClean="0"/>
              <a:t>5/15/2016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BE045C-CAB4-4126-B647-6FA7FB305BD7}" type="slidenum">
              <a:rPr lang="en-US" smtClean="0"/>
              <a:t>‹#›</a:t>
            </a:fld>
            <a:endParaRPr lang="en-US"/>
          </a:p>
        </p:txBody>
      </p:sp>
    </p:spTree>
    <p:extLst>
      <p:ext uri="{BB962C8B-B14F-4D97-AF65-F5344CB8AC3E}">
        <p14:creationId xmlns:p14="http://schemas.microsoft.com/office/powerpoint/2010/main" val="37396797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3E64D53-2559-4806-8E41-E692E7EBC42D}" type="datetimeFigureOut">
              <a:rPr lang="en-US" smtClean="0"/>
              <a:t>5/15/2016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BE045C-CAB4-4126-B647-6FA7FB305BD7}" type="slidenum">
              <a:rPr lang="en-US" smtClean="0"/>
              <a:t>‹#›</a:t>
            </a:fld>
            <a:endParaRPr lang="en-US"/>
          </a:p>
        </p:txBody>
      </p:sp>
    </p:spTree>
    <p:extLst>
      <p:ext uri="{BB962C8B-B14F-4D97-AF65-F5344CB8AC3E}">
        <p14:creationId xmlns:p14="http://schemas.microsoft.com/office/powerpoint/2010/main" val="40302470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3E64D53-2559-4806-8E41-E692E7EBC42D}" type="datetimeFigureOut">
              <a:rPr lang="en-US" smtClean="0"/>
              <a:t>5/15/2016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9BE045C-CAB4-4126-B647-6FA7FB305BD7}" type="slidenum">
              <a:rPr lang="en-US" smtClean="0"/>
              <a:t>‹#›</a:t>
            </a:fld>
            <a:endParaRPr lang="en-US"/>
          </a:p>
        </p:txBody>
      </p:sp>
    </p:spTree>
    <p:extLst>
      <p:ext uri="{BB962C8B-B14F-4D97-AF65-F5344CB8AC3E}">
        <p14:creationId xmlns:p14="http://schemas.microsoft.com/office/powerpoint/2010/main" val="41603346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3E64D53-2559-4806-8E41-E692E7EBC42D}" type="datetimeFigureOut">
              <a:rPr lang="en-US" smtClean="0"/>
              <a:t>5/15/2016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9BE045C-CAB4-4126-B647-6FA7FB305BD7}" type="slidenum">
              <a:rPr lang="en-US" smtClean="0"/>
              <a:t>‹#›</a:t>
            </a:fld>
            <a:endParaRPr lang="en-US"/>
          </a:p>
        </p:txBody>
      </p:sp>
    </p:spTree>
    <p:extLst>
      <p:ext uri="{BB962C8B-B14F-4D97-AF65-F5344CB8AC3E}">
        <p14:creationId xmlns:p14="http://schemas.microsoft.com/office/powerpoint/2010/main" val="32176838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E64D53-2559-4806-8E41-E692E7EBC42D}" type="datetimeFigureOut">
              <a:rPr lang="en-US" smtClean="0"/>
              <a:t>5/15/2016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9BE045C-CAB4-4126-B647-6FA7FB305BD7}" type="slidenum">
              <a:rPr lang="en-US" smtClean="0"/>
              <a:t>‹#›</a:t>
            </a:fld>
            <a:endParaRPr lang="en-US"/>
          </a:p>
        </p:txBody>
      </p:sp>
    </p:spTree>
    <p:extLst>
      <p:ext uri="{BB962C8B-B14F-4D97-AF65-F5344CB8AC3E}">
        <p14:creationId xmlns:p14="http://schemas.microsoft.com/office/powerpoint/2010/main" val="31398799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E64D53-2559-4806-8E41-E692E7EBC42D}" type="datetimeFigureOut">
              <a:rPr lang="en-US" smtClean="0"/>
              <a:t>5/15/2016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BE045C-CAB4-4126-B647-6FA7FB305BD7}" type="slidenum">
              <a:rPr lang="en-US" smtClean="0"/>
              <a:t>‹#›</a:t>
            </a:fld>
            <a:endParaRPr lang="en-US"/>
          </a:p>
        </p:txBody>
      </p:sp>
    </p:spTree>
    <p:extLst>
      <p:ext uri="{BB962C8B-B14F-4D97-AF65-F5344CB8AC3E}">
        <p14:creationId xmlns:p14="http://schemas.microsoft.com/office/powerpoint/2010/main" val="2612601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E64D53-2559-4806-8E41-E692E7EBC42D}" type="datetimeFigureOut">
              <a:rPr lang="en-US" smtClean="0"/>
              <a:t>5/15/2016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BE045C-CAB4-4126-B647-6FA7FB305BD7}" type="slidenum">
              <a:rPr lang="en-US" smtClean="0"/>
              <a:t>‹#›</a:t>
            </a:fld>
            <a:endParaRPr lang="en-US"/>
          </a:p>
        </p:txBody>
      </p:sp>
    </p:spTree>
    <p:extLst>
      <p:ext uri="{BB962C8B-B14F-4D97-AF65-F5344CB8AC3E}">
        <p14:creationId xmlns:p14="http://schemas.microsoft.com/office/powerpoint/2010/main" val="40691584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99FF9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E64D53-2559-4806-8E41-E692E7EBC42D}" type="datetimeFigureOut">
              <a:rPr lang="en-US" smtClean="0"/>
              <a:t>5/15/2016</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BE045C-CAB4-4126-B647-6FA7FB305BD7}" type="slidenum">
              <a:rPr lang="en-US" smtClean="0"/>
              <a:t>‹#›</a:t>
            </a:fld>
            <a:endParaRPr lang="en-US"/>
          </a:p>
        </p:txBody>
      </p:sp>
    </p:spTree>
    <p:extLst>
      <p:ext uri="{BB962C8B-B14F-4D97-AF65-F5344CB8AC3E}">
        <p14:creationId xmlns:p14="http://schemas.microsoft.com/office/powerpoint/2010/main" val="110551328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e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hyperlink" Target="//upload.wikimedia.org/wikipedia/commons/3/34/KI_test_paper.jpg" TargetMode="External"/><Relationship Id="rId2" Type="http://schemas.openxmlformats.org/officeDocument/2006/relationships/slideLayout" Target="../slideLayouts/slideLayout4.xml"/><Relationship Id="rId1" Type="http://schemas.openxmlformats.org/officeDocument/2006/relationships/vmlDrawing" Target="../drawings/vmlDrawing2.vml"/><Relationship Id="rId6" Type="http://schemas.openxmlformats.org/officeDocument/2006/relationships/image" Target="../media/image3.emf"/><Relationship Id="rId5" Type="http://schemas.openxmlformats.org/officeDocument/2006/relationships/oleObject" Target="../embeddings/oleObject2.bin"/><Relationship Id="rId4" Type="http://schemas.openxmlformats.org/officeDocument/2006/relationships/image" Target="../media/image4.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800" dirty="0" smtClean="0"/>
              <a:t>Lecture 8a</a:t>
            </a:r>
            <a:endParaRPr lang="en-US" sz="4800" dirty="0"/>
          </a:p>
        </p:txBody>
      </p:sp>
      <p:sp>
        <p:nvSpPr>
          <p:cNvPr id="3" name="Subtitle 2"/>
          <p:cNvSpPr>
            <a:spLocks noGrp="1"/>
          </p:cNvSpPr>
          <p:nvPr>
            <p:ph type="subTitle" idx="1"/>
          </p:nvPr>
        </p:nvSpPr>
        <p:spPr/>
        <p:txBody>
          <a:bodyPr>
            <a:normAutofit/>
          </a:bodyPr>
          <a:lstStyle/>
          <a:p>
            <a:r>
              <a:rPr lang="en-US" sz="2800" b="1" dirty="0" smtClean="0">
                <a:solidFill>
                  <a:srgbClr val="002060"/>
                </a:solidFill>
              </a:rPr>
              <a:t>Oxidation of (-)-Borneol to (-)-Camphor</a:t>
            </a:r>
            <a:endParaRPr lang="en-US" sz="2800" b="1" dirty="0">
              <a:solidFill>
                <a:srgbClr val="002060"/>
              </a:solidFill>
            </a:endParaRPr>
          </a:p>
        </p:txBody>
      </p:sp>
    </p:spTree>
    <p:extLst>
      <p:ext uri="{BB962C8B-B14F-4D97-AF65-F5344CB8AC3E}">
        <p14:creationId xmlns:p14="http://schemas.microsoft.com/office/powerpoint/2010/main" val="5624241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rgbClr val="002060"/>
                </a:solidFill>
              </a:rPr>
              <a:t>Experimental </a:t>
            </a:r>
            <a:r>
              <a:rPr lang="en-US" dirty="0" smtClean="0">
                <a:solidFill>
                  <a:srgbClr val="002060"/>
                </a:solidFill>
              </a:rPr>
              <a:t>VI</a:t>
            </a:r>
            <a:endParaRPr lang="en-US" dirty="0"/>
          </a:p>
        </p:txBody>
      </p:sp>
      <p:sp>
        <p:nvSpPr>
          <p:cNvPr id="4" name="Content Placeholder 3"/>
          <p:cNvSpPr>
            <a:spLocks noGrp="1"/>
          </p:cNvSpPr>
          <p:nvPr>
            <p:ph sz="half" idx="1"/>
          </p:nvPr>
        </p:nvSpPr>
        <p:spPr/>
        <p:txBody>
          <a:bodyPr>
            <a:normAutofit fontScale="70000" lnSpcReduction="20000"/>
          </a:bodyPr>
          <a:lstStyle/>
          <a:p>
            <a:r>
              <a:rPr lang="en-US" dirty="0"/>
              <a:t>Using a small spatula, consolidate the crude in the center of the filter flask so that it will be just underneath the cold-finger test tube (see diagram). </a:t>
            </a:r>
            <a:endParaRPr lang="en-US" dirty="0" smtClean="0"/>
          </a:p>
          <a:p>
            <a:r>
              <a:rPr lang="en-US" dirty="0"/>
              <a:t>Attach the test tube cold finger and tightly position it in the neck of the flask. Do not place water in the tube, yet. Position the bottom of the test tube 0.5-1 cm above the crude product minimizing the gap but not touching the crude. </a:t>
            </a:r>
            <a:endParaRPr lang="en-US" dirty="0" smtClean="0"/>
          </a:p>
          <a:p>
            <a:r>
              <a:rPr lang="en-US" dirty="0" smtClean="0"/>
              <a:t>Wrap </a:t>
            </a:r>
            <a:r>
              <a:rPr lang="en-US" dirty="0"/>
              <a:t>a piece of aluminum foil around the side of the flask leaving an opening at the front so that you can watch the progress of the sublimation.</a:t>
            </a:r>
          </a:p>
          <a:p>
            <a:endParaRPr lang="en-US" dirty="0"/>
          </a:p>
          <a:p>
            <a:endParaRPr lang="en-US" dirty="0"/>
          </a:p>
        </p:txBody>
      </p:sp>
      <p:sp>
        <p:nvSpPr>
          <p:cNvPr id="5" name="Content Placeholder 4"/>
          <p:cNvSpPr>
            <a:spLocks noGrp="1"/>
          </p:cNvSpPr>
          <p:nvPr>
            <p:ph sz="half" idx="2"/>
          </p:nvPr>
        </p:nvSpPr>
        <p:spPr/>
        <p:txBody>
          <a:bodyPr>
            <a:normAutofit fontScale="70000" lnSpcReduction="20000"/>
          </a:bodyPr>
          <a:lstStyle/>
          <a:p>
            <a:r>
              <a:rPr lang="en-US" dirty="0">
                <a:solidFill>
                  <a:schemeClr val="accent4">
                    <a:lumMod val="50000"/>
                  </a:schemeClr>
                </a:solidFill>
              </a:rPr>
              <a:t>This will minimize the amount of product that sublimes on to the sides of the flask. </a:t>
            </a:r>
            <a:endParaRPr lang="en-US" dirty="0" smtClean="0">
              <a:solidFill>
                <a:schemeClr val="accent4">
                  <a:lumMod val="50000"/>
                </a:schemeClr>
              </a:solidFill>
            </a:endParaRPr>
          </a:p>
          <a:p>
            <a:r>
              <a:rPr lang="en-US" dirty="0" smtClean="0">
                <a:solidFill>
                  <a:schemeClr val="accent4">
                    <a:lumMod val="50000"/>
                  </a:schemeClr>
                </a:solidFill>
              </a:rPr>
              <a:t>Place </a:t>
            </a:r>
            <a:r>
              <a:rPr lang="en-US" dirty="0">
                <a:solidFill>
                  <a:schemeClr val="accent4">
                    <a:lumMod val="50000"/>
                  </a:schemeClr>
                </a:solidFill>
              </a:rPr>
              <a:t>a small amount of crude in a vial for reserve in case no product is isolated after the sublimation.</a:t>
            </a:r>
          </a:p>
          <a:p>
            <a:endParaRPr lang="en-US" dirty="0">
              <a:solidFill>
                <a:schemeClr val="accent4">
                  <a:lumMod val="50000"/>
                </a:schemeClr>
              </a:solidFill>
            </a:endParaRPr>
          </a:p>
        </p:txBody>
      </p:sp>
      <p:pic>
        <p:nvPicPr>
          <p:cNvPr id="6" name="Picture 5"/>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934835" y="3540065"/>
            <a:ext cx="3657600" cy="2651760"/>
          </a:xfrm>
          <a:prstGeom prst="rect">
            <a:avLst/>
          </a:prstGeom>
          <a:noFill/>
          <a:ln>
            <a:noFill/>
          </a:ln>
        </p:spPr>
      </p:pic>
    </p:spTree>
    <p:extLst>
      <p:ext uri="{BB962C8B-B14F-4D97-AF65-F5344CB8AC3E}">
        <p14:creationId xmlns:p14="http://schemas.microsoft.com/office/powerpoint/2010/main" val="42661952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arn(inVertic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barn(inVertical)">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barn(inVertical)">
                                      <p:cBhvr>
                                        <p:cTn id="17" dur="5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4">
                                            <p:txEl>
                                              <p:pRg st="1" end="1"/>
                                            </p:txEl>
                                          </p:spTgt>
                                        </p:tgtEl>
                                        <p:attrNameLst>
                                          <p:attrName>style.visibility</p:attrName>
                                        </p:attrNameLst>
                                      </p:cBhvr>
                                      <p:to>
                                        <p:strVal val="visible"/>
                                      </p:to>
                                    </p:set>
                                    <p:animEffect transition="in" filter="barn(inVertical)">
                                      <p:cBhvr>
                                        <p:cTn id="22" dur="500"/>
                                        <p:tgtEl>
                                          <p:spTgt spid="4">
                                            <p:txEl>
                                              <p:pRg st="1" end="1"/>
                                            </p:txEl>
                                          </p:spTgt>
                                        </p:tgtEl>
                                      </p:cBhvr>
                                    </p:animEffect>
                                  </p:childTnLst>
                                </p:cTn>
                              </p:par>
                              <p:par>
                                <p:cTn id="23" presetID="16" presetClass="entr" presetSubtype="21" fill="hold" nodeType="with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barn(inVertical)">
                                      <p:cBhvr>
                                        <p:cTn id="25" dur="500"/>
                                        <p:tgtEl>
                                          <p:spTgt spid="6"/>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nodeType="clickEffect">
                                  <p:stCondLst>
                                    <p:cond delay="0"/>
                                  </p:stCondLst>
                                  <p:childTnLst>
                                    <p:set>
                                      <p:cBhvr>
                                        <p:cTn id="29" dur="1" fill="hold">
                                          <p:stCondLst>
                                            <p:cond delay="0"/>
                                          </p:stCondLst>
                                        </p:cTn>
                                        <p:tgtEl>
                                          <p:spTgt spid="4">
                                            <p:txEl>
                                              <p:pRg st="2" end="2"/>
                                            </p:txEl>
                                          </p:spTgt>
                                        </p:tgtEl>
                                        <p:attrNameLst>
                                          <p:attrName>style.visibility</p:attrName>
                                        </p:attrNameLst>
                                      </p:cBhvr>
                                      <p:to>
                                        <p:strVal val="visible"/>
                                      </p:to>
                                    </p:set>
                                    <p:animEffect transition="in" filter="barn(inVertical)">
                                      <p:cBhvr>
                                        <p:cTn id="30"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rgbClr val="002060"/>
                </a:solidFill>
              </a:rPr>
              <a:t>Experimental </a:t>
            </a:r>
            <a:r>
              <a:rPr lang="en-US" dirty="0" smtClean="0">
                <a:solidFill>
                  <a:srgbClr val="002060"/>
                </a:solidFill>
              </a:rPr>
              <a:t>VII</a:t>
            </a:r>
            <a:endParaRPr lang="en-US" dirty="0"/>
          </a:p>
        </p:txBody>
      </p:sp>
      <p:sp>
        <p:nvSpPr>
          <p:cNvPr id="4" name="Content Placeholder 3"/>
          <p:cNvSpPr>
            <a:spLocks noGrp="1"/>
          </p:cNvSpPr>
          <p:nvPr>
            <p:ph sz="half" idx="1"/>
          </p:nvPr>
        </p:nvSpPr>
        <p:spPr/>
        <p:txBody>
          <a:bodyPr>
            <a:normAutofit fontScale="70000" lnSpcReduction="20000"/>
          </a:bodyPr>
          <a:lstStyle/>
          <a:p>
            <a:r>
              <a:rPr lang="en-US" dirty="0"/>
              <a:t>Place the sublimation setup on a hot plate and turn the heat on low (1-2). Heat the flask only very gently. </a:t>
            </a:r>
          </a:p>
          <a:p>
            <a:r>
              <a:rPr lang="en-US" dirty="0" smtClean="0"/>
              <a:t>Place </a:t>
            </a:r>
            <a:r>
              <a:rPr lang="en-US" dirty="0"/>
              <a:t>the ice in the test tube being careful to not let any water run down the outside of the tube and into the flask. </a:t>
            </a:r>
            <a:endParaRPr lang="en-US" dirty="0" smtClean="0"/>
          </a:p>
          <a:p>
            <a:r>
              <a:rPr lang="en-US" dirty="0"/>
              <a:t>Carefully remove the cold finger and quickly scrape the sublimed product onto a weighing paper, watch glass or pre-weighed vial. </a:t>
            </a:r>
            <a:endParaRPr lang="en-US" dirty="0" smtClean="0"/>
          </a:p>
          <a:p>
            <a:r>
              <a:rPr lang="en-US" dirty="0" smtClean="0"/>
              <a:t>Determine </a:t>
            </a:r>
            <a:r>
              <a:rPr lang="en-US" dirty="0"/>
              <a:t>the yield of the sublimed product. </a:t>
            </a:r>
            <a:endParaRPr lang="en-US" dirty="0" smtClean="0"/>
          </a:p>
          <a:p>
            <a:r>
              <a:rPr lang="en-US" dirty="0" smtClean="0"/>
              <a:t>Save </a:t>
            </a:r>
            <a:r>
              <a:rPr lang="en-US" dirty="0"/>
              <a:t>the sublimed product in a vial.</a:t>
            </a:r>
          </a:p>
          <a:p>
            <a:endParaRPr lang="en-US" dirty="0"/>
          </a:p>
        </p:txBody>
      </p:sp>
      <p:sp>
        <p:nvSpPr>
          <p:cNvPr id="5" name="Content Placeholder 4"/>
          <p:cNvSpPr>
            <a:spLocks noGrp="1"/>
          </p:cNvSpPr>
          <p:nvPr>
            <p:ph sz="half" idx="2"/>
          </p:nvPr>
        </p:nvSpPr>
        <p:spPr/>
        <p:txBody>
          <a:bodyPr>
            <a:normAutofit fontScale="70000" lnSpcReduction="20000"/>
          </a:bodyPr>
          <a:lstStyle/>
          <a:p>
            <a:r>
              <a:rPr lang="en-US" dirty="0" smtClean="0">
                <a:solidFill>
                  <a:schemeClr val="accent4">
                    <a:lumMod val="50000"/>
                  </a:schemeClr>
                </a:solidFill>
              </a:rPr>
              <a:t>Why do we use such a low setting?</a:t>
            </a:r>
          </a:p>
          <a:p>
            <a:endParaRPr lang="en-US" dirty="0">
              <a:solidFill>
                <a:schemeClr val="accent4">
                  <a:lumMod val="50000"/>
                </a:schemeClr>
              </a:solidFill>
            </a:endParaRPr>
          </a:p>
          <a:p>
            <a:endParaRPr lang="en-US" dirty="0" smtClean="0">
              <a:solidFill>
                <a:schemeClr val="accent4">
                  <a:lumMod val="50000"/>
                </a:schemeClr>
              </a:solidFill>
            </a:endParaRPr>
          </a:p>
          <a:p>
            <a:endParaRPr lang="en-US" dirty="0" smtClean="0">
              <a:solidFill>
                <a:schemeClr val="accent4">
                  <a:lumMod val="50000"/>
                </a:schemeClr>
              </a:solidFill>
            </a:endParaRPr>
          </a:p>
          <a:p>
            <a:r>
              <a:rPr lang="en-US" dirty="0" smtClean="0">
                <a:solidFill>
                  <a:schemeClr val="accent4">
                    <a:lumMod val="50000"/>
                  </a:schemeClr>
                </a:solidFill>
              </a:rPr>
              <a:t>Why do we not have water in the system?</a:t>
            </a:r>
          </a:p>
          <a:p>
            <a:endParaRPr lang="en-US" dirty="0">
              <a:solidFill>
                <a:schemeClr val="accent4">
                  <a:lumMod val="50000"/>
                </a:schemeClr>
              </a:solidFill>
            </a:endParaRPr>
          </a:p>
          <a:p>
            <a:endParaRPr lang="en-US" dirty="0" smtClean="0">
              <a:solidFill>
                <a:schemeClr val="accent4">
                  <a:lumMod val="50000"/>
                </a:schemeClr>
              </a:solidFill>
            </a:endParaRPr>
          </a:p>
          <a:p>
            <a:endParaRPr lang="en-US" dirty="0">
              <a:solidFill>
                <a:schemeClr val="accent4">
                  <a:lumMod val="50000"/>
                </a:schemeClr>
              </a:solidFill>
            </a:endParaRPr>
          </a:p>
        </p:txBody>
      </p:sp>
      <p:sp>
        <p:nvSpPr>
          <p:cNvPr id="6" name="TextBox 5"/>
          <p:cNvSpPr txBox="1"/>
          <p:nvPr/>
        </p:nvSpPr>
        <p:spPr>
          <a:xfrm>
            <a:off x="4836198" y="2312382"/>
            <a:ext cx="3472104" cy="923330"/>
          </a:xfrm>
          <a:prstGeom prst="rect">
            <a:avLst/>
          </a:prstGeom>
          <a:noFill/>
        </p:spPr>
        <p:txBody>
          <a:bodyPr wrap="none" rtlCol="0">
            <a:spAutoFit/>
          </a:bodyPr>
          <a:lstStyle/>
          <a:p>
            <a:r>
              <a:rPr lang="en-US" b="1" dirty="0" smtClean="0">
                <a:solidFill>
                  <a:srgbClr val="FF0000"/>
                </a:solidFill>
                <a:latin typeface="Times New Roman" panose="02020603050405020304" pitchFamily="18" charset="0"/>
                <a:cs typeface="Times New Roman" panose="02020603050405020304" pitchFamily="18" charset="0"/>
              </a:rPr>
              <a:t>Camphor is very volatile. Higher </a:t>
            </a:r>
            <a:br>
              <a:rPr lang="en-US" b="1" dirty="0" smtClean="0">
                <a:solidFill>
                  <a:srgbClr val="FF0000"/>
                </a:solidFill>
                <a:latin typeface="Times New Roman" panose="02020603050405020304" pitchFamily="18" charset="0"/>
                <a:cs typeface="Times New Roman" panose="02020603050405020304" pitchFamily="18" charset="0"/>
              </a:rPr>
            </a:br>
            <a:r>
              <a:rPr lang="en-US" b="1" dirty="0" smtClean="0">
                <a:solidFill>
                  <a:srgbClr val="FF0000"/>
                </a:solidFill>
                <a:latin typeface="Times New Roman" panose="02020603050405020304" pitchFamily="18" charset="0"/>
                <a:cs typeface="Times New Roman" panose="02020603050405020304" pitchFamily="18" charset="0"/>
              </a:rPr>
              <a:t>temperatures make it difficult </a:t>
            </a:r>
            <a:br>
              <a:rPr lang="en-US" b="1" dirty="0" smtClean="0">
                <a:solidFill>
                  <a:srgbClr val="FF0000"/>
                </a:solidFill>
                <a:latin typeface="Times New Roman" panose="02020603050405020304" pitchFamily="18" charset="0"/>
                <a:cs typeface="Times New Roman" panose="02020603050405020304" pitchFamily="18" charset="0"/>
              </a:rPr>
            </a:br>
            <a:r>
              <a:rPr lang="en-US" b="1" dirty="0" smtClean="0">
                <a:solidFill>
                  <a:srgbClr val="FF0000"/>
                </a:solidFill>
                <a:latin typeface="Times New Roman" panose="02020603050405020304" pitchFamily="18" charset="0"/>
                <a:cs typeface="Times New Roman" panose="02020603050405020304" pitchFamily="18" charset="0"/>
              </a:rPr>
              <a:t>to deposit.</a:t>
            </a:r>
            <a:endParaRPr lang="en-US" b="1" dirty="0">
              <a:solidFill>
                <a:srgbClr val="FF0000"/>
              </a:solidFill>
              <a:latin typeface="Times New Roman" panose="02020603050405020304" pitchFamily="18" charset="0"/>
              <a:cs typeface="Times New Roman" panose="02020603050405020304" pitchFamily="18" charset="0"/>
            </a:endParaRPr>
          </a:p>
        </p:txBody>
      </p:sp>
      <p:sp>
        <p:nvSpPr>
          <p:cNvPr id="7" name="TextBox 6"/>
          <p:cNvSpPr txBox="1"/>
          <p:nvPr/>
        </p:nvSpPr>
        <p:spPr>
          <a:xfrm>
            <a:off x="4836198" y="3857404"/>
            <a:ext cx="4324902" cy="923330"/>
          </a:xfrm>
          <a:prstGeom prst="rect">
            <a:avLst/>
          </a:prstGeom>
          <a:noFill/>
        </p:spPr>
        <p:txBody>
          <a:bodyPr wrap="none" rtlCol="0">
            <a:spAutoFit/>
          </a:bodyPr>
          <a:lstStyle/>
          <a:p>
            <a:r>
              <a:rPr lang="en-US" b="1" dirty="0" smtClean="0">
                <a:solidFill>
                  <a:srgbClr val="FF0000"/>
                </a:solidFill>
                <a:latin typeface="Times New Roman" panose="02020603050405020304" pitchFamily="18" charset="0"/>
                <a:cs typeface="Times New Roman" panose="02020603050405020304" pitchFamily="18" charset="0"/>
              </a:rPr>
              <a:t>Any water that runs down the cold-finger </a:t>
            </a:r>
            <a:br>
              <a:rPr lang="en-US" b="1" dirty="0" smtClean="0">
                <a:solidFill>
                  <a:srgbClr val="FF0000"/>
                </a:solidFill>
                <a:latin typeface="Times New Roman" panose="02020603050405020304" pitchFamily="18" charset="0"/>
                <a:cs typeface="Times New Roman" panose="02020603050405020304" pitchFamily="18" charset="0"/>
              </a:rPr>
            </a:br>
            <a:r>
              <a:rPr lang="en-US" b="1" dirty="0" smtClean="0">
                <a:solidFill>
                  <a:srgbClr val="FF0000"/>
                </a:solidFill>
                <a:latin typeface="Times New Roman" panose="02020603050405020304" pitchFamily="18" charset="0"/>
                <a:cs typeface="Times New Roman" panose="02020603050405020304" pitchFamily="18" charset="0"/>
              </a:rPr>
              <a:t>make the product wet and can cause the </a:t>
            </a:r>
            <a:br>
              <a:rPr lang="en-US" b="1" dirty="0" smtClean="0">
                <a:solidFill>
                  <a:srgbClr val="FF0000"/>
                </a:solidFill>
                <a:latin typeface="Times New Roman" panose="02020603050405020304" pitchFamily="18" charset="0"/>
                <a:cs typeface="Times New Roman" panose="02020603050405020304" pitchFamily="18" charset="0"/>
              </a:rPr>
            </a:br>
            <a:r>
              <a:rPr lang="en-US" b="1" dirty="0" smtClean="0">
                <a:solidFill>
                  <a:srgbClr val="FF0000"/>
                </a:solidFill>
                <a:latin typeface="Times New Roman" panose="02020603050405020304" pitchFamily="18" charset="0"/>
                <a:cs typeface="Times New Roman" panose="02020603050405020304" pitchFamily="18" charset="0"/>
              </a:rPr>
              <a:t>filter flask to crack.</a:t>
            </a:r>
            <a:endParaRPr lang="en-US"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425458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arn(inVertic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barn(inVertical)">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3" presetClass="entr" presetSubtype="16"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p:cTn id="17" dur="500" fill="hold"/>
                                        <p:tgtEl>
                                          <p:spTgt spid="6"/>
                                        </p:tgtEl>
                                        <p:attrNameLst>
                                          <p:attrName>ppt_w</p:attrName>
                                        </p:attrNameLst>
                                      </p:cBhvr>
                                      <p:tavLst>
                                        <p:tav tm="0">
                                          <p:val>
                                            <p:fltVal val="0"/>
                                          </p:val>
                                        </p:tav>
                                        <p:tav tm="100000">
                                          <p:val>
                                            <p:strVal val="#ppt_w"/>
                                          </p:val>
                                        </p:tav>
                                      </p:tavLst>
                                    </p:anim>
                                    <p:anim calcmode="lin" valueType="num">
                                      <p:cBhvr>
                                        <p:cTn id="18" dur="500" fill="hold"/>
                                        <p:tgtEl>
                                          <p:spTgt spid="6"/>
                                        </p:tgtEl>
                                        <p:attrNameLst>
                                          <p:attrName>ppt_h</p:attrName>
                                        </p:attrNameLst>
                                      </p:cBhvr>
                                      <p:tavLst>
                                        <p:tav tm="0">
                                          <p:val>
                                            <p:fltVal val="0"/>
                                          </p:val>
                                        </p:tav>
                                        <p:tav tm="100000">
                                          <p:val>
                                            <p:strVal val="#ppt_h"/>
                                          </p:val>
                                        </p:tav>
                                      </p:tavLst>
                                    </p:anim>
                                    <p:animEffect transition="in" filter="fade">
                                      <p:cBhvr>
                                        <p:cTn id="19" dur="500"/>
                                        <p:tgtEl>
                                          <p:spTgt spid="6"/>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nodeType="clickEffect">
                                  <p:stCondLst>
                                    <p:cond delay="0"/>
                                  </p:stCondLst>
                                  <p:childTnLst>
                                    <p:set>
                                      <p:cBhvr>
                                        <p:cTn id="23" dur="1" fill="hold">
                                          <p:stCondLst>
                                            <p:cond delay="0"/>
                                          </p:stCondLst>
                                        </p:cTn>
                                        <p:tgtEl>
                                          <p:spTgt spid="4">
                                            <p:txEl>
                                              <p:pRg st="1" end="1"/>
                                            </p:txEl>
                                          </p:spTgt>
                                        </p:tgtEl>
                                        <p:attrNameLst>
                                          <p:attrName>style.visibility</p:attrName>
                                        </p:attrNameLst>
                                      </p:cBhvr>
                                      <p:to>
                                        <p:strVal val="visible"/>
                                      </p:to>
                                    </p:set>
                                    <p:animEffect transition="in" filter="barn(inVertical)">
                                      <p:cBhvr>
                                        <p:cTn id="24" dur="500"/>
                                        <p:tgtEl>
                                          <p:spTgt spid="4">
                                            <p:txEl>
                                              <p:pRg st="1" end="1"/>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nodeType="clickEffect">
                                  <p:stCondLst>
                                    <p:cond delay="0"/>
                                  </p:stCondLst>
                                  <p:childTnLst>
                                    <p:set>
                                      <p:cBhvr>
                                        <p:cTn id="28" dur="1" fill="hold">
                                          <p:stCondLst>
                                            <p:cond delay="0"/>
                                          </p:stCondLst>
                                        </p:cTn>
                                        <p:tgtEl>
                                          <p:spTgt spid="5">
                                            <p:txEl>
                                              <p:pRg st="4" end="4"/>
                                            </p:txEl>
                                          </p:spTgt>
                                        </p:tgtEl>
                                        <p:attrNameLst>
                                          <p:attrName>style.visibility</p:attrName>
                                        </p:attrNameLst>
                                      </p:cBhvr>
                                      <p:to>
                                        <p:strVal val="visible"/>
                                      </p:to>
                                    </p:set>
                                    <p:animEffect transition="in" filter="barn(inVertical)">
                                      <p:cBhvr>
                                        <p:cTn id="29" dur="500"/>
                                        <p:tgtEl>
                                          <p:spTgt spid="5">
                                            <p:txEl>
                                              <p:pRg st="4" end="4"/>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53" presetClass="entr" presetSubtype="16" fill="hold" grpId="0" nodeType="clickEffect">
                                  <p:stCondLst>
                                    <p:cond delay="0"/>
                                  </p:stCondLst>
                                  <p:childTnLst>
                                    <p:set>
                                      <p:cBhvr>
                                        <p:cTn id="33" dur="1" fill="hold">
                                          <p:stCondLst>
                                            <p:cond delay="0"/>
                                          </p:stCondLst>
                                        </p:cTn>
                                        <p:tgtEl>
                                          <p:spTgt spid="7"/>
                                        </p:tgtEl>
                                        <p:attrNameLst>
                                          <p:attrName>style.visibility</p:attrName>
                                        </p:attrNameLst>
                                      </p:cBhvr>
                                      <p:to>
                                        <p:strVal val="visible"/>
                                      </p:to>
                                    </p:set>
                                    <p:anim calcmode="lin" valueType="num">
                                      <p:cBhvr>
                                        <p:cTn id="34" dur="500" fill="hold"/>
                                        <p:tgtEl>
                                          <p:spTgt spid="7"/>
                                        </p:tgtEl>
                                        <p:attrNameLst>
                                          <p:attrName>ppt_w</p:attrName>
                                        </p:attrNameLst>
                                      </p:cBhvr>
                                      <p:tavLst>
                                        <p:tav tm="0">
                                          <p:val>
                                            <p:fltVal val="0"/>
                                          </p:val>
                                        </p:tav>
                                        <p:tav tm="100000">
                                          <p:val>
                                            <p:strVal val="#ppt_w"/>
                                          </p:val>
                                        </p:tav>
                                      </p:tavLst>
                                    </p:anim>
                                    <p:anim calcmode="lin" valueType="num">
                                      <p:cBhvr>
                                        <p:cTn id="35" dur="500" fill="hold"/>
                                        <p:tgtEl>
                                          <p:spTgt spid="7"/>
                                        </p:tgtEl>
                                        <p:attrNameLst>
                                          <p:attrName>ppt_h</p:attrName>
                                        </p:attrNameLst>
                                      </p:cBhvr>
                                      <p:tavLst>
                                        <p:tav tm="0">
                                          <p:val>
                                            <p:fltVal val="0"/>
                                          </p:val>
                                        </p:tav>
                                        <p:tav tm="100000">
                                          <p:val>
                                            <p:strVal val="#ppt_h"/>
                                          </p:val>
                                        </p:tav>
                                      </p:tavLst>
                                    </p:anim>
                                    <p:animEffect transition="in" filter="fade">
                                      <p:cBhvr>
                                        <p:cTn id="36" dur="500"/>
                                        <p:tgtEl>
                                          <p:spTgt spid="7"/>
                                        </p:tgtEl>
                                      </p:cBhvr>
                                    </p:animEffect>
                                  </p:childTnLst>
                                </p:cTn>
                              </p:par>
                            </p:childTnLst>
                          </p:cTn>
                        </p:par>
                      </p:childTnLst>
                    </p:cTn>
                  </p:par>
                  <p:par>
                    <p:cTn id="37" fill="hold">
                      <p:stCondLst>
                        <p:cond delay="indefinite"/>
                      </p:stCondLst>
                      <p:childTnLst>
                        <p:par>
                          <p:cTn id="38" fill="hold">
                            <p:stCondLst>
                              <p:cond delay="0"/>
                            </p:stCondLst>
                            <p:childTnLst>
                              <p:par>
                                <p:cTn id="39" presetID="16" presetClass="entr" presetSubtype="21" fill="hold" nodeType="clickEffect">
                                  <p:stCondLst>
                                    <p:cond delay="0"/>
                                  </p:stCondLst>
                                  <p:childTnLst>
                                    <p:set>
                                      <p:cBhvr>
                                        <p:cTn id="40" dur="1" fill="hold">
                                          <p:stCondLst>
                                            <p:cond delay="0"/>
                                          </p:stCondLst>
                                        </p:cTn>
                                        <p:tgtEl>
                                          <p:spTgt spid="4">
                                            <p:txEl>
                                              <p:pRg st="2" end="2"/>
                                            </p:txEl>
                                          </p:spTgt>
                                        </p:tgtEl>
                                        <p:attrNameLst>
                                          <p:attrName>style.visibility</p:attrName>
                                        </p:attrNameLst>
                                      </p:cBhvr>
                                      <p:to>
                                        <p:strVal val="visible"/>
                                      </p:to>
                                    </p:set>
                                    <p:animEffect transition="in" filter="barn(inVertical)">
                                      <p:cBhvr>
                                        <p:cTn id="41" dur="500"/>
                                        <p:tgtEl>
                                          <p:spTgt spid="4">
                                            <p:txEl>
                                              <p:pRg st="2" end="2"/>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16" presetClass="entr" presetSubtype="21" fill="hold" nodeType="clickEffect">
                                  <p:stCondLst>
                                    <p:cond delay="0"/>
                                  </p:stCondLst>
                                  <p:childTnLst>
                                    <p:set>
                                      <p:cBhvr>
                                        <p:cTn id="45" dur="1" fill="hold">
                                          <p:stCondLst>
                                            <p:cond delay="0"/>
                                          </p:stCondLst>
                                        </p:cTn>
                                        <p:tgtEl>
                                          <p:spTgt spid="4">
                                            <p:txEl>
                                              <p:pRg st="3" end="3"/>
                                            </p:txEl>
                                          </p:spTgt>
                                        </p:tgtEl>
                                        <p:attrNameLst>
                                          <p:attrName>style.visibility</p:attrName>
                                        </p:attrNameLst>
                                      </p:cBhvr>
                                      <p:to>
                                        <p:strVal val="visible"/>
                                      </p:to>
                                    </p:set>
                                    <p:animEffect transition="in" filter="barn(inVertical)">
                                      <p:cBhvr>
                                        <p:cTn id="46" dur="500"/>
                                        <p:tgtEl>
                                          <p:spTgt spid="4">
                                            <p:txEl>
                                              <p:pRg st="3" end="3"/>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16" presetClass="entr" presetSubtype="21" fill="hold" nodeType="clickEffect">
                                  <p:stCondLst>
                                    <p:cond delay="0"/>
                                  </p:stCondLst>
                                  <p:childTnLst>
                                    <p:set>
                                      <p:cBhvr>
                                        <p:cTn id="50" dur="1" fill="hold">
                                          <p:stCondLst>
                                            <p:cond delay="0"/>
                                          </p:stCondLst>
                                        </p:cTn>
                                        <p:tgtEl>
                                          <p:spTgt spid="4">
                                            <p:txEl>
                                              <p:pRg st="4" end="4"/>
                                            </p:txEl>
                                          </p:spTgt>
                                        </p:tgtEl>
                                        <p:attrNameLst>
                                          <p:attrName>style.visibility</p:attrName>
                                        </p:attrNameLst>
                                      </p:cBhvr>
                                      <p:to>
                                        <p:strVal val="visible"/>
                                      </p:to>
                                    </p:set>
                                    <p:animEffect transition="in" filter="barn(inVertical)">
                                      <p:cBhvr>
                                        <p:cTn id="51"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dirty="0" smtClean="0">
                <a:solidFill>
                  <a:schemeClr val="accent5">
                    <a:lumMod val="50000"/>
                  </a:schemeClr>
                </a:solidFill>
              </a:rPr>
              <a:t>Characterization I</a:t>
            </a:r>
            <a:endParaRPr lang="en-US" sz="4000" dirty="0">
              <a:solidFill>
                <a:schemeClr val="accent5">
                  <a:lumMod val="50000"/>
                </a:schemeClr>
              </a:solidFill>
            </a:endParaRPr>
          </a:p>
        </p:txBody>
      </p:sp>
      <p:sp>
        <p:nvSpPr>
          <p:cNvPr id="5" name="Content Placeholder 4"/>
          <p:cNvSpPr>
            <a:spLocks noGrp="1"/>
          </p:cNvSpPr>
          <p:nvPr>
            <p:ph idx="1"/>
          </p:nvPr>
        </p:nvSpPr>
        <p:spPr/>
        <p:txBody>
          <a:bodyPr/>
          <a:lstStyle/>
          <a:p>
            <a:r>
              <a:rPr lang="en-US" b="1" i="1" dirty="0">
                <a:solidFill>
                  <a:schemeClr val="accent4">
                    <a:lumMod val="50000"/>
                  </a:schemeClr>
                </a:solidFill>
                <a:latin typeface="Times New Roman" panose="02020603050405020304" pitchFamily="18" charset="0"/>
                <a:cs typeface="Times New Roman" panose="02020603050405020304" pitchFamily="18" charset="0"/>
              </a:rPr>
              <a:t>Borneol (KBr</a:t>
            </a:r>
            <a:r>
              <a:rPr lang="en-US" b="1" i="1" dirty="0" smtClean="0">
                <a:solidFill>
                  <a:schemeClr val="accent4">
                    <a:lumMod val="50000"/>
                  </a:schemeClr>
                </a:solidFill>
                <a:latin typeface="Times New Roman" panose="02020603050405020304" pitchFamily="18" charset="0"/>
                <a:cs typeface="Times New Roman" panose="02020603050405020304" pitchFamily="18" charset="0"/>
              </a:rPr>
              <a:t>)</a:t>
            </a:r>
            <a:endParaRPr lang="en-US" b="1" i="1" dirty="0">
              <a:solidFill>
                <a:schemeClr val="accent4">
                  <a:lumMod val="50000"/>
                </a:schemeClr>
              </a:solidFill>
              <a:latin typeface="Times New Roman" panose="02020603050405020304" pitchFamily="18" charset="0"/>
              <a:cs typeface="Times New Roman" panose="02020603050405020304" pitchFamily="18" charset="0"/>
            </a:endParaRPr>
          </a:p>
          <a:p>
            <a:pPr lvl="1"/>
            <a:r>
              <a:rPr lang="en-US" dirty="0">
                <a:solidFill>
                  <a:srgbClr val="C00000"/>
                </a:solidFill>
                <a:latin typeface="Symbol" panose="05050102010706020507" pitchFamily="18" charset="2"/>
                <a:cs typeface="Times New Roman" panose="02020603050405020304" pitchFamily="18" charset="0"/>
              </a:rPr>
              <a:t>n</a:t>
            </a:r>
            <a:r>
              <a:rPr lang="en-US" dirty="0">
                <a:solidFill>
                  <a:srgbClr val="C00000"/>
                </a:solidFill>
                <a:latin typeface="Times New Roman" panose="02020603050405020304" pitchFamily="18" charset="0"/>
                <a:cs typeface="Times New Roman" panose="02020603050405020304" pitchFamily="18" charset="0"/>
              </a:rPr>
              <a:t>(OH)=3200-3400 cm</a:t>
            </a:r>
            <a:r>
              <a:rPr lang="en-US" baseline="30000" dirty="0">
                <a:solidFill>
                  <a:srgbClr val="C00000"/>
                </a:solidFill>
                <a:latin typeface="Times New Roman" panose="02020603050405020304" pitchFamily="18" charset="0"/>
                <a:cs typeface="Times New Roman" panose="02020603050405020304" pitchFamily="18" charset="0"/>
              </a:rPr>
              <a:t>-1</a:t>
            </a:r>
            <a:endParaRPr lang="en-US" dirty="0">
              <a:solidFill>
                <a:srgbClr val="C00000"/>
              </a:solidFill>
              <a:latin typeface="Times New Roman" panose="02020603050405020304" pitchFamily="18" charset="0"/>
              <a:cs typeface="Times New Roman" panose="02020603050405020304" pitchFamily="18" charset="0"/>
            </a:endParaRPr>
          </a:p>
          <a:p>
            <a:pPr lvl="1"/>
            <a:r>
              <a:rPr lang="en-US" dirty="0">
                <a:solidFill>
                  <a:srgbClr val="002060"/>
                </a:solidFill>
                <a:latin typeface="Symbol" panose="05050102010706020507" pitchFamily="18" charset="2"/>
                <a:cs typeface="Times New Roman" panose="02020603050405020304" pitchFamily="18" charset="0"/>
              </a:rPr>
              <a:t>n</a:t>
            </a:r>
            <a:r>
              <a:rPr lang="en-US" dirty="0">
                <a:solidFill>
                  <a:srgbClr val="002060"/>
                </a:solidFill>
                <a:latin typeface="Times New Roman" panose="02020603050405020304" pitchFamily="18" charset="0"/>
                <a:cs typeface="Times New Roman" panose="02020603050405020304" pitchFamily="18" charset="0"/>
              </a:rPr>
              <a:t>(C-OH)=1055 cm</a:t>
            </a:r>
            <a:r>
              <a:rPr lang="en-US" baseline="30000" dirty="0">
                <a:solidFill>
                  <a:srgbClr val="002060"/>
                </a:solidFill>
                <a:latin typeface="Times New Roman" panose="02020603050405020304" pitchFamily="18" charset="0"/>
                <a:cs typeface="Times New Roman" panose="02020603050405020304" pitchFamily="18" charset="0"/>
              </a:rPr>
              <a:t>-1</a:t>
            </a:r>
            <a:r>
              <a:rPr lang="en-US" dirty="0">
                <a:solidFill>
                  <a:srgbClr val="002060"/>
                </a:solidFill>
                <a:latin typeface="Times New Roman" panose="02020603050405020304" pitchFamily="18" charset="0"/>
                <a:cs typeface="Times New Roman" panose="02020603050405020304" pitchFamily="18" charset="0"/>
              </a:rPr>
              <a:t/>
            </a:r>
            <a:br>
              <a:rPr lang="en-US" dirty="0">
                <a:solidFill>
                  <a:srgbClr val="002060"/>
                </a:solidFill>
                <a:latin typeface="Times New Roman" panose="02020603050405020304" pitchFamily="18" charset="0"/>
                <a:cs typeface="Times New Roman" panose="02020603050405020304" pitchFamily="18" charset="0"/>
              </a:rPr>
            </a:br>
            <a:r>
              <a:rPr lang="en-US" dirty="0">
                <a:solidFill>
                  <a:srgbClr val="002060"/>
                </a:solidFill>
                <a:latin typeface="Times New Roman" panose="02020603050405020304" pitchFamily="18" charset="0"/>
                <a:cs typeface="Times New Roman" panose="02020603050405020304" pitchFamily="18" charset="0"/>
              </a:rPr>
              <a:t>(strong)</a:t>
            </a:r>
          </a:p>
          <a:p>
            <a:pPr lvl="1"/>
            <a:endParaRPr lang="en-US" dirty="0">
              <a:solidFill>
                <a:srgbClr val="003300"/>
              </a:solidFill>
              <a:latin typeface="Times New Roman" panose="02020603050405020304" pitchFamily="18" charset="0"/>
              <a:cs typeface="Times New Roman" panose="02020603050405020304" pitchFamily="18" charset="0"/>
            </a:endParaRPr>
          </a:p>
          <a:p>
            <a:r>
              <a:rPr lang="en-US" b="1" i="1" dirty="0" smtClean="0">
                <a:solidFill>
                  <a:srgbClr val="003300"/>
                </a:solidFill>
                <a:latin typeface="Times New Roman" panose="02020603050405020304" pitchFamily="18" charset="0"/>
                <a:cs typeface="Times New Roman" panose="02020603050405020304" pitchFamily="18" charset="0"/>
              </a:rPr>
              <a:t>Camphor (KBr)</a:t>
            </a:r>
            <a:endParaRPr lang="en-US" b="1" i="1" dirty="0">
              <a:solidFill>
                <a:srgbClr val="003300"/>
              </a:solidFill>
              <a:latin typeface="Times New Roman" panose="02020603050405020304" pitchFamily="18" charset="0"/>
              <a:cs typeface="Times New Roman" panose="02020603050405020304" pitchFamily="18" charset="0"/>
            </a:endParaRPr>
          </a:p>
          <a:p>
            <a:pPr lvl="1"/>
            <a:r>
              <a:rPr lang="en-US" dirty="0" smtClean="0">
                <a:solidFill>
                  <a:srgbClr val="C00000"/>
                </a:solidFill>
                <a:latin typeface="Symbol" panose="05050102010706020507" pitchFamily="18" charset="2"/>
                <a:cs typeface="Times New Roman" panose="02020603050405020304" pitchFamily="18" charset="0"/>
              </a:rPr>
              <a:t>n</a:t>
            </a:r>
            <a:r>
              <a:rPr lang="en-US" dirty="0" smtClean="0">
                <a:solidFill>
                  <a:srgbClr val="C00000"/>
                </a:solidFill>
                <a:latin typeface="Times New Roman" panose="02020603050405020304" pitchFamily="18" charset="0"/>
                <a:cs typeface="Times New Roman" panose="02020603050405020304" pitchFamily="18" charset="0"/>
              </a:rPr>
              <a:t>(C=O)=1744 cm</a:t>
            </a:r>
            <a:r>
              <a:rPr lang="en-US" baseline="30000" dirty="0" smtClean="0">
                <a:solidFill>
                  <a:srgbClr val="C00000"/>
                </a:solidFill>
                <a:latin typeface="Times New Roman" panose="02020603050405020304" pitchFamily="18" charset="0"/>
                <a:cs typeface="Times New Roman" panose="02020603050405020304" pitchFamily="18" charset="0"/>
              </a:rPr>
              <a:t>-1</a:t>
            </a:r>
          </a:p>
          <a:p>
            <a:pPr lvl="1"/>
            <a:endParaRPr lang="en-US" dirty="0">
              <a:solidFill>
                <a:srgbClr val="C00000"/>
              </a:solidFill>
              <a:latin typeface="Times New Roman" panose="02020603050405020304" pitchFamily="18" charset="0"/>
              <a:cs typeface="Times New Roman" panose="02020603050405020304" pitchFamily="18" charset="0"/>
            </a:endParaRPr>
          </a:p>
          <a:p>
            <a:pPr lvl="1"/>
            <a:endParaRPr lang="en-US" dirty="0"/>
          </a:p>
        </p:txBody>
      </p:sp>
      <p:pic>
        <p:nvPicPr>
          <p:cNvPr id="6" name="Picture 5"/>
          <p:cNvPicPr/>
          <p:nvPr/>
        </p:nvPicPr>
        <p:blipFill>
          <a:blip r:embed="rId2" cstate="print"/>
          <a:srcRect/>
          <a:stretch>
            <a:fillRect/>
          </a:stretch>
        </p:blipFill>
        <p:spPr bwMode="auto">
          <a:xfrm>
            <a:off x="4391246" y="2162321"/>
            <a:ext cx="4484914" cy="1828800"/>
          </a:xfrm>
          <a:prstGeom prst="rect">
            <a:avLst/>
          </a:prstGeom>
          <a:noFill/>
          <a:ln w="9525">
            <a:noFill/>
            <a:miter lim="800000"/>
            <a:headEnd/>
            <a:tailEnd/>
          </a:ln>
        </p:spPr>
      </p:pic>
      <p:pic>
        <p:nvPicPr>
          <p:cNvPr id="7" name="Picture 6"/>
          <p:cNvPicPr>
            <a:picLocks noChangeAspect="1"/>
          </p:cNvPicPr>
          <p:nvPr/>
        </p:nvPicPr>
        <p:blipFill rotWithShape="1">
          <a:blip r:embed="rId3"/>
          <a:srcRect t="16112" b="20785"/>
          <a:stretch/>
        </p:blipFill>
        <p:spPr>
          <a:xfrm>
            <a:off x="4391246" y="4267826"/>
            <a:ext cx="4484914" cy="1828800"/>
          </a:xfrm>
          <a:prstGeom prst="rect">
            <a:avLst/>
          </a:prstGeom>
        </p:spPr>
      </p:pic>
      <p:sp>
        <p:nvSpPr>
          <p:cNvPr id="8" name="TextBox 7"/>
          <p:cNvSpPr txBox="1"/>
          <p:nvPr/>
        </p:nvSpPr>
        <p:spPr>
          <a:xfrm>
            <a:off x="4735032" y="3465523"/>
            <a:ext cx="655949" cy="307777"/>
          </a:xfrm>
          <a:prstGeom prst="rect">
            <a:avLst/>
          </a:prstGeom>
          <a:noFill/>
        </p:spPr>
        <p:txBody>
          <a:bodyPr wrap="none" rtlCol="0">
            <a:spAutoFit/>
          </a:bodyPr>
          <a:lstStyle/>
          <a:p>
            <a:r>
              <a:rPr lang="en-US" sz="1400" dirty="0" smtClean="0">
                <a:solidFill>
                  <a:srgbClr val="C00000"/>
                </a:solidFill>
                <a:latin typeface="Symbol" panose="05050102010706020507" pitchFamily="18" charset="2"/>
                <a:cs typeface="Times New Roman" panose="02020603050405020304" pitchFamily="18" charset="0"/>
              </a:rPr>
              <a:t>n</a:t>
            </a:r>
            <a:r>
              <a:rPr lang="en-US" sz="1400" dirty="0" smtClean="0">
                <a:solidFill>
                  <a:srgbClr val="C00000"/>
                </a:solidFill>
                <a:latin typeface="Times New Roman" panose="02020603050405020304" pitchFamily="18" charset="0"/>
                <a:cs typeface="Times New Roman" panose="02020603050405020304" pitchFamily="18" charset="0"/>
              </a:rPr>
              <a:t>(OH)</a:t>
            </a:r>
            <a:endParaRPr lang="en-US" sz="1400" dirty="0">
              <a:solidFill>
                <a:srgbClr val="C00000"/>
              </a:solidFill>
              <a:latin typeface="Times New Roman" panose="02020603050405020304" pitchFamily="18" charset="0"/>
              <a:cs typeface="Times New Roman" panose="02020603050405020304" pitchFamily="18" charset="0"/>
            </a:endParaRPr>
          </a:p>
        </p:txBody>
      </p:sp>
      <p:sp>
        <p:nvSpPr>
          <p:cNvPr id="9" name="TextBox 8"/>
          <p:cNvSpPr txBox="1"/>
          <p:nvPr/>
        </p:nvSpPr>
        <p:spPr>
          <a:xfrm>
            <a:off x="7442528" y="3465522"/>
            <a:ext cx="835485" cy="307777"/>
          </a:xfrm>
          <a:prstGeom prst="rect">
            <a:avLst/>
          </a:prstGeom>
          <a:noFill/>
        </p:spPr>
        <p:txBody>
          <a:bodyPr wrap="none" rtlCol="0">
            <a:spAutoFit/>
          </a:bodyPr>
          <a:lstStyle/>
          <a:p>
            <a:r>
              <a:rPr lang="en-US" sz="1400" dirty="0" smtClean="0">
                <a:solidFill>
                  <a:srgbClr val="002060"/>
                </a:solidFill>
                <a:latin typeface="Symbol" panose="05050102010706020507" pitchFamily="18" charset="2"/>
                <a:cs typeface="Times New Roman" panose="02020603050405020304" pitchFamily="18" charset="0"/>
              </a:rPr>
              <a:t>n</a:t>
            </a:r>
            <a:r>
              <a:rPr lang="en-US" sz="1400" dirty="0" smtClean="0">
                <a:solidFill>
                  <a:srgbClr val="002060"/>
                </a:solidFill>
                <a:latin typeface="Times New Roman" panose="02020603050405020304" pitchFamily="18" charset="0"/>
                <a:cs typeface="Times New Roman" panose="02020603050405020304" pitchFamily="18" charset="0"/>
              </a:rPr>
              <a:t>(C-OH)</a:t>
            </a:r>
            <a:endParaRPr lang="en-US" sz="1400" dirty="0">
              <a:solidFill>
                <a:srgbClr val="002060"/>
              </a:solidFill>
              <a:latin typeface="Times New Roman" panose="02020603050405020304" pitchFamily="18" charset="0"/>
              <a:cs typeface="Times New Roman" panose="02020603050405020304" pitchFamily="18" charset="0"/>
            </a:endParaRPr>
          </a:p>
        </p:txBody>
      </p:sp>
      <p:sp>
        <p:nvSpPr>
          <p:cNvPr id="10" name="TextBox 9"/>
          <p:cNvSpPr txBox="1"/>
          <p:nvPr/>
        </p:nvSpPr>
        <p:spPr>
          <a:xfrm>
            <a:off x="5886383" y="5568804"/>
            <a:ext cx="747320" cy="307777"/>
          </a:xfrm>
          <a:prstGeom prst="rect">
            <a:avLst/>
          </a:prstGeom>
          <a:noFill/>
        </p:spPr>
        <p:txBody>
          <a:bodyPr wrap="none" rtlCol="0">
            <a:spAutoFit/>
          </a:bodyPr>
          <a:lstStyle/>
          <a:p>
            <a:r>
              <a:rPr lang="en-US" sz="1400" dirty="0" smtClean="0">
                <a:solidFill>
                  <a:srgbClr val="C00000"/>
                </a:solidFill>
                <a:latin typeface="Symbol" panose="05050102010706020507" pitchFamily="18" charset="2"/>
                <a:cs typeface="Times New Roman" panose="02020603050405020304" pitchFamily="18" charset="0"/>
              </a:rPr>
              <a:t>n</a:t>
            </a:r>
            <a:r>
              <a:rPr lang="en-US" sz="1400" dirty="0" smtClean="0">
                <a:solidFill>
                  <a:srgbClr val="C00000"/>
                </a:solidFill>
                <a:latin typeface="Times New Roman" panose="02020603050405020304" pitchFamily="18" charset="0"/>
                <a:cs typeface="Times New Roman" panose="02020603050405020304" pitchFamily="18" charset="0"/>
              </a:rPr>
              <a:t>(C=O)</a:t>
            </a:r>
            <a:endParaRPr lang="en-US" sz="1400" dirty="0">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02137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arn(inVertical)">
                                      <p:cBhvr>
                                        <p:cTn id="7" dur="500"/>
                                        <p:tgtEl>
                                          <p:spTgt spid="5">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nodeType="click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animEffect transition="in" filter="barn(inVertical)">
                                      <p:cBhvr>
                                        <p:cTn id="15" dur="500"/>
                                        <p:tgtEl>
                                          <p:spTgt spid="5">
                                            <p:txEl>
                                              <p:pRg st="1" end="1"/>
                                            </p:txEl>
                                          </p:spTgt>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barn(inVertical)">
                                      <p:cBhvr>
                                        <p:cTn id="18" dur="500"/>
                                        <p:tgtEl>
                                          <p:spTgt spid="8"/>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nodeType="clickEffect">
                                  <p:stCondLst>
                                    <p:cond delay="0"/>
                                  </p:stCondLst>
                                  <p:childTnLst>
                                    <p:set>
                                      <p:cBhvr>
                                        <p:cTn id="22" dur="1" fill="hold">
                                          <p:stCondLst>
                                            <p:cond delay="0"/>
                                          </p:stCondLst>
                                        </p:cTn>
                                        <p:tgtEl>
                                          <p:spTgt spid="5">
                                            <p:txEl>
                                              <p:pRg st="2" end="2"/>
                                            </p:txEl>
                                          </p:spTgt>
                                        </p:tgtEl>
                                        <p:attrNameLst>
                                          <p:attrName>style.visibility</p:attrName>
                                        </p:attrNameLst>
                                      </p:cBhvr>
                                      <p:to>
                                        <p:strVal val="visible"/>
                                      </p:to>
                                    </p:set>
                                    <p:animEffect transition="in" filter="barn(inVertical)">
                                      <p:cBhvr>
                                        <p:cTn id="23" dur="500"/>
                                        <p:tgtEl>
                                          <p:spTgt spid="5">
                                            <p:txEl>
                                              <p:pRg st="2" end="2"/>
                                            </p:txEl>
                                          </p:spTgt>
                                        </p:tgtEl>
                                      </p:cBhvr>
                                    </p:animEffect>
                                  </p:childTnLst>
                                </p:cTn>
                              </p:par>
                              <p:par>
                                <p:cTn id="24" presetID="16" presetClass="entr" presetSubtype="21" fill="hold" grpId="0" nodeType="with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barn(inVertical)">
                                      <p:cBhvr>
                                        <p:cTn id="26" dur="500"/>
                                        <p:tgtEl>
                                          <p:spTgt spid="9"/>
                                        </p:tgtEl>
                                      </p:cBhvr>
                                    </p:animEffect>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nodeType="clickEffect">
                                  <p:stCondLst>
                                    <p:cond delay="0"/>
                                  </p:stCondLst>
                                  <p:childTnLst>
                                    <p:set>
                                      <p:cBhvr>
                                        <p:cTn id="30" dur="1" fill="hold">
                                          <p:stCondLst>
                                            <p:cond delay="0"/>
                                          </p:stCondLst>
                                        </p:cTn>
                                        <p:tgtEl>
                                          <p:spTgt spid="5">
                                            <p:txEl>
                                              <p:pRg st="4" end="4"/>
                                            </p:txEl>
                                          </p:spTgt>
                                        </p:tgtEl>
                                        <p:attrNameLst>
                                          <p:attrName>style.visibility</p:attrName>
                                        </p:attrNameLst>
                                      </p:cBhvr>
                                      <p:to>
                                        <p:strVal val="visible"/>
                                      </p:to>
                                    </p:set>
                                    <p:animEffect transition="in" filter="barn(inVertical)">
                                      <p:cBhvr>
                                        <p:cTn id="31" dur="500"/>
                                        <p:tgtEl>
                                          <p:spTgt spid="5">
                                            <p:txEl>
                                              <p:pRg st="4" end="4"/>
                                            </p:txEl>
                                          </p:spTgt>
                                        </p:tgtEl>
                                      </p:cBhvr>
                                    </p:animEffect>
                                  </p:childTnLst>
                                </p:cTn>
                              </p:par>
                              <p:par>
                                <p:cTn id="32" presetID="16" presetClass="entr" presetSubtype="21" fill="hold" nodeType="withEffect">
                                  <p:stCondLst>
                                    <p:cond delay="0"/>
                                  </p:stCondLst>
                                  <p:childTnLst>
                                    <p:set>
                                      <p:cBhvr>
                                        <p:cTn id="33" dur="1" fill="hold">
                                          <p:stCondLst>
                                            <p:cond delay="0"/>
                                          </p:stCondLst>
                                        </p:cTn>
                                        <p:tgtEl>
                                          <p:spTgt spid="7"/>
                                        </p:tgtEl>
                                        <p:attrNameLst>
                                          <p:attrName>style.visibility</p:attrName>
                                        </p:attrNameLst>
                                      </p:cBhvr>
                                      <p:to>
                                        <p:strVal val="visible"/>
                                      </p:to>
                                    </p:set>
                                    <p:animEffect transition="in" filter="barn(inVertical)">
                                      <p:cBhvr>
                                        <p:cTn id="34" dur="500"/>
                                        <p:tgtEl>
                                          <p:spTgt spid="7"/>
                                        </p:tgtEl>
                                      </p:cBhvr>
                                    </p:animEffect>
                                  </p:childTnLst>
                                </p:cTn>
                              </p:par>
                            </p:childTnLst>
                          </p:cTn>
                        </p:par>
                      </p:childTnLst>
                    </p:cTn>
                  </p:par>
                  <p:par>
                    <p:cTn id="35" fill="hold">
                      <p:stCondLst>
                        <p:cond delay="indefinite"/>
                      </p:stCondLst>
                      <p:childTnLst>
                        <p:par>
                          <p:cTn id="36" fill="hold">
                            <p:stCondLst>
                              <p:cond delay="0"/>
                            </p:stCondLst>
                            <p:childTnLst>
                              <p:par>
                                <p:cTn id="37" presetID="16" presetClass="entr" presetSubtype="21" fill="hold" nodeType="clickEffect">
                                  <p:stCondLst>
                                    <p:cond delay="0"/>
                                  </p:stCondLst>
                                  <p:childTnLst>
                                    <p:set>
                                      <p:cBhvr>
                                        <p:cTn id="38" dur="1" fill="hold">
                                          <p:stCondLst>
                                            <p:cond delay="0"/>
                                          </p:stCondLst>
                                        </p:cTn>
                                        <p:tgtEl>
                                          <p:spTgt spid="5">
                                            <p:txEl>
                                              <p:pRg st="5" end="5"/>
                                            </p:txEl>
                                          </p:spTgt>
                                        </p:tgtEl>
                                        <p:attrNameLst>
                                          <p:attrName>style.visibility</p:attrName>
                                        </p:attrNameLst>
                                      </p:cBhvr>
                                      <p:to>
                                        <p:strVal val="visible"/>
                                      </p:to>
                                    </p:set>
                                    <p:animEffect transition="in" filter="barn(inVertical)">
                                      <p:cBhvr>
                                        <p:cTn id="39" dur="500"/>
                                        <p:tgtEl>
                                          <p:spTgt spid="5">
                                            <p:txEl>
                                              <p:pRg st="5" end="5"/>
                                            </p:txEl>
                                          </p:spTgt>
                                        </p:tgtEl>
                                      </p:cBhvr>
                                    </p:animEffect>
                                  </p:childTnLst>
                                </p:cTn>
                              </p:par>
                              <p:par>
                                <p:cTn id="40" presetID="16" presetClass="entr" presetSubtype="21" fill="hold" grpId="0" nodeType="withEffect">
                                  <p:stCondLst>
                                    <p:cond delay="0"/>
                                  </p:stCondLst>
                                  <p:childTnLst>
                                    <p:set>
                                      <p:cBhvr>
                                        <p:cTn id="41" dur="1" fill="hold">
                                          <p:stCondLst>
                                            <p:cond delay="0"/>
                                          </p:stCondLst>
                                        </p:cTn>
                                        <p:tgtEl>
                                          <p:spTgt spid="10"/>
                                        </p:tgtEl>
                                        <p:attrNameLst>
                                          <p:attrName>style.visibility</p:attrName>
                                        </p:attrNameLst>
                                      </p:cBhvr>
                                      <p:to>
                                        <p:strVal val="visible"/>
                                      </p:to>
                                    </p:set>
                                    <p:animEffect transition="in" filter="barn(inVertical)">
                                      <p:cBhvr>
                                        <p:cTn id="4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dirty="0" smtClean="0">
                <a:solidFill>
                  <a:srgbClr val="002060"/>
                </a:solidFill>
              </a:rPr>
              <a:t>Introduction</a:t>
            </a:r>
            <a:endParaRPr lang="en-US" sz="4000" dirty="0">
              <a:solidFill>
                <a:srgbClr val="002060"/>
              </a:solidFill>
            </a:endParaRPr>
          </a:p>
        </p:txBody>
      </p:sp>
      <p:sp>
        <p:nvSpPr>
          <p:cNvPr id="3" name="Content Placeholder 2"/>
          <p:cNvSpPr>
            <a:spLocks noGrp="1"/>
          </p:cNvSpPr>
          <p:nvPr>
            <p:ph idx="1"/>
          </p:nvPr>
        </p:nvSpPr>
        <p:spPr>
          <a:xfrm>
            <a:off x="628650" y="1825625"/>
            <a:ext cx="6789420" cy="4351338"/>
          </a:xfrm>
        </p:spPr>
        <p:txBody>
          <a:bodyPr>
            <a:noAutofit/>
          </a:bodyPr>
          <a:lstStyle/>
          <a:p>
            <a:r>
              <a:rPr lang="en-US" sz="2400" dirty="0"/>
              <a:t>Camphor is a terpenoid that can be isolated from camphor laurel (picture on the right shows the leaves of a tree on </a:t>
            </a:r>
            <a:r>
              <a:rPr lang="en-US" sz="2400" dirty="0" err="1"/>
              <a:t>Gayley</a:t>
            </a:r>
            <a:r>
              <a:rPr lang="en-US" sz="2400" dirty="0"/>
              <a:t> Avenue), the </a:t>
            </a:r>
            <a:r>
              <a:rPr lang="en-US" sz="2400" dirty="0" err="1"/>
              <a:t>kapur</a:t>
            </a:r>
            <a:r>
              <a:rPr lang="en-US" sz="2400" dirty="0"/>
              <a:t> </a:t>
            </a:r>
            <a:r>
              <a:rPr lang="en-US" sz="2400" dirty="0" smtClean="0"/>
              <a:t/>
            </a:r>
            <a:br>
              <a:rPr lang="en-US" sz="2400" dirty="0" smtClean="0"/>
            </a:br>
            <a:r>
              <a:rPr lang="en-US" sz="2400" dirty="0" smtClean="0"/>
              <a:t>tree</a:t>
            </a:r>
            <a:r>
              <a:rPr lang="en-US" sz="2400" dirty="0"/>
              <a:t>, camphor basil or rosemary leaves</a:t>
            </a:r>
            <a:r>
              <a:rPr lang="en-US" sz="2400" dirty="0" smtClean="0"/>
              <a:t>.</a:t>
            </a:r>
          </a:p>
          <a:p>
            <a:r>
              <a:rPr lang="en-US" sz="2400" dirty="0"/>
              <a:t>In biosynthesis, it is obtained from </a:t>
            </a:r>
            <a:r>
              <a:rPr lang="en-US" sz="2400" dirty="0" err="1"/>
              <a:t>geranyl</a:t>
            </a:r>
            <a:r>
              <a:rPr lang="en-US" sz="2400" dirty="0"/>
              <a:t> pyrophosphate via cyclization. The hydrolysis </a:t>
            </a:r>
            <a:r>
              <a:rPr lang="en-US" sz="2400" dirty="0" smtClean="0"/>
              <a:t/>
            </a:r>
            <a:br>
              <a:rPr lang="en-US" sz="2400" dirty="0" smtClean="0"/>
            </a:br>
            <a:r>
              <a:rPr lang="en-US" sz="2400" dirty="0" smtClean="0"/>
              <a:t>of </a:t>
            </a:r>
            <a:r>
              <a:rPr lang="en-US" sz="2400" dirty="0" err="1"/>
              <a:t>bornyl</a:t>
            </a:r>
            <a:r>
              <a:rPr lang="en-US" sz="2400" dirty="0"/>
              <a:t> pyrophosphate and the oxidation of borneol affords D-(+)-camphor. </a:t>
            </a:r>
            <a:endParaRPr lang="en-US" sz="2400" dirty="0" smtClean="0"/>
          </a:p>
          <a:p>
            <a:r>
              <a:rPr lang="en-US" sz="2400" dirty="0" smtClean="0"/>
              <a:t>Industrially</a:t>
            </a:r>
            <a:r>
              <a:rPr lang="en-US" sz="2400" dirty="0"/>
              <a:t>, it can be obtained from </a:t>
            </a:r>
            <a:r>
              <a:rPr lang="en-US" sz="2400" dirty="0">
                <a:latin typeface="Symbol" panose="05050102010706020507" pitchFamily="18" charset="2"/>
                <a:ea typeface="Tahoma" panose="020B0604030504040204" pitchFamily="34" charset="0"/>
                <a:cs typeface="Tahoma" panose="020B0604030504040204" pitchFamily="34" charset="0"/>
              </a:rPr>
              <a:t>a</a:t>
            </a:r>
            <a:r>
              <a:rPr lang="en-US" sz="2400" dirty="0"/>
              <a:t>-pinene </a:t>
            </a:r>
            <a:r>
              <a:rPr lang="en-US" sz="2400" dirty="0" smtClean="0"/>
              <a:t/>
            </a:r>
            <a:br>
              <a:rPr lang="en-US" sz="2400" dirty="0" smtClean="0"/>
            </a:br>
            <a:r>
              <a:rPr lang="en-US" sz="2400" dirty="0" smtClean="0"/>
              <a:t>by </a:t>
            </a:r>
            <a:r>
              <a:rPr lang="en-US" sz="2400" dirty="0"/>
              <a:t>two rearrangements reactions. The hydrolysis </a:t>
            </a:r>
            <a:r>
              <a:rPr lang="en-US" sz="2400" dirty="0" smtClean="0"/>
              <a:t/>
            </a:r>
            <a:br>
              <a:rPr lang="en-US" sz="2400" dirty="0" smtClean="0"/>
            </a:br>
            <a:r>
              <a:rPr lang="en-US" sz="2400" dirty="0" smtClean="0"/>
              <a:t>of the </a:t>
            </a:r>
            <a:r>
              <a:rPr lang="en-US" sz="2400" dirty="0" err="1"/>
              <a:t>isobornyl</a:t>
            </a:r>
            <a:r>
              <a:rPr lang="en-US" sz="2400" dirty="0"/>
              <a:t> acetate leads to borneol that is oxidized to form racemic camphor.</a:t>
            </a:r>
          </a:p>
          <a:p>
            <a:endParaRPr lang="en-US" sz="2400" dirty="0"/>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290479" y="1963848"/>
            <a:ext cx="1371600" cy="1920240"/>
          </a:xfrm>
          <a:prstGeom prst="rect">
            <a:avLst/>
          </a:prstGeom>
          <a:noFill/>
          <a:ln>
            <a:noFill/>
          </a:ln>
        </p:spPr>
      </p:pic>
    </p:spTree>
    <p:extLst>
      <p:ext uri="{BB962C8B-B14F-4D97-AF65-F5344CB8AC3E}">
        <p14:creationId xmlns:p14="http://schemas.microsoft.com/office/powerpoint/2010/main" val="38960447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barn(inVertical)">
                                      <p:cBhvr>
                                        <p:cTn id="10" dur="5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barn(inVertical)">
                                      <p:cBhvr>
                                        <p:cTn id="15" dur="500"/>
                                        <p:tgtEl>
                                          <p:spTgt spid="3">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barn(inVertical)">
                                      <p:cBhvr>
                                        <p:cTn id="20"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dirty="0" smtClean="0">
                <a:solidFill>
                  <a:srgbClr val="002060"/>
                </a:solidFill>
              </a:rPr>
              <a:t>Oxidation in Organic Chemistry</a:t>
            </a:r>
            <a:endParaRPr lang="en-US" sz="4000" dirty="0">
              <a:solidFill>
                <a:srgbClr val="002060"/>
              </a:solidFill>
            </a:endParaRPr>
          </a:p>
        </p:txBody>
      </p:sp>
      <p:sp>
        <p:nvSpPr>
          <p:cNvPr id="3" name="Content Placeholder 2"/>
          <p:cNvSpPr>
            <a:spLocks noGrp="1"/>
          </p:cNvSpPr>
          <p:nvPr>
            <p:ph idx="1"/>
          </p:nvPr>
        </p:nvSpPr>
        <p:spPr>
          <a:xfrm>
            <a:off x="628649" y="1825625"/>
            <a:ext cx="8004987" cy="4351338"/>
          </a:xfrm>
        </p:spPr>
        <p:txBody>
          <a:bodyPr>
            <a:normAutofit/>
          </a:bodyPr>
          <a:lstStyle/>
          <a:p>
            <a:r>
              <a:rPr lang="en-US" dirty="0"/>
              <a:t>The following experiment illustrates the oxidation of a secondary alcohol to a ketone. </a:t>
            </a:r>
            <a:endParaRPr lang="en-US" dirty="0" smtClean="0"/>
          </a:p>
          <a:p>
            <a:r>
              <a:rPr lang="en-US" dirty="0" smtClean="0"/>
              <a:t>This could be accomplished using </a:t>
            </a:r>
            <a:r>
              <a:rPr lang="en-US" dirty="0"/>
              <a:t>different </a:t>
            </a:r>
            <a:r>
              <a:rPr lang="en-US" dirty="0" smtClean="0"/>
              <a:t>oxidants, i.e</a:t>
            </a:r>
            <a:r>
              <a:rPr lang="en-US" dirty="0"/>
              <a:t>., </a:t>
            </a:r>
            <a:r>
              <a:rPr lang="en-US" dirty="0" err="1" smtClean="0"/>
              <a:t>oxone</a:t>
            </a:r>
            <a:r>
              <a:rPr lang="en-US" dirty="0" smtClean="0"/>
              <a:t> (KHSO</a:t>
            </a:r>
            <a:r>
              <a:rPr lang="en-US" baseline="-25000" dirty="0" smtClean="0"/>
              <a:t>5</a:t>
            </a:r>
            <a:r>
              <a:rPr lang="en-US" dirty="0" smtClean="0"/>
              <a:t>), </a:t>
            </a:r>
            <a:r>
              <a:rPr lang="en-US" dirty="0"/>
              <a:t>dichromate, PCC, </a:t>
            </a:r>
            <a:r>
              <a:rPr lang="en-US" dirty="0" err="1"/>
              <a:t>oxalyl</a:t>
            </a:r>
            <a:r>
              <a:rPr lang="en-US" dirty="0"/>
              <a:t> chloride/DMSO (</a:t>
            </a:r>
            <a:r>
              <a:rPr lang="en-US" dirty="0" err="1"/>
              <a:t>Swern</a:t>
            </a:r>
            <a:r>
              <a:rPr lang="en-US" dirty="0"/>
              <a:t> oxidation</a:t>
            </a:r>
            <a:r>
              <a:rPr lang="en-US" dirty="0" smtClean="0"/>
              <a:t>).</a:t>
            </a:r>
          </a:p>
          <a:p>
            <a:r>
              <a:rPr lang="en-US" dirty="0" smtClean="0"/>
              <a:t>In this course, hypochlorous </a:t>
            </a:r>
            <a:r>
              <a:rPr lang="en-US" dirty="0"/>
              <a:t>acid </a:t>
            </a:r>
            <a:r>
              <a:rPr lang="en-US" dirty="0" smtClean="0"/>
              <a:t>(</a:t>
            </a:r>
            <a:r>
              <a:rPr lang="en-US" dirty="0" err="1" smtClean="0"/>
              <a:t>HOCl</a:t>
            </a:r>
            <a:r>
              <a:rPr lang="en-US" dirty="0" smtClean="0"/>
              <a:t>) is used. </a:t>
            </a:r>
            <a:br>
              <a:rPr lang="en-US" dirty="0" smtClean="0"/>
            </a:br>
            <a:r>
              <a:rPr lang="en-US" dirty="0" smtClean="0"/>
              <a:t>It obtained </a:t>
            </a:r>
            <a:r>
              <a:rPr lang="en-US" dirty="0"/>
              <a:t>from the reaction of hypochlorite </a:t>
            </a:r>
            <a:r>
              <a:rPr lang="en-US" dirty="0" smtClean="0"/>
              <a:t>(from bleach) and </a:t>
            </a:r>
            <a:r>
              <a:rPr lang="en-US" dirty="0"/>
              <a:t>acetic acid. </a:t>
            </a:r>
            <a:r>
              <a:rPr lang="en-US" dirty="0" smtClean="0"/>
              <a:t/>
            </a:r>
            <a:br>
              <a:rPr lang="en-US" dirty="0" smtClean="0"/>
            </a:br>
            <a:endParaRPr lang="en-US" dirty="0" smtClean="0"/>
          </a:p>
          <a:p>
            <a:pPr lvl="1"/>
            <a:r>
              <a:rPr lang="en-US" b="1" dirty="0" err="1" smtClean="0">
                <a:solidFill>
                  <a:schemeClr val="accent5">
                    <a:lumMod val="50000"/>
                  </a:schemeClr>
                </a:solidFill>
              </a:rPr>
              <a:t>OCl</a:t>
            </a:r>
            <a:r>
              <a:rPr lang="en-US" b="1" baseline="30000" dirty="0" smtClean="0">
                <a:solidFill>
                  <a:schemeClr val="accent5">
                    <a:lumMod val="50000"/>
                  </a:schemeClr>
                </a:solidFill>
              </a:rPr>
              <a:t>-</a:t>
            </a:r>
            <a:r>
              <a:rPr lang="en-US" b="1" dirty="0" smtClean="0">
                <a:solidFill>
                  <a:schemeClr val="accent5">
                    <a:lumMod val="50000"/>
                  </a:schemeClr>
                </a:solidFill>
              </a:rPr>
              <a:t>    +    CH</a:t>
            </a:r>
            <a:r>
              <a:rPr lang="en-US" b="1" baseline="-25000" dirty="0" smtClean="0">
                <a:solidFill>
                  <a:schemeClr val="accent5">
                    <a:lumMod val="50000"/>
                  </a:schemeClr>
                </a:solidFill>
              </a:rPr>
              <a:t>3</a:t>
            </a:r>
            <a:r>
              <a:rPr lang="en-US" b="1" dirty="0" smtClean="0">
                <a:solidFill>
                  <a:schemeClr val="accent5">
                    <a:lumMod val="50000"/>
                  </a:schemeClr>
                </a:solidFill>
              </a:rPr>
              <a:t>COOH               </a:t>
            </a:r>
            <a:r>
              <a:rPr lang="en-US" b="1" dirty="0" err="1" smtClean="0">
                <a:solidFill>
                  <a:schemeClr val="accent5">
                    <a:lumMod val="50000"/>
                  </a:schemeClr>
                </a:solidFill>
              </a:rPr>
              <a:t>HOCl</a:t>
            </a:r>
            <a:r>
              <a:rPr lang="en-US" b="1" dirty="0" smtClean="0">
                <a:solidFill>
                  <a:schemeClr val="accent5">
                    <a:lumMod val="50000"/>
                  </a:schemeClr>
                </a:solidFill>
              </a:rPr>
              <a:t>   +   CH</a:t>
            </a:r>
            <a:r>
              <a:rPr lang="en-US" b="1" baseline="-25000" dirty="0" smtClean="0">
                <a:solidFill>
                  <a:schemeClr val="accent5">
                    <a:lumMod val="50000"/>
                  </a:schemeClr>
                </a:solidFill>
              </a:rPr>
              <a:t>3</a:t>
            </a:r>
            <a:r>
              <a:rPr lang="en-US" b="1" dirty="0" smtClean="0">
                <a:solidFill>
                  <a:schemeClr val="accent5">
                    <a:lumMod val="50000"/>
                  </a:schemeClr>
                </a:solidFill>
              </a:rPr>
              <a:t>COO</a:t>
            </a:r>
            <a:r>
              <a:rPr lang="en-US" b="1" baseline="30000" dirty="0" smtClean="0">
                <a:solidFill>
                  <a:schemeClr val="accent5">
                    <a:lumMod val="50000"/>
                  </a:schemeClr>
                </a:solidFill>
              </a:rPr>
              <a:t>-</a:t>
            </a:r>
            <a:endParaRPr lang="en-US" b="1" baseline="30000" dirty="0">
              <a:solidFill>
                <a:schemeClr val="accent5">
                  <a:lumMod val="50000"/>
                </a:schemeClr>
              </a:solidFill>
            </a:endParaRPr>
          </a:p>
        </p:txBody>
      </p:sp>
      <p:cxnSp>
        <p:nvCxnSpPr>
          <p:cNvPr id="5" name="Straight Arrow Connector 4"/>
          <p:cNvCxnSpPr/>
          <p:nvPr/>
        </p:nvCxnSpPr>
        <p:spPr>
          <a:xfrm>
            <a:off x="4550735" y="5794744"/>
            <a:ext cx="669851" cy="0"/>
          </a:xfrm>
          <a:prstGeom prst="straightConnector1">
            <a:avLst/>
          </a:prstGeom>
          <a:ln w="22225">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0661010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par>
                                <p:cTn id="18" presetID="16" presetClass="entr" presetSubtype="21" fill="hold"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barn(inVertical)">
                                      <p:cBhvr>
                                        <p:cTn id="20" dur="500"/>
                                        <p:tgtEl>
                                          <p:spTgt spid="3">
                                            <p:txEl>
                                              <p:pRg st="3" end="3"/>
                                            </p:txEl>
                                          </p:spTgt>
                                        </p:tgtEl>
                                      </p:cBhvr>
                                    </p:animEffect>
                                  </p:childTnLst>
                                </p:cTn>
                              </p:par>
                              <p:par>
                                <p:cTn id="21" presetID="22" presetClass="entr" presetSubtype="8" fill="hold" nodeType="with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wipe(left)">
                                      <p:cBhvr>
                                        <p:cTn id="2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dirty="0" smtClean="0">
                <a:solidFill>
                  <a:schemeClr val="accent5">
                    <a:lumMod val="50000"/>
                  </a:schemeClr>
                </a:solidFill>
              </a:rPr>
              <a:t>Oxidation of (-)-Borneol</a:t>
            </a:r>
            <a:endParaRPr lang="en-US" sz="4000" dirty="0">
              <a:solidFill>
                <a:schemeClr val="accent5">
                  <a:lumMod val="50000"/>
                </a:schemeClr>
              </a:solidFill>
            </a:endParaRPr>
          </a:p>
        </p:txBody>
      </p:sp>
      <p:sp>
        <p:nvSpPr>
          <p:cNvPr id="3" name="Content Placeholder 2"/>
          <p:cNvSpPr>
            <a:spLocks noGrp="1"/>
          </p:cNvSpPr>
          <p:nvPr>
            <p:ph idx="1"/>
          </p:nvPr>
        </p:nvSpPr>
        <p:spPr/>
        <p:txBody>
          <a:bodyPr/>
          <a:lstStyle/>
          <a:p>
            <a:r>
              <a:rPr lang="en-US" dirty="0" smtClean="0"/>
              <a:t>The oxidation of (-)-borneol with hypochlorous acid results in the formation of (-)-camphor.</a:t>
            </a:r>
          </a:p>
          <a:p>
            <a:endParaRPr lang="en-US" dirty="0"/>
          </a:p>
          <a:p>
            <a:endParaRPr lang="en-US" dirty="0" smtClean="0"/>
          </a:p>
          <a:p>
            <a:endParaRPr lang="en-US" dirty="0"/>
          </a:p>
          <a:p>
            <a:r>
              <a:rPr lang="en-US" dirty="0" smtClean="0"/>
              <a:t>The crude product is purified by sublimation.</a:t>
            </a:r>
          </a:p>
          <a:p>
            <a:endParaRPr lang="en-US" dirty="0"/>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Object 4"/>
          <p:cNvGraphicFramePr>
            <a:graphicFrameLocks noChangeAspect="1"/>
          </p:cNvGraphicFramePr>
          <p:nvPr>
            <p:extLst>
              <p:ext uri="{D42A27DB-BD31-4B8C-83A1-F6EECF244321}">
                <p14:modId xmlns:p14="http://schemas.microsoft.com/office/powerpoint/2010/main" val="2176124280"/>
              </p:ext>
            </p:extLst>
          </p:nvPr>
        </p:nvGraphicFramePr>
        <p:xfrm>
          <a:off x="2413000" y="2809875"/>
          <a:ext cx="3821113" cy="1282700"/>
        </p:xfrm>
        <a:graphic>
          <a:graphicData uri="http://schemas.openxmlformats.org/presentationml/2006/ole">
            <mc:AlternateContent xmlns:mc="http://schemas.openxmlformats.org/markup-compatibility/2006">
              <mc:Choice xmlns:v="urn:schemas-microsoft-com:vml" Requires="v">
                <p:oleObj spid="_x0000_s1039" name="CS ChemDraw Drawing" r:id="rId3" imgW="3273357" imgH="1101485" progId="ChemDraw.Document.6.0">
                  <p:embed/>
                </p:oleObj>
              </mc:Choice>
              <mc:Fallback>
                <p:oleObj name="CS ChemDraw Drawing" r:id="rId3" imgW="3273357" imgH="1101485" progId="ChemDraw.Document.6.0">
                  <p:embed/>
                  <p:pic>
                    <p:nvPicPr>
                      <p:cNvPr id="0" name="Object 1"/>
                      <p:cNvPicPr>
                        <a:picLocks noChangeAspect="1" noChangeArrowheads="1"/>
                      </p:cNvPicPr>
                      <p:nvPr/>
                    </p:nvPicPr>
                    <p:blipFill>
                      <a:blip r:embed="rId4"/>
                      <a:srcRect/>
                      <a:stretch>
                        <a:fillRect/>
                      </a:stretch>
                    </p:blipFill>
                    <p:spPr bwMode="auto">
                      <a:xfrm>
                        <a:off x="2413000" y="2809875"/>
                        <a:ext cx="3821113" cy="1282700"/>
                      </a:xfrm>
                      <a:prstGeom prst="rect">
                        <a:avLst/>
                      </a:prstGeom>
                      <a:solidFill>
                        <a:schemeClr val="bg1"/>
                      </a:solidFill>
                    </p:spPr>
                  </p:pic>
                </p:oleObj>
              </mc:Fallback>
            </mc:AlternateContent>
          </a:graphicData>
        </a:graphic>
      </p:graphicFrame>
    </p:spTree>
    <p:extLst>
      <p:ext uri="{BB962C8B-B14F-4D97-AF65-F5344CB8AC3E}">
        <p14:creationId xmlns:p14="http://schemas.microsoft.com/office/powerpoint/2010/main" val="7773964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barn(inVertical)">
                                      <p:cBhvr>
                                        <p:cTn id="15"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dirty="0" smtClean="0">
                <a:solidFill>
                  <a:srgbClr val="002060"/>
                </a:solidFill>
              </a:rPr>
              <a:t>Experimental I</a:t>
            </a:r>
            <a:endParaRPr lang="en-US" sz="4000" dirty="0">
              <a:solidFill>
                <a:srgbClr val="002060"/>
              </a:solidFill>
            </a:endParaRPr>
          </a:p>
        </p:txBody>
      </p:sp>
      <p:sp>
        <p:nvSpPr>
          <p:cNvPr id="3" name="Content Placeholder 2"/>
          <p:cNvSpPr>
            <a:spLocks noGrp="1"/>
          </p:cNvSpPr>
          <p:nvPr>
            <p:ph sz="half" idx="1"/>
          </p:nvPr>
        </p:nvSpPr>
        <p:spPr/>
        <p:txBody>
          <a:bodyPr>
            <a:normAutofit fontScale="92500"/>
          </a:bodyPr>
          <a:lstStyle/>
          <a:p>
            <a:r>
              <a:rPr lang="en-US" dirty="0"/>
              <a:t>Dissolve </a:t>
            </a:r>
            <a:r>
              <a:rPr lang="en-US" dirty="0" smtClean="0"/>
              <a:t>(-)-</a:t>
            </a:r>
            <a:r>
              <a:rPr lang="en-US" dirty="0"/>
              <a:t>borneol in </a:t>
            </a:r>
            <a:r>
              <a:rPr lang="en-US" dirty="0" smtClean="0"/>
              <a:t>glacial </a:t>
            </a:r>
            <a:r>
              <a:rPr lang="en-US" dirty="0"/>
              <a:t>acetic acid in a </a:t>
            </a:r>
            <a:r>
              <a:rPr lang="en-US" dirty="0" smtClean="0"/>
              <a:t/>
            </a:r>
            <a:br>
              <a:rPr lang="en-US" dirty="0" smtClean="0"/>
            </a:br>
            <a:r>
              <a:rPr lang="en-US" dirty="0" smtClean="0"/>
              <a:t>25 </a:t>
            </a:r>
            <a:r>
              <a:rPr lang="en-US" dirty="0"/>
              <a:t>mL Erlenmeyer flask          with swirling at room </a:t>
            </a:r>
            <a:r>
              <a:rPr lang="en-US" dirty="0" smtClean="0"/>
              <a:t>temperature</a:t>
            </a:r>
          </a:p>
          <a:p>
            <a:r>
              <a:rPr lang="en-US" dirty="0"/>
              <a:t>Add </a:t>
            </a:r>
            <a:r>
              <a:rPr lang="en-US" dirty="0" smtClean="0"/>
              <a:t>fresh </a:t>
            </a:r>
            <a:r>
              <a:rPr lang="en-US" dirty="0"/>
              <a:t>household bleach solution </a:t>
            </a:r>
            <a:r>
              <a:rPr lang="en-US" dirty="0" smtClean="0"/>
              <a:t>in </a:t>
            </a:r>
            <a:r>
              <a:rPr lang="en-US" dirty="0"/>
              <a:t>one batch with </a:t>
            </a:r>
            <a:r>
              <a:rPr lang="en-US" dirty="0" smtClean="0"/>
              <a:t>swirling</a:t>
            </a:r>
          </a:p>
          <a:p>
            <a:r>
              <a:rPr lang="en-US" dirty="0"/>
              <a:t>The solution will become noticeably warm and the product will precipitate.</a:t>
            </a:r>
          </a:p>
        </p:txBody>
      </p:sp>
      <p:sp>
        <p:nvSpPr>
          <p:cNvPr id="4" name="Content Placeholder 3"/>
          <p:cNvSpPr>
            <a:spLocks noGrp="1"/>
          </p:cNvSpPr>
          <p:nvPr>
            <p:ph sz="half" idx="2"/>
          </p:nvPr>
        </p:nvSpPr>
        <p:spPr>
          <a:xfrm>
            <a:off x="4629150" y="1825625"/>
            <a:ext cx="4000714" cy="4351338"/>
          </a:xfrm>
        </p:spPr>
        <p:txBody>
          <a:bodyPr>
            <a:normAutofit fontScale="92500"/>
          </a:bodyPr>
          <a:lstStyle/>
          <a:p>
            <a:r>
              <a:rPr lang="en-US" dirty="0" smtClean="0">
                <a:solidFill>
                  <a:schemeClr val="accent4">
                    <a:lumMod val="50000"/>
                  </a:schemeClr>
                </a:solidFill>
              </a:rPr>
              <a:t>Why do we use such a small flask?</a:t>
            </a:r>
          </a:p>
          <a:p>
            <a:endParaRPr lang="en-US" dirty="0">
              <a:solidFill>
                <a:schemeClr val="accent4">
                  <a:lumMod val="50000"/>
                </a:schemeClr>
              </a:solidFill>
            </a:endParaRPr>
          </a:p>
          <a:p>
            <a:endParaRPr lang="en-US" sz="3500" dirty="0" smtClean="0">
              <a:solidFill>
                <a:schemeClr val="accent4">
                  <a:lumMod val="50000"/>
                </a:schemeClr>
              </a:solidFill>
            </a:endParaRPr>
          </a:p>
          <a:p>
            <a:r>
              <a:rPr lang="en-US" dirty="0" smtClean="0">
                <a:solidFill>
                  <a:schemeClr val="accent4">
                    <a:lumMod val="50000"/>
                  </a:schemeClr>
                </a:solidFill>
              </a:rPr>
              <a:t>What is household bleach?</a:t>
            </a:r>
          </a:p>
          <a:p>
            <a:endParaRPr lang="en-US" sz="4800" dirty="0">
              <a:solidFill>
                <a:schemeClr val="accent4">
                  <a:lumMod val="50000"/>
                </a:schemeClr>
              </a:solidFill>
            </a:endParaRPr>
          </a:p>
          <a:p>
            <a:r>
              <a:rPr lang="en-US" dirty="0" smtClean="0">
                <a:solidFill>
                  <a:schemeClr val="accent4">
                    <a:lumMod val="50000"/>
                  </a:schemeClr>
                </a:solidFill>
              </a:rPr>
              <a:t>Why does the reaction warm up?</a:t>
            </a:r>
          </a:p>
          <a:p>
            <a:endParaRPr lang="en-US" dirty="0">
              <a:solidFill>
                <a:schemeClr val="accent4">
                  <a:lumMod val="50000"/>
                </a:schemeClr>
              </a:solidFill>
            </a:endParaRPr>
          </a:p>
        </p:txBody>
      </p:sp>
      <p:sp>
        <p:nvSpPr>
          <p:cNvPr id="5" name="TextBox 4"/>
          <p:cNvSpPr txBox="1"/>
          <p:nvPr/>
        </p:nvSpPr>
        <p:spPr>
          <a:xfrm>
            <a:off x="4864090" y="2647506"/>
            <a:ext cx="4023858" cy="400110"/>
          </a:xfrm>
          <a:prstGeom prst="rect">
            <a:avLst/>
          </a:prstGeom>
          <a:noFill/>
        </p:spPr>
        <p:txBody>
          <a:bodyPr wrap="none" rtlCol="0">
            <a:spAutoFit/>
          </a:bodyPr>
          <a:lstStyle/>
          <a:p>
            <a:r>
              <a:rPr lang="en-US" sz="2000" b="1" dirty="0" smtClean="0">
                <a:solidFill>
                  <a:srgbClr val="FF0000"/>
                </a:solidFill>
              </a:rPr>
              <a:t>Handling small amount of material</a:t>
            </a:r>
            <a:endParaRPr lang="en-US" sz="2000" b="1" dirty="0">
              <a:solidFill>
                <a:srgbClr val="FF0000"/>
              </a:solidFill>
            </a:endParaRPr>
          </a:p>
        </p:txBody>
      </p:sp>
      <p:sp>
        <p:nvSpPr>
          <p:cNvPr id="6" name="TextBox 5"/>
          <p:cNvSpPr txBox="1"/>
          <p:nvPr/>
        </p:nvSpPr>
        <p:spPr>
          <a:xfrm>
            <a:off x="4864090" y="4138446"/>
            <a:ext cx="4291559" cy="707886"/>
          </a:xfrm>
          <a:prstGeom prst="rect">
            <a:avLst/>
          </a:prstGeom>
          <a:noFill/>
        </p:spPr>
        <p:txBody>
          <a:bodyPr wrap="none" rtlCol="0">
            <a:spAutoFit/>
          </a:bodyPr>
          <a:lstStyle/>
          <a:p>
            <a:r>
              <a:rPr lang="en-US" sz="2000" b="1" dirty="0" smtClean="0">
                <a:solidFill>
                  <a:srgbClr val="FF0000"/>
                </a:solidFill>
              </a:rPr>
              <a:t>Bleach is a solution of 5.25 </a:t>
            </a:r>
            <a:r>
              <a:rPr lang="en-US" sz="2000" b="1" dirty="0">
                <a:solidFill>
                  <a:srgbClr val="FF0000"/>
                </a:solidFill>
              </a:rPr>
              <a:t>% </a:t>
            </a:r>
            <a:r>
              <a:rPr lang="en-US" sz="2000" b="1" dirty="0" err="1" smtClean="0">
                <a:solidFill>
                  <a:srgbClr val="FF0000"/>
                </a:solidFill>
              </a:rPr>
              <a:t>NaOCl</a:t>
            </a:r>
            <a:r>
              <a:rPr lang="en-US" sz="2000" b="1" dirty="0" smtClean="0">
                <a:solidFill>
                  <a:srgbClr val="FF0000"/>
                </a:solidFill>
              </a:rPr>
              <a:t> </a:t>
            </a:r>
            <a:br>
              <a:rPr lang="en-US" sz="2000" b="1" dirty="0" smtClean="0">
                <a:solidFill>
                  <a:srgbClr val="FF0000"/>
                </a:solidFill>
              </a:rPr>
            </a:br>
            <a:r>
              <a:rPr lang="en-US" sz="2000" b="1" dirty="0" smtClean="0">
                <a:solidFill>
                  <a:srgbClr val="FF0000"/>
                </a:solidFill>
              </a:rPr>
              <a:t>(0.7 </a:t>
            </a:r>
            <a:r>
              <a:rPr lang="en-US" sz="2000" b="1" dirty="0">
                <a:solidFill>
                  <a:srgbClr val="FF0000"/>
                </a:solidFill>
              </a:rPr>
              <a:t>M </a:t>
            </a:r>
            <a:r>
              <a:rPr lang="en-US" sz="2000" b="1" dirty="0" err="1" smtClean="0">
                <a:solidFill>
                  <a:srgbClr val="FF0000"/>
                </a:solidFill>
              </a:rPr>
              <a:t>NaOCl</a:t>
            </a:r>
            <a:r>
              <a:rPr lang="en-US" sz="2000" b="1" dirty="0" smtClean="0">
                <a:solidFill>
                  <a:srgbClr val="FF0000"/>
                </a:solidFill>
              </a:rPr>
              <a:t>)</a:t>
            </a:r>
            <a:endParaRPr lang="en-US" sz="2000" b="1" dirty="0">
              <a:solidFill>
                <a:srgbClr val="FF0000"/>
              </a:solidFill>
            </a:endParaRPr>
          </a:p>
        </p:txBody>
      </p:sp>
      <p:sp>
        <p:nvSpPr>
          <p:cNvPr id="7" name="TextBox 6"/>
          <p:cNvSpPr txBox="1"/>
          <p:nvPr/>
        </p:nvSpPr>
        <p:spPr>
          <a:xfrm>
            <a:off x="4864090" y="5737107"/>
            <a:ext cx="3677802" cy="400110"/>
          </a:xfrm>
          <a:prstGeom prst="rect">
            <a:avLst/>
          </a:prstGeom>
          <a:noFill/>
        </p:spPr>
        <p:txBody>
          <a:bodyPr wrap="none" rtlCol="0">
            <a:spAutoFit/>
          </a:bodyPr>
          <a:lstStyle/>
          <a:p>
            <a:r>
              <a:rPr lang="en-US" sz="2000" b="1" dirty="0" smtClean="0">
                <a:solidFill>
                  <a:srgbClr val="FF0000"/>
                </a:solidFill>
              </a:rPr>
              <a:t>The </a:t>
            </a:r>
            <a:r>
              <a:rPr lang="en-US" sz="2000" b="1" dirty="0" smtClean="0">
                <a:solidFill>
                  <a:srgbClr val="FF0000"/>
                </a:solidFill>
              </a:rPr>
              <a:t>reaction itself </a:t>
            </a:r>
            <a:r>
              <a:rPr lang="en-US" sz="2000" b="1" dirty="0" smtClean="0">
                <a:solidFill>
                  <a:srgbClr val="FF0000"/>
                </a:solidFill>
              </a:rPr>
              <a:t>is exothermic</a:t>
            </a:r>
            <a:endParaRPr lang="en-US" sz="2000" b="1" dirty="0">
              <a:solidFill>
                <a:srgbClr val="FF0000"/>
              </a:solidFill>
            </a:endParaRPr>
          </a:p>
        </p:txBody>
      </p:sp>
    </p:spTree>
    <p:extLst>
      <p:ext uri="{BB962C8B-B14F-4D97-AF65-F5344CB8AC3E}">
        <p14:creationId xmlns:p14="http://schemas.microsoft.com/office/powerpoint/2010/main" val="1739679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barn(inVertical)">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arn(inVertical)">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barn(inVertical)">
                                      <p:cBhvr>
                                        <p:cTn id="22" dur="5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4">
                                            <p:txEl>
                                              <p:pRg st="3" end="3"/>
                                            </p:txEl>
                                          </p:spTgt>
                                        </p:tgtEl>
                                        <p:attrNameLst>
                                          <p:attrName>style.visibility</p:attrName>
                                        </p:attrNameLst>
                                      </p:cBhvr>
                                      <p:to>
                                        <p:strVal val="visible"/>
                                      </p:to>
                                    </p:set>
                                    <p:animEffect transition="in" filter="barn(inVertical)">
                                      <p:cBhvr>
                                        <p:cTn id="27" dur="500"/>
                                        <p:tgtEl>
                                          <p:spTgt spid="4">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barn(inVertical)">
                                      <p:cBhvr>
                                        <p:cTn id="32" dur="500"/>
                                        <p:tgtEl>
                                          <p:spTgt spid="6"/>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3">
                                            <p:txEl>
                                              <p:pRg st="2" end="2"/>
                                            </p:txEl>
                                          </p:spTgt>
                                        </p:tgtEl>
                                        <p:attrNameLst>
                                          <p:attrName>style.visibility</p:attrName>
                                        </p:attrNameLst>
                                      </p:cBhvr>
                                      <p:to>
                                        <p:strVal val="visible"/>
                                      </p:to>
                                    </p:set>
                                    <p:animEffect transition="in" filter="barn(inVertical)">
                                      <p:cBhvr>
                                        <p:cTn id="37" dur="500"/>
                                        <p:tgtEl>
                                          <p:spTgt spid="3">
                                            <p:txEl>
                                              <p:pRg st="2" end="2"/>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4">
                                            <p:txEl>
                                              <p:pRg st="5" end="5"/>
                                            </p:txEl>
                                          </p:spTgt>
                                        </p:tgtEl>
                                        <p:attrNameLst>
                                          <p:attrName>style.visibility</p:attrName>
                                        </p:attrNameLst>
                                      </p:cBhvr>
                                      <p:to>
                                        <p:strVal val="visible"/>
                                      </p:to>
                                    </p:set>
                                    <p:animEffect transition="in" filter="barn(inVertical)">
                                      <p:cBhvr>
                                        <p:cTn id="42" dur="500"/>
                                        <p:tgtEl>
                                          <p:spTgt spid="4">
                                            <p:txEl>
                                              <p:pRg st="5" end="5"/>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7"/>
                                        </p:tgtEl>
                                        <p:attrNameLst>
                                          <p:attrName>style.visibility</p:attrName>
                                        </p:attrNameLst>
                                      </p:cBhvr>
                                      <p:to>
                                        <p:strVal val="visible"/>
                                      </p:to>
                                    </p:set>
                                    <p:animEffect transition="in" filter="barn(inVertical)">
                                      <p:cBhvr>
                                        <p:cTn id="4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dirty="0">
                <a:solidFill>
                  <a:srgbClr val="002060"/>
                </a:solidFill>
              </a:rPr>
              <a:t>Experimental </a:t>
            </a:r>
            <a:r>
              <a:rPr lang="en-US" sz="4000" dirty="0" smtClean="0">
                <a:solidFill>
                  <a:srgbClr val="002060"/>
                </a:solidFill>
              </a:rPr>
              <a:t>II</a:t>
            </a:r>
            <a:endParaRPr lang="en-US" sz="4000" dirty="0"/>
          </a:p>
        </p:txBody>
      </p:sp>
      <p:sp>
        <p:nvSpPr>
          <p:cNvPr id="3" name="Content Placeholder 2"/>
          <p:cNvSpPr>
            <a:spLocks noGrp="1"/>
          </p:cNvSpPr>
          <p:nvPr>
            <p:ph sz="half" idx="1"/>
          </p:nvPr>
        </p:nvSpPr>
        <p:spPr/>
        <p:txBody>
          <a:bodyPr>
            <a:normAutofit fontScale="92500" lnSpcReduction="10000"/>
          </a:bodyPr>
          <a:lstStyle/>
          <a:p>
            <a:r>
              <a:rPr lang="en-US" dirty="0" smtClean="0"/>
              <a:t>Over </a:t>
            </a:r>
            <a:r>
              <a:rPr lang="en-US" dirty="0"/>
              <a:t>the next 15 minutes </a:t>
            </a:r>
            <a:r>
              <a:rPr lang="en-US" dirty="0" smtClean="0"/>
              <a:t>swirl </a:t>
            </a:r>
            <a:r>
              <a:rPr lang="en-US" dirty="0"/>
              <a:t>the mixture </a:t>
            </a:r>
            <a:r>
              <a:rPr lang="en-US" dirty="0" smtClean="0"/>
              <a:t>occasionally</a:t>
            </a:r>
          </a:p>
          <a:p>
            <a:r>
              <a:rPr lang="en-US" dirty="0" smtClean="0"/>
              <a:t>T</a:t>
            </a:r>
            <a:r>
              <a:rPr lang="en-US" dirty="0" smtClean="0"/>
              <a:t>est </a:t>
            </a:r>
            <a:r>
              <a:rPr lang="en-US" dirty="0"/>
              <a:t>the sample after </a:t>
            </a:r>
            <a:r>
              <a:rPr lang="en-US" dirty="0" smtClean="0"/>
              <a:t/>
            </a:r>
            <a:br>
              <a:rPr lang="en-US" dirty="0" smtClean="0"/>
            </a:br>
            <a:r>
              <a:rPr lang="en-US" dirty="0" smtClean="0"/>
              <a:t>10 </a:t>
            </a:r>
            <a:r>
              <a:rPr lang="en-US" dirty="0"/>
              <a:t>minutes by placing a drop on wet potassium iodide-starch paper.             </a:t>
            </a:r>
            <a:endParaRPr lang="en-US" dirty="0" smtClean="0"/>
          </a:p>
          <a:p>
            <a:r>
              <a:rPr lang="en-US" dirty="0"/>
              <a:t>Dilute the reaction mixture with </a:t>
            </a:r>
            <a:r>
              <a:rPr lang="en-US" dirty="0" smtClean="0"/>
              <a:t>water </a:t>
            </a:r>
            <a:r>
              <a:rPr lang="en-US" dirty="0"/>
              <a:t>and transfer it to a </a:t>
            </a:r>
            <a:r>
              <a:rPr lang="en-US" dirty="0" smtClean="0"/>
              <a:t>separatory </a:t>
            </a:r>
            <a:r>
              <a:rPr lang="en-US" dirty="0"/>
              <a:t>funnel with </a:t>
            </a:r>
            <a:r>
              <a:rPr lang="en-US" dirty="0" smtClean="0"/>
              <a:t>the help of some diethyl </a:t>
            </a:r>
            <a:r>
              <a:rPr lang="en-US" dirty="0"/>
              <a:t>ether. </a:t>
            </a:r>
          </a:p>
        </p:txBody>
      </p:sp>
      <p:sp>
        <p:nvSpPr>
          <p:cNvPr id="4" name="Content Placeholder 3"/>
          <p:cNvSpPr>
            <a:spLocks noGrp="1"/>
          </p:cNvSpPr>
          <p:nvPr>
            <p:ph sz="half" idx="2"/>
          </p:nvPr>
        </p:nvSpPr>
        <p:spPr/>
        <p:txBody>
          <a:bodyPr>
            <a:normAutofit fontScale="92500" lnSpcReduction="10000"/>
          </a:bodyPr>
          <a:lstStyle/>
          <a:p>
            <a:r>
              <a:rPr lang="en-US" dirty="0">
                <a:solidFill>
                  <a:schemeClr val="accent4">
                    <a:lumMod val="50000"/>
                  </a:schemeClr>
                </a:solidFill>
              </a:rPr>
              <a:t>A blue color indicates excess hypochlorite because an </a:t>
            </a:r>
            <a:r>
              <a:rPr lang="en-US" dirty="0" smtClean="0">
                <a:solidFill>
                  <a:schemeClr val="accent4">
                    <a:lumMod val="50000"/>
                  </a:schemeClr>
                </a:solidFill>
              </a:rPr>
              <a:t>triiodide-starch </a:t>
            </a:r>
            <a:r>
              <a:rPr lang="en-US" dirty="0">
                <a:solidFill>
                  <a:schemeClr val="accent4">
                    <a:lumMod val="50000"/>
                  </a:schemeClr>
                </a:solidFill>
              </a:rPr>
              <a:t>complex was formed. </a:t>
            </a:r>
            <a:endParaRPr lang="en-US" dirty="0" smtClean="0">
              <a:solidFill>
                <a:schemeClr val="accent4">
                  <a:lumMod val="50000"/>
                </a:schemeClr>
              </a:solidFill>
            </a:endParaRPr>
          </a:p>
          <a:p>
            <a:endParaRPr lang="en-US" sz="5800" dirty="0">
              <a:solidFill>
                <a:schemeClr val="accent4">
                  <a:lumMod val="50000"/>
                </a:schemeClr>
              </a:solidFill>
            </a:endParaRPr>
          </a:p>
          <a:p>
            <a:r>
              <a:rPr lang="en-US" dirty="0" smtClean="0">
                <a:solidFill>
                  <a:schemeClr val="accent4">
                    <a:lumMod val="50000"/>
                  </a:schemeClr>
                </a:solidFill>
              </a:rPr>
              <a:t>If </a:t>
            </a:r>
            <a:r>
              <a:rPr lang="en-US" dirty="0">
                <a:solidFill>
                  <a:schemeClr val="accent4">
                    <a:lumMod val="50000"/>
                  </a:schemeClr>
                </a:solidFill>
              </a:rPr>
              <a:t>the test is negative, add a small amount (~0.5 mL) of additional hypochlorite solution and swirl. </a:t>
            </a:r>
            <a:r>
              <a:rPr lang="en-US" dirty="0" smtClean="0">
                <a:solidFill>
                  <a:schemeClr val="accent4">
                    <a:lumMod val="50000"/>
                  </a:schemeClr>
                </a:solidFill>
              </a:rPr>
              <a:t>After  5 </a:t>
            </a:r>
            <a:r>
              <a:rPr lang="en-US" dirty="0">
                <a:solidFill>
                  <a:schemeClr val="accent4">
                    <a:lumMod val="50000"/>
                  </a:schemeClr>
                </a:solidFill>
              </a:rPr>
              <a:t>minutes, test again. </a:t>
            </a:r>
          </a:p>
          <a:p>
            <a:endParaRPr lang="en-US" dirty="0">
              <a:solidFill>
                <a:schemeClr val="accent4">
                  <a:lumMod val="50000"/>
                </a:schemeClr>
              </a:solidFill>
            </a:endParaRPr>
          </a:p>
        </p:txBody>
      </p:sp>
      <p:pic>
        <p:nvPicPr>
          <p:cNvPr id="5" name="Picture 20" descr="File:KI test paper.jpg">
            <a:hlinkClick r:id="rId3"/>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55704" t="43457" r="32444" b="8939"/>
          <a:stretch/>
        </p:blipFill>
        <p:spPr bwMode="auto">
          <a:xfrm>
            <a:off x="8326115" y="1962770"/>
            <a:ext cx="607070" cy="18288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7" name="Object 6"/>
          <p:cNvGraphicFramePr>
            <a:graphicFrameLocks noChangeAspect="1"/>
          </p:cNvGraphicFramePr>
          <p:nvPr>
            <p:extLst>
              <p:ext uri="{D42A27DB-BD31-4B8C-83A1-F6EECF244321}">
                <p14:modId xmlns:p14="http://schemas.microsoft.com/office/powerpoint/2010/main" val="921094579"/>
              </p:ext>
            </p:extLst>
          </p:nvPr>
        </p:nvGraphicFramePr>
        <p:xfrm>
          <a:off x="4888706" y="3488531"/>
          <a:ext cx="3367088" cy="512763"/>
        </p:xfrm>
        <a:graphic>
          <a:graphicData uri="http://schemas.openxmlformats.org/presentationml/2006/ole">
            <mc:AlternateContent xmlns:mc="http://schemas.openxmlformats.org/markup-compatibility/2006">
              <mc:Choice xmlns:v="urn:schemas-microsoft-com:vml" Requires="v">
                <p:oleObj spid="_x0000_s2061" name="CS ChemDraw Drawing" r:id="rId5" imgW="2569183" imgH="391154" progId="ChemDraw.Document.6.0">
                  <p:embed/>
                </p:oleObj>
              </mc:Choice>
              <mc:Fallback>
                <p:oleObj name="CS ChemDraw Drawing" r:id="rId5" imgW="2569183" imgH="391154" progId="ChemDraw.Document.6.0">
                  <p:embed/>
                  <p:pic>
                    <p:nvPicPr>
                      <p:cNvPr id="0" name="Object 1"/>
                      <p:cNvPicPr>
                        <a:picLocks noChangeAspect="1" noChangeArrowheads="1"/>
                      </p:cNvPicPr>
                      <p:nvPr/>
                    </p:nvPicPr>
                    <p:blipFill>
                      <a:blip r:embed="rId6"/>
                      <a:srcRect/>
                      <a:stretch>
                        <a:fillRect/>
                      </a:stretch>
                    </p:blipFill>
                    <p:spPr bwMode="auto">
                      <a:xfrm>
                        <a:off x="4888706" y="3488531"/>
                        <a:ext cx="3367088" cy="512763"/>
                      </a:xfrm>
                      <a:prstGeom prst="rect">
                        <a:avLst/>
                      </a:prstGeom>
                      <a:solidFill>
                        <a:schemeClr val="bg1"/>
                      </a:solidFill>
                    </p:spPr>
                  </p:pic>
                </p:oleObj>
              </mc:Fallback>
            </mc:AlternateContent>
          </a:graphicData>
        </a:graphic>
      </p:graphicFrame>
    </p:spTree>
    <p:extLst>
      <p:ext uri="{BB962C8B-B14F-4D97-AF65-F5344CB8AC3E}">
        <p14:creationId xmlns:p14="http://schemas.microsoft.com/office/powerpoint/2010/main" val="7982966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animEffect transition="in" filter="barn(inVertical)">
                                      <p:cBhvr>
                                        <p:cTn id="17" dur="500"/>
                                        <p:tgtEl>
                                          <p:spTgt spid="4">
                                            <p:txEl>
                                              <p:pRg st="0" end="0"/>
                                            </p:txEl>
                                          </p:spTgt>
                                        </p:tgtEl>
                                      </p:cBhvr>
                                    </p:animEffect>
                                  </p:childTnLst>
                                </p:cTn>
                              </p:par>
                              <p:par>
                                <p:cTn id="18" presetID="16" presetClass="entr" presetSubtype="21" fill="hold" nodeType="with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barn(inVertical)">
                                      <p:cBhvr>
                                        <p:cTn id="20" dur="500"/>
                                        <p:tgtEl>
                                          <p:spTgt spid="7"/>
                                        </p:tgtEl>
                                      </p:cBhvr>
                                    </p:animEffect>
                                  </p:childTnLst>
                                </p:cTn>
                              </p:par>
                              <p:par>
                                <p:cTn id="21" presetID="16" presetClass="entr" presetSubtype="21" fill="hold" nodeType="with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barn(inVertical)">
                                      <p:cBhvr>
                                        <p:cTn id="23" dur="500"/>
                                        <p:tgtEl>
                                          <p:spTgt spid="5"/>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barn(inVertical)">
                                      <p:cBhvr>
                                        <p:cTn id="28" dur="500"/>
                                        <p:tgtEl>
                                          <p:spTgt spid="3">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6" presetClass="entr" presetSubtype="21" fill="hold" nodeType="clickEffect">
                                  <p:stCondLst>
                                    <p:cond delay="0"/>
                                  </p:stCondLst>
                                  <p:childTnLst>
                                    <p:set>
                                      <p:cBhvr>
                                        <p:cTn id="32" dur="1" fill="hold">
                                          <p:stCondLst>
                                            <p:cond delay="0"/>
                                          </p:stCondLst>
                                        </p:cTn>
                                        <p:tgtEl>
                                          <p:spTgt spid="4">
                                            <p:txEl>
                                              <p:pRg st="2" end="2"/>
                                            </p:txEl>
                                          </p:spTgt>
                                        </p:tgtEl>
                                        <p:attrNameLst>
                                          <p:attrName>style.visibility</p:attrName>
                                        </p:attrNameLst>
                                      </p:cBhvr>
                                      <p:to>
                                        <p:strVal val="visible"/>
                                      </p:to>
                                    </p:set>
                                    <p:animEffect transition="in" filter="barn(inVertical)">
                                      <p:cBhvr>
                                        <p:cTn id="33"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rgbClr val="002060"/>
                </a:solidFill>
              </a:rPr>
              <a:t>Experimental III</a:t>
            </a:r>
            <a:endParaRPr lang="en-US" dirty="0"/>
          </a:p>
        </p:txBody>
      </p:sp>
      <p:sp>
        <p:nvSpPr>
          <p:cNvPr id="3" name="Content Placeholder 2"/>
          <p:cNvSpPr>
            <a:spLocks noGrp="1"/>
          </p:cNvSpPr>
          <p:nvPr>
            <p:ph sz="half" idx="1"/>
          </p:nvPr>
        </p:nvSpPr>
        <p:spPr/>
        <p:txBody>
          <a:bodyPr>
            <a:normAutofit fontScale="77500" lnSpcReduction="20000"/>
          </a:bodyPr>
          <a:lstStyle/>
          <a:p>
            <a:r>
              <a:rPr lang="en-US" sz="3100" dirty="0"/>
              <a:t>Add </a:t>
            </a:r>
            <a:r>
              <a:rPr lang="en-US" sz="3100" dirty="0" smtClean="0"/>
              <a:t>some saturated </a:t>
            </a:r>
            <a:r>
              <a:rPr lang="en-US" sz="3100" dirty="0"/>
              <a:t>sodium bisulfite </a:t>
            </a:r>
            <a:r>
              <a:rPr lang="en-US" sz="3100" dirty="0" smtClean="0"/>
              <a:t>solution and </a:t>
            </a:r>
            <a:r>
              <a:rPr lang="en-US" sz="3100" dirty="0"/>
              <a:t>shake the mixture for at least </a:t>
            </a:r>
            <a:r>
              <a:rPr lang="en-US" sz="3100" dirty="0" smtClean="0"/>
              <a:t/>
            </a:r>
            <a:br>
              <a:rPr lang="en-US" sz="3100" dirty="0" smtClean="0"/>
            </a:br>
            <a:r>
              <a:rPr lang="en-US" sz="3100" dirty="0" smtClean="0"/>
              <a:t>20 </a:t>
            </a:r>
            <a:r>
              <a:rPr lang="en-US" sz="3100" dirty="0"/>
              <a:t>seconds before draining </a:t>
            </a:r>
            <a:r>
              <a:rPr lang="en-US" sz="3100" dirty="0" smtClean="0"/>
              <a:t/>
            </a:r>
            <a:br>
              <a:rPr lang="en-US" sz="3100" dirty="0" smtClean="0"/>
            </a:br>
            <a:r>
              <a:rPr lang="en-US" sz="3100" dirty="0" smtClean="0"/>
              <a:t>the </a:t>
            </a:r>
            <a:r>
              <a:rPr lang="en-US" sz="3100" dirty="0"/>
              <a:t>lower layer</a:t>
            </a:r>
            <a:r>
              <a:rPr lang="en-US" sz="3100" dirty="0" smtClean="0"/>
              <a:t>.</a:t>
            </a:r>
          </a:p>
          <a:p>
            <a:r>
              <a:rPr lang="en-US" sz="3100" dirty="0"/>
              <a:t>Wash the organic layer with </a:t>
            </a:r>
            <a:r>
              <a:rPr lang="en-US" sz="3100" dirty="0" smtClean="0"/>
              <a:t/>
            </a:r>
            <a:br>
              <a:rPr lang="en-US" sz="3100" dirty="0" smtClean="0"/>
            </a:br>
            <a:r>
              <a:rPr lang="en-US" sz="3100" dirty="0" smtClean="0"/>
              <a:t>about </a:t>
            </a:r>
            <a:r>
              <a:rPr lang="en-US" sz="3100" dirty="0"/>
              <a:t>8 mL of saturated sodium bicarbonate solution. Make sure to vent </a:t>
            </a:r>
            <a:r>
              <a:rPr lang="en-US" sz="3100" dirty="0" smtClean="0"/>
              <a:t>frequently. </a:t>
            </a:r>
          </a:p>
          <a:p>
            <a:endParaRPr lang="en-US" dirty="0"/>
          </a:p>
        </p:txBody>
      </p:sp>
      <p:sp>
        <p:nvSpPr>
          <p:cNvPr id="4" name="Content Placeholder 3"/>
          <p:cNvSpPr>
            <a:spLocks noGrp="1"/>
          </p:cNvSpPr>
          <p:nvPr>
            <p:ph sz="half" idx="2"/>
          </p:nvPr>
        </p:nvSpPr>
        <p:spPr>
          <a:xfrm>
            <a:off x="4629150" y="1825624"/>
            <a:ext cx="4270302" cy="4458217"/>
          </a:xfrm>
        </p:spPr>
        <p:txBody>
          <a:bodyPr>
            <a:normAutofit fontScale="77500" lnSpcReduction="20000"/>
          </a:bodyPr>
          <a:lstStyle/>
          <a:p>
            <a:r>
              <a:rPr lang="en-US" sz="3100" dirty="0" smtClean="0">
                <a:solidFill>
                  <a:schemeClr val="accent4">
                    <a:lumMod val="50000"/>
                  </a:schemeClr>
                </a:solidFill>
              </a:rPr>
              <a:t>What does the bisulfite do?</a:t>
            </a:r>
          </a:p>
          <a:p>
            <a:endParaRPr lang="en-US" dirty="0">
              <a:solidFill>
                <a:schemeClr val="accent4">
                  <a:lumMod val="50000"/>
                </a:schemeClr>
              </a:solidFill>
            </a:endParaRPr>
          </a:p>
          <a:p>
            <a:endParaRPr lang="en-US" dirty="0" smtClean="0">
              <a:solidFill>
                <a:schemeClr val="accent4">
                  <a:lumMod val="50000"/>
                </a:schemeClr>
              </a:solidFill>
            </a:endParaRPr>
          </a:p>
          <a:p>
            <a:endParaRPr lang="en-US" sz="2600" baseline="30000" dirty="0">
              <a:solidFill>
                <a:schemeClr val="accent4">
                  <a:lumMod val="50000"/>
                </a:schemeClr>
              </a:solidFill>
            </a:endParaRPr>
          </a:p>
          <a:p>
            <a:r>
              <a:rPr lang="en-US" sz="3100" dirty="0" smtClean="0">
                <a:solidFill>
                  <a:schemeClr val="accent4">
                    <a:lumMod val="50000"/>
                  </a:schemeClr>
                </a:solidFill>
              </a:rPr>
              <a:t>Why is it important to vent frequently?</a:t>
            </a:r>
          </a:p>
          <a:p>
            <a:endParaRPr lang="en-US" sz="2300" dirty="0">
              <a:solidFill>
                <a:schemeClr val="accent4">
                  <a:lumMod val="50000"/>
                </a:schemeClr>
              </a:solidFill>
            </a:endParaRPr>
          </a:p>
          <a:p>
            <a:endParaRPr lang="en-US" sz="2300" dirty="0" smtClean="0">
              <a:solidFill>
                <a:schemeClr val="accent4">
                  <a:lumMod val="50000"/>
                </a:schemeClr>
              </a:solidFill>
            </a:endParaRPr>
          </a:p>
          <a:p>
            <a:endParaRPr lang="en-US" dirty="0" smtClean="0">
              <a:solidFill>
                <a:schemeClr val="accent4">
                  <a:lumMod val="50000"/>
                </a:schemeClr>
              </a:solidFill>
            </a:endParaRPr>
          </a:p>
          <a:p>
            <a:r>
              <a:rPr lang="en-US" sz="3100" dirty="0" smtClean="0">
                <a:solidFill>
                  <a:schemeClr val="accent4">
                    <a:lumMod val="50000"/>
                  </a:schemeClr>
                </a:solidFill>
              </a:rPr>
              <a:t>Make </a:t>
            </a:r>
            <a:r>
              <a:rPr lang="en-US" sz="3100" dirty="0">
                <a:solidFill>
                  <a:schemeClr val="accent4">
                    <a:lumMod val="50000"/>
                  </a:schemeClr>
                </a:solidFill>
              </a:rPr>
              <a:t>sure that the aqueous layer is basic. If neutral or acidic, this step </a:t>
            </a:r>
            <a:r>
              <a:rPr lang="en-US" sz="3100" dirty="0" smtClean="0">
                <a:solidFill>
                  <a:schemeClr val="accent4">
                    <a:lumMod val="50000"/>
                  </a:schemeClr>
                </a:solidFill>
              </a:rPr>
              <a:t>has to be </a:t>
            </a:r>
            <a:r>
              <a:rPr lang="en-US" sz="3100" dirty="0">
                <a:solidFill>
                  <a:schemeClr val="accent4">
                    <a:lumMod val="50000"/>
                  </a:schemeClr>
                </a:solidFill>
              </a:rPr>
              <a:t>repeated with </a:t>
            </a:r>
            <a:r>
              <a:rPr lang="en-US" sz="3100" dirty="0" smtClean="0">
                <a:solidFill>
                  <a:schemeClr val="accent4">
                    <a:lumMod val="50000"/>
                  </a:schemeClr>
                </a:solidFill>
              </a:rPr>
              <a:t>sodium </a:t>
            </a:r>
            <a:r>
              <a:rPr lang="en-US" sz="3100" dirty="0">
                <a:solidFill>
                  <a:schemeClr val="accent4">
                    <a:lumMod val="50000"/>
                  </a:schemeClr>
                </a:solidFill>
              </a:rPr>
              <a:t>bicarbonate </a:t>
            </a:r>
            <a:r>
              <a:rPr lang="en-US" sz="3100" dirty="0" smtClean="0">
                <a:solidFill>
                  <a:schemeClr val="accent4">
                    <a:lumMod val="50000"/>
                  </a:schemeClr>
                </a:solidFill>
              </a:rPr>
              <a:t>solution. </a:t>
            </a:r>
            <a:endParaRPr lang="en-US" sz="3100" dirty="0">
              <a:solidFill>
                <a:schemeClr val="accent4">
                  <a:lumMod val="50000"/>
                </a:schemeClr>
              </a:solidFill>
            </a:endParaRPr>
          </a:p>
        </p:txBody>
      </p:sp>
      <p:sp>
        <p:nvSpPr>
          <p:cNvPr id="11" name="TextBox 10"/>
          <p:cNvSpPr txBox="1"/>
          <p:nvPr/>
        </p:nvSpPr>
        <p:spPr>
          <a:xfrm>
            <a:off x="4781398" y="3766027"/>
            <a:ext cx="3965805" cy="1015663"/>
          </a:xfrm>
          <a:prstGeom prst="rect">
            <a:avLst/>
          </a:prstGeom>
          <a:noFill/>
        </p:spPr>
        <p:txBody>
          <a:bodyPr wrap="square" rtlCol="0">
            <a:spAutoFit/>
          </a:bodyPr>
          <a:lstStyle/>
          <a:p>
            <a:r>
              <a:rPr lang="en-US" sz="2000" b="1" dirty="0" smtClean="0">
                <a:solidFill>
                  <a:srgbClr val="FF0000"/>
                </a:solidFill>
              </a:rPr>
              <a:t>The reaction of the acetic acid with the bicarbonate results in the formation of carbon dioxide.</a:t>
            </a:r>
            <a:endParaRPr lang="en-US" sz="2000" b="1" dirty="0">
              <a:solidFill>
                <a:srgbClr val="FF0000"/>
              </a:solidFill>
            </a:endParaRPr>
          </a:p>
        </p:txBody>
      </p:sp>
      <p:sp>
        <p:nvSpPr>
          <p:cNvPr id="12" name="TextBox 11"/>
          <p:cNvSpPr txBox="1"/>
          <p:nvPr/>
        </p:nvSpPr>
        <p:spPr>
          <a:xfrm>
            <a:off x="4774158" y="2087941"/>
            <a:ext cx="3153620" cy="707886"/>
          </a:xfrm>
          <a:prstGeom prst="rect">
            <a:avLst/>
          </a:prstGeom>
          <a:noFill/>
        </p:spPr>
        <p:txBody>
          <a:bodyPr wrap="none" rtlCol="0">
            <a:spAutoFit/>
          </a:bodyPr>
          <a:lstStyle/>
          <a:p>
            <a:r>
              <a:rPr lang="en-US" sz="2000" b="1" dirty="0" smtClean="0">
                <a:solidFill>
                  <a:srgbClr val="FF0000"/>
                </a:solidFill>
              </a:rPr>
              <a:t>It reduces the excess of the </a:t>
            </a:r>
            <a:br>
              <a:rPr lang="en-US" sz="2000" b="1" dirty="0" smtClean="0">
                <a:solidFill>
                  <a:srgbClr val="FF0000"/>
                </a:solidFill>
              </a:rPr>
            </a:br>
            <a:r>
              <a:rPr lang="en-US" sz="2000" b="1" dirty="0" smtClean="0">
                <a:solidFill>
                  <a:srgbClr val="FF0000"/>
                </a:solidFill>
              </a:rPr>
              <a:t>hypochlorous acid.</a:t>
            </a:r>
          </a:p>
        </p:txBody>
      </p:sp>
    </p:spTree>
    <p:extLst>
      <p:ext uri="{BB962C8B-B14F-4D97-AF65-F5344CB8AC3E}">
        <p14:creationId xmlns:p14="http://schemas.microsoft.com/office/powerpoint/2010/main" val="7173911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barn(inVertical)">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barn(inVertical)">
                                      <p:cBhvr>
                                        <p:cTn id="17" dur="5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barn(inVertical)">
                                      <p:cBhvr>
                                        <p:cTn id="22" dur="5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arn(inVertical)">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barn(inVertical)">
                                      <p:cBhvr>
                                        <p:cTn id="32" dur="500"/>
                                        <p:tgtEl>
                                          <p:spTgt spid="11"/>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4">
                                            <p:txEl>
                                              <p:pRg st="8" end="8"/>
                                            </p:txEl>
                                          </p:spTgt>
                                        </p:tgtEl>
                                        <p:attrNameLst>
                                          <p:attrName>style.visibility</p:attrName>
                                        </p:attrNameLst>
                                      </p:cBhvr>
                                      <p:to>
                                        <p:strVal val="visible"/>
                                      </p:to>
                                    </p:set>
                                    <p:animEffect transition="in" filter="barn(inVertical)">
                                      <p:cBhvr>
                                        <p:cTn id="37" dur="5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dirty="0">
                <a:solidFill>
                  <a:srgbClr val="002060"/>
                </a:solidFill>
              </a:rPr>
              <a:t>Experimental </a:t>
            </a:r>
            <a:r>
              <a:rPr lang="en-US" sz="4000" dirty="0" smtClean="0">
                <a:solidFill>
                  <a:srgbClr val="002060"/>
                </a:solidFill>
              </a:rPr>
              <a:t>IV</a:t>
            </a:r>
            <a:endParaRPr lang="en-US" sz="4000" dirty="0"/>
          </a:p>
        </p:txBody>
      </p:sp>
      <p:sp>
        <p:nvSpPr>
          <p:cNvPr id="3" name="Content Placeholder 2"/>
          <p:cNvSpPr>
            <a:spLocks noGrp="1"/>
          </p:cNvSpPr>
          <p:nvPr>
            <p:ph sz="half" idx="1"/>
          </p:nvPr>
        </p:nvSpPr>
        <p:spPr/>
        <p:txBody>
          <a:bodyPr>
            <a:normAutofit fontScale="92500" lnSpcReduction="10000"/>
          </a:bodyPr>
          <a:lstStyle/>
          <a:p>
            <a:r>
              <a:rPr lang="en-US" dirty="0"/>
              <a:t>Drain off the lower aqueous layer</a:t>
            </a:r>
            <a:r>
              <a:rPr lang="en-US" dirty="0" smtClean="0"/>
              <a:t>, </a:t>
            </a:r>
            <a:r>
              <a:rPr lang="en-US" dirty="0"/>
              <a:t>and transfer the organic layer to a small, dry Erlenmeyer flask</a:t>
            </a:r>
            <a:r>
              <a:rPr lang="en-US" dirty="0" smtClean="0"/>
              <a:t>.</a:t>
            </a:r>
          </a:p>
          <a:p>
            <a:r>
              <a:rPr lang="en-US" dirty="0" smtClean="0"/>
              <a:t>Rinse </a:t>
            </a:r>
            <a:r>
              <a:rPr lang="en-US" dirty="0"/>
              <a:t>the separatory funnel with </a:t>
            </a:r>
            <a:r>
              <a:rPr lang="en-US" dirty="0" smtClean="0"/>
              <a:t>some diethyl </a:t>
            </a:r>
            <a:r>
              <a:rPr lang="en-US" dirty="0"/>
              <a:t>ether. </a:t>
            </a:r>
            <a:endParaRPr lang="en-US" dirty="0" smtClean="0"/>
          </a:p>
          <a:p>
            <a:r>
              <a:rPr lang="en-US" dirty="0" smtClean="0"/>
              <a:t>Dry </a:t>
            </a:r>
            <a:r>
              <a:rPr lang="en-US" dirty="0"/>
              <a:t>the combined organic solutions over a small amount of anhydrous sodium sulfate (Na</a:t>
            </a:r>
            <a:r>
              <a:rPr lang="en-US" baseline="-25000" dirty="0"/>
              <a:t>2</a:t>
            </a:r>
            <a:r>
              <a:rPr lang="en-US" dirty="0"/>
              <a:t>SO</a:t>
            </a:r>
            <a:r>
              <a:rPr lang="en-US" baseline="-25000" dirty="0"/>
              <a:t>4</a:t>
            </a:r>
            <a:r>
              <a:rPr lang="en-US" dirty="0"/>
              <a:t>). </a:t>
            </a:r>
          </a:p>
          <a:p>
            <a:endParaRPr lang="en-US" dirty="0"/>
          </a:p>
        </p:txBody>
      </p:sp>
      <p:sp>
        <p:nvSpPr>
          <p:cNvPr id="4" name="Content Placeholder 3"/>
          <p:cNvSpPr>
            <a:spLocks noGrp="1"/>
          </p:cNvSpPr>
          <p:nvPr>
            <p:ph sz="half" idx="2"/>
          </p:nvPr>
        </p:nvSpPr>
        <p:spPr/>
        <p:txBody>
          <a:bodyPr>
            <a:normAutofit fontScale="92500" lnSpcReduction="10000"/>
          </a:bodyPr>
          <a:lstStyle/>
          <a:p>
            <a:r>
              <a:rPr lang="en-US" dirty="0" smtClean="0">
                <a:solidFill>
                  <a:schemeClr val="accent4">
                    <a:lumMod val="50000"/>
                  </a:schemeClr>
                </a:solidFill>
              </a:rPr>
              <a:t>How is this done?</a:t>
            </a:r>
          </a:p>
          <a:p>
            <a:endParaRPr lang="en-US" dirty="0">
              <a:solidFill>
                <a:schemeClr val="accent4">
                  <a:lumMod val="50000"/>
                </a:schemeClr>
              </a:solidFill>
            </a:endParaRPr>
          </a:p>
          <a:p>
            <a:endParaRPr lang="en-US" dirty="0" smtClean="0">
              <a:solidFill>
                <a:schemeClr val="accent4">
                  <a:lumMod val="50000"/>
                </a:schemeClr>
              </a:solidFill>
            </a:endParaRPr>
          </a:p>
          <a:p>
            <a:endParaRPr lang="en-US" dirty="0">
              <a:solidFill>
                <a:schemeClr val="accent4">
                  <a:lumMod val="50000"/>
                </a:schemeClr>
              </a:solidFill>
            </a:endParaRPr>
          </a:p>
          <a:p>
            <a:endParaRPr lang="en-US" dirty="0" smtClean="0">
              <a:solidFill>
                <a:schemeClr val="accent4">
                  <a:lumMod val="50000"/>
                </a:schemeClr>
              </a:solidFill>
            </a:endParaRPr>
          </a:p>
          <a:p>
            <a:endParaRPr lang="en-US" sz="3900" dirty="0">
              <a:solidFill>
                <a:schemeClr val="accent4">
                  <a:lumMod val="50000"/>
                </a:schemeClr>
              </a:solidFill>
            </a:endParaRPr>
          </a:p>
          <a:p>
            <a:r>
              <a:rPr lang="en-US" dirty="0" smtClean="0">
                <a:solidFill>
                  <a:schemeClr val="accent4">
                    <a:lumMod val="50000"/>
                  </a:schemeClr>
                </a:solidFill>
              </a:rPr>
              <a:t>How do we know that the solution is dry?</a:t>
            </a:r>
          </a:p>
          <a:p>
            <a:endParaRPr lang="en-US" dirty="0" smtClean="0">
              <a:solidFill>
                <a:schemeClr val="accent4">
                  <a:lumMod val="50000"/>
                </a:schemeClr>
              </a:solidFill>
            </a:endParaRPr>
          </a:p>
          <a:p>
            <a:endParaRPr lang="en-US" dirty="0">
              <a:solidFill>
                <a:schemeClr val="accent4">
                  <a:lumMod val="50000"/>
                </a:schemeClr>
              </a:solidFill>
            </a:endParaRPr>
          </a:p>
        </p:txBody>
      </p:sp>
      <p:sp>
        <p:nvSpPr>
          <p:cNvPr id="5" name="TextBox 4"/>
          <p:cNvSpPr txBox="1"/>
          <p:nvPr/>
        </p:nvSpPr>
        <p:spPr>
          <a:xfrm>
            <a:off x="4629150" y="2226166"/>
            <a:ext cx="3432350" cy="1015663"/>
          </a:xfrm>
          <a:prstGeom prst="rect">
            <a:avLst/>
          </a:prstGeom>
          <a:noFill/>
        </p:spPr>
        <p:txBody>
          <a:bodyPr wrap="none" rtlCol="0">
            <a:spAutoFit/>
          </a:bodyPr>
          <a:lstStyle/>
          <a:p>
            <a:r>
              <a:rPr lang="en-US" sz="2000" b="1" dirty="0" smtClean="0">
                <a:solidFill>
                  <a:srgbClr val="FF0000"/>
                </a:solidFill>
              </a:rPr>
              <a:t>By removing the plug on the </a:t>
            </a:r>
            <a:br>
              <a:rPr lang="en-US" sz="2000" b="1" dirty="0" smtClean="0">
                <a:solidFill>
                  <a:srgbClr val="FF0000"/>
                </a:solidFill>
              </a:rPr>
            </a:br>
            <a:r>
              <a:rPr lang="en-US" sz="2000" b="1" dirty="0" smtClean="0">
                <a:solidFill>
                  <a:srgbClr val="FF0000"/>
                </a:solidFill>
              </a:rPr>
              <a:t>top and open the stopcock on </a:t>
            </a:r>
            <a:br>
              <a:rPr lang="en-US" sz="2000" b="1" dirty="0" smtClean="0">
                <a:solidFill>
                  <a:srgbClr val="FF0000"/>
                </a:solidFill>
              </a:rPr>
            </a:br>
            <a:r>
              <a:rPr lang="en-US" sz="2000" b="1" dirty="0" smtClean="0">
                <a:solidFill>
                  <a:srgbClr val="FF0000"/>
                </a:solidFill>
              </a:rPr>
              <a:t>the bottom</a:t>
            </a:r>
          </a:p>
        </p:txBody>
      </p:sp>
      <p:sp>
        <p:nvSpPr>
          <p:cNvPr id="6" name="TextBox 5"/>
          <p:cNvSpPr txBox="1"/>
          <p:nvPr/>
        </p:nvSpPr>
        <p:spPr>
          <a:xfrm>
            <a:off x="4662820" y="5288409"/>
            <a:ext cx="3852530" cy="707886"/>
          </a:xfrm>
          <a:prstGeom prst="rect">
            <a:avLst/>
          </a:prstGeom>
          <a:noFill/>
        </p:spPr>
        <p:txBody>
          <a:bodyPr wrap="none" rtlCol="0">
            <a:spAutoFit/>
          </a:bodyPr>
          <a:lstStyle/>
          <a:p>
            <a:r>
              <a:rPr lang="en-US" sz="2000" b="1" dirty="0" smtClean="0">
                <a:solidFill>
                  <a:srgbClr val="FF0000"/>
                </a:solidFill>
                <a:latin typeface="Times New Roman" panose="02020603050405020304" pitchFamily="18" charset="0"/>
                <a:cs typeface="Times New Roman" panose="02020603050405020304" pitchFamily="18" charset="0"/>
              </a:rPr>
              <a:t>1. Some free flowing drying agent</a:t>
            </a:r>
          </a:p>
          <a:p>
            <a:r>
              <a:rPr lang="en-US" sz="2000" b="1" dirty="0" smtClean="0">
                <a:solidFill>
                  <a:srgbClr val="FF0000"/>
                </a:solidFill>
                <a:latin typeface="Times New Roman" panose="02020603050405020304" pitchFamily="18" charset="0"/>
                <a:cs typeface="Times New Roman" panose="02020603050405020304" pitchFamily="18" charset="0"/>
              </a:rPr>
              <a:t>2. A transparent solution</a:t>
            </a:r>
            <a:endParaRPr lang="en-US" sz="20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446704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barn(inVertical)">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arn(inVertical)">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barn(inVertical)">
                                      <p:cBhvr>
                                        <p:cTn id="22" dur="5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barn(inVertical)">
                                      <p:cBhvr>
                                        <p:cTn id="27" dur="500"/>
                                        <p:tgtEl>
                                          <p:spTgt spid="3">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4">
                                            <p:txEl>
                                              <p:pRg st="6" end="6"/>
                                            </p:txEl>
                                          </p:spTgt>
                                        </p:tgtEl>
                                        <p:attrNameLst>
                                          <p:attrName>style.visibility</p:attrName>
                                        </p:attrNameLst>
                                      </p:cBhvr>
                                      <p:to>
                                        <p:strVal val="visible"/>
                                      </p:to>
                                    </p:set>
                                    <p:animEffect transition="in" filter="barn(inVertical)">
                                      <p:cBhvr>
                                        <p:cTn id="32" dur="500"/>
                                        <p:tgtEl>
                                          <p:spTgt spid="4">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3" presetClass="entr" presetSubtype="16" fill="hold" grpId="0" nodeType="clickEffect">
                                  <p:stCondLst>
                                    <p:cond delay="0"/>
                                  </p:stCondLst>
                                  <p:childTnLst>
                                    <p:set>
                                      <p:cBhvr>
                                        <p:cTn id="36" dur="1" fill="hold">
                                          <p:stCondLst>
                                            <p:cond delay="0"/>
                                          </p:stCondLst>
                                        </p:cTn>
                                        <p:tgtEl>
                                          <p:spTgt spid="6"/>
                                        </p:tgtEl>
                                        <p:attrNameLst>
                                          <p:attrName>style.visibility</p:attrName>
                                        </p:attrNameLst>
                                      </p:cBhvr>
                                      <p:to>
                                        <p:strVal val="visible"/>
                                      </p:to>
                                    </p:set>
                                    <p:anim calcmode="lin" valueType="num">
                                      <p:cBhvr>
                                        <p:cTn id="37" dur="500" fill="hold"/>
                                        <p:tgtEl>
                                          <p:spTgt spid="6"/>
                                        </p:tgtEl>
                                        <p:attrNameLst>
                                          <p:attrName>ppt_w</p:attrName>
                                        </p:attrNameLst>
                                      </p:cBhvr>
                                      <p:tavLst>
                                        <p:tav tm="0">
                                          <p:val>
                                            <p:fltVal val="0"/>
                                          </p:val>
                                        </p:tav>
                                        <p:tav tm="100000">
                                          <p:val>
                                            <p:strVal val="#ppt_w"/>
                                          </p:val>
                                        </p:tav>
                                      </p:tavLst>
                                    </p:anim>
                                    <p:anim calcmode="lin" valueType="num">
                                      <p:cBhvr>
                                        <p:cTn id="38" dur="500" fill="hold"/>
                                        <p:tgtEl>
                                          <p:spTgt spid="6"/>
                                        </p:tgtEl>
                                        <p:attrNameLst>
                                          <p:attrName>ppt_h</p:attrName>
                                        </p:attrNameLst>
                                      </p:cBhvr>
                                      <p:tavLst>
                                        <p:tav tm="0">
                                          <p:val>
                                            <p:fltVal val="0"/>
                                          </p:val>
                                        </p:tav>
                                        <p:tav tm="100000">
                                          <p:val>
                                            <p:strVal val="#ppt_h"/>
                                          </p:val>
                                        </p:tav>
                                      </p:tavLst>
                                    </p:anim>
                                    <p:animEffect transition="in" filter="fade">
                                      <p:cBhvr>
                                        <p:cTn id="39"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dirty="0">
                <a:solidFill>
                  <a:srgbClr val="002060"/>
                </a:solidFill>
              </a:rPr>
              <a:t>Experimental </a:t>
            </a:r>
            <a:r>
              <a:rPr lang="en-US" sz="4000" dirty="0" smtClean="0">
                <a:solidFill>
                  <a:srgbClr val="002060"/>
                </a:solidFill>
              </a:rPr>
              <a:t>V</a:t>
            </a:r>
            <a:endParaRPr lang="en-US" sz="4000" dirty="0"/>
          </a:p>
        </p:txBody>
      </p:sp>
      <p:sp>
        <p:nvSpPr>
          <p:cNvPr id="3" name="Content Placeholder 2"/>
          <p:cNvSpPr>
            <a:spLocks noGrp="1"/>
          </p:cNvSpPr>
          <p:nvPr>
            <p:ph sz="half" idx="1"/>
          </p:nvPr>
        </p:nvSpPr>
        <p:spPr/>
        <p:txBody>
          <a:bodyPr>
            <a:noAutofit/>
          </a:bodyPr>
          <a:lstStyle/>
          <a:p>
            <a:r>
              <a:rPr lang="en-US" sz="1800" dirty="0"/>
              <a:t>Clean your filter flask if necessary with a small amount of acetone. </a:t>
            </a:r>
            <a:r>
              <a:rPr lang="en-US" sz="1800" b="1" dirty="0"/>
              <a:t>Do not clean it with </a:t>
            </a:r>
            <a:r>
              <a:rPr lang="en-US" sz="1800" b="1" dirty="0" smtClean="0"/>
              <a:t>water. </a:t>
            </a:r>
            <a:r>
              <a:rPr lang="en-US" sz="1800" dirty="0" smtClean="0"/>
              <a:t>Make </a:t>
            </a:r>
            <a:r>
              <a:rPr lang="en-US" sz="1800" dirty="0"/>
              <a:t>sure the filter flask is dry and clean before you transfer the dried organic layer to it</a:t>
            </a:r>
            <a:r>
              <a:rPr lang="en-US" sz="1800" dirty="0" smtClean="0"/>
              <a:t>.</a:t>
            </a:r>
          </a:p>
          <a:p>
            <a:r>
              <a:rPr lang="en-US" sz="1800" dirty="0"/>
              <a:t>Pre-weigh the </a:t>
            </a:r>
            <a:r>
              <a:rPr lang="en-US" sz="1800" dirty="0" smtClean="0"/>
              <a:t>flask</a:t>
            </a:r>
          </a:p>
          <a:p>
            <a:r>
              <a:rPr lang="en-US" sz="1800" dirty="0"/>
              <a:t>Decant the dry organic layer from the drying agent directly into the clean, </a:t>
            </a:r>
            <a:r>
              <a:rPr lang="en-US" sz="1800" dirty="0" smtClean="0"/>
              <a:t>filter </a:t>
            </a:r>
            <a:r>
              <a:rPr lang="en-US" sz="1800" dirty="0"/>
              <a:t>flask. You will use the same filter flask for the sublimation in the next step of the assignment.</a:t>
            </a:r>
          </a:p>
          <a:p>
            <a:r>
              <a:rPr lang="en-US" sz="1800" dirty="0" smtClean="0"/>
              <a:t>There are two </a:t>
            </a:r>
            <a:r>
              <a:rPr lang="en-US" sz="1800" dirty="0"/>
              <a:t>procedures for evaporating the diethyl ether without losing the product work well. </a:t>
            </a:r>
          </a:p>
        </p:txBody>
      </p:sp>
      <p:sp>
        <p:nvSpPr>
          <p:cNvPr id="4" name="Content Placeholder 3"/>
          <p:cNvSpPr>
            <a:spLocks noGrp="1"/>
          </p:cNvSpPr>
          <p:nvPr>
            <p:ph sz="half" idx="2"/>
          </p:nvPr>
        </p:nvSpPr>
        <p:spPr/>
        <p:txBody>
          <a:bodyPr>
            <a:normAutofit/>
          </a:bodyPr>
          <a:lstStyle/>
          <a:p>
            <a:r>
              <a:rPr lang="en-US" sz="1800" dirty="0" smtClean="0">
                <a:solidFill>
                  <a:schemeClr val="accent4">
                    <a:lumMod val="50000"/>
                  </a:schemeClr>
                </a:solidFill>
              </a:rPr>
              <a:t>Why not cleaning with water?</a:t>
            </a:r>
            <a:r>
              <a:rPr lang="en-US" sz="1800" dirty="0">
                <a:solidFill>
                  <a:schemeClr val="accent4">
                    <a:lumMod val="50000"/>
                  </a:schemeClr>
                </a:solidFill>
              </a:rPr>
              <a:t> </a:t>
            </a:r>
            <a:endParaRPr lang="en-US" sz="1800" dirty="0" smtClean="0">
              <a:solidFill>
                <a:schemeClr val="accent4">
                  <a:lumMod val="50000"/>
                </a:schemeClr>
              </a:solidFill>
            </a:endParaRPr>
          </a:p>
          <a:p>
            <a:endParaRPr lang="en-US" sz="1800" dirty="0">
              <a:solidFill>
                <a:schemeClr val="accent4">
                  <a:lumMod val="50000"/>
                </a:schemeClr>
              </a:solidFill>
            </a:endParaRPr>
          </a:p>
          <a:p>
            <a:endParaRPr lang="en-US" sz="1800" dirty="0" smtClean="0">
              <a:solidFill>
                <a:schemeClr val="accent4">
                  <a:lumMod val="50000"/>
                </a:schemeClr>
              </a:solidFill>
            </a:endParaRPr>
          </a:p>
          <a:p>
            <a:endParaRPr lang="en-US" sz="2400" dirty="0">
              <a:solidFill>
                <a:schemeClr val="accent4">
                  <a:lumMod val="50000"/>
                </a:schemeClr>
              </a:solidFill>
            </a:endParaRPr>
          </a:p>
          <a:p>
            <a:r>
              <a:rPr lang="en-US" sz="1800" dirty="0" smtClean="0">
                <a:solidFill>
                  <a:schemeClr val="accent4">
                    <a:lumMod val="50000"/>
                  </a:schemeClr>
                </a:solidFill>
              </a:rPr>
              <a:t>Why do we pre-weight the flask?</a:t>
            </a:r>
          </a:p>
          <a:p>
            <a:pPr marL="0" indent="0">
              <a:buNone/>
            </a:pPr>
            <a:r>
              <a:rPr lang="en-US" sz="1800" dirty="0" smtClean="0">
                <a:solidFill>
                  <a:schemeClr val="accent4">
                    <a:lumMod val="50000"/>
                  </a:schemeClr>
                </a:solidFill>
              </a:rPr>
              <a:t>.</a:t>
            </a:r>
            <a:endParaRPr lang="en-US" sz="1800" dirty="0">
              <a:solidFill>
                <a:schemeClr val="accent4">
                  <a:lumMod val="50000"/>
                </a:schemeClr>
              </a:solidFill>
            </a:endParaRPr>
          </a:p>
          <a:p>
            <a:endParaRPr lang="en-US" sz="1800" dirty="0" smtClean="0">
              <a:solidFill>
                <a:schemeClr val="accent4">
                  <a:lumMod val="50000"/>
                </a:schemeClr>
              </a:solidFill>
            </a:endParaRPr>
          </a:p>
          <a:p>
            <a:endParaRPr lang="en-US" sz="1800" dirty="0">
              <a:solidFill>
                <a:schemeClr val="accent4">
                  <a:lumMod val="50000"/>
                </a:schemeClr>
              </a:solidFill>
            </a:endParaRPr>
          </a:p>
          <a:p>
            <a:endParaRPr lang="en-US" sz="1050" dirty="0" smtClean="0">
              <a:solidFill>
                <a:schemeClr val="accent4">
                  <a:lumMod val="50000"/>
                </a:schemeClr>
              </a:solidFill>
            </a:endParaRPr>
          </a:p>
          <a:p>
            <a:r>
              <a:rPr lang="en-US" sz="1800" dirty="0" smtClean="0">
                <a:solidFill>
                  <a:schemeClr val="accent4">
                    <a:lumMod val="50000"/>
                  </a:schemeClr>
                </a:solidFill>
              </a:rPr>
              <a:t>Consult </a:t>
            </a:r>
            <a:r>
              <a:rPr lang="en-US" sz="1800" dirty="0">
                <a:solidFill>
                  <a:schemeClr val="accent4">
                    <a:lumMod val="50000"/>
                  </a:schemeClr>
                </a:solidFill>
              </a:rPr>
              <a:t>the teaching assistant as to which one you should use.</a:t>
            </a:r>
          </a:p>
          <a:p>
            <a:endParaRPr lang="en-US" sz="1800" dirty="0">
              <a:solidFill>
                <a:schemeClr val="accent4">
                  <a:lumMod val="50000"/>
                </a:schemeClr>
              </a:solidFill>
            </a:endParaRPr>
          </a:p>
        </p:txBody>
      </p:sp>
      <p:sp>
        <p:nvSpPr>
          <p:cNvPr id="11" name="TextBox 10"/>
          <p:cNvSpPr txBox="1"/>
          <p:nvPr/>
        </p:nvSpPr>
        <p:spPr>
          <a:xfrm>
            <a:off x="4629150" y="2194345"/>
            <a:ext cx="2973956" cy="369332"/>
          </a:xfrm>
          <a:prstGeom prst="rect">
            <a:avLst/>
          </a:prstGeom>
          <a:noFill/>
        </p:spPr>
        <p:txBody>
          <a:bodyPr wrap="none" rtlCol="0">
            <a:spAutoFit/>
          </a:bodyPr>
          <a:lstStyle/>
          <a:p>
            <a:r>
              <a:rPr lang="en-US" b="1" dirty="0" smtClean="0">
                <a:solidFill>
                  <a:srgbClr val="FF0000"/>
                </a:solidFill>
                <a:latin typeface="Times New Roman" panose="02020603050405020304" pitchFamily="18" charset="0"/>
                <a:cs typeface="Times New Roman" panose="02020603050405020304" pitchFamily="18" charset="0"/>
              </a:rPr>
              <a:t>The flask has to be </a:t>
            </a:r>
            <a:r>
              <a:rPr lang="en-US" b="1" dirty="0" smtClean="0">
                <a:solidFill>
                  <a:srgbClr val="FF0000"/>
                </a:solidFill>
                <a:latin typeface="Times New Roman" panose="02020603050405020304" pitchFamily="18" charset="0"/>
                <a:cs typeface="Times New Roman" panose="02020603050405020304" pitchFamily="18" charset="0"/>
              </a:rPr>
              <a:t>very dry.</a:t>
            </a:r>
            <a:endParaRPr lang="en-US" b="1" dirty="0">
              <a:solidFill>
                <a:srgbClr val="FF0000"/>
              </a:solidFill>
              <a:latin typeface="Times New Roman" panose="02020603050405020304" pitchFamily="18" charset="0"/>
              <a:cs typeface="Times New Roman" panose="02020603050405020304" pitchFamily="18" charset="0"/>
            </a:endParaRPr>
          </a:p>
        </p:txBody>
      </p:sp>
      <p:sp>
        <p:nvSpPr>
          <p:cNvPr id="6" name="TextBox 5"/>
          <p:cNvSpPr txBox="1"/>
          <p:nvPr/>
        </p:nvSpPr>
        <p:spPr>
          <a:xfrm>
            <a:off x="4629150" y="3784731"/>
            <a:ext cx="4111382" cy="923330"/>
          </a:xfrm>
          <a:prstGeom prst="rect">
            <a:avLst/>
          </a:prstGeom>
          <a:noFill/>
        </p:spPr>
        <p:txBody>
          <a:bodyPr wrap="none" rtlCol="0">
            <a:spAutoFit/>
          </a:bodyPr>
          <a:lstStyle/>
          <a:p>
            <a:r>
              <a:rPr lang="en-US" b="1" dirty="0" smtClean="0">
                <a:solidFill>
                  <a:srgbClr val="FF0000"/>
                </a:solidFill>
              </a:rPr>
              <a:t>It will </a:t>
            </a:r>
            <a:r>
              <a:rPr lang="en-US" b="1" dirty="0">
                <a:solidFill>
                  <a:srgbClr val="FF0000"/>
                </a:solidFill>
              </a:rPr>
              <a:t>be easier to determine the crude </a:t>
            </a:r>
            <a:r>
              <a:rPr lang="en-US" b="1" dirty="0" smtClean="0">
                <a:solidFill>
                  <a:srgbClr val="FF0000"/>
                </a:solidFill>
              </a:rPr>
              <a:t/>
            </a:r>
            <a:br>
              <a:rPr lang="en-US" b="1" dirty="0" smtClean="0">
                <a:solidFill>
                  <a:srgbClr val="FF0000"/>
                </a:solidFill>
              </a:rPr>
            </a:br>
            <a:r>
              <a:rPr lang="en-US" b="1" dirty="0" smtClean="0">
                <a:solidFill>
                  <a:srgbClr val="FF0000"/>
                </a:solidFill>
              </a:rPr>
              <a:t>yield </a:t>
            </a:r>
            <a:r>
              <a:rPr lang="en-US" b="1" dirty="0">
                <a:solidFill>
                  <a:srgbClr val="FF0000"/>
                </a:solidFill>
              </a:rPr>
              <a:t>of camphor. Be sure to record this </a:t>
            </a:r>
            <a:r>
              <a:rPr lang="en-US" b="1" dirty="0" smtClean="0">
                <a:solidFill>
                  <a:srgbClr val="FF0000"/>
                </a:solidFill>
              </a:rPr>
              <a:t/>
            </a:r>
            <a:br>
              <a:rPr lang="en-US" b="1" dirty="0" smtClean="0">
                <a:solidFill>
                  <a:srgbClr val="FF0000"/>
                </a:solidFill>
              </a:rPr>
            </a:br>
            <a:r>
              <a:rPr lang="en-US" b="1" dirty="0" smtClean="0">
                <a:solidFill>
                  <a:srgbClr val="FF0000"/>
                </a:solidFill>
              </a:rPr>
              <a:t>weight </a:t>
            </a:r>
            <a:r>
              <a:rPr lang="en-US" b="1" dirty="0">
                <a:solidFill>
                  <a:srgbClr val="FF0000"/>
                </a:solidFill>
              </a:rPr>
              <a:t>in your notebook</a:t>
            </a:r>
            <a:endParaRPr lang="en-US" b="1" dirty="0">
              <a:solidFill>
                <a:srgbClr val="FF0000"/>
              </a:solidFill>
              <a:latin typeface="Times New Roman" panose="02020603050405020304" pitchFamily="18" charset="0"/>
              <a:cs typeface="Times New Roman" panose="02020603050405020304" pitchFamily="18" charset="0"/>
            </a:endParaRPr>
          </a:p>
        </p:txBody>
      </p:sp>
      <p:sp>
        <p:nvSpPr>
          <p:cNvPr id="7" name="TextBox 6"/>
          <p:cNvSpPr txBox="1"/>
          <p:nvPr/>
        </p:nvSpPr>
        <p:spPr>
          <a:xfrm>
            <a:off x="4629150" y="5744449"/>
            <a:ext cx="2989280" cy="369332"/>
          </a:xfrm>
          <a:prstGeom prst="rect">
            <a:avLst/>
          </a:prstGeom>
          <a:noFill/>
        </p:spPr>
        <p:txBody>
          <a:bodyPr wrap="none" rtlCol="0">
            <a:spAutoFit/>
          </a:bodyPr>
          <a:lstStyle/>
          <a:p>
            <a:r>
              <a:rPr lang="en-US" b="1" dirty="0" smtClean="0">
                <a:solidFill>
                  <a:srgbClr val="FF0000"/>
                </a:solidFill>
                <a:latin typeface="Times New Roman" panose="02020603050405020304" pitchFamily="18" charset="0"/>
                <a:cs typeface="Times New Roman" panose="02020603050405020304" pitchFamily="18" charset="0"/>
              </a:rPr>
              <a:t>Either vacuum or air stream</a:t>
            </a:r>
            <a:endParaRPr lang="en-US"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321517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barn(inVertical)">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3" presetClass="entr" presetSubtype="16"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 calcmode="lin" valueType="num">
                                      <p:cBhvr>
                                        <p:cTn id="17" dur="500" fill="hold"/>
                                        <p:tgtEl>
                                          <p:spTgt spid="11"/>
                                        </p:tgtEl>
                                        <p:attrNameLst>
                                          <p:attrName>ppt_w</p:attrName>
                                        </p:attrNameLst>
                                      </p:cBhvr>
                                      <p:tavLst>
                                        <p:tav tm="0">
                                          <p:val>
                                            <p:fltVal val="0"/>
                                          </p:val>
                                        </p:tav>
                                        <p:tav tm="100000">
                                          <p:val>
                                            <p:strVal val="#ppt_w"/>
                                          </p:val>
                                        </p:tav>
                                      </p:tavLst>
                                    </p:anim>
                                    <p:anim calcmode="lin" valueType="num">
                                      <p:cBhvr>
                                        <p:cTn id="18" dur="500" fill="hold"/>
                                        <p:tgtEl>
                                          <p:spTgt spid="11"/>
                                        </p:tgtEl>
                                        <p:attrNameLst>
                                          <p:attrName>ppt_h</p:attrName>
                                        </p:attrNameLst>
                                      </p:cBhvr>
                                      <p:tavLst>
                                        <p:tav tm="0">
                                          <p:val>
                                            <p:fltVal val="0"/>
                                          </p:val>
                                        </p:tav>
                                        <p:tav tm="100000">
                                          <p:val>
                                            <p:strVal val="#ppt_h"/>
                                          </p:val>
                                        </p:tav>
                                      </p:tavLst>
                                    </p:anim>
                                    <p:animEffect transition="in" filter="fade">
                                      <p:cBhvr>
                                        <p:cTn id="19" dur="500"/>
                                        <p:tgtEl>
                                          <p:spTgt spid="11"/>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nodeType="click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Effect transition="in" filter="barn(inVertical)">
                                      <p:cBhvr>
                                        <p:cTn id="24" dur="500"/>
                                        <p:tgtEl>
                                          <p:spTgt spid="3">
                                            <p:txEl>
                                              <p:pRg st="1" end="1"/>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nodeType="clickEffect">
                                  <p:stCondLst>
                                    <p:cond delay="0"/>
                                  </p:stCondLst>
                                  <p:childTnLst>
                                    <p:set>
                                      <p:cBhvr>
                                        <p:cTn id="28" dur="1" fill="hold">
                                          <p:stCondLst>
                                            <p:cond delay="0"/>
                                          </p:stCondLst>
                                        </p:cTn>
                                        <p:tgtEl>
                                          <p:spTgt spid="4">
                                            <p:txEl>
                                              <p:pRg st="4" end="4"/>
                                            </p:txEl>
                                          </p:spTgt>
                                        </p:tgtEl>
                                        <p:attrNameLst>
                                          <p:attrName>style.visibility</p:attrName>
                                        </p:attrNameLst>
                                      </p:cBhvr>
                                      <p:to>
                                        <p:strVal val="visible"/>
                                      </p:to>
                                    </p:set>
                                    <p:animEffect transition="in" filter="barn(inVertical)">
                                      <p:cBhvr>
                                        <p:cTn id="29" dur="500"/>
                                        <p:tgtEl>
                                          <p:spTgt spid="4">
                                            <p:txEl>
                                              <p:pRg st="4" end="4"/>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6" presetClass="entr" presetSubtype="21" fill="hold" nodeType="clickEffect">
                                  <p:stCondLst>
                                    <p:cond delay="0"/>
                                  </p:stCondLst>
                                  <p:childTnLst>
                                    <p:set>
                                      <p:cBhvr>
                                        <p:cTn id="33" dur="1" fill="hold">
                                          <p:stCondLst>
                                            <p:cond delay="0"/>
                                          </p:stCondLst>
                                        </p:cTn>
                                        <p:tgtEl>
                                          <p:spTgt spid="4">
                                            <p:txEl>
                                              <p:pRg st="5" end="5"/>
                                            </p:txEl>
                                          </p:spTgt>
                                        </p:tgtEl>
                                        <p:attrNameLst>
                                          <p:attrName>style.visibility</p:attrName>
                                        </p:attrNameLst>
                                      </p:cBhvr>
                                      <p:to>
                                        <p:strVal val="visible"/>
                                      </p:to>
                                    </p:set>
                                    <p:animEffect transition="in" filter="barn(inVertical)">
                                      <p:cBhvr>
                                        <p:cTn id="34" dur="500"/>
                                        <p:tgtEl>
                                          <p:spTgt spid="4">
                                            <p:txEl>
                                              <p:pRg st="5" end="5"/>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53" presetClass="entr" presetSubtype="16" fill="hold" grpId="0" nodeType="clickEffect">
                                  <p:stCondLst>
                                    <p:cond delay="0"/>
                                  </p:stCondLst>
                                  <p:childTnLst>
                                    <p:set>
                                      <p:cBhvr>
                                        <p:cTn id="38" dur="1" fill="hold">
                                          <p:stCondLst>
                                            <p:cond delay="0"/>
                                          </p:stCondLst>
                                        </p:cTn>
                                        <p:tgtEl>
                                          <p:spTgt spid="6"/>
                                        </p:tgtEl>
                                        <p:attrNameLst>
                                          <p:attrName>style.visibility</p:attrName>
                                        </p:attrNameLst>
                                      </p:cBhvr>
                                      <p:to>
                                        <p:strVal val="visible"/>
                                      </p:to>
                                    </p:set>
                                    <p:anim calcmode="lin" valueType="num">
                                      <p:cBhvr>
                                        <p:cTn id="39" dur="500" fill="hold"/>
                                        <p:tgtEl>
                                          <p:spTgt spid="6"/>
                                        </p:tgtEl>
                                        <p:attrNameLst>
                                          <p:attrName>ppt_w</p:attrName>
                                        </p:attrNameLst>
                                      </p:cBhvr>
                                      <p:tavLst>
                                        <p:tav tm="0">
                                          <p:val>
                                            <p:fltVal val="0"/>
                                          </p:val>
                                        </p:tav>
                                        <p:tav tm="100000">
                                          <p:val>
                                            <p:strVal val="#ppt_w"/>
                                          </p:val>
                                        </p:tav>
                                      </p:tavLst>
                                    </p:anim>
                                    <p:anim calcmode="lin" valueType="num">
                                      <p:cBhvr>
                                        <p:cTn id="40" dur="500" fill="hold"/>
                                        <p:tgtEl>
                                          <p:spTgt spid="6"/>
                                        </p:tgtEl>
                                        <p:attrNameLst>
                                          <p:attrName>ppt_h</p:attrName>
                                        </p:attrNameLst>
                                      </p:cBhvr>
                                      <p:tavLst>
                                        <p:tav tm="0">
                                          <p:val>
                                            <p:fltVal val="0"/>
                                          </p:val>
                                        </p:tav>
                                        <p:tav tm="100000">
                                          <p:val>
                                            <p:strVal val="#ppt_h"/>
                                          </p:val>
                                        </p:tav>
                                      </p:tavLst>
                                    </p:anim>
                                    <p:animEffect transition="in" filter="fade">
                                      <p:cBhvr>
                                        <p:cTn id="41" dur="500"/>
                                        <p:tgtEl>
                                          <p:spTgt spid="6"/>
                                        </p:tgtEl>
                                      </p:cBhvr>
                                    </p:animEffect>
                                  </p:childTnLst>
                                </p:cTn>
                              </p:par>
                            </p:childTnLst>
                          </p:cTn>
                        </p:par>
                      </p:childTnLst>
                    </p:cTn>
                  </p:par>
                  <p:par>
                    <p:cTn id="42" fill="hold">
                      <p:stCondLst>
                        <p:cond delay="indefinite"/>
                      </p:stCondLst>
                      <p:childTnLst>
                        <p:par>
                          <p:cTn id="43" fill="hold">
                            <p:stCondLst>
                              <p:cond delay="0"/>
                            </p:stCondLst>
                            <p:childTnLst>
                              <p:par>
                                <p:cTn id="44" presetID="16" presetClass="entr" presetSubtype="21" fill="hold" nodeType="clickEffect">
                                  <p:stCondLst>
                                    <p:cond delay="0"/>
                                  </p:stCondLst>
                                  <p:childTnLst>
                                    <p:set>
                                      <p:cBhvr>
                                        <p:cTn id="45" dur="1" fill="hold">
                                          <p:stCondLst>
                                            <p:cond delay="0"/>
                                          </p:stCondLst>
                                        </p:cTn>
                                        <p:tgtEl>
                                          <p:spTgt spid="3">
                                            <p:txEl>
                                              <p:pRg st="2" end="2"/>
                                            </p:txEl>
                                          </p:spTgt>
                                        </p:tgtEl>
                                        <p:attrNameLst>
                                          <p:attrName>style.visibility</p:attrName>
                                        </p:attrNameLst>
                                      </p:cBhvr>
                                      <p:to>
                                        <p:strVal val="visible"/>
                                      </p:to>
                                    </p:set>
                                    <p:animEffect transition="in" filter="barn(inVertical)">
                                      <p:cBhvr>
                                        <p:cTn id="46" dur="500"/>
                                        <p:tgtEl>
                                          <p:spTgt spid="3">
                                            <p:txEl>
                                              <p:pRg st="2" end="2"/>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16" presetClass="entr" presetSubtype="21" fill="hold" nodeType="clickEffect">
                                  <p:stCondLst>
                                    <p:cond delay="0"/>
                                  </p:stCondLst>
                                  <p:childTnLst>
                                    <p:set>
                                      <p:cBhvr>
                                        <p:cTn id="50" dur="1" fill="hold">
                                          <p:stCondLst>
                                            <p:cond delay="0"/>
                                          </p:stCondLst>
                                        </p:cTn>
                                        <p:tgtEl>
                                          <p:spTgt spid="3">
                                            <p:txEl>
                                              <p:pRg st="3" end="3"/>
                                            </p:txEl>
                                          </p:spTgt>
                                        </p:tgtEl>
                                        <p:attrNameLst>
                                          <p:attrName>style.visibility</p:attrName>
                                        </p:attrNameLst>
                                      </p:cBhvr>
                                      <p:to>
                                        <p:strVal val="visible"/>
                                      </p:to>
                                    </p:set>
                                    <p:animEffect transition="in" filter="barn(inVertical)">
                                      <p:cBhvr>
                                        <p:cTn id="51" dur="500"/>
                                        <p:tgtEl>
                                          <p:spTgt spid="3">
                                            <p:txEl>
                                              <p:pRg st="3" end="3"/>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16" presetClass="entr" presetSubtype="21" fill="hold" nodeType="clickEffect">
                                  <p:stCondLst>
                                    <p:cond delay="0"/>
                                  </p:stCondLst>
                                  <p:childTnLst>
                                    <p:set>
                                      <p:cBhvr>
                                        <p:cTn id="55" dur="1" fill="hold">
                                          <p:stCondLst>
                                            <p:cond delay="0"/>
                                          </p:stCondLst>
                                        </p:cTn>
                                        <p:tgtEl>
                                          <p:spTgt spid="4">
                                            <p:txEl>
                                              <p:pRg st="9" end="9"/>
                                            </p:txEl>
                                          </p:spTgt>
                                        </p:tgtEl>
                                        <p:attrNameLst>
                                          <p:attrName>style.visibility</p:attrName>
                                        </p:attrNameLst>
                                      </p:cBhvr>
                                      <p:to>
                                        <p:strVal val="visible"/>
                                      </p:to>
                                    </p:set>
                                    <p:animEffect transition="in" filter="barn(inVertical)">
                                      <p:cBhvr>
                                        <p:cTn id="56" dur="500"/>
                                        <p:tgtEl>
                                          <p:spTgt spid="4">
                                            <p:txEl>
                                              <p:pRg st="9" end="9"/>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53" presetClass="entr" presetSubtype="16" fill="hold" grpId="0" nodeType="clickEffect">
                                  <p:stCondLst>
                                    <p:cond delay="0"/>
                                  </p:stCondLst>
                                  <p:childTnLst>
                                    <p:set>
                                      <p:cBhvr>
                                        <p:cTn id="60" dur="1" fill="hold">
                                          <p:stCondLst>
                                            <p:cond delay="0"/>
                                          </p:stCondLst>
                                        </p:cTn>
                                        <p:tgtEl>
                                          <p:spTgt spid="7"/>
                                        </p:tgtEl>
                                        <p:attrNameLst>
                                          <p:attrName>style.visibility</p:attrName>
                                        </p:attrNameLst>
                                      </p:cBhvr>
                                      <p:to>
                                        <p:strVal val="visible"/>
                                      </p:to>
                                    </p:set>
                                    <p:anim calcmode="lin" valueType="num">
                                      <p:cBhvr>
                                        <p:cTn id="61" dur="500" fill="hold"/>
                                        <p:tgtEl>
                                          <p:spTgt spid="7"/>
                                        </p:tgtEl>
                                        <p:attrNameLst>
                                          <p:attrName>ppt_w</p:attrName>
                                        </p:attrNameLst>
                                      </p:cBhvr>
                                      <p:tavLst>
                                        <p:tav tm="0">
                                          <p:val>
                                            <p:fltVal val="0"/>
                                          </p:val>
                                        </p:tav>
                                        <p:tav tm="100000">
                                          <p:val>
                                            <p:strVal val="#ppt_w"/>
                                          </p:val>
                                        </p:tav>
                                      </p:tavLst>
                                    </p:anim>
                                    <p:anim calcmode="lin" valueType="num">
                                      <p:cBhvr>
                                        <p:cTn id="62" dur="500" fill="hold"/>
                                        <p:tgtEl>
                                          <p:spTgt spid="7"/>
                                        </p:tgtEl>
                                        <p:attrNameLst>
                                          <p:attrName>ppt_h</p:attrName>
                                        </p:attrNameLst>
                                      </p:cBhvr>
                                      <p:tavLst>
                                        <p:tav tm="0">
                                          <p:val>
                                            <p:fltVal val="0"/>
                                          </p:val>
                                        </p:tav>
                                        <p:tav tm="100000">
                                          <p:val>
                                            <p:strVal val="#ppt_h"/>
                                          </p:val>
                                        </p:tav>
                                      </p:tavLst>
                                    </p:anim>
                                    <p:animEffect transition="in" filter="fade">
                                      <p:cBhvr>
                                        <p:cTn id="6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6" grpId="0"/>
      <p:bldP spid="7" grpId="0"/>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ustom 1">
      <a:majorFont>
        <a:latin typeface="Times New Roman"/>
        <a:ea typeface=""/>
        <a:cs typeface=""/>
      </a:majorFont>
      <a:minorFont>
        <a:latin typeface="Times New Roman"/>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237</TotalTime>
  <Words>815</Words>
  <Application>Microsoft Office PowerPoint</Application>
  <PresentationFormat>On-screen Show (4:3)</PresentationFormat>
  <Paragraphs>113</Paragraphs>
  <Slides>12</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8" baseType="lpstr">
      <vt:lpstr>Arial</vt:lpstr>
      <vt:lpstr>Symbol</vt:lpstr>
      <vt:lpstr>Tahoma</vt:lpstr>
      <vt:lpstr>Times New Roman</vt:lpstr>
      <vt:lpstr>Office Theme</vt:lpstr>
      <vt:lpstr>CS ChemDraw Drawing</vt:lpstr>
      <vt:lpstr>Lecture 8a</vt:lpstr>
      <vt:lpstr>Introduction</vt:lpstr>
      <vt:lpstr>Oxidation in Organic Chemistry</vt:lpstr>
      <vt:lpstr>Oxidation of (-)-Borneol</vt:lpstr>
      <vt:lpstr>Experimental I</vt:lpstr>
      <vt:lpstr>Experimental II</vt:lpstr>
      <vt:lpstr>Experimental III</vt:lpstr>
      <vt:lpstr>Experimental IV</vt:lpstr>
      <vt:lpstr>Experimental V</vt:lpstr>
      <vt:lpstr>Experimental VI</vt:lpstr>
      <vt:lpstr>Experimental VII</vt:lpstr>
      <vt:lpstr>Characterization I</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8a</dc:title>
  <dc:creator>Alf Bacher</dc:creator>
  <cp:lastModifiedBy>Alf Bacher</cp:lastModifiedBy>
  <cp:revision>16</cp:revision>
  <dcterms:created xsi:type="dcterms:W3CDTF">2016-05-12T15:33:56Z</dcterms:created>
  <dcterms:modified xsi:type="dcterms:W3CDTF">2016-05-15T17:04:14Z</dcterms:modified>
</cp:coreProperties>
</file>