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68" r:id="rId4"/>
    <p:sldId id="259" r:id="rId5"/>
    <p:sldId id="269" r:id="rId6"/>
    <p:sldId id="278" r:id="rId7"/>
    <p:sldId id="260" r:id="rId8"/>
    <p:sldId id="270" r:id="rId9"/>
    <p:sldId id="274" r:id="rId10"/>
    <p:sldId id="272" r:id="rId11"/>
    <p:sldId id="273" r:id="rId12"/>
    <p:sldId id="277" r:id="rId13"/>
    <p:sldId id="261" r:id="rId14"/>
    <p:sldId id="262" r:id="rId15"/>
    <p:sldId id="263" r:id="rId16"/>
    <p:sldId id="264" r:id="rId17"/>
    <p:sldId id="265" r:id="rId18"/>
    <p:sldId id="266" r:id="rId19"/>
    <p:sldId id="267"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33CC33"/>
    <a:srgbClr val="00FF00"/>
    <a:srgbClr val="99FF99"/>
    <a:srgbClr val="008000"/>
    <a:srgbClr val="0033CC"/>
    <a:srgbClr val="0066FF"/>
    <a:srgbClr val="CCCC00"/>
    <a:srgbClr val="00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varScale="1">
        <p:scale>
          <a:sx n="85" d="100"/>
          <a:sy n="85" d="100"/>
        </p:scale>
        <p:origin x="14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2774D-75E1-4731-AEE2-2B6CAC07AB68}" type="datetimeFigureOut">
              <a:rPr lang="en-US" smtClean="0"/>
              <a:t>5/6/2016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247A0-39BB-454B-95C8-95D02B0C9326}" type="slidenum">
              <a:rPr lang="en-US" smtClean="0"/>
              <a:t>‹#›</a:t>
            </a:fld>
            <a:endParaRPr lang="en-US"/>
          </a:p>
        </p:txBody>
      </p:sp>
    </p:spTree>
    <p:extLst>
      <p:ext uri="{BB962C8B-B14F-4D97-AF65-F5344CB8AC3E}">
        <p14:creationId xmlns:p14="http://schemas.microsoft.com/office/powerpoint/2010/main" val="258867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C6ABE3-8B0D-499C-9EA5-905E5B22C633}"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194499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6ABE3-8B0D-499C-9EA5-905E5B22C633}"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203069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6ABE3-8B0D-499C-9EA5-905E5B22C633}"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38548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6ABE3-8B0D-499C-9EA5-905E5B22C633}"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84866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6ABE3-8B0D-499C-9EA5-905E5B22C633}"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42215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C6ABE3-8B0D-499C-9EA5-905E5B22C633}"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68487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C6ABE3-8B0D-499C-9EA5-905E5B22C633}" type="datetimeFigureOut">
              <a:rPr lang="en-US" smtClean="0"/>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423486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C6ABE3-8B0D-499C-9EA5-905E5B22C633}" type="datetimeFigureOut">
              <a:rPr lang="en-US" smtClean="0"/>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72433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6ABE3-8B0D-499C-9EA5-905E5B22C633}" type="datetimeFigureOut">
              <a:rPr lang="en-US" smtClean="0"/>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237169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6ABE3-8B0D-499C-9EA5-905E5B22C633}"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6175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6ABE3-8B0D-499C-9EA5-905E5B22C633}"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29599-52DA-42E7-AE94-055B3FE6C22B}" type="slidenum">
              <a:rPr lang="en-US" smtClean="0"/>
              <a:t>‹#›</a:t>
            </a:fld>
            <a:endParaRPr lang="en-US"/>
          </a:p>
        </p:txBody>
      </p:sp>
    </p:spTree>
    <p:extLst>
      <p:ext uri="{BB962C8B-B14F-4D97-AF65-F5344CB8AC3E}">
        <p14:creationId xmlns:p14="http://schemas.microsoft.com/office/powerpoint/2010/main" val="343411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6ABE3-8B0D-499C-9EA5-905E5B22C633}" type="datetimeFigureOut">
              <a:rPr lang="en-US" smtClean="0"/>
              <a:t>5/6/2016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29599-52DA-42E7-AE94-055B3FE6C22B}" type="slidenum">
              <a:rPr lang="en-US" smtClean="0"/>
              <a:t>‹#›</a:t>
            </a:fld>
            <a:endParaRPr lang="en-US"/>
          </a:p>
        </p:txBody>
      </p:sp>
    </p:spTree>
    <p:extLst>
      <p:ext uri="{BB962C8B-B14F-4D97-AF65-F5344CB8AC3E}">
        <p14:creationId xmlns:p14="http://schemas.microsoft.com/office/powerpoint/2010/main" val="270959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9.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3.bin"/><Relationship Id="rId10" Type="http://schemas.openxmlformats.org/officeDocument/2006/relationships/image" Target="../media/image18.emf"/><Relationship Id="rId4" Type="http://schemas.openxmlformats.org/officeDocument/2006/relationships/image" Target="../media/image20.png"/><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9.png"/><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28.emf"/><Relationship Id="rId5" Type="http://schemas.openxmlformats.org/officeDocument/2006/relationships/image" Target="../media/image25.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2.bin"/><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emf"/><Relationship Id="rId5" Type="http://schemas.openxmlformats.org/officeDocument/2006/relationships/oleObject" Target="../embeddings/oleObject14.bin"/><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oleObject17.bin"/><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2.png"/><Relationship Id="rId2" Type="http://schemas.openxmlformats.org/officeDocument/2006/relationships/hyperlink" Target="http://www.google.com/url?sa=i&amp;source=images&amp;cd=&amp;cad=rja&amp;docid=3NXEIOY79dQKGM&amp;tbnid=m2CL8YliQ9DbIM:&amp;ved=0CAgQjRwwAA&amp;url=http://christopherking.name/Organic%20I%20Labs/Plant%20pigments%20by%20TLC.htm&amp;ei=h32VUafPEoP_igLGroHwBQ&amp;psig=AFQjCNHZub9QsUlTsxAMqP-fKpBPb668_g&amp;ust=1368837895337097" TargetMode="External"/><Relationship Id="rId1" Type="http://schemas.openxmlformats.org/officeDocument/2006/relationships/slideLayout" Target="../slideLayouts/slideLayout2.xml"/><Relationship Id="rId6" Type="http://schemas.openxmlformats.org/officeDocument/2006/relationships/hyperlink" Target="https://en.wikipedia.org/wiki/File:Beta-Carotin.svg" TargetMode="External"/><Relationship Id="rId5" Type="http://schemas.openxmlformats.org/officeDocument/2006/relationships/image" Target="../media/image37.png"/><Relationship Id="rId4" Type="http://schemas.openxmlformats.org/officeDocument/2006/relationships/hyperlink" Target="//upload.wikimedia.org/wikipedia/commons/2/20/Luteine_-_Lutein.sv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ochemonline.com/images/7/78/Stationary_phases.png" TargetMode="External"/><Relationship Id="rId3" Type="http://schemas.openxmlformats.org/officeDocument/2006/relationships/oleObject" Target="../embeddings/oleObject1.bin"/><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hyperlink" Target="http://en.wikipedia.org/wiki/File:Cellulose_Sessel.svg" TargetMode="External"/><Relationship Id="rId10" Type="http://schemas.microsoft.com/office/2007/relationships/hdphoto" Target="../media/hdphoto2.wdp"/><Relationship Id="rId4" Type="http://schemas.openxmlformats.org/officeDocument/2006/relationships/image" Target="../media/image2.wmf"/><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jpe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www.google.com/url?sa=i&amp;source=images&amp;cd=&amp;cad=rja&amp;docid=JduOQ0ZrVCC40M&amp;tbnid=pPeD9FJev7DL7M:&amp;ved=0CAgQjRwwAA&amp;url=http://www.bio.miami.edu/dana/226/226F08_10.html&amp;ei=oXiVUYyRCY20igLbz4CQBg&amp;psig=AFQjCNEdC-Fw1BbZOn_BHs9Hptn8dyHS1Q&amp;ust=1368836641178175"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8/82/Phaeophytin_a.svg" TargetMode="External"/><Relationship Id="rId5" Type="http://schemas.openxmlformats.org/officeDocument/2006/relationships/image" Target="../media/image12.png"/><Relationship Id="rId4" Type="http://schemas.openxmlformats.org/officeDocument/2006/relationships/hyperlink" Target="https://en.wikipedia.org/wiki/File:Beta-Carotin.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rPr>
              <a:t>Lecture </a:t>
            </a:r>
            <a:r>
              <a:rPr lang="en-US" b="1" dirty="0">
                <a:solidFill>
                  <a:schemeClr val="tx1"/>
                </a:solidFill>
              </a:rPr>
              <a:t>7</a:t>
            </a:r>
            <a:r>
              <a:rPr lang="en-US" b="1" dirty="0" smtClean="0">
                <a:solidFill>
                  <a:schemeClr val="tx1"/>
                </a:solidFill>
              </a:rPr>
              <a:t>a</a:t>
            </a:r>
            <a:endParaRPr lang="en-US" b="1" dirty="0">
              <a:solidFill>
                <a:schemeClr val="tx1"/>
              </a:solidFill>
            </a:endParaRPr>
          </a:p>
        </p:txBody>
      </p:sp>
      <p:sp>
        <p:nvSpPr>
          <p:cNvPr id="4" name="Subtitle 3"/>
          <p:cNvSpPr>
            <a:spLocks noGrp="1"/>
          </p:cNvSpPr>
          <p:nvPr>
            <p:ph type="subTitle" idx="1"/>
          </p:nvPr>
        </p:nvSpPr>
        <p:spPr>
          <a:xfrm>
            <a:off x="1447800" y="3699804"/>
            <a:ext cx="6324600" cy="491196"/>
          </a:xfrm>
        </p:spPr>
        <p:txBody>
          <a:bodyPr>
            <a:prstTxWarp prst="textPlain">
              <a:avLst/>
            </a:prstTxWarp>
            <a:normAutofit fontScale="77500" lnSpcReduction="20000"/>
          </a:bodyPr>
          <a:lstStyle/>
          <a:p>
            <a:r>
              <a:rPr lang="en-US" sz="4000" dirty="0" smtClean="0">
                <a:solidFill>
                  <a:srgbClr val="C00000"/>
                </a:solidFill>
              </a:rPr>
              <a:t>Chromatography</a:t>
            </a:r>
            <a:r>
              <a:rPr lang="en-US" sz="4000" b="1" dirty="0" smtClean="0">
                <a:solidFill>
                  <a:srgbClr val="C00000"/>
                </a:solidFill>
              </a:rPr>
              <a:t> </a:t>
            </a:r>
            <a:r>
              <a:rPr lang="en-US" sz="4000" dirty="0" smtClean="0">
                <a:solidFill>
                  <a:srgbClr val="C00000"/>
                </a:solidFill>
              </a:rPr>
              <a:t>I</a:t>
            </a:r>
            <a:endParaRPr lang="en-US" sz="4000" dirty="0">
              <a:solidFill>
                <a:srgbClr val="C00000"/>
              </a:solidFill>
            </a:endParaRPr>
          </a:p>
        </p:txBody>
      </p:sp>
    </p:spTree>
    <p:extLst>
      <p:ext uri="{BB962C8B-B14F-4D97-AF65-F5344CB8AC3E}">
        <p14:creationId xmlns:p14="http://schemas.microsoft.com/office/powerpoint/2010/main" val="40366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49491" y="3429000"/>
            <a:ext cx="111350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3600" dirty="0">
                <a:solidFill>
                  <a:srgbClr val="002060"/>
                </a:solidFill>
              </a:rPr>
              <a:t>Column Chromatography-Experimental </a:t>
            </a:r>
            <a:r>
              <a:rPr lang="en-US" sz="3600" dirty="0" smtClean="0">
                <a:solidFill>
                  <a:srgbClr val="002060"/>
                </a:solidFill>
              </a:rPr>
              <a:t>I</a:t>
            </a:r>
            <a:endParaRPr lang="en-US" sz="3600" dirty="0"/>
          </a:p>
        </p:txBody>
      </p:sp>
      <p:sp>
        <p:nvSpPr>
          <p:cNvPr id="3" name="Content Placeholder 2"/>
          <p:cNvSpPr>
            <a:spLocks noGrp="1"/>
          </p:cNvSpPr>
          <p:nvPr>
            <p:ph idx="1"/>
          </p:nvPr>
        </p:nvSpPr>
        <p:spPr>
          <a:xfrm>
            <a:off x="457200" y="1524000"/>
            <a:ext cx="7172325" cy="4572000"/>
          </a:xfrm>
        </p:spPr>
        <p:txBody>
          <a:bodyPr>
            <a:normAutofit fontScale="70000" lnSpcReduction="20000"/>
          </a:bodyPr>
          <a:lstStyle/>
          <a:p>
            <a:r>
              <a:rPr lang="en-US" sz="2800" dirty="0"/>
              <a:t>In this experiment we will isolate and separate </a:t>
            </a:r>
            <a:r>
              <a:rPr lang="en-US" sz="2800" dirty="0" smtClean="0"/>
              <a:t>the </a:t>
            </a:r>
            <a:r>
              <a:rPr lang="en-US" sz="2800" dirty="0"/>
              <a:t>spinach pigments using different polarity </a:t>
            </a:r>
            <a:r>
              <a:rPr lang="en-US" sz="2800" dirty="0" smtClean="0"/>
              <a:t>solvents </a:t>
            </a:r>
            <a:endParaRPr lang="en-US" sz="2800" dirty="0"/>
          </a:p>
          <a:p>
            <a:r>
              <a:rPr lang="en-US" sz="2800" dirty="0"/>
              <a:t>We can follow this separation visually </a:t>
            </a:r>
            <a:r>
              <a:rPr lang="en-US" sz="2800" dirty="0" smtClean="0"/>
              <a:t>because </a:t>
            </a:r>
            <a:r>
              <a:rPr lang="en-US" sz="2800" dirty="0"/>
              <a:t>the </a:t>
            </a:r>
            <a:r>
              <a:rPr lang="en-US" sz="2800" dirty="0" smtClean="0"/>
              <a:t/>
            </a:r>
            <a:br>
              <a:rPr lang="en-US" sz="2800" dirty="0" smtClean="0"/>
            </a:br>
            <a:r>
              <a:rPr lang="en-US" sz="2800" dirty="0" smtClean="0"/>
              <a:t>isolated </a:t>
            </a:r>
            <a:r>
              <a:rPr lang="en-US" sz="2800" dirty="0"/>
              <a:t>pigments (fractions) have different </a:t>
            </a:r>
            <a:r>
              <a:rPr lang="en-US" sz="2800" dirty="0" smtClean="0"/>
              <a:t>colors</a:t>
            </a:r>
            <a:endParaRPr lang="en-US" sz="2800" dirty="0"/>
          </a:p>
          <a:p>
            <a:r>
              <a:rPr lang="en-US" b="1" i="1" dirty="0" smtClean="0">
                <a:solidFill>
                  <a:srgbClr val="660033"/>
                </a:solidFill>
              </a:rPr>
              <a:t>Purification by column chromatography</a:t>
            </a:r>
          </a:p>
          <a:p>
            <a:pPr lvl="1">
              <a:buFont typeface="Arial" panose="020B0604020202020204" pitchFamily="34" charset="0"/>
              <a:buChar char="•"/>
            </a:pPr>
            <a:r>
              <a:rPr lang="en-US" dirty="0" smtClean="0">
                <a:solidFill>
                  <a:srgbClr val="002060"/>
                </a:solidFill>
              </a:rPr>
              <a:t>Place a small cotton ball loosely in the tip of the pipette (smaller than shown in the picture!)</a:t>
            </a:r>
          </a:p>
          <a:p>
            <a:pPr lvl="1">
              <a:buFont typeface="Arial" panose="020B0604020202020204" pitchFamily="34" charset="0"/>
              <a:buChar char="•"/>
            </a:pPr>
            <a:r>
              <a:rPr lang="en-US" dirty="0" smtClean="0">
                <a:solidFill>
                  <a:srgbClr val="002060"/>
                </a:solidFill>
              </a:rPr>
              <a:t>Add alumina to the pipette (up to ~ 1 cm from the top, </a:t>
            </a:r>
            <a:br>
              <a:rPr lang="en-US" dirty="0" smtClean="0">
                <a:solidFill>
                  <a:srgbClr val="002060"/>
                </a:solidFill>
              </a:rPr>
            </a:br>
            <a:r>
              <a:rPr lang="en-US" dirty="0" smtClean="0">
                <a:solidFill>
                  <a:srgbClr val="002060"/>
                </a:solidFill>
              </a:rPr>
              <a:t>hint: scoop the alumina in!)</a:t>
            </a:r>
          </a:p>
          <a:p>
            <a:pPr lvl="1">
              <a:buFont typeface="Arial" panose="020B0604020202020204" pitchFamily="34" charset="0"/>
              <a:buChar char="•"/>
            </a:pPr>
            <a:r>
              <a:rPr lang="en-US" dirty="0">
                <a:solidFill>
                  <a:srgbClr val="002060"/>
                </a:solidFill>
              </a:rPr>
              <a:t>Clamp </a:t>
            </a:r>
            <a:r>
              <a:rPr lang="en-US" dirty="0" smtClean="0">
                <a:solidFill>
                  <a:srgbClr val="002060"/>
                </a:solidFill>
              </a:rPr>
              <a:t>a 5.25</a:t>
            </a:r>
            <a:r>
              <a:rPr lang="en-US" dirty="0">
                <a:solidFill>
                  <a:srgbClr val="002060"/>
                </a:solidFill>
              </a:rPr>
              <a:t>’’ Pasteur pipette </a:t>
            </a:r>
            <a:r>
              <a:rPr lang="en-US" dirty="0" smtClean="0">
                <a:solidFill>
                  <a:srgbClr val="002060"/>
                </a:solidFill>
              </a:rPr>
              <a:t>straight and securely</a:t>
            </a:r>
          </a:p>
          <a:p>
            <a:pPr lvl="1">
              <a:buFont typeface="Arial" panose="020B0604020202020204" pitchFamily="34" charset="0"/>
              <a:buChar char="•"/>
            </a:pPr>
            <a:r>
              <a:rPr lang="en-US" dirty="0" smtClean="0">
                <a:solidFill>
                  <a:srgbClr val="002060"/>
                </a:solidFill>
              </a:rPr>
              <a:t>Wet the column with hexane</a:t>
            </a:r>
          </a:p>
          <a:p>
            <a:pPr lvl="1">
              <a:buFont typeface="Arial" panose="020B0604020202020204" pitchFamily="34" charset="0"/>
              <a:buChar char="•"/>
            </a:pPr>
            <a:r>
              <a:rPr lang="en-US" dirty="0" smtClean="0">
                <a:solidFill>
                  <a:srgbClr val="002060"/>
                </a:solidFill>
              </a:rPr>
              <a:t>Make sure that there are no cracks or bubbles in the column</a:t>
            </a:r>
          </a:p>
          <a:p>
            <a:pPr lvl="1">
              <a:buFont typeface="Arial" panose="020B0604020202020204" pitchFamily="34" charset="0"/>
              <a:buChar char="•"/>
            </a:pPr>
            <a:r>
              <a:rPr lang="en-US" dirty="0" smtClean="0">
                <a:solidFill>
                  <a:srgbClr val="002060"/>
                </a:solidFill>
              </a:rPr>
              <a:t>When the solvent reaches the top, add the sample solution </a:t>
            </a:r>
            <a:br>
              <a:rPr lang="en-US" dirty="0" smtClean="0">
                <a:solidFill>
                  <a:srgbClr val="002060"/>
                </a:solidFill>
              </a:rPr>
            </a:br>
            <a:r>
              <a:rPr lang="en-US" dirty="0" smtClean="0">
                <a:solidFill>
                  <a:srgbClr val="002060"/>
                </a:solidFill>
              </a:rPr>
              <a:t>(all of it in small batches!)</a:t>
            </a:r>
            <a:endParaRPr lang="en-US" dirty="0">
              <a:solidFill>
                <a:srgbClr val="002060"/>
              </a:solidFill>
            </a:endParaRP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p:txBody>
      </p:sp>
      <p:sp>
        <p:nvSpPr>
          <p:cNvPr id="6" name="AutoShape 3"/>
          <p:cNvSpPr>
            <a:spLocks/>
          </p:cNvSpPr>
          <p:nvPr/>
        </p:nvSpPr>
        <p:spPr bwMode="auto">
          <a:xfrm>
            <a:off x="8229600" y="4069080"/>
            <a:ext cx="90487" cy="274320"/>
          </a:xfrm>
          <a:prstGeom prst="rightBrace">
            <a:avLst>
              <a:gd name="adj1" fmla="val 35088"/>
              <a:gd name="adj2" fmla="val 50000"/>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dirty="0"/>
          </a:p>
        </p:txBody>
      </p:sp>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629525" y="1413782"/>
            <a:ext cx="11334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305800" y="4066401"/>
            <a:ext cx="497252" cy="276999"/>
          </a:xfrm>
          <a:prstGeom prst="rect">
            <a:avLst/>
          </a:prstGeom>
          <a:noFill/>
        </p:spPr>
        <p:txBody>
          <a:bodyPr wrap="none" rtlCol="0">
            <a:spAutoFit/>
          </a:bodyPr>
          <a:lstStyle/>
          <a:p>
            <a:r>
              <a:rPr lang="en-US" sz="1200" b="1" dirty="0" smtClean="0">
                <a:solidFill>
                  <a:schemeClr val="bg1"/>
                </a:solidFill>
              </a:rPr>
              <a:t>1 cm</a:t>
            </a:r>
            <a:endParaRPr lang="en-US" sz="1200" b="1" dirty="0">
              <a:solidFill>
                <a:schemeClr val="bg1"/>
              </a:solidFill>
            </a:endParaRPr>
          </a:p>
        </p:txBody>
      </p:sp>
    </p:spTree>
    <p:extLst>
      <p:ext uri="{BB962C8B-B14F-4D97-AF65-F5344CB8AC3E}">
        <p14:creationId xmlns:p14="http://schemas.microsoft.com/office/powerpoint/2010/main" val="262965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barn(inVertical)">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barn(inVertical)">
                                      <p:cBhvr>
                                        <p:cTn id="33" dur="500"/>
                                        <p:tgtEl>
                                          <p:spTgt spid="205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arn(inVertical)">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barn(inVertical)">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barn(inVertical)">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barn(inVertical)">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rgbClr val="002060"/>
                </a:solidFill>
              </a:rPr>
              <a:t>Column Chromatography-</a:t>
            </a:r>
            <a:r>
              <a:rPr lang="en-US" sz="3600" dirty="0" smtClean="0">
                <a:solidFill>
                  <a:srgbClr val="002060"/>
                </a:solidFill>
              </a:rPr>
              <a:t>Experimental II</a:t>
            </a:r>
            <a:endParaRPr lang="en-US" sz="3600" dirty="0"/>
          </a:p>
        </p:txBody>
      </p:sp>
      <p:sp>
        <p:nvSpPr>
          <p:cNvPr id="2" name="Content Placeholder 1"/>
          <p:cNvSpPr>
            <a:spLocks noGrp="1"/>
          </p:cNvSpPr>
          <p:nvPr>
            <p:ph idx="1"/>
          </p:nvPr>
        </p:nvSpPr>
        <p:spPr>
          <a:xfrm>
            <a:off x="457200" y="1600200"/>
            <a:ext cx="8229600" cy="4800600"/>
          </a:xfrm>
        </p:spPr>
        <p:txBody>
          <a:bodyPr>
            <a:normAutofit fontScale="77500" lnSpcReduction="20000"/>
          </a:bodyPr>
          <a:lstStyle/>
          <a:p>
            <a:r>
              <a:rPr lang="en-US" dirty="0" smtClean="0"/>
              <a:t>While </a:t>
            </a:r>
            <a:r>
              <a:rPr lang="en-US" dirty="0"/>
              <a:t>running the column, </a:t>
            </a:r>
            <a:r>
              <a:rPr lang="en-US" dirty="0" smtClean="0"/>
              <a:t>different solvents will be used that display different eluting powers. When using a polar stationary phase, the student should start with the non-polar (low polarity) solvent and increase the polarity slowly.</a:t>
            </a:r>
            <a:r>
              <a:rPr lang="en-US" dirty="0"/>
              <a:t>		</a:t>
            </a:r>
          </a:p>
          <a:p>
            <a:pPr lvl="1">
              <a:buFont typeface="Arial" panose="020B0604020202020204" pitchFamily="34" charset="0"/>
              <a:buChar char="•"/>
            </a:pPr>
            <a:r>
              <a:rPr lang="en-US" b="1" dirty="0" smtClean="0">
                <a:solidFill>
                  <a:srgbClr val="002060"/>
                </a:solidFill>
              </a:rPr>
              <a:t>1. Hexane</a:t>
            </a:r>
            <a:endParaRPr lang="en-US" dirty="0">
              <a:solidFill>
                <a:srgbClr val="002060"/>
              </a:solidFill>
            </a:endParaRPr>
          </a:p>
          <a:p>
            <a:pPr lvl="1">
              <a:buFont typeface="Arial" panose="020B0604020202020204" pitchFamily="34" charset="0"/>
              <a:buChar char="•"/>
            </a:pPr>
            <a:r>
              <a:rPr lang="en-US" b="1" dirty="0" smtClean="0">
                <a:solidFill>
                  <a:srgbClr val="002060"/>
                </a:solidFill>
              </a:rPr>
              <a:t>2. </a:t>
            </a:r>
            <a:r>
              <a:rPr lang="en-US" b="1" dirty="0" err="1" smtClean="0">
                <a:solidFill>
                  <a:srgbClr val="002060"/>
                </a:solidFill>
              </a:rPr>
              <a:t>Hexane:Acetone</a:t>
            </a:r>
            <a:r>
              <a:rPr lang="en-US" b="1" dirty="0" smtClean="0">
                <a:solidFill>
                  <a:srgbClr val="002060"/>
                </a:solidFill>
              </a:rPr>
              <a:t> (70:30) (</a:t>
            </a:r>
            <a:r>
              <a:rPr lang="en-US" b="1" dirty="0">
                <a:solidFill>
                  <a:srgbClr val="002060"/>
                </a:solidFill>
              </a:rPr>
              <a:t>by volume</a:t>
            </a:r>
            <a:r>
              <a:rPr lang="en-US" b="1" dirty="0" smtClean="0">
                <a:solidFill>
                  <a:srgbClr val="002060"/>
                </a:solidFill>
              </a:rPr>
              <a:t>)</a:t>
            </a:r>
            <a:endParaRPr lang="en-US" dirty="0">
              <a:solidFill>
                <a:srgbClr val="002060"/>
              </a:solidFill>
            </a:endParaRPr>
          </a:p>
          <a:p>
            <a:pPr lvl="1">
              <a:buFont typeface="Arial" panose="020B0604020202020204" pitchFamily="34" charset="0"/>
              <a:buChar char="•"/>
            </a:pPr>
            <a:r>
              <a:rPr lang="en-US" b="1" dirty="0" smtClean="0">
                <a:solidFill>
                  <a:srgbClr val="002060"/>
                </a:solidFill>
              </a:rPr>
              <a:t>3. Acetone </a:t>
            </a:r>
            <a:endParaRPr lang="en-US" b="1" dirty="0">
              <a:solidFill>
                <a:srgbClr val="002060"/>
              </a:solidFill>
            </a:endParaRPr>
          </a:p>
          <a:p>
            <a:pPr lvl="1">
              <a:buFont typeface="Arial" panose="020B0604020202020204" pitchFamily="34" charset="0"/>
              <a:buChar char="•"/>
            </a:pPr>
            <a:r>
              <a:rPr lang="en-US" b="1" dirty="0" smtClean="0">
                <a:solidFill>
                  <a:srgbClr val="002060"/>
                </a:solidFill>
              </a:rPr>
              <a:t>4. </a:t>
            </a:r>
            <a:r>
              <a:rPr lang="en-US" b="1" dirty="0" err="1" smtClean="0">
                <a:solidFill>
                  <a:srgbClr val="002060"/>
                </a:solidFill>
              </a:rPr>
              <a:t>Acetone:Methanol</a:t>
            </a:r>
            <a:r>
              <a:rPr lang="en-US" b="1" dirty="0" smtClean="0">
                <a:solidFill>
                  <a:srgbClr val="002060"/>
                </a:solidFill>
              </a:rPr>
              <a:t> (80:20) </a:t>
            </a:r>
            <a:r>
              <a:rPr lang="en-US" b="1" dirty="0">
                <a:solidFill>
                  <a:srgbClr val="002060"/>
                </a:solidFill>
              </a:rPr>
              <a:t>(by volume</a:t>
            </a:r>
            <a:r>
              <a:rPr lang="en-US" b="1" dirty="0" smtClean="0">
                <a:solidFill>
                  <a:srgbClr val="002060"/>
                </a:solidFill>
              </a:rPr>
              <a:t>)</a:t>
            </a:r>
          </a:p>
          <a:p>
            <a:pPr lvl="1">
              <a:buFont typeface="Arial" panose="020B0604020202020204" pitchFamily="34" charset="0"/>
              <a:buChar char="•"/>
            </a:pPr>
            <a:endParaRPr lang="en-US" dirty="0">
              <a:solidFill>
                <a:srgbClr val="002060"/>
              </a:solidFill>
            </a:endParaRPr>
          </a:p>
          <a:p>
            <a:r>
              <a:rPr lang="en-US" b="1" dirty="0" smtClean="0">
                <a:solidFill>
                  <a:srgbClr val="C00000"/>
                </a:solidFill>
              </a:rPr>
              <a:t>Important: Once </a:t>
            </a:r>
            <a:r>
              <a:rPr lang="en-US" b="1" dirty="0">
                <a:solidFill>
                  <a:srgbClr val="C00000"/>
                </a:solidFill>
              </a:rPr>
              <a:t>the </a:t>
            </a:r>
            <a:r>
              <a:rPr lang="en-US" b="1" dirty="0" smtClean="0">
                <a:solidFill>
                  <a:srgbClr val="C00000"/>
                </a:solidFill>
              </a:rPr>
              <a:t>chromatography procedure </a:t>
            </a:r>
            <a:r>
              <a:rPr lang="en-US" b="1" dirty="0">
                <a:solidFill>
                  <a:srgbClr val="C00000"/>
                </a:solidFill>
              </a:rPr>
              <a:t>is started, it should not be </a:t>
            </a:r>
            <a:r>
              <a:rPr lang="en-US" b="1" dirty="0" smtClean="0">
                <a:solidFill>
                  <a:srgbClr val="C00000"/>
                </a:solidFill>
              </a:rPr>
              <a:t>stopped. </a:t>
            </a:r>
            <a:r>
              <a:rPr lang="en-US" b="1" dirty="0">
                <a:solidFill>
                  <a:srgbClr val="C00000"/>
                </a:solidFill>
              </a:rPr>
              <a:t>The alumina must be kept wet with solvent all the </a:t>
            </a:r>
            <a:r>
              <a:rPr lang="en-US" b="1" dirty="0" smtClean="0">
                <a:solidFill>
                  <a:srgbClr val="C00000"/>
                </a:solidFill>
              </a:rPr>
              <a:t>time to avoid the formation of cracks in the stationary phase.</a:t>
            </a:r>
            <a:endParaRPr lang="en-US" dirty="0"/>
          </a:p>
          <a:p>
            <a:endParaRPr lang="en-US" dirty="0"/>
          </a:p>
        </p:txBody>
      </p:sp>
    </p:spTree>
    <p:extLst>
      <p:ext uri="{BB962C8B-B14F-4D97-AF65-F5344CB8AC3E}">
        <p14:creationId xmlns:p14="http://schemas.microsoft.com/office/powerpoint/2010/main" val="428663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Applications (TLC)</a:t>
            </a:r>
            <a:endParaRPr lang="en-US" dirty="0"/>
          </a:p>
        </p:txBody>
      </p:sp>
      <p:sp>
        <p:nvSpPr>
          <p:cNvPr id="2" name="Content Placeholder 1"/>
          <p:cNvSpPr>
            <a:spLocks noGrp="1"/>
          </p:cNvSpPr>
          <p:nvPr>
            <p:ph idx="1"/>
          </p:nvPr>
        </p:nvSpPr>
        <p:spPr>
          <a:xfrm>
            <a:off x="561975" y="1490167"/>
            <a:ext cx="8229600" cy="4572000"/>
          </a:xfrm>
        </p:spPr>
        <p:txBody>
          <a:bodyPr>
            <a:normAutofit/>
          </a:bodyPr>
          <a:lstStyle/>
          <a:p>
            <a:r>
              <a:rPr lang="en-US" sz="2400" b="1" i="1" dirty="0" smtClean="0">
                <a:solidFill>
                  <a:srgbClr val="C00000"/>
                </a:solidFill>
              </a:rPr>
              <a:t>Uses  </a:t>
            </a:r>
          </a:p>
          <a:p>
            <a:pPr lvl="1">
              <a:buFont typeface="Arial" panose="020B0604020202020204" pitchFamily="34" charset="0"/>
              <a:buChar char="•"/>
            </a:pPr>
            <a:r>
              <a:rPr lang="en-US" sz="2000" dirty="0" smtClean="0">
                <a:solidFill>
                  <a:srgbClr val="002060"/>
                </a:solidFill>
              </a:rPr>
              <a:t>Monitor the progress of reactions</a:t>
            </a:r>
          </a:p>
          <a:p>
            <a:pPr lvl="1">
              <a:buFont typeface="Arial" panose="020B0604020202020204" pitchFamily="34" charset="0"/>
              <a:buChar char="•"/>
            </a:pPr>
            <a:r>
              <a:rPr lang="en-US" sz="2000" dirty="0" smtClean="0">
                <a:solidFill>
                  <a:srgbClr val="002060"/>
                </a:solidFill>
              </a:rPr>
              <a:t>Identify compounds in a mixture</a:t>
            </a:r>
          </a:p>
          <a:p>
            <a:pPr lvl="1">
              <a:buFont typeface="Arial" panose="020B0604020202020204" pitchFamily="34" charset="0"/>
              <a:buChar char="•"/>
            </a:pPr>
            <a:r>
              <a:rPr lang="en-US" sz="2000" dirty="0" smtClean="0">
                <a:solidFill>
                  <a:srgbClr val="002060"/>
                </a:solidFill>
              </a:rPr>
              <a:t>Determine the purity of a compound</a:t>
            </a:r>
          </a:p>
          <a:p>
            <a:pPr lvl="1">
              <a:buFont typeface="Arial" panose="020B0604020202020204" pitchFamily="34" charset="0"/>
              <a:buChar char="•"/>
            </a:pPr>
            <a:r>
              <a:rPr lang="en-US" sz="2000" dirty="0" smtClean="0">
                <a:solidFill>
                  <a:srgbClr val="002060"/>
                </a:solidFill>
              </a:rPr>
              <a:t>Optimizing a solvent mixture </a:t>
            </a:r>
          </a:p>
          <a:p>
            <a:r>
              <a:rPr lang="en-US" sz="2400" b="1" i="1" dirty="0" smtClean="0">
                <a:solidFill>
                  <a:srgbClr val="C00000"/>
                </a:solidFill>
              </a:rPr>
              <a:t>Applications</a:t>
            </a:r>
          </a:p>
          <a:p>
            <a:pPr lvl="1">
              <a:buFont typeface="Arial" panose="020B0604020202020204" pitchFamily="34" charset="0"/>
              <a:buChar char="•"/>
            </a:pPr>
            <a:r>
              <a:rPr lang="en-US" sz="2000" dirty="0" smtClean="0">
                <a:solidFill>
                  <a:srgbClr val="002060"/>
                </a:solidFill>
              </a:rPr>
              <a:t>Separation of dyes in pen ink (on paper)</a:t>
            </a:r>
          </a:p>
          <a:p>
            <a:pPr lvl="1">
              <a:buFont typeface="Arial" panose="020B0604020202020204" pitchFamily="34" charset="0"/>
              <a:buChar char="•"/>
            </a:pPr>
            <a:r>
              <a:rPr lang="en-US" sz="2000" dirty="0" smtClean="0">
                <a:solidFill>
                  <a:srgbClr val="002060"/>
                </a:solidFill>
              </a:rPr>
              <a:t>Separation and determination of pigments in plants</a:t>
            </a:r>
          </a:p>
          <a:p>
            <a:pPr lvl="1">
              <a:buFont typeface="Arial" panose="020B0604020202020204" pitchFamily="34" charset="0"/>
              <a:buChar char="•"/>
            </a:pPr>
            <a:r>
              <a:rPr lang="en-US" sz="2000" dirty="0" smtClean="0">
                <a:solidFill>
                  <a:srgbClr val="002060"/>
                </a:solidFill>
              </a:rPr>
              <a:t>Monitor the progress of fermentation in wine making </a:t>
            </a:r>
            <a:r>
              <a:rPr lang="en-US" sz="2000" dirty="0" smtClean="0"/>
              <a:t/>
            </a:r>
            <a:br>
              <a:rPr lang="en-US" sz="2000" dirty="0" smtClean="0"/>
            </a:br>
            <a:r>
              <a:rPr lang="en-US" sz="2000" dirty="0" smtClean="0"/>
              <a:t>(</a:t>
            </a:r>
            <a:r>
              <a:rPr lang="en-US" sz="2000" dirty="0" smtClean="0">
                <a:solidFill>
                  <a:srgbClr val="0070C0"/>
                </a:solidFill>
              </a:rPr>
              <a:t>T=tartaric acid</a:t>
            </a:r>
            <a:r>
              <a:rPr lang="en-US" sz="2000" dirty="0" smtClean="0"/>
              <a:t>, </a:t>
            </a:r>
            <a:r>
              <a:rPr lang="en-US" sz="2000" dirty="0" smtClean="0">
                <a:solidFill>
                  <a:srgbClr val="CC3300"/>
                </a:solidFill>
              </a:rPr>
              <a:t>M=malic acid</a:t>
            </a:r>
            <a:r>
              <a:rPr lang="en-US" sz="2000" dirty="0" smtClean="0">
                <a:solidFill>
                  <a:srgbClr val="C00000"/>
                </a:solidFill>
              </a:rPr>
              <a:t>,</a:t>
            </a:r>
            <a:r>
              <a:rPr lang="en-US" sz="2000" dirty="0" smtClean="0">
                <a:solidFill>
                  <a:srgbClr val="CCCC00"/>
                </a:solidFill>
              </a:rPr>
              <a:t> </a:t>
            </a:r>
            <a:r>
              <a:rPr lang="en-US" sz="2000" dirty="0" smtClean="0">
                <a:solidFill>
                  <a:srgbClr val="008000"/>
                </a:solidFill>
              </a:rPr>
              <a:t>L=lactic acid</a:t>
            </a:r>
            <a:r>
              <a:rPr lang="en-US" sz="2000" dirty="0" smtClean="0"/>
              <a:t>)</a:t>
            </a:r>
          </a:p>
          <a:p>
            <a:pPr lvl="1">
              <a:buFont typeface="Arial" panose="020B0604020202020204" pitchFamily="34" charset="0"/>
              <a:buChar char="•"/>
            </a:pPr>
            <a:endParaRPr lang="en-US" dirty="0" smtClean="0"/>
          </a:p>
          <a:p>
            <a:endParaRPr lang="en-US" dirty="0"/>
          </a:p>
          <a:p>
            <a:endParaRPr lang="en-US"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524000"/>
            <a:ext cx="714375" cy="2619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230" y="1524000"/>
            <a:ext cx="2857500" cy="215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1576836301"/>
              </p:ext>
            </p:extLst>
          </p:nvPr>
        </p:nvGraphicFramePr>
        <p:xfrm>
          <a:off x="1676400" y="5257800"/>
          <a:ext cx="1174615" cy="898765"/>
        </p:xfrm>
        <a:graphic>
          <a:graphicData uri="http://schemas.openxmlformats.org/presentationml/2006/ole">
            <mc:AlternateContent xmlns:mc="http://schemas.openxmlformats.org/markup-compatibility/2006">
              <mc:Choice xmlns:v="urn:schemas-microsoft-com:vml" Requires="v">
                <p:oleObj spid="_x0000_s15416" name="CS ChemDraw Drawing" r:id="rId5" imgW="1174615" imgH="898765" progId="ChemDraw.Document.6.0">
                  <p:embed/>
                </p:oleObj>
              </mc:Choice>
              <mc:Fallback>
                <p:oleObj name="CS ChemDraw Drawing" r:id="rId5" imgW="1174615" imgH="898765" progId="ChemDraw.Document.6.0">
                  <p:embed/>
                  <p:pic>
                    <p:nvPicPr>
                      <p:cNvPr id="0" name=""/>
                      <p:cNvPicPr/>
                      <p:nvPr/>
                    </p:nvPicPr>
                    <p:blipFill>
                      <a:blip r:embed="rId6"/>
                      <a:stretch>
                        <a:fillRect/>
                      </a:stretch>
                    </p:blipFill>
                    <p:spPr>
                      <a:xfrm>
                        <a:off x="1676400" y="5257800"/>
                        <a:ext cx="1174615" cy="898765"/>
                      </a:xfrm>
                      <a:prstGeom prst="rect">
                        <a:avLst/>
                      </a:prstGeom>
                      <a:solidFill>
                        <a:schemeClr val="accent6">
                          <a:lumMod val="60000"/>
                          <a:lumOff val="40000"/>
                        </a:schemeClr>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83381031"/>
              </p:ext>
            </p:extLst>
          </p:nvPr>
        </p:nvGraphicFramePr>
        <p:xfrm>
          <a:off x="3200400" y="5334000"/>
          <a:ext cx="1175966" cy="898765"/>
        </p:xfrm>
        <a:graphic>
          <a:graphicData uri="http://schemas.openxmlformats.org/presentationml/2006/ole">
            <mc:AlternateContent xmlns:mc="http://schemas.openxmlformats.org/markup-compatibility/2006">
              <mc:Choice xmlns:v="urn:schemas-microsoft-com:vml" Requires="v">
                <p:oleObj spid="_x0000_s15417" name="CS ChemDraw Drawing" r:id="rId7" imgW="1175966" imgH="898765" progId="ChemDraw.Document.6.0">
                  <p:embed/>
                </p:oleObj>
              </mc:Choice>
              <mc:Fallback>
                <p:oleObj name="CS ChemDraw Drawing" r:id="rId7" imgW="1175966" imgH="898765" progId="ChemDraw.Document.6.0">
                  <p:embed/>
                  <p:pic>
                    <p:nvPicPr>
                      <p:cNvPr id="0" name=""/>
                      <p:cNvPicPr/>
                      <p:nvPr/>
                    </p:nvPicPr>
                    <p:blipFill>
                      <a:blip r:embed="rId8"/>
                      <a:stretch>
                        <a:fillRect/>
                      </a:stretch>
                    </p:blipFill>
                    <p:spPr>
                      <a:xfrm>
                        <a:off x="3200400" y="5334000"/>
                        <a:ext cx="1175966" cy="898765"/>
                      </a:xfrm>
                      <a:prstGeom prst="rect">
                        <a:avLst/>
                      </a:prstGeom>
                      <a:solidFill>
                        <a:schemeClr val="accent2">
                          <a:lumMod val="60000"/>
                          <a:lumOff val="40000"/>
                        </a:schemeClr>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42816973"/>
              </p:ext>
            </p:extLst>
          </p:nvPr>
        </p:nvGraphicFramePr>
        <p:xfrm>
          <a:off x="4724400" y="5334000"/>
          <a:ext cx="1175966" cy="658034"/>
        </p:xfrm>
        <a:graphic>
          <a:graphicData uri="http://schemas.openxmlformats.org/presentationml/2006/ole">
            <mc:AlternateContent xmlns:mc="http://schemas.openxmlformats.org/markup-compatibility/2006">
              <mc:Choice xmlns:v="urn:schemas-microsoft-com:vml" Requires="v">
                <p:oleObj spid="_x0000_s15418" name="CS ChemDraw Drawing" r:id="rId9" imgW="1175966" imgH="658034" progId="ChemDraw.Document.6.0">
                  <p:embed/>
                </p:oleObj>
              </mc:Choice>
              <mc:Fallback>
                <p:oleObj name="CS ChemDraw Drawing" r:id="rId9" imgW="1175966" imgH="658034" progId="ChemDraw.Document.6.0">
                  <p:embed/>
                  <p:pic>
                    <p:nvPicPr>
                      <p:cNvPr id="0" name=""/>
                      <p:cNvPicPr/>
                      <p:nvPr/>
                    </p:nvPicPr>
                    <p:blipFill>
                      <a:blip r:embed="rId10"/>
                      <a:stretch>
                        <a:fillRect/>
                      </a:stretch>
                    </p:blipFill>
                    <p:spPr>
                      <a:xfrm>
                        <a:off x="4724400" y="5334000"/>
                        <a:ext cx="1175966" cy="658034"/>
                      </a:xfrm>
                      <a:prstGeom prst="rect">
                        <a:avLst/>
                      </a:prstGeom>
                      <a:solidFill>
                        <a:srgbClr val="33CC33"/>
                      </a:solidFill>
                    </p:spPr>
                  </p:pic>
                </p:oleObj>
              </mc:Fallback>
            </mc:AlternateContent>
          </a:graphicData>
        </a:graphic>
      </p:graphicFrame>
    </p:spTree>
    <p:extLst>
      <p:ext uri="{BB962C8B-B14F-4D97-AF65-F5344CB8AC3E}">
        <p14:creationId xmlns:p14="http://schemas.microsoft.com/office/powerpoint/2010/main" val="210595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9218"/>
                                        </p:tgtEl>
                                        <p:attrNameLst>
                                          <p:attrName>style.visibility</p:attrName>
                                        </p:attrNameLst>
                                      </p:cBhvr>
                                      <p:to>
                                        <p:strVal val="visible"/>
                                      </p:to>
                                    </p:set>
                                    <p:animEffect transition="in" filter="barn(inVertical)">
                                      <p:cBhvr>
                                        <p:cTn id="45" dur="500"/>
                                        <p:tgtEl>
                                          <p:spTgt spid="921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barn(inVertical)">
                                      <p:cBhvr>
                                        <p:cTn id="50" dur="500"/>
                                        <p:tgtEl>
                                          <p:spTgt spid="2">
                                            <p:txEl>
                                              <p:pRg st="8" end="8"/>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9219"/>
                                        </p:tgtEl>
                                        <p:attrNameLst>
                                          <p:attrName>style.visibility</p:attrName>
                                        </p:attrNameLst>
                                      </p:cBhvr>
                                      <p:to>
                                        <p:strVal val="visible"/>
                                      </p:to>
                                    </p:set>
                                    <p:animEffect transition="in" filter="barn(inVertical)">
                                      <p:cBhvr>
                                        <p:cTn id="53" dur="500"/>
                                        <p:tgtEl>
                                          <p:spTgt spid="9219"/>
                                        </p:tgtEl>
                                      </p:cBhvr>
                                    </p:animEffect>
                                  </p:childTnLst>
                                </p:cTn>
                              </p:par>
                              <p:par>
                                <p:cTn id="54" presetID="10"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rgbClr val="002060"/>
                </a:solidFill>
              </a:rPr>
              <a:t>Thin Layer Chromatography-Theory </a:t>
            </a:r>
            <a:r>
              <a:rPr lang="en-US" dirty="0">
                <a:solidFill>
                  <a:srgbClr val="002060"/>
                </a:solidFill>
              </a:rPr>
              <a:t>I</a:t>
            </a:r>
            <a:endParaRPr lang="en-US" dirty="0"/>
          </a:p>
        </p:txBody>
      </p:sp>
      <p:sp>
        <p:nvSpPr>
          <p:cNvPr id="2" name="Content Placeholder 1"/>
          <p:cNvSpPr>
            <a:spLocks noGrp="1"/>
          </p:cNvSpPr>
          <p:nvPr>
            <p:ph idx="1"/>
          </p:nvPr>
        </p:nvSpPr>
        <p:spPr/>
        <p:txBody>
          <a:bodyPr>
            <a:normAutofit fontScale="85000" lnSpcReduction="10000"/>
          </a:bodyPr>
          <a:lstStyle/>
          <a:p>
            <a:r>
              <a:rPr lang="en-US" b="1" dirty="0" smtClean="0">
                <a:solidFill>
                  <a:srgbClr val="660066"/>
                </a:solidFill>
              </a:rPr>
              <a:t>TLC plate</a:t>
            </a:r>
          </a:p>
          <a:p>
            <a:pPr lvl="1">
              <a:buFont typeface="Arial" panose="020B0604020202020204" pitchFamily="34" charset="0"/>
              <a:buChar char="•"/>
            </a:pPr>
            <a:r>
              <a:rPr lang="en-US" dirty="0" smtClean="0">
                <a:solidFill>
                  <a:schemeClr val="tx1"/>
                </a:solidFill>
              </a:rPr>
              <a:t>The plate is coated with a very thin layer (~0.25 mm) of </a:t>
            </a:r>
            <a:br>
              <a:rPr lang="en-US" dirty="0" smtClean="0">
                <a:solidFill>
                  <a:schemeClr val="tx1"/>
                </a:solidFill>
              </a:rPr>
            </a:br>
            <a:r>
              <a:rPr lang="en-US" dirty="0" smtClean="0">
                <a:solidFill>
                  <a:schemeClr val="tx1"/>
                </a:solidFill>
              </a:rPr>
              <a:t>a mixture of a stationary phase and a binder i.e., gypsum</a:t>
            </a:r>
          </a:p>
          <a:p>
            <a:pPr lvl="1">
              <a:buFont typeface="Arial" panose="020B0604020202020204" pitchFamily="34" charset="0"/>
              <a:buChar char="•"/>
            </a:pPr>
            <a:r>
              <a:rPr lang="en-US" dirty="0" smtClean="0">
                <a:solidFill>
                  <a:schemeClr val="tx1"/>
                </a:solidFill>
              </a:rPr>
              <a:t>The stationary phase often also contains a fluorescent indicator (zinc silicate, zinc cadmium sulfide),</a:t>
            </a:r>
            <a:br>
              <a:rPr lang="en-US" dirty="0" smtClean="0">
                <a:solidFill>
                  <a:schemeClr val="tx1"/>
                </a:solidFill>
              </a:rPr>
            </a:br>
            <a:r>
              <a:rPr lang="en-US" dirty="0" smtClean="0">
                <a:solidFill>
                  <a:schemeClr val="tx1"/>
                </a:solidFill>
              </a:rPr>
              <a:t>which appears bright green when exposed to </a:t>
            </a:r>
            <a:br>
              <a:rPr lang="en-US" dirty="0" smtClean="0">
                <a:solidFill>
                  <a:schemeClr val="tx1"/>
                </a:solidFill>
              </a:rPr>
            </a:br>
            <a:r>
              <a:rPr lang="en-US" dirty="0" smtClean="0">
                <a:solidFill>
                  <a:schemeClr val="tx1"/>
                </a:solidFill>
              </a:rPr>
              <a:t>short wavelengths (</a:t>
            </a:r>
            <a:r>
              <a:rPr lang="en-US" dirty="0" smtClean="0">
                <a:solidFill>
                  <a:schemeClr val="tx1"/>
                </a:solidFill>
                <a:latin typeface="Symbol" pitchFamily="18" charset="2"/>
              </a:rPr>
              <a:t>l</a:t>
            </a:r>
            <a:r>
              <a:rPr lang="en-US" dirty="0" smtClean="0">
                <a:solidFill>
                  <a:schemeClr val="tx1"/>
                </a:solidFill>
              </a:rPr>
              <a:t>=254 nm) </a:t>
            </a:r>
            <a:endParaRPr lang="en-US" dirty="0">
              <a:solidFill>
                <a:schemeClr val="tx1"/>
              </a:solidFill>
            </a:endParaRPr>
          </a:p>
          <a:p>
            <a:pPr lvl="1">
              <a:buFont typeface="Arial" panose="020B0604020202020204" pitchFamily="34" charset="0"/>
              <a:buChar char="•"/>
            </a:pPr>
            <a:r>
              <a:rPr lang="en-US" b="1" dirty="0" smtClean="0">
                <a:solidFill>
                  <a:schemeClr val="tx1"/>
                </a:solidFill>
              </a:rPr>
              <a:t>Preparation of the TLC plate</a:t>
            </a:r>
          </a:p>
          <a:p>
            <a:pPr lvl="2"/>
            <a:r>
              <a:rPr lang="en-US" b="1" dirty="0" smtClean="0">
                <a:solidFill>
                  <a:srgbClr val="FF0000"/>
                </a:solidFill>
              </a:rPr>
              <a:t>Do not touch the plate on the white surface!</a:t>
            </a:r>
          </a:p>
          <a:p>
            <a:pPr lvl="2"/>
            <a:r>
              <a:rPr lang="en-US" dirty="0" smtClean="0">
                <a:solidFill>
                  <a:srgbClr val="002060"/>
                </a:solidFill>
              </a:rPr>
              <a:t>Generate a very thin start line with pencil or mark the plate </a:t>
            </a:r>
            <a:br>
              <a:rPr lang="en-US" dirty="0" smtClean="0">
                <a:solidFill>
                  <a:srgbClr val="002060"/>
                </a:solidFill>
              </a:rPr>
            </a:br>
            <a:r>
              <a:rPr lang="en-US" dirty="0" smtClean="0">
                <a:solidFill>
                  <a:srgbClr val="002060"/>
                </a:solidFill>
              </a:rPr>
              <a:t>on the lower end on each side (0.5-1 cm from the bottom) </a:t>
            </a:r>
          </a:p>
          <a:p>
            <a:pPr lvl="2"/>
            <a:r>
              <a:rPr lang="en-US" b="1" dirty="0" smtClean="0">
                <a:solidFill>
                  <a:srgbClr val="FF0000"/>
                </a:solidFill>
              </a:rPr>
              <a:t>Do not use a pen for this step!</a:t>
            </a:r>
          </a:p>
          <a:p>
            <a:pPr lvl="1">
              <a:buFont typeface="Arial" panose="020B0604020202020204" pitchFamily="34" charset="0"/>
              <a:buChar char="•"/>
            </a:pPr>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46" t="6904" r="14950" b="18293"/>
          <a:stretch/>
        </p:blipFill>
        <p:spPr bwMode="auto">
          <a:xfrm>
            <a:off x="7239000" y="3276600"/>
            <a:ext cx="1301534" cy="1091610"/>
          </a:xfrm>
          <a:prstGeom prst="rect">
            <a:avLst/>
          </a:prstGeom>
          <a:noFill/>
          <a:ln>
            <a:noFill/>
          </a:ln>
          <a:effectLst/>
          <a:scene3d>
            <a:camera prst="orthographicFront">
              <a:rot lat="0" lon="0" rev="6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0470" y="5651167"/>
            <a:ext cx="914400" cy="9144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560470" y="5651167"/>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cxnSpLocks noChangeAspect="1"/>
            <a:stCxn id="4" idx="1"/>
          </p:cNvCxnSpPr>
          <p:nvPr/>
        </p:nvCxnSpPr>
        <p:spPr>
          <a:xfrm>
            <a:off x="5694385" y="5785082"/>
            <a:ext cx="642311" cy="6423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65819668"/>
              </p:ext>
            </p:extLst>
          </p:nvPr>
        </p:nvGraphicFramePr>
        <p:xfrm>
          <a:off x="7892815" y="4490085"/>
          <a:ext cx="495300" cy="1285875"/>
        </p:xfrm>
        <a:graphic>
          <a:graphicData uri="http://schemas.openxmlformats.org/presentationml/2006/ole">
            <mc:AlternateContent xmlns:mc="http://schemas.openxmlformats.org/markup-compatibility/2006">
              <mc:Choice xmlns:v="urn:schemas-microsoft-com:vml" Requires="v">
                <p:oleObj spid="_x0000_s13352" r:id="rId5" imgW="543668" imgH="1429020" progId="ChemDraw.Document.6.0">
                  <p:embed/>
                </p:oleObj>
              </mc:Choice>
              <mc:Fallback>
                <p:oleObj r:id="rId5" imgW="543668" imgH="142902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2815" y="4490085"/>
                        <a:ext cx="495300" cy="128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a:off x="8001000" y="563880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4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arn(inVertical)">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barn(inVertical)">
                                      <p:cBhvr>
                                        <p:cTn id="40" dur="500"/>
                                        <p:tgtEl>
                                          <p:spTgt spid="2">
                                            <p:txEl>
                                              <p:pRg st="6" end="6"/>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0248"/>
                                        </p:tgtEl>
                                        <p:attrNameLst>
                                          <p:attrName>style.visibility</p:attrName>
                                        </p:attrNameLst>
                                      </p:cBhvr>
                                      <p:to>
                                        <p:strVal val="visible"/>
                                      </p:to>
                                    </p:set>
                                    <p:animEffect transition="in" filter="barn(inVertical)">
                                      <p:cBhvr>
                                        <p:cTn id="43" dur="500"/>
                                        <p:tgtEl>
                                          <p:spTgt spid="10248"/>
                                        </p:tgtEl>
                                      </p:cBhvr>
                                    </p:animEffect>
                                  </p:childTnLst>
                                </p:cTn>
                              </p:par>
                              <p:par>
                                <p:cTn id="44" presetID="16" presetClass="entr" presetSubtype="21"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a:solidFill>
                  <a:srgbClr val="002060"/>
                </a:solidFill>
              </a:rPr>
              <a:t>Thin Layer Chromatography-Experimental </a:t>
            </a:r>
            <a:r>
              <a:rPr lang="en-US" sz="3600" dirty="0" smtClean="0">
                <a:solidFill>
                  <a:srgbClr val="002060"/>
                </a:solidFill>
              </a:rPr>
              <a:t>I</a:t>
            </a:r>
            <a:endParaRPr lang="en-US" sz="3600" dirty="0"/>
          </a:p>
        </p:txBody>
      </p:sp>
      <p:sp>
        <p:nvSpPr>
          <p:cNvPr id="2" name="Content Placeholder 1"/>
          <p:cNvSpPr>
            <a:spLocks noGrp="1"/>
          </p:cNvSpPr>
          <p:nvPr>
            <p:ph idx="1"/>
          </p:nvPr>
        </p:nvSpPr>
        <p:spPr>
          <a:xfrm>
            <a:off x="457200" y="1524000"/>
            <a:ext cx="8229600" cy="4953000"/>
          </a:xfrm>
        </p:spPr>
        <p:txBody>
          <a:bodyPr>
            <a:normAutofit fontScale="70000" lnSpcReduction="20000"/>
          </a:bodyPr>
          <a:lstStyle/>
          <a:p>
            <a:r>
              <a:rPr lang="en-US" b="1" dirty="0" smtClean="0">
                <a:solidFill>
                  <a:srgbClr val="660066"/>
                </a:solidFill>
              </a:rPr>
              <a:t>Spotting</a:t>
            </a:r>
          </a:p>
          <a:p>
            <a:pPr lvl="1">
              <a:buFont typeface="Arial" panose="020B0604020202020204" pitchFamily="34" charset="0"/>
              <a:buChar char="•"/>
            </a:pPr>
            <a:r>
              <a:rPr lang="en-US" dirty="0" smtClean="0">
                <a:solidFill>
                  <a:schemeClr val="tx1"/>
                </a:solidFill>
              </a:rPr>
              <a:t>A capillary spotter (drawn from a Pasteur pipette) or a commercial spotter should be used for spotting (top: melting point capillary, bottom: commercial spotter).</a:t>
            </a:r>
          </a:p>
          <a:p>
            <a:pPr lvl="1">
              <a:buFont typeface="Arial" panose="020B0604020202020204" pitchFamily="34" charset="0"/>
              <a:buChar char="•"/>
            </a:pPr>
            <a:r>
              <a:rPr lang="en-US" b="1" dirty="0" smtClean="0">
                <a:solidFill>
                  <a:srgbClr val="FF0000"/>
                </a:solidFill>
              </a:rPr>
              <a:t>Melting point capillaries, syringe needles, etc. (as is) are </a:t>
            </a:r>
            <a:br>
              <a:rPr lang="en-US" b="1" dirty="0" smtClean="0">
                <a:solidFill>
                  <a:srgbClr val="FF0000"/>
                </a:solidFill>
              </a:rPr>
            </a:br>
            <a:r>
              <a:rPr lang="en-US" b="1" u="sng" dirty="0" smtClean="0">
                <a:solidFill>
                  <a:srgbClr val="FF0000"/>
                </a:solidFill>
              </a:rPr>
              <a:t>not</a:t>
            </a:r>
            <a:r>
              <a:rPr lang="en-US" b="1" dirty="0" smtClean="0">
                <a:solidFill>
                  <a:srgbClr val="FF0000"/>
                </a:solidFill>
              </a:rPr>
              <a:t> suitable for the spotting process because they produce </a:t>
            </a:r>
            <a:br>
              <a:rPr lang="en-US" b="1" dirty="0" smtClean="0">
                <a:solidFill>
                  <a:srgbClr val="FF0000"/>
                </a:solidFill>
              </a:rPr>
            </a:br>
            <a:r>
              <a:rPr lang="en-US" b="1" dirty="0" smtClean="0">
                <a:solidFill>
                  <a:srgbClr val="FF0000"/>
                </a:solidFill>
              </a:rPr>
              <a:t>a huge spot that overloads the plate (=tailing, see also last slide)!</a:t>
            </a:r>
          </a:p>
          <a:p>
            <a:pPr lvl="1">
              <a:buFont typeface="Arial" panose="020B0604020202020204" pitchFamily="34" charset="0"/>
              <a:buChar char="•"/>
            </a:pPr>
            <a:r>
              <a:rPr lang="en-US" dirty="0">
                <a:solidFill>
                  <a:schemeClr val="tx1"/>
                </a:solidFill>
              </a:rPr>
              <a:t>The spots </a:t>
            </a:r>
            <a:r>
              <a:rPr lang="en-US" dirty="0" smtClean="0">
                <a:solidFill>
                  <a:schemeClr val="tx1"/>
                </a:solidFill>
              </a:rPr>
              <a:t>have to </a:t>
            </a:r>
            <a:r>
              <a:rPr lang="en-US" dirty="0">
                <a:solidFill>
                  <a:schemeClr val="tx1"/>
                </a:solidFill>
              </a:rPr>
              <a:t>be equally </a:t>
            </a:r>
            <a:r>
              <a:rPr lang="en-US" dirty="0" smtClean="0">
                <a:solidFill>
                  <a:schemeClr val="tx1"/>
                </a:solidFill>
              </a:rPr>
              <a:t>spread at </a:t>
            </a:r>
            <a:r>
              <a:rPr lang="en-US" dirty="0">
                <a:solidFill>
                  <a:schemeClr val="tx1"/>
                </a:solidFill>
              </a:rPr>
              <a:t>the </a:t>
            </a:r>
            <a:r>
              <a:rPr lang="en-US" dirty="0" smtClean="0">
                <a:solidFill>
                  <a:schemeClr val="tx1"/>
                </a:solidFill>
              </a:rPr>
              <a:t>starting line and </a:t>
            </a:r>
            <a:r>
              <a:rPr lang="en-US" dirty="0">
                <a:solidFill>
                  <a:schemeClr val="tx1"/>
                </a:solidFill>
              </a:rPr>
              <a:t>not </a:t>
            </a:r>
            <a:r>
              <a:rPr lang="en-US" dirty="0" smtClean="0">
                <a:solidFill>
                  <a:schemeClr val="tx1"/>
                </a:solidFill>
              </a:rPr>
              <a:t>be located too </a:t>
            </a:r>
            <a:r>
              <a:rPr lang="en-US" dirty="0">
                <a:solidFill>
                  <a:schemeClr val="tx1"/>
                </a:solidFill>
              </a:rPr>
              <a:t>close to the </a:t>
            </a:r>
            <a:r>
              <a:rPr lang="en-US" dirty="0" smtClean="0">
                <a:solidFill>
                  <a:schemeClr val="tx1"/>
                </a:solidFill>
              </a:rPr>
              <a:t>outer edges.</a:t>
            </a:r>
            <a:endParaRPr lang="en-US" dirty="0">
              <a:solidFill>
                <a:schemeClr val="tx1"/>
              </a:solidFill>
            </a:endParaRPr>
          </a:p>
          <a:p>
            <a:pPr lvl="1">
              <a:buFont typeface="Arial" panose="020B0604020202020204" pitchFamily="34" charset="0"/>
              <a:buChar char="•"/>
            </a:pPr>
            <a:r>
              <a:rPr lang="en-US" dirty="0" smtClean="0">
                <a:solidFill>
                  <a:schemeClr val="tx1"/>
                </a:solidFill>
              </a:rPr>
              <a:t>The </a:t>
            </a:r>
            <a:r>
              <a:rPr lang="en-US" dirty="0">
                <a:solidFill>
                  <a:schemeClr val="tx1"/>
                </a:solidFill>
              </a:rPr>
              <a:t>spots </a:t>
            </a:r>
            <a:r>
              <a:rPr lang="en-US" dirty="0" smtClean="0">
                <a:solidFill>
                  <a:schemeClr val="tx1"/>
                </a:solidFill>
              </a:rPr>
              <a:t>have to </a:t>
            </a:r>
            <a:r>
              <a:rPr lang="en-US" dirty="0">
                <a:solidFill>
                  <a:schemeClr val="tx1"/>
                </a:solidFill>
              </a:rPr>
              <a:t>be small </a:t>
            </a:r>
            <a:r>
              <a:rPr lang="en-US" dirty="0" smtClean="0">
                <a:solidFill>
                  <a:schemeClr val="tx1"/>
                </a:solidFill>
              </a:rPr>
              <a:t>in diameter (~ 1-2 </a:t>
            </a:r>
            <a:r>
              <a:rPr lang="en-US" dirty="0">
                <a:solidFill>
                  <a:schemeClr val="tx1"/>
                </a:solidFill>
              </a:rPr>
              <a:t>mm</a:t>
            </a:r>
            <a:r>
              <a:rPr lang="en-US" dirty="0" smtClean="0">
                <a:solidFill>
                  <a:schemeClr val="tx1"/>
                </a:solidFill>
              </a:rPr>
              <a:t>).</a:t>
            </a:r>
          </a:p>
          <a:p>
            <a:pPr lvl="1">
              <a:buFont typeface="Arial" panose="020B0604020202020204" pitchFamily="34" charset="0"/>
              <a:buChar char="•"/>
            </a:pPr>
            <a:r>
              <a:rPr lang="en-US" dirty="0" smtClean="0">
                <a:solidFill>
                  <a:schemeClr val="tx1"/>
                </a:solidFill>
              </a:rPr>
              <a:t>A diluted solution of the compound in a low-boiling, low polarity solvent i.e., diethyl ether, hexane, etc. has to be used </a:t>
            </a:r>
            <a:r>
              <a:rPr lang="en-US" dirty="0">
                <a:solidFill>
                  <a:schemeClr val="tx1"/>
                </a:solidFill>
              </a:rPr>
              <a:t>(5 mg/mL</a:t>
            </a:r>
            <a:r>
              <a:rPr lang="en-US" dirty="0" smtClean="0">
                <a:solidFill>
                  <a:schemeClr val="tx1"/>
                </a:solidFill>
              </a:rPr>
              <a:t>).</a:t>
            </a:r>
            <a:endParaRPr lang="en-US" dirty="0">
              <a:solidFill>
                <a:schemeClr val="tx1"/>
              </a:solidFill>
            </a:endParaRPr>
          </a:p>
          <a:p>
            <a:pPr lvl="1">
              <a:buFont typeface="Arial" panose="020B0604020202020204" pitchFamily="34" charset="0"/>
              <a:buChar char="•"/>
            </a:pPr>
            <a:r>
              <a:rPr lang="en-US" dirty="0" smtClean="0">
                <a:solidFill>
                  <a:schemeClr val="tx1"/>
                </a:solidFill>
              </a:rPr>
              <a:t>If the compound cannot be detected with the naked eye, the TLC </a:t>
            </a:r>
            <a:br>
              <a:rPr lang="en-US" dirty="0" smtClean="0">
                <a:solidFill>
                  <a:schemeClr val="tx1"/>
                </a:solidFill>
              </a:rPr>
            </a:br>
            <a:r>
              <a:rPr lang="en-US" dirty="0" smtClean="0">
                <a:solidFill>
                  <a:schemeClr val="tx1"/>
                </a:solidFill>
              </a:rPr>
              <a:t>plate has to be dried and then be inspected under the UV-lamp </a:t>
            </a:r>
            <a:br>
              <a:rPr lang="en-US" dirty="0" smtClean="0">
                <a:solidFill>
                  <a:schemeClr val="tx1"/>
                </a:solidFill>
              </a:rPr>
            </a:br>
            <a:r>
              <a:rPr lang="en-US" dirty="0" smtClean="0">
                <a:solidFill>
                  <a:schemeClr val="tx1"/>
                </a:solidFill>
              </a:rPr>
              <a:t>prior to development i.e., colorless or weakly colored compounds </a:t>
            </a:r>
            <a:br>
              <a:rPr lang="en-US" dirty="0" smtClean="0">
                <a:solidFill>
                  <a:schemeClr val="tx1"/>
                </a:solidFill>
              </a:rPr>
            </a:br>
            <a:r>
              <a:rPr lang="en-US" dirty="0" smtClean="0">
                <a:solidFill>
                  <a:schemeClr val="tx1"/>
                </a:solidFill>
              </a:rPr>
              <a:t>in low concentrations.</a:t>
            </a:r>
          </a:p>
          <a:p>
            <a:pPr lvl="1">
              <a:buFont typeface="Arial" panose="020B0604020202020204" pitchFamily="34" charset="0"/>
              <a:buChar char="•"/>
            </a:pPr>
            <a:endParaRPr lang="en-US"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909" t="43751" r="40909" b="31249"/>
          <a:stretch/>
        </p:blipFill>
        <p:spPr bwMode="auto">
          <a:xfrm>
            <a:off x="8001000" y="2133600"/>
            <a:ext cx="851534" cy="87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3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 calcmode="lin" valueType="num">
                                      <p:cBhvr>
                                        <p:cTn id="10" dur="500" fill="hold"/>
                                        <p:tgtEl>
                                          <p:spTgt spid="12290"/>
                                        </p:tgtEl>
                                        <p:attrNameLst>
                                          <p:attrName>ppt_w</p:attrName>
                                        </p:attrNameLst>
                                      </p:cBhvr>
                                      <p:tavLst>
                                        <p:tav tm="0">
                                          <p:val>
                                            <p:fltVal val="0"/>
                                          </p:val>
                                        </p:tav>
                                        <p:tav tm="100000">
                                          <p:val>
                                            <p:strVal val="#ppt_w"/>
                                          </p:val>
                                        </p:tav>
                                      </p:tavLst>
                                    </p:anim>
                                    <p:anim calcmode="lin" valueType="num">
                                      <p:cBhvr>
                                        <p:cTn id="11" dur="500" fill="hold"/>
                                        <p:tgtEl>
                                          <p:spTgt spid="12290"/>
                                        </p:tgtEl>
                                        <p:attrNameLst>
                                          <p:attrName>ppt_h</p:attrName>
                                        </p:attrNameLst>
                                      </p:cBhvr>
                                      <p:tavLst>
                                        <p:tav tm="0">
                                          <p:val>
                                            <p:fltVal val="0"/>
                                          </p:val>
                                        </p:tav>
                                        <p:tav tm="100000">
                                          <p:val>
                                            <p:strVal val="#ppt_h"/>
                                          </p:val>
                                        </p:tav>
                                      </p:tavLst>
                                    </p:anim>
                                    <p:animEffect transition="in" filter="fade">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a:solidFill>
                  <a:srgbClr val="002060"/>
                </a:solidFill>
              </a:rPr>
              <a:t>Thin Layer Chromatography-Experimental </a:t>
            </a:r>
            <a:r>
              <a:rPr lang="en-US" sz="3600" dirty="0" smtClean="0">
                <a:solidFill>
                  <a:srgbClr val="002060"/>
                </a:solidFill>
              </a:rPr>
              <a:t>II</a:t>
            </a:r>
            <a:endParaRPr lang="en-US" sz="3600" dirty="0"/>
          </a:p>
        </p:txBody>
      </p:sp>
      <p:sp>
        <p:nvSpPr>
          <p:cNvPr id="2" name="Content Placeholder 1"/>
          <p:cNvSpPr>
            <a:spLocks noGrp="1"/>
          </p:cNvSpPr>
          <p:nvPr>
            <p:ph idx="1"/>
          </p:nvPr>
        </p:nvSpPr>
        <p:spPr>
          <a:xfrm>
            <a:off x="457200" y="1524000"/>
            <a:ext cx="8153400" cy="4876800"/>
          </a:xfrm>
        </p:spPr>
        <p:txBody>
          <a:bodyPr>
            <a:normAutofit fontScale="47500" lnSpcReduction="20000"/>
          </a:bodyPr>
          <a:lstStyle/>
          <a:p>
            <a:r>
              <a:rPr lang="en-US" sz="3800" b="1" dirty="0" smtClean="0">
                <a:solidFill>
                  <a:srgbClr val="660066"/>
                </a:solidFill>
              </a:rPr>
              <a:t>Developing the plate</a:t>
            </a:r>
          </a:p>
          <a:p>
            <a:pPr lvl="1">
              <a:buFont typeface="Arial" panose="020B0604020202020204" pitchFamily="34" charset="0"/>
              <a:buChar char="•"/>
            </a:pPr>
            <a:r>
              <a:rPr lang="en-US" sz="3500" dirty="0" smtClean="0">
                <a:solidFill>
                  <a:schemeClr val="tx1"/>
                </a:solidFill>
              </a:rPr>
              <a:t>A jar or a small beaker covered with a watch glass is used as development chamber, lining the walls with wet filter paper is usually not necessary if the jar is kept close</a:t>
            </a:r>
          </a:p>
          <a:p>
            <a:pPr lvl="1">
              <a:buFont typeface="Arial" panose="020B0604020202020204" pitchFamily="34" charset="0"/>
              <a:buChar char="•"/>
            </a:pPr>
            <a:r>
              <a:rPr lang="en-US" sz="3500" dirty="0" smtClean="0">
                <a:solidFill>
                  <a:schemeClr val="tx1"/>
                </a:solidFill>
              </a:rPr>
              <a:t>The solvent level in the jar has to be </a:t>
            </a:r>
            <a:r>
              <a:rPr lang="en-US" sz="3500" b="1" i="1" dirty="0" smtClean="0">
                <a:solidFill>
                  <a:srgbClr val="FF0000"/>
                </a:solidFill>
              </a:rPr>
              <a:t>below</a:t>
            </a:r>
            <a:r>
              <a:rPr lang="en-US" sz="3500" dirty="0" smtClean="0">
                <a:solidFill>
                  <a:srgbClr val="FF0000"/>
                </a:solidFill>
              </a:rPr>
              <a:t> </a:t>
            </a:r>
            <a:r>
              <a:rPr lang="en-US" sz="3500" dirty="0" smtClean="0">
                <a:solidFill>
                  <a:schemeClr val="tx1"/>
                </a:solidFill>
              </a:rPr>
              <a:t>the starting line</a:t>
            </a:r>
          </a:p>
          <a:p>
            <a:pPr lvl="1">
              <a:buFont typeface="Arial" panose="020B0604020202020204" pitchFamily="34" charset="0"/>
              <a:buChar char="•"/>
            </a:pPr>
            <a:r>
              <a:rPr lang="en-US" sz="3500" dirty="0" smtClean="0">
                <a:solidFill>
                  <a:schemeClr val="tx1"/>
                </a:solidFill>
              </a:rPr>
              <a:t>Once the TLC plate is placed </a:t>
            </a:r>
            <a:r>
              <a:rPr lang="en-US" sz="3500" b="1" i="1" dirty="0" smtClean="0">
                <a:solidFill>
                  <a:schemeClr val="tx1"/>
                </a:solidFill>
              </a:rPr>
              <a:t>straight</a:t>
            </a:r>
            <a:r>
              <a:rPr lang="en-US" sz="3500" dirty="0" smtClean="0">
                <a:solidFill>
                  <a:schemeClr val="tx1"/>
                </a:solidFill>
              </a:rPr>
              <a:t> in the chamber, the chamber has to be left undisturbed</a:t>
            </a:r>
          </a:p>
          <a:p>
            <a:pPr lvl="1">
              <a:buFont typeface="Arial" panose="020B0604020202020204" pitchFamily="34" charset="0"/>
              <a:buChar char="•"/>
            </a:pPr>
            <a:r>
              <a:rPr lang="en-US" sz="3500" dirty="0" smtClean="0">
                <a:solidFill>
                  <a:schemeClr val="tx1"/>
                </a:solidFill>
              </a:rPr>
              <a:t>The compounds move up the plate at different rates (if the proper mobile phase is used)</a:t>
            </a:r>
          </a:p>
          <a:p>
            <a:pPr lvl="1">
              <a:buFont typeface="Arial" panose="020B0604020202020204" pitchFamily="34" charset="0"/>
              <a:buChar char="•"/>
            </a:pPr>
            <a:endParaRPr lang="en-US" sz="3600" dirty="0"/>
          </a:p>
          <a:p>
            <a:pPr lvl="1">
              <a:buFont typeface="Arial" panose="020B0604020202020204" pitchFamily="34" charset="0"/>
              <a:buChar char="•"/>
            </a:pPr>
            <a:endParaRPr lang="en-US" sz="3300" dirty="0" smtClean="0"/>
          </a:p>
          <a:p>
            <a:pPr lvl="1">
              <a:buFont typeface="Arial" panose="020B0604020202020204" pitchFamily="34" charset="0"/>
              <a:buChar char="•"/>
            </a:pPr>
            <a:endParaRPr lang="en-US" sz="3300" dirty="0"/>
          </a:p>
          <a:p>
            <a:pPr lvl="1">
              <a:buFont typeface="Arial" panose="020B0604020202020204" pitchFamily="34" charset="0"/>
              <a:buChar char="•"/>
            </a:pPr>
            <a:endParaRPr lang="en-US" sz="3300" dirty="0" smtClean="0"/>
          </a:p>
          <a:p>
            <a:pPr lvl="1">
              <a:buFont typeface="Arial" panose="020B0604020202020204" pitchFamily="34" charset="0"/>
              <a:buChar char="•"/>
            </a:pPr>
            <a:endParaRPr lang="en-US" sz="2900" dirty="0" smtClean="0"/>
          </a:p>
          <a:p>
            <a:pPr lvl="1">
              <a:buFont typeface="Arial" panose="020B0604020202020204" pitchFamily="34" charset="0"/>
              <a:buChar char="•"/>
            </a:pPr>
            <a:endParaRPr lang="en-US" sz="2900" dirty="0" smtClean="0"/>
          </a:p>
          <a:p>
            <a:pPr lvl="1">
              <a:buFont typeface="Arial" panose="020B0604020202020204" pitchFamily="34" charset="0"/>
              <a:buChar char="•"/>
            </a:pPr>
            <a:endParaRPr lang="en-US" sz="2900"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sz="3300" dirty="0" smtClean="0">
              <a:solidFill>
                <a:schemeClr val="tx1"/>
              </a:solidFill>
            </a:endParaRPr>
          </a:p>
          <a:p>
            <a:pPr lvl="1">
              <a:buFont typeface="Arial" panose="020B0604020202020204" pitchFamily="34" charset="0"/>
              <a:buChar char="•"/>
            </a:pPr>
            <a:r>
              <a:rPr lang="en-US" sz="3300" dirty="0" smtClean="0">
                <a:solidFill>
                  <a:schemeClr val="tx1"/>
                </a:solidFill>
              </a:rPr>
              <a:t>Note </a:t>
            </a:r>
            <a:r>
              <a:rPr lang="en-US" sz="3300" dirty="0">
                <a:solidFill>
                  <a:schemeClr val="tx1"/>
                </a:solidFill>
              </a:rPr>
              <a:t>that the rate of movement is not </a:t>
            </a:r>
            <a:r>
              <a:rPr lang="en-US" sz="3300" dirty="0" smtClean="0">
                <a:solidFill>
                  <a:schemeClr val="tx1"/>
                </a:solidFill>
              </a:rPr>
              <a:t>constant (</a:t>
            </a:r>
            <a:r>
              <a:rPr lang="en-US" sz="3300" b="1" i="1" dirty="0" smtClean="0">
                <a:solidFill>
                  <a:schemeClr val="tx1"/>
                </a:solidFill>
              </a:rPr>
              <a:t>Why?</a:t>
            </a:r>
            <a:r>
              <a:rPr lang="en-US" sz="3300" dirty="0" smtClean="0">
                <a:solidFill>
                  <a:schemeClr val="tx1"/>
                </a:solidFill>
              </a:rPr>
              <a:t>)</a:t>
            </a:r>
            <a:endParaRPr lang="en-US" sz="3300" dirty="0">
              <a:solidFill>
                <a:schemeClr val="tx1"/>
              </a:solidFill>
            </a:endParaRPr>
          </a:p>
          <a:p>
            <a:pPr lvl="1">
              <a:buFont typeface="Arial" panose="020B0604020202020204" pitchFamily="34" charset="0"/>
              <a:buChar char="•"/>
            </a:pPr>
            <a:r>
              <a:rPr lang="en-US" sz="3300" dirty="0" smtClean="0">
                <a:solidFill>
                  <a:schemeClr val="tx1"/>
                </a:solidFill>
              </a:rPr>
              <a:t>The solvent front is allowed to move up the plate until ~1 cm from the top</a:t>
            </a:r>
          </a:p>
          <a:p>
            <a:pPr lvl="1">
              <a:buFont typeface="Arial" panose="020B0604020202020204" pitchFamily="34" charset="0"/>
              <a:buChar char="•"/>
            </a:pPr>
            <a:r>
              <a:rPr lang="en-US" sz="3300" b="1" dirty="0" smtClean="0">
                <a:solidFill>
                  <a:srgbClr val="FF0000"/>
                </a:solidFill>
              </a:rPr>
              <a:t>The plate is then removed and the solvent front </a:t>
            </a:r>
            <a:r>
              <a:rPr lang="en-US" sz="3300" b="1" i="1" dirty="0" smtClean="0">
                <a:solidFill>
                  <a:srgbClr val="FF0000"/>
                </a:solidFill>
              </a:rPr>
              <a:t>immediately</a:t>
            </a:r>
            <a:r>
              <a:rPr lang="en-US" sz="3300" b="1" dirty="0" smtClean="0">
                <a:solidFill>
                  <a:srgbClr val="FF0000"/>
                </a:solidFill>
              </a:rPr>
              <a:t> marked</a:t>
            </a:r>
          </a:p>
          <a:p>
            <a:pPr lvl="1">
              <a:buFont typeface="Arial" panose="020B0604020202020204" pitchFamily="34" charset="0"/>
              <a:buChar char="•"/>
            </a:pPr>
            <a:endParaRPr lang="en-US" sz="3300" dirty="0" smtClean="0"/>
          </a:p>
          <a:p>
            <a:pPr lvl="1">
              <a:buFont typeface="Arial" panose="020B0604020202020204" pitchFamily="34" charset="0"/>
              <a:buChar char="•"/>
            </a:pPr>
            <a:endParaRPr lang="en-US" sz="2500" dirty="0"/>
          </a:p>
        </p:txBody>
      </p:sp>
      <p:pic>
        <p:nvPicPr>
          <p:cNvPr id="4" name="Picture 3" descr="TLC1"/>
          <p:cNvPicPr/>
          <p:nvPr/>
        </p:nvPicPr>
        <p:blipFill>
          <a:blip r:embed="rId3" cstate="print">
            <a:lum contrast="20000"/>
          </a:blip>
          <a:srcRect/>
          <a:stretch>
            <a:fillRect/>
          </a:stretch>
        </p:blipFill>
        <p:spPr bwMode="auto">
          <a:xfrm>
            <a:off x="7315200" y="3368040"/>
            <a:ext cx="914400" cy="1295400"/>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2111394637"/>
              </p:ext>
            </p:extLst>
          </p:nvPr>
        </p:nvGraphicFramePr>
        <p:xfrm>
          <a:off x="1737360" y="3503613"/>
          <a:ext cx="668337" cy="1525587"/>
        </p:xfrm>
        <a:graphic>
          <a:graphicData uri="http://schemas.openxmlformats.org/presentationml/2006/ole">
            <mc:AlternateContent xmlns:mc="http://schemas.openxmlformats.org/markup-compatibility/2006">
              <mc:Choice xmlns:v="urn:schemas-microsoft-com:vml" Requires="v">
                <p:oleObj spid="_x0000_s5587" name="CS ChemDraw Drawing" r:id="rId4" imgW="668506" imgH="1525258" progId="ChemDraw.Document.6.0">
                  <p:embed/>
                </p:oleObj>
              </mc:Choice>
              <mc:Fallback>
                <p:oleObj name="CS ChemDraw Drawing" r:id="rId4" imgW="668506" imgH="1525258" progId="ChemDraw.Document.6.0">
                  <p:embed/>
                  <p:pic>
                    <p:nvPicPr>
                      <p:cNvPr id="0" name=""/>
                      <p:cNvPicPr/>
                      <p:nvPr/>
                    </p:nvPicPr>
                    <p:blipFill>
                      <a:blip r:embed="rId5"/>
                      <a:stretch>
                        <a:fillRect/>
                      </a:stretch>
                    </p:blipFill>
                    <p:spPr>
                      <a:xfrm>
                        <a:off x="1737360" y="3503613"/>
                        <a:ext cx="668337" cy="15255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90388772"/>
              </p:ext>
            </p:extLst>
          </p:nvPr>
        </p:nvGraphicFramePr>
        <p:xfrm>
          <a:off x="2743200" y="3503613"/>
          <a:ext cx="666750" cy="1525587"/>
        </p:xfrm>
        <a:graphic>
          <a:graphicData uri="http://schemas.openxmlformats.org/presentationml/2006/ole">
            <mc:AlternateContent xmlns:mc="http://schemas.openxmlformats.org/markup-compatibility/2006">
              <mc:Choice xmlns:v="urn:schemas-microsoft-com:vml" Requires="v">
                <p:oleObj spid="_x0000_s5588" name="CS ChemDraw Drawing" r:id="rId6" imgW="667155" imgH="1525258" progId="ChemDraw.Document.6.0">
                  <p:embed/>
                </p:oleObj>
              </mc:Choice>
              <mc:Fallback>
                <p:oleObj name="CS ChemDraw Drawing" r:id="rId6" imgW="667155" imgH="1525258" progId="ChemDraw.Document.6.0">
                  <p:embed/>
                  <p:pic>
                    <p:nvPicPr>
                      <p:cNvPr id="0" name=""/>
                      <p:cNvPicPr/>
                      <p:nvPr/>
                    </p:nvPicPr>
                    <p:blipFill>
                      <a:blip r:embed="rId7"/>
                      <a:stretch>
                        <a:fillRect/>
                      </a:stretch>
                    </p:blipFill>
                    <p:spPr>
                      <a:xfrm>
                        <a:off x="2743200" y="3503613"/>
                        <a:ext cx="666750" cy="152558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25879592"/>
              </p:ext>
            </p:extLst>
          </p:nvPr>
        </p:nvGraphicFramePr>
        <p:xfrm>
          <a:off x="4754563" y="3503613"/>
          <a:ext cx="666750" cy="1525587"/>
        </p:xfrm>
        <a:graphic>
          <a:graphicData uri="http://schemas.openxmlformats.org/presentationml/2006/ole">
            <mc:AlternateContent xmlns:mc="http://schemas.openxmlformats.org/markup-compatibility/2006">
              <mc:Choice xmlns:v="urn:schemas-microsoft-com:vml" Requires="v">
                <p:oleObj spid="_x0000_s5589" name="CS ChemDraw Drawing" r:id="rId8" imgW="667155" imgH="1524988" progId="ChemDraw.Document.6.0">
                  <p:embed/>
                </p:oleObj>
              </mc:Choice>
              <mc:Fallback>
                <p:oleObj name="CS ChemDraw Drawing" r:id="rId8" imgW="667155" imgH="1524988" progId="ChemDraw.Document.6.0">
                  <p:embed/>
                  <p:pic>
                    <p:nvPicPr>
                      <p:cNvPr id="0" name=""/>
                      <p:cNvPicPr/>
                      <p:nvPr/>
                    </p:nvPicPr>
                    <p:blipFill>
                      <a:blip r:embed="rId9"/>
                      <a:stretch>
                        <a:fillRect/>
                      </a:stretch>
                    </p:blipFill>
                    <p:spPr>
                      <a:xfrm>
                        <a:off x="4754563" y="3503613"/>
                        <a:ext cx="666750" cy="1525587"/>
                      </a:xfrm>
                      <a:prstGeom prst="rect">
                        <a:avLst/>
                      </a:prstGeom>
                    </p:spPr>
                  </p:pic>
                </p:oleObj>
              </mc:Fallback>
            </mc:AlternateContent>
          </a:graphicData>
        </a:graphic>
      </p:graphicFrame>
      <p:sp>
        <p:nvSpPr>
          <p:cNvPr id="9" name="TextBox 8"/>
          <p:cNvSpPr txBox="1"/>
          <p:nvPr/>
        </p:nvSpPr>
        <p:spPr>
          <a:xfrm>
            <a:off x="1645920" y="4995446"/>
            <a:ext cx="832279" cy="338554"/>
          </a:xfrm>
          <a:prstGeom prst="rect">
            <a:avLst/>
          </a:prstGeom>
          <a:noFill/>
        </p:spPr>
        <p:txBody>
          <a:bodyPr wrap="none" rtlCol="0">
            <a:spAutoFit/>
          </a:bodyPr>
          <a:lstStyle/>
          <a:p>
            <a:r>
              <a:rPr lang="en-US" sz="1600" dirty="0" smtClean="0"/>
              <a:t>t=0 min</a:t>
            </a:r>
            <a:endParaRPr lang="en-US" sz="1600" dirty="0"/>
          </a:p>
        </p:txBody>
      </p:sp>
      <p:sp>
        <p:nvSpPr>
          <p:cNvPr id="10" name="TextBox 9"/>
          <p:cNvSpPr txBox="1"/>
          <p:nvPr/>
        </p:nvSpPr>
        <p:spPr>
          <a:xfrm>
            <a:off x="2651760" y="4995446"/>
            <a:ext cx="832279" cy="338554"/>
          </a:xfrm>
          <a:prstGeom prst="rect">
            <a:avLst/>
          </a:prstGeom>
          <a:noFill/>
        </p:spPr>
        <p:txBody>
          <a:bodyPr wrap="none" rtlCol="0">
            <a:spAutoFit/>
          </a:bodyPr>
          <a:lstStyle/>
          <a:p>
            <a:r>
              <a:rPr lang="en-US" sz="1600" dirty="0" smtClean="0"/>
              <a:t>t=1 min</a:t>
            </a:r>
            <a:endParaRPr lang="en-US" sz="1600" dirty="0"/>
          </a:p>
        </p:txBody>
      </p:sp>
      <p:sp>
        <p:nvSpPr>
          <p:cNvPr id="11" name="TextBox 10"/>
          <p:cNvSpPr txBox="1"/>
          <p:nvPr/>
        </p:nvSpPr>
        <p:spPr>
          <a:xfrm>
            <a:off x="3657600" y="4995446"/>
            <a:ext cx="832279" cy="338554"/>
          </a:xfrm>
          <a:prstGeom prst="rect">
            <a:avLst/>
          </a:prstGeom>
          <a:noFill/>
        </p:spPr>
        <p:txBody>
          <a:bodyPr wrap="none" rtlCol="0">
            <a:spAutoFit/>
          </a:bodyPr>
          <a:lstStyle/>
          <a:p>
            <a:r>
              <a:rPr lang="en-US" sz="1600" dirty="0" smtClean="0"/>
              <a:t>t=2 min</a:t>
            </a:r>
            <a:endParaRPr lang="en-US" sz="1600" dirty="0"/>
          </a:p>
        </p:txBody>
      </p:sp>
      <p:sp>
        <p:nvSpPr>
          <p:cNvPr id="12" name="TextBox 11"/>
          <p:cNvSpPr txBox="1"/>
          <p:nvPr/>
        </p:nvSpPr>
        <p:spPr>
          <a:xfrm>
            <a:off x="4663440" y="4995446"/>
            <a:ext cx="832279" cy="338554"/>
          </a:xfrm>
          <a:prstGeom prst="rect">
            <a:avLst/>
          </a:prstGeom>
          <a:noFill/>
        </p:spPr>
        <p:txBody>
          <a:bodyPr wrap="none" rtlCol="0">
            <a:spAutoFit/>
          </a:bodyPr>
          <a:lstStyle/>
          <a:p>
            <a:r>
              <a:rPr lang="en-US" sz="1600" dirty="0" smtClean="0"/>
              <a:t>t=5 min</a:t>
            </a:r>
            <a:endParaRPr lang="en-US" sz="16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470046893"/>
              </p:ext>
            </p:extLst>
          </p:nvPr>
        </p:nvGraphicFramePr>
        <p:xfrm>
          <a:off x="3749675" y="3502025"/>
          <a:ext cx="666750" cy="1527175"/>
        </p:xfrm>
        <a:graphic>
          <a:graphicData uri="http://schemas.openxmlformats.org/presentationml/2006/ole">
            <mc:AlternateContent xmlns:mc="http://schemas.openxmlformats.org/markup-compatibility/2006">
              <mc:Choice xmlns:v="urn:schemas-microsoft-com:vml" Requires="v">
                <p:oleObj spid="_x0000_s5590" name="CS ChemDraw Drawing" r:id="rId10" imgW="667155" imgH="1526606" progId="ChemDraw.Document.6.0">
                  <p:embed/>
                </p:oleObj>
              </mc:Choice>
              <mc:Fallback>
                <p:oleObj name="CS ChemDraw Drawing" r:id="rId10" imgW="667155" imgH="1526606" progId="ChemDraw.Document.6.0">
                  <p:embed/>
                  <p:pic>
                    <p:nvPicPr>
                      <p:cNvPr id="0" name=""/>
                      <p:cNvPicPr/>
                      <p:nvPr/>
                    </p:nvPicPr>
                    <p:blipFill>
                      <a:blip r:embed="rId11"/>
                      <a:stretch>
                        <a:fillRect/>
                      </a:stretch>
                    </p:blipFill>
                    <p:spPr>
                      <a:xfrm>
                        <a:off x="3749675" y="3502025"/>
                        <a:ext cx="666750" cy="1527175"/>
                      </a:xfrm>
                      <a:prstGeom prst="rect">
                        <a:avLst/>
                      </a:prstGeom>
                    </p:spPr>
                  </p:pic>
                </p:oleObj>
              </mc:Fallback>
            </mc:AlternateContent>
          </a:graphicData>
        </a:graphic>
      </p:graphicFrame>
      <p:sp>
        <p:nvSpPr>
          <p:cNvPr id="7" name="TextBox 6"/>
          <p:cNvSpPr txBox="1"/>
          <p:nvPr/>
        </p:nvSpPr>
        <p:spPr>
          <a:xfrm>
            <a:off x="6781800" y="4671536"/>
            <a:ext cx="1542153" cy="738664"/>
          </a:xfrm>
          <a:prstGeom prst="rect">
            <a:avLst/>
          </a:prstGeom>
          <a:solidFill>
            <a:schemeClr val="bg1">
              <a:lumMod val="75000"/>
            </a:schemeClr>
          </a:solidFill>
        </p:spPr>
        <p:txBody>
          <a:bodyPr wrap="none" rtlCol="0">
            <a:spAutoFit/>
          </a:bodyPr>
          <a:lstStyle/>
          <a:p>
            <a:r>
              <a:rPr lang="en-US" sz="1400" dirty="0" smtClean="0">
                <a:solidFill>
                  <a:srgbClr val="660033"/>
                </a:solidFill>
              </a:rPr>
              <a:t>Purple: mixture</a:t>
            </a:r>
          </a:p>
          <a:p>
            <a:r>
              <a:rPr lang="en-US" sz="1400" dirty="0" smtClean="0">
                <a:solidFill>
                  <a:srgbClr val="0070C0"/>
                </a:solidFill>
              </a:rPr>
              <a:t>Blue: compound A</a:t>
            </a:r>
          </a:p>
          <a:p>
            <a:r>
              <a:rPr lang="en-US" sz="1400" dirty="0" smtClean="0">
                <a:solidFill>
                  <a:srgbClr val="FF0000"/>
                </a:solidFill>
              </a:rPr>
              <a:t>Red: compound B</a:t>
            </a:r>
            <a:endParaRPr lang="en-US" sz="1400" dirty="0">
              <a:solidFill>
                <a:srgbClr val="FF0000"/>
              </a:solidFill>
            </a:endParaRPr>
          </a:p>
        </p:txBody>
      </p:sp>
      <p:cxnSp>
        <p:nvCxnSpPr>
          <p:cNvPr id="15" name="Straight Arrow Connector 14"/>
          <p:cNvCxnSpPr/>
          <p:nvPr/>
        </p:nvCxnSpPr>
        <p:spPr>
          <a:xfrm flipH="1">
            <a:off x="5410200" y="3657600"/>
            <a:ext cx="447881"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1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
                                            <p:txEl>
                                              <p:pRg st="14" end="14"/>
                                            </p:txEl>
                                          </p:spTgt>
                                        </p:tgtEl>
                                        <p:attrNameLst>
                                          <p:attrName>style.visibility</p:attrName>
                                        </p:attrNameLst>
                                      </p:cBhvr>
                                      <p:to>
                                        <p:strVal val="visible"/>
                                      </p:to>
                                    </p:set>
                                    <p:animEffect transition="in" filter="barn(inVertical)">
                                      <p:cBhvr>
                                        <p:cTn id="66" dur="500"/>
                                        <p:tgtEl>
                                          <p:spTgt spid="2">
                                            <p:txEl>
                                              <p:pRg st="14" end="1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2">
                                            <p:txEl>
                                              <p:pRg st="15" end="15"/>
                                            </p:txEl>
                                          </p:spTgt>
                                        </p:tgtEl>
                                        <p:attrNameLst>
                                          <p:attrName>style.visibility</p:attrName>
                                        </p:attrNameLst>
                                      </p:cBhvr>
                                      <p:to>
                                        <p:strVal val="visible"/>
                                      </p:to>
                                    </p:set>
                                    <p:animEffect transition="in" filter="barn(inVertical)">
                                      <p:cBhvr>
                                        <p:cTn id="71" dur="500"/>
                                        <p:tgtEl>
                                          <p:spTgt spid="2">
                                            <p:txEl>
                                              <p:pRg st="15" end="15"/>
                                            </p:txEl>
                                          </p:spTgt>
                                        </p:tgtEl>
                                      </p:cBhvr>
                                    </p:animEffect>
                                  </p:childTnLst>
                                </p:cTn>
                              </p:par>
                              <p:par>
                                <p:cTn id="72" presetID="2" presetClass="entr" presetSubtype="2"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1+#ppt_w/2"/>
                                          </p:val>
                                        </p:tav>
                                        <p:tav tm="100000">
                                          <p:val>
                                            <p:strVal val="#ppt_x"/>
                                          </p:val>
                                        </p:tav>
                                      </p:tavLst>
                                    </p:anim>
                                    <p:anim calcmode="lin" valueType="num">
                                      <p:cBhvr additive="base">
                                        <p:cTn id="7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
                                            <p:txEl>
                                              <p:pRg st="16" end="16"/>
                                            </p:txEl>
                                          </p:spTgt>
                                        </p:tgtEl>
                                        <p:attrNameLst>
                                          <p:attrName>style.visibility</p:attrName>
                                        </p:attrNameLst>
                                      </p:cBhvr>
                                      <p:to>
                                        <p:strVal val="visible"/>
                                      </p:to>
                                    </p:set>
                                    <p:animEffect transition="in" filter="barn(inVertical)">
                                      <p:cBhvr>
                                        <p:cTn id="80"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a:solidFill>
                  <a:srgbClr val="002060"/>
                </a:solidFill>
              </a:rPr>
              <a:t>Thin Layer Chromatography-Experimental </a:t>
            </a:r>
            <a:r>
              <a:rPr lang="en-US" sz="3600" dirty="0" smtClean="0">
                <a:solidFill>
                  <a:srgbClr val="002060"/>
                </a:solidFill>
              </a:rPr>
              <a:t>III</a:t>
            </a:r>
            <a:endParaRPr lang="en-US" sz="3600" dirty="0"/>
          </a:p>
        </p:txBody>
      </p:sp>
      <p:sp>
        <p:nvSpPr>
          <p:cNvPr id="2" name="Content Placeholder 1"/>
          <p:cNvSpPr>
            <a:spLocks noGrp="1"/>
          </p:cNvSpPr>
          <p:nvPr>
            <p:ph idx="1"/>
          </p:nvPr>
        </p:nvSpPr>
        <p:spPr/>
        <p:txBody>
          <a:bodyPr>
            <a:normAutofit fontScale="70000" lnSpcReduction="20000"/>
          </a:bodyPr>
          <a:lstStyle/>
          <a:p>
            <a:r>
              <a:rPr lang="en-US" b="1" dirty="0" smtClean="0">
                <a:solidFill>
                  <a:srgbClr val="0070C0"/>
                </a:solidFill>
              </a:rPr>
              <a:t>Visualization</a:t>
            </a:r>
            <a:r>
              <a:rPr lang="en-US" dirty="0" smtClean="0"/>
              <a:t>  </a:t>
            </a:r>
          </a:p>
          <a:p>
            <a:pPr lvl="1">
              <a:buFont typeface="Arial" panose="020B0604020202020204" pitchFamily="34" charset="0"/>
              <a:buChar char="•"/>
            </a:pPr>
            <a:r>
              <a:rPr lang="en-US" dirty="0" smtClean="0">
                <a:solidFill>
                  <a:srgbClr val="660066"/>
                </a:solidFill>
              </a:rPr>
              <a:t>First the plate has to dried thoroughly</a:t>
            </a:r>
          </a:p>
          <a:p>
            <a:pPr lvl="1">
              <a:buFont typeface="Arial" panose="020B0604020202020204" pitchFamily="34" charset="0"/>
              <a:buChar char="•"/>
            </a:pPr>
            <a:r>
              <a:rPr lang="en-US" b="1" i="1" dirty="0" smtClean="0">
                <a:solidFill>
                  <a:srgbClr val="660066"/>
                </a:solidFill>
              </a:rPr>
              <a:t>UV light</a:t>
            </a:r>
            <a:r>
              <a:rPr lang="en-US" b="1" dirty="0" smtClean="0">
                <a:solidFill>
                  <a:srgbClr val="660066"/>
                </a:solidFill>
              </a:rPr>
              <a:t>: </a:t>
            </a:r>
            <a:r>
              <a:rPr lang="en-US" dirty="0" smtClean="0">
                <a:solidFill>
                  <a:srgbClr val="660066"/>
                </a:solidFill>
              </a:rPr>
              <a:t>only useful if the compounds are UV active and the stationary phase contains a fluorescent indicator</a:t>
            </a:r>
          </a:p>
          <a:p>
            <a:pPr lvl="1">
              <a:buFont typeface="Arial" panose="020B0604020202020204" pitchFamily="34" charset="0"/>
              <a:buChar char="•"/>
            </a:pPr>
            <a:r>
              <a:rPr lang="en-US" b="1" i="1" dirty="0" smtClean="0">
                <a:solidFill>
                  <a:srgbClr val="660066"/>
                </a:solidFill>
              </a:rPr>
              <a:t>Iodine</a:t>
            </a:r>
            <a:r>
              <a:rPr lang="en-US" b="1" dirty="0" smtClean="0">
                <a:solidFill>
                  <a:srgbClr val="660066"/>
                </a:solidFill>
              </a:rPr>
              <a:t>:</a:t>
            </a:r>
            <a:r>
              <a:rPr lang="en-US" dirty="0" smtClean="0">
                <a:solidFill>
                  <a:srgbClr val="660066"/>
                </a:solidFill>
              </a:rPr>
              <a:t> used for unsaturated and aromatic compounds (brown, </a:t>
            </a:r>
            <a:br>
              <a:rPr lang="en-US" dirty="0" smtClean="0">
                <a:solidFill>
                  <a:srgbClr val="660066"/>
                </a:solidFill>
              </a:rPr>
            </a:br>
            <a:r>
              <a:rPr lang="en-US" dirty="0" smtClean="0">
                <a:solidFill>
                  <a:srgbClr val="660066"/>
                </a:solidFill>
              </a:rPr>
              <a:t>not permanent)</a:t>
            </a:r>
          </a:p>
          <a:p>
            <a:pPr lvl="1">
              <a:buFont typeface="Arial" panose="020B0604020202020204" pitchFamily="34" charset="0"/>
              <a:buChar char="•"/>
            </a:pPr>
            <a:r>
              <a:rPr lang="en-US" b="1" i="1" dirty="0" smtClean="0">
                <a:solidFill>
                  <a:srgbClr val="660066"/>
                </a:solidFill>
              </a:rPr>
              <a:t>Vanillin</a:t>
            </a:r>
            <a:r>
              <a:rPr lang="en-US" b="1" dirty="0" smtClean="0">
                <a:solidFill>
                  <a:srgbClr val="660066"/>
                </a:solidFill>
              </a:rPr>
              <a:t>:</a:t>
            </a:r>
            <a:r>
              <a:rPr lang="en-US" dirty="0" smtClean="0">
                <a:solidFill>
                  <a:srgbClr val="660066"/>
                </a:solidFill>
              </a:rPr>
              <a:t> good for hydroxyl and carbonyl compounds (appear </a:t>
            </a:r>
            <a:br>
              <a:rPr lang="en-US" dirty="0" smtClean="0">
                <a:solidFill>
                  <a:srgbClr val="660066"/>
                </a:solidFill>
              </a:rPr>
            </a:br>
            <a:r>
              <a:rPr lang="en-US" dirty="0" smtClean="0">
                <a:solidFill>
                  <a:srgbClr val="660066"/>
                </a:solidFill>
              </a:rPr>
              <a:t>in different colors)</a:t>
            </a:r>
          </a:p>
          <a:p>
            <a:pPr lvl="1">
              <a:buFont typeface="Arial" panose="020B0604020202020204" pitchFamily="34" charset="0"/>
              <a:buChar char="•"/>
            </a:pPr>
            <a:r>
              <a:rPr lang="en-US" b="1" i="1" dirty="0" smtClean="0">
                <a:solidFill>
                  <a:srgbClr val="660066"/>
                </a:solidFill>
              </a:rPr>
              <a:t>Ceric staining</a:t>
            </a:r>
            <a:r>
              <a:rPr lang="en-US" b="1" dirty="0" smtClean="0">
                <a:solidFill>
                  <a:srgbClr val="660066"/>
                </a:solidFill>
              </a:rPr>
              <a:t>: </a:t>
            </a:r>
            <a:r>
              <a:rPr lang="en-US" dirty="0" smtClean="0">
                <a:solidFill>
                  <a:srgbClr val="660066"/>
                </a:solidFill>
              </a:rPr>
              <a:t>good for hydroxyl, carbonyl, epoxides (dark blue)</a:t>
            </a:r>
          </a:p>
          <a:p>
            <a:pPr lvl="1">
              <a:buFont typeface="Arial" panose="020B0604020202020204" pitchFamily="34" charset="0"/>
              <a:buChar char="•"/>
            </a:pPr>
            <a:r>
              <a:rPr lang="en-US" b="1" i="1" dirty="0" err="1" smtClean="0">
                <a:solidFill>
                  <a:srgbClr val="660066"/>
                </a:solidFill>
              </a:rPr>
              <a:t>Ninhydrin</a:t>
            </a:r>
            <a:r>
              <a:rPr lang="en-US" b="1" dirty="0" smtClean="0">
                <a:solidFill>
                  <a:srgbClr val="660066"/>
                </a:solidFill>
              </a:rPr>
              <a:t>: </a:t>
            </a:r>
            <a:r>
              <a:rPr lang="en-US" dirty="0" smtClean="0">
                <a:solidFill>
                  <a:srgbClr val="660066"/>
                </a:solidFill>
              </a:rPr>
              <a:t>amino acids, amines (often pink or purple)</a:t>
            </a:r>
          </a:p>
          <a:p>
            <a:pPr lvl="1">
              <a:buFont typeface="Arial" panose="020B0604020202020204" pitchFamily="34" charset="0"/>
              <a:buChar char="•"/>
            </a:pPr>
            <a:r>
              <a:rPr lang="en-US" b="1" i="1" dirty="0" err="1" smtClean="0">
                <a:solidFill>
                  <a:srgbClr val="660066"/>
                </a:solidFill>
              </a:rPr>
              <a:t>Bromocresol</a:t>
            </a:r>
            <a:r>
              <a:rPr lang="en-US" b="1" i="1" dirty="0" smtClean="0">
                <a:solidFill>
                  <a:srgbClr val="660066"/>
                </a:solidFill>
              </a:rPr>
              <a:t> green</a:t>
            </a:r>
            <a:r>
              <a:rPr lang="en-US" dirty="0" smtClean="0">
                <a:solidFill>
                  <a:srgbClr val="660066"/>
                </a:solidFill>
              </a:rPr>
              <a:t>: carboxylic acids</a:t>
            </a:r>
          </a:p>
          <a:p>
            <a:r>
              <a:rPr lang="en-US" b="1" dirty="0" smtClean="0">
                <a:solidFill>
                  <a:srgbClr val="FF0000"/>
                </a:solidFill>
              </a:rPr>
              <a:t>The spots have to be marked with pencil and transfer the diagram into the notebook and take picture with your cell phone. Do not take the TLC plate home! The silica will rub</a:t>
            </a:r>
            <a:br>
              <a:rPr lang="en-US" b="1" dirty="0" smtClean="0">
                <a:solidFill>
                  <a:srgbClr val="FF0000"/>
                </a:solidFill>
              </a:rPr>
            </a:br>
            <a:r>
              <a:rPr lang="en-US" b="1" dirty="0" smtClean="0">
                <a:solidFill>
                  <a:srgbClr val="FF0000"/>
                </a:solidFill>
              </a:rPr>
              <a:t> off and will be all over the place!</a:t>
            </a:r>
          </a:p>
          <a:p>
            <a:endParaRPr lang="en-US" dirty="0" smtClean="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673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Data Analysis</a:t>
            </a:r>
            <a:endParaRPr lang="en-US" dirty="0">
              <a:solidFill>
                <a:srgbClr val="002060"/>
              </a:solidFill>
            </a:endParaRPr>
          </a:p>
        </p:txBody>
      </p:sp>
      <p:sp>
        <p:nvSpPr>
          <p:cNvPr id="2" name="Content Placeholder 1"/>
          <p:cNvSpPr>
            <a:spLocks noGrp="1"/>
          </p:cNvSpPr>
          <p:nvPr>
            <p:ph idx="1"/>
          </p:nvPr>
        </p:nvSpPr>
        <p:spPr/>
        <p:txBody>
          <a:bodyPr>
            <a:noAutofit/>
          </a:bodyPr>
          <a:lstStyle/>
          <a:p>
            <a:r>
              <a:rPr lang="en-US" sz="2800" b="1" dirty="0" smtClean="0"/>
              <a:t>Determination of </a:t>
            </a:r>
            <a:r>
              <a:rPr lang="en-US" sz="2800" b="1" dirty="0" err="1" smtClean="0"/>
              <a:t>R</a:t>
            </a:r>
            <a:r>
              <a:rPr lang="en-US" sz="2800" b="1" baseline="-25000" dirty="0" err="1" smtClean="0"/>
              <a:t>f</a:t>
            </a:r>
            <a:r>
              <a:rPr lang="en-US" sz="2800" b="1" dirty="0" smtClean="0"/>
              <a:t>-value</a:t>
            </a:r>
          </a:p>
          <a:p>
            <a:pPr lvl="1">
              <a:buFont typeface="Arial" panose="020B0604020202020204" pitchFamily="34" charset="0"/>
              <a:buChar char="•"/>
            </a:pPr>
            <a:r>
              <a:rPr lang="en-US" sz="2400" dirty="0" smtClean="0">
                <a:solidFill>
                  <a:srgbClr val="002060"/>
                </a:solidFill>
              </a:rPr>
              <a:t>Measure the distance of the center of the spot from </a:t>
            </a:r>
            <a:br>
              <a:rPr lang="en-US" sz="2400" dirty="0" smtClean="0">
                <a:solidFill>
                  <a:srgbClr val="002060"/>
                </a:solidFill>
              </a:rPr>
            </a:br>
            <a:r>
              <a:rPr lang="en-US" sz="2400" dirty="0" smtClean="0">
                <a:solidFill>
                  <a:srgbClr val="002060"/>
                </a:solidFill>
              </a:rPr>
              <a:t>the starting line (</a:t>
            </a:r>
            <a:r>
              <a:rPr lang="en-US" sz="2400" dirty="0" smtClean="0">
                <a:solidFill>
                  <a:srgbClr val="FF0000"/>
                </a:solidFill>
                <a:effectLst>
                  <a:outerShdw blurRad="38100" dist="38100" dir="2700000" algn="tl">
                    <a:srgbClr val="000000">
                      <a:alpha val="43137"/>
                    </a:srgbClr>
                  </a:outerShdw>
                </a:effectLst>
              </a:rPr>
              <a:t>r</a:t>
            </a:r>
            <a:r>
              <a:rPr lang="en-US" sz="2400" dirty="0" smtClean="0"/>
              <a:t>, </a:t>
            </a:r>
            <a:r>
              <a:rPr lang="en-US" sz="2400" dirty="0" smtClean="0">
                <a:solidFill>
                  <a:srgbClr val="0070C0"/>
                </a:solidFill>
                <a:effectLst>
                  <a:outerShdw blurRad="38100" dist="38100" dir="2700000" algn="tl">
                    <a:srgbClr val="000000">
                      <a:alpha val="43137"/>
                    </a:srgbClr>
                  </a:outerShdw>
                </a:effectLst>
              </a:rPr>
              <a:t>b</a:t>
            </a:r>
            <a:r>
              <a:rPr lang="en-US" sz="2400" dirty="0" smtClean="0">
                <a:solidFill>
                  <a:srgbClr val="002060"/>
                </a:solidFill>
              </a:rPr>
              <a:t>).</a:t>
            </a:r>
          </a:p>
          <a:p>
            <a:pPr lvl="1">
              <a:buFont typeface="Arial" panose="020B0604020202020204" pitchFamily="34" charset="0"/>
              <a:buChar char="•"/>
            </a:pPr>
            <a:r>
              <a:rPr lang="en-US" sz="2400" dirty="0" smtClean="0">
                <a:solidFill>
                  <a:srgbClr val="002060"/>
                </a:solidFill>
              </a:rPr>
              <a:t>Measure the distance of the solvent front </a:t>
            </a:r>
            <a:r>
              <a:rPr lang="en-US" sz="2400" dirty="0">
                <a:solidFill>
                  <a:srgbClr val="002060"/>
                </a:solidFill>
              </a:rPr>
              <a:t>from the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starting line (s).</a:t>
            </a:r>
          </a:p>
          <a:p>
            <a:pPr lvl="1">
              <a:buFont typeface="Arial" panose="020B0604020202020204" pitchFamily="34" charset="0"/>
              <a:buChar char="•"/>
            </a:pPr>
            <a:r>
              <a:rPr lang="en-US" sz="2400" dirty="0" smtClean="0">
                <a:solidFill>
                  <a:srgbClr val="002060"/>
                </a:solidFill>
              </a:rPr>
              <a:t>The R</a:t>
            </a:r>
            <a:r>
              <a:rPr lang="en-US" sz="2400" baseline="-25000" dirty="0" smtClean="0">
                <a:solidFill>
                  <a:srgbClr val="002060"/>
                </a:solidFill>
              </a:rPr>
              <a:t>f</a:t>
            </a:r>
            <a:r>
              <a:rPr lang="en-US" sz="2400" dirty="0" smtClean="0">
                <a:solidFill>
                  <a:srgbClr val="002060"/>
                </a:solidFill>
              </a:rPr>
              <a:t>-value is defined as the ratio of </a:t>
            </a:r>
            <a:r>
              <a:rPr lang="en-US" sz="2400" dirty="0">
                <a:solidFill>
                  <a:srgbClr val="002060"/>
                </a:solidFill>
              </a:rPr>
              <a:t>the</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travel distances:</a:t>
            </a:r>
          </a:p>
          <a:p>
            <a:pPr lvl="1">
              <a:buFont typeface="Arial" panose="020B0604020202020204" pitchFamily="34" charset="0"/>
              <a:buChar char="•"/>
            </a:pPr>
            <a:endParaRPr lang="en-US" sz="2400" dirty="0" smtClean="0"/>
          </a:p>
          <a:p>
            <a:pPr lvl="1">
              <a:buFont typeface="Arial" panose="020B0604020202020204" pitchFamily="34" charset="0"/>
              <a:buChar char="•"/>
            </a:pPr>
            <a:endParaRPr lang="en-US" sz="1200" dirty="0"/>
          </a:p>
          <a:p>
            <a:pPr lvl="1">
              <a:buFont typeface="Arial" panose="020B0604020202020204" pitchFamily="34" charset="0"/>
              <a:buChar char="•"/>
            </a:pPr>
            <a:r>
              <a:rPr lang="en-US" sz="2400" dirty="0" smtClean="0">
                <a:solidFill>
                  <a:srgbClr val="FF0000"/>
                </a:solidFill>
              </a:rPr>
              <a:t>The R</a:t>
            </a:r>
            <a:r>
              <a:rPr lang="en-US" sz="2400" baseline="-25000" dirty="0" smtClean="0">
                <a:solidFill>
                  <a:srgbClr val="FF0000"/>
                </a:solidFill>
              </a:rPr>
              <a:t>f</a:t>
            </a:r>
            <a:r>
              <a:rPr lang="en-US" sz="2400" dirty="0" smtClean="0">
                <a:solidFill>
                  <a:srgbClr val="FF0000"/>
                </a:solidFill>
              </a:rPr>
              <a:t>-value is a ratio and thus a </a:t>
            </a:r>
            <a:br>
              <a:rPr lang="en-US" sz="2400" dirty="0" smtClean="0">
                <a:solidFill>
                  <a:srgbClr val="FF0000"/>
                </a:solidFill>
              </a:rPr>
            </a:br>
            <a:r>
              <a:rPr lang="en-US" sz="2400" dirty="0" err="1" smtClean="0">
                <a:solidFill>
                  <a:srgbClr val="FF0000"/>
                </a:solidFill>
              </a:rPr>
              <a:t>unitless</a:t>
            </a:r>
            <a:r>
              <a:rPr lang="en-US" sz="2400" dirty="0" smtClean="0">
                <a:solidFill>
                  <a:srgbClr val="FF0000"/>
                </a:solidFill>
              </a:rPr>
              <a:t> number.</a:t>
            </a:r>
          </a:p>
          <a:p>
            <a:pPr lvl="1">
              <a:buFont typeface="Arial" panose="020B0604020202020204" pitchFamily="34" charset="0"/>
              <a:buChar char="•"/>
            </a:pPr>
            <a:r>
              <a:rPr lang="en-US" sz="2400" dirty="0" smtClean="0">
                <a:solidFill>
                  <a:srgbClr val="C00000"/>
                </a:solidFill>
              </a:rPr>
              <a:t>The R</a:t>
            </a:r>
            <a:r>
              <a:rPr lang="en-US" sz="2400" baseline="-25000" dirty="0" smtClean="0">
                <a:solidFill>
                  <a:srgbClr val="C00000"/>
                </a:solidFill>
              </a:rPr>
              <a:t>f</a:t>
            </a:r>
            <a:r>
              <a:rPr lang="en-US" sz="2400" dirty="0" smtClean="0">
                <a:solidFill>
                  <a:srgbClr val="C00000"/>
                </a:solidFill>
              </a:rPr>
              <a:t>-value has to be between 0 and 1.</a:t>
            </a:r>
          </a:p>
          <a:p>
            <a:pPr lvl="1">
              <a:buFont typeface="Arial" panose="020B0604020202020204" pitchFamily="34" charset="0"/>
              <a:buChar char="•"/>
            </a:pPr>
            <a:endParaRPr lang="en-US" sz="2400" dirty="0" smtClean="0">
              <a:solidFill>
                <a:srgbClr val="C00000"/>
              </a:solidFill>
            </a:endParaRPr>
          </a:p>
          <a:p>
            <a:pPr lvl="1">
              <a:buFont typeface="Arial" panose="020B0604020202020204" pitchFamily="34" charset="0"/>
              <a:buChar char="•"/>
            </a:pPr>
            <a:endParaRPr lang="en-US" sz="2400" dirty="0" smtClean="0"/>
          </a:p>
          <a:p>
            <a:pPr lvl="1">
              <a:buFont typeface="Arial" panose="020B0604020202020204" pitchFamily="34" charset="0"/>
              <a:buChar char="•"/>
            </a:pPr>
            <a:endParaRPr lang="en-US" sz="2400" dirty="0" smtClean="0"/>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371144916"/>
              </p:ext>
            </p:extLst>
          </p:nvPr>
        </p:nvGraphicFramePr>
        <p:xfrm>
          <a:off x="6535387" y="3429000"/>
          <a:ext cx="1066800" cy="2440939"/>
        </p:xfrm>
        <a:graphic>
          <a:graphicData uri="http://schemas.openxmlformats.org/presentationml/2006/ole">
            <mc:AlternateContent xmlns:mc="http://schemas.openxmlformats.org/markup-compatibility/2006">
              <mc:Choice xmlns:v="urn:schemas-microsoft-com:vml" Requires="v">
                <p:oleObj spid="_x0000_s6357" name="CS ChemDraw Drawing" r:id="rId3" imgW="667155" imgH="1524988" progId="ChemDraw.Document.6.0">
                  <p:embed/>
                </p:oleObj>
              </mc:Choice>
              <mc:Fallback>
                <p:oleObj name="CS ChemDraw Drawing" r:id="rId3" imgW="667155" imgH="1524988" progId="ChemDraw.Document.6.0">
                  <p:embed/>
                  <p:pic>
                    <p:nvPicPr>
                      <p:cNvPr id="0" name=""/>
                      <p:cNvPicPr/>
                      <p:nvPr/>
                    </p:nvPicPr>
                    <p:blipFill>
                      <a:blip r:embed="rId4"/>
                      <a:stretch>
                        <a:fillRect/>
                      </a:stretch>
                    </p:blipFill>
                    <p:spPr>
                      <a:xfrm>
                        <a:off x="6535387" y="3429000"/>
                        <a:ext cx="1066800" cy="2440939"/>
                      </a:xfrm>
                      <a:prstGeom prst="rect">
                        <a:avLst/>
                      </a:prstGeom>
                    </p:spPr>
                  </p:pic>
                </p:oleObj>
              </mc:Fallback>
            </mc:AlternateContent>
          </a:graphicData>
        </a:graphic>
      </p:graphicFrame>
      <p:sp>
        <p:nvSpPr>
          <p:cNvPr id="5" name="Right Brace 4"/>
          <p:cNvSpPr/>
          <p:nvPr/>
        </p:nvSpPr>
        <p:spPr>
          <a:xfrm>
            <a:off x="7162800" y="4922520"/>
            <a:ext cx="182879" cy="64008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008000"/>
                </a:solidFill>
              </a:ln>
              <a:solidFill>
                <a:srgbClr val="008000"/>
              </a:solidFill>
            </a:endParaRPr>
          </a:p>
        </p:txBody>
      </p:sp>
      <p:sp>
        <p:nvSpPr>
          <p:cNvPr id="6" name="Right Brace 5"/>
          <p:cNvSpPr/>
          <p:nvPr/>
        </p:nvSpPr>
        <p:spPr>
          <a:xfrm>
            <a:off x="7620000" y="4368010"/>
            <a:ext cx="91440" cy="1194590"/>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8001000" y="3718786"/>
            <a:ext cx="228600" cy="1843814"/>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319918" y="5029200"/>
            <a:ext cx="261610" cy="369332"/>
          </a:xfrm>
          <a:prstGeom prst="rect">
            <a:avLst/>
          </a:prstGeom>
          <a:noFill/>
        </p:spPr>
        <p:txBody>
          <a:bodyPr wrap="none" rtlCol="0">
            <a:spAutoFit/>
          </a:bodyPr>
          <a:lstStyle/>
          <a:p>
            <a:r>
              <a:rPr lang="en-US" dirty="0" smtClean="0">
                <a:solidFill>
                  <a:srgbClr val="FF0000"/>
                </a:solidFill>
              </a:rPr>
              <a:t>r</a:t>
            </a:r>
            <a:endParaRPr lang="en-US" dirty="0">
              <a:solidFill>
                <a:srgbClr val="FF0000"/>
              </a:solidFill>
            </a:endParaRPr>
          </a:p>
        </p:txBody>
      </p:sp>
      <p:sp>
        <p:nvSpPr>
          <p:cNvPr id="9" name="TextBox 8"/>
          <p:cNvSpPr txBox="1"/>
          <p:nvPr/>
        </p:nvSpPr>
        <p:spPr>
          <a:xfrm>
            <a:off x="7696200" y="4538081"/>
            <a:ext cx="300082" cy="369332"/>
          </a:xfrm>
          <a:prstGeom prst="rect">
            <a:avLst/>
          </a:prstGeom>
          <a:noFill/>
        </p:spPr>
        <p:txBody>
          <a:bodyPr wrap="none" rtlCol="0">
            <a:spAutoFit/>
          </a:bodyPr>
          <a:lstStyle/>
          <a:p>
            <a:r>
              <a:rPr lang="en-US" dirty="0" smtClean="0">
                <a:solidFill>
                  <a:srgbClr val="002060"/>
                </a:solidFill>
              </a:rPr>
              <a:t>b</a:t>
            </a:r>
            <a:endParaRPr lang="en-US" dirty="0">
              <a:solidFill>
                <a:srgbClr val="002060"/>
              </a:solidFill>
            </a:endParaRPr>
          </a:p>
        </p:txBody>
      </p:sp>
      <p:sp>
        <p:nvSpPr>
          <p:cNvPr id="10" name="TextBox 9"/>
          <p:cNvSpPr txBox="1"/>
          <p:nvPr/>
        </p:nvSpPr>
        <p:spPr>
          <a:xfrm>
            <a:off x="8305800" y="4431268"/>
            <a:ext cx="274434" cy="369332"/>
          </a:xfrm>
          <a:prstGeom prst="rect">
            <a:avLst/>
          </a:prstGeom>
          <a:noFill/>
        </p:spPr>
        <p:txBody>
          <a:bodyPr wrap="none" rtlCol="0">
            <a:spAutoFit/>
          </a:bodyPr>
          <a:lstStyle/>
          <a:p>
            <a:r>
              <a:rPr lang="en-US" dirty="0" smtClean="0"/>
              <a:t>s</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009035047"/>
              </p:ext>
            </p:extLst>
          </p:nvPr>
        </p:nvGraphicFramePr>
        <p:xfrm>
          <a:off x="4810498" y="4202450"/>
          <a:ext cx="1594162" cy="1005840"/>
        </p:xfrm>
        <a:graphic>
          <a:graphicData uri="http://schemas.openxmlformats.org/presentationml/2006/ole">
            <mc:AlternateContent xmlns:mc="http://schemas.openxmlformats.org/markup-compatibility/2006">
              <mc:Choice xmlns:v="urn:schemas-microsoft-com:vml" Requires="v">
                <p:oleObj spid="_x0000_s6358" name="Equation" r:id="rId5" imgW="1066680" imgH="672840" progId="Equation.3">
                  <p:embed/>
                </p:oleObj>
              </mc:Choice>
              <mc:Fallback>
                <p:oleObj name="Equation" r:id="rId5" imgW="1066680" imgH="672840" progId="Equation.3">
                  <p:embed/>
                  <p:pic>
                    <p:nvPicPr>
                      <p:cNvPr id="0" name=""/>
                      <p:cNvPicPr/>
                      <p:nvPr/>
                    </p:nvPicPr>
                    <p:blipFill>
                      <a:blip r:embed="rId6"/>
                      <a:stretch>
                        <a:fillRect/>
                      </a:stretch>
                    </p:blipFill>
                    <p:spPr>
                      <a:xfrm>
                        <a:off x="4810498" y="4202450"/>
                        <a:ext cx="1594162" cy="1005840"/>
                      </a:xfrm>
                      <a:prstGeom prst="rect">
                        <a:avLst/>
                      </a:prstGeom>
                      <a:solidFill>
                        <a:schemeClr val="accent2">
                          <a:lumMod val="40000"/>
                          <a:lumOff val="60000"/>
                        </a:schemeClr>
                      </a:solidFill>
                    </p:spPr>
                  </p:pic>
                </p:oleObj>
              </mc:Fallback>
            </mc:AlternateContent>
          </a:graphicData>
        </a:graphic>
      </p:graphicFrame>
    </p:spTree>
    <p:extLst>
      <p:ext uri="{BB962C8B-B14F-4D97-AF65-F5344CB8AC3E}">
        <p14:creationId xmlns:p14="http://schemas.microsoft.com/office/powerpoint/2010/main" val="269022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barn(inVertical)">
                                      <p:cBhvr>
                                        <p:cTn id="36" dur="500"/>
                                        <p:tgtEl>
                                          <p:spTgt spid="2">
                                            <p:txEl>
                                              <p:pRg st="3" end="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barn(inVertical)">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barn(inVertical)">
                                      <p:cBhvr>
                                        <p:cTn id="4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Solvent Effect</a:t>
            </a:r>
            <a:endParaRPr lang="en-US" dirty="0">
              <a:solidFill>
                <a:srgbClr val="002060"/>
              </a:solidFill>
            </a:endParaRPr>
          </a:p>
        </p:txBody>
      </p:sp>
      <p:sp>
        <p:nvSpPr>
          <p:cNvPr id="2" name="Content Placeholder 1"/>
          <p:cNvSpPr>
            <a:spLocks noGrp="1"/>
          </p:cNvSpPr>
          <p:nvPr>
            <p:ph idx="1"/>
          </p:nvPr>
        </p:nvSpPr>
        <p:spPr/>
        <p:txBody>
          <a:bodyPr>
            <a:normAutofit fontScale="70000" lnSpcReduction="20000"/>
          </a:bodyPr>
          <a:lstStyle/>
          <a:p>
            <a:r>
              <a:rPr lang="en-US" dirty="0" smtClean="0"/>
              <a:t>Changes in the mobile phase have an impact on the movement of </a:t>
            </a:r>
            <a:br>
              <a:rPr lang="en-US" dirty="0" smtClean="0"/>
            </a:br>
            <a:r>
              <a:rPr lang="en-US" dirty="0" smtClean="0"/>
              <a:t>all compounds (with varying degree though):</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solidFill>
                  <a:srgbClr val="FF0000"/>
                </a:solidFill>
              </a:rPr>
              <a:t>The eluting power the mobile phase (the darker the color of letters) has, the more the compounds move because the mobile phase absorbs stronger on the stationary phase, which makes it more difficult for the compounds to interact!</a:t>
            </a:r>
            <a:endParaRPr lang="en-US" dirty="0">
              <a:solidFill>
                <a:srgbClr val="FF0000"/>
              </a:solidFill>
            </a:endParaRP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17805784"/>
              </p:ext>
            </p:extLst>
          </p:nvPr>
        </p:nvGraphicFramePr>
        <p:xfrm>
          <a:off x="2133601" y="2438400"/>
          <a:ext cx="745445" cy="2011680"/>
        </p:xfrm>
        <a:graphic>
          <a:graphicData uri="http://schemas.openxmlformats.org/presentationml/2006/ole">
            <mc:AlternateContent xmlns:mc="http://schemas.openxmlformats.org/markup-compatibility/2006">
              <mc:Choice xmlns:v="urn:schemas-microsoft-com:vml" Requires="v">
                <p:oleObj spid="_x0000_s7469" name="CS ChemDraw Drawing" r:id="rId3" imgW="604440" imgH="1631160" progId="ChemDraw.Document.6.0">
                  <p:embed/>
                </p:oleObj>
              </mc:Choice>
              <mc:Fallback>
                <p:oleObj name="CS ChemDraw Drawing" r:id="rId3" imgW="604440" imgH="163116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2438400"/>
                        <a:ext cx="745445" cy="201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914424"/>
              </p:ext>
            </p:extLst>
          </p:nvPr>
        </p:nvGraphicFramePr>
        <p:xfrm>
          <a:off x="3657600" y="2438400"/>
          <a:ext cx="745235" cy="2103120"/>
        </p:xfrm>
        <a:graphic>
          <a:graphicData uri="http://schemas.openxmlformats.org/presentationml/2006/ole">
            <mc:AlternateContent xmlns:mc="http://schemas.openxmlformats.org/markup-compatibility/2006">
              <mc:Choice xmlns:v="urn:schemas-microsoft-com:vml" Requires="v">
                <p:oleObj spid="_x0000_s7470" name="CS ChemDraw Drawing" r:id="rId5" imgW="603000" imgH="1701720" progId="ChemDraw.Document.6.0">
                  <p:embed/>
                </p:oleObj>
              </mc:Choice>
              <mc:Fallback>
                <p:oleObj name="CS ChemDraw Drawing" r:id="rId5" imgW="603000" imgH="1701720"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438400"/>
                        <a:ext cx="745235" cy="2103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224988527"/>
              </p:ext>
            </p:extLst>
          </p:nvPr>
        </p:nvGraphicFramePr>
        <p:xfrm>
          <a:off x="5257800" y="2438400"/>
          <a:ext cx="749264" cy="1920240"/>
        </p:xfrm>
        <a:graphic>
          <a:graphicData uri="http://schemas.openxmlformats.org/presentationml/2006/ole">
            <mc:AlternateContent xmlns:mc="http://schemas.openxmlformats.org/markup-compatibility/2006">
              <mc:Choice xmlns:v="urn:schemas-microsoft-com:vml" Requires="v">
                <p:oleObj spid="_x0000_s7471" name="CS ChemDraw Drawing" r:id="rId7" imgW="639699" imgH="1639443" progId="ChemDraw.Document.6.0">
                  <p:embed/>
                </p:oleObj>
              </mc:Choice>
              <mc:Fallback>
                <p:oleObj name="CS ChemDraw Drawing" r:id="rId7" imgW="639699" imgH="1639443" progId="ChemDraw.Document.6.0">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438400"/>
                        <a:ext cx="749264" cy="1920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133109" y="4572000"/>
            <a:ext cx="838691" cy="369332"/>
          </a:xfrm>
          <a:prstGeom prst="rect">
            <a:avLst/>
          </a:prstGeom>
          <a:noFill/>
        </p:spPr>
        <p:txBody>
          <a:bodyPr wrap="none" rtlCol="0">
            <a:spAutoFit/>
          </a:bodyPr>
          <a:lstStyle/>
          <a:p>
            <a:r>
              <a:rPr lang="en-US" dirty="0" smtClean="0">
                <a:solidFill>
                  <a:srgbClr val="0066FF"/>
                </a:solidFill>
              </a:rPr>
              <a:t>hexane</a:t>
            </a:r>
            <a:endParaRPr lang="en-US" dirty="0">
              <a:solidFill>
                <a:srgbClr val="0066FF"/>
              </a:solidFill>
            </a:endParaRPr>
          </a:p>
        </p:txBody>
      </p:sp>
      <p:sp>
        <p:nvSpPr>
          <p:cNvPr id="11" name="TextBox 10"/>
          <p:cNvSpPr txBox="1"/>
          <p:nvPr/>
        </p:nvSpPr>
        <p:spPr>
          <a:xfrm>
            <a:off x="3581400" y="4572000"/>
            <a:ext cx="864339" cy="369332"/>
          </a:xfrm>
          <a:prstGeom prst="rect">
            <a:avLst/>
          </a:prstGeom>
          <a:noFill/>
        </p:spPr>
        <p:txBody>
          <a:bodyPr wrap="none" rtlCol="0">
            <a:spAutoFit/>
          </a:bodyPr>
          <a:lstStyle/>
          <a:p>
            <a:r>
              <a:rPr lang="en-US" dirty="0" smtClean="0">
                <a:solidFill>
                  <a:srgbClr val="0033CC"/>
                </a:solidFill>
              </a:rPr>
              <a:t>toluene</a:t>
            </a:r>
            <a:endParaRPr lang="en-US" dirty="0">
              <a:solidFill>
                <a:srgbClr val="0033CC"/>
              </a:solidFill>
            </a:endParaRPr>
          </a:p>
        </p:txBody>
      </p:sp>
      <p:sp>
        <p:nvSpPr>
          <p:cNvPr id="12" name="TextBox 11"/>
          <p:cNvSpPr txBox="1"/>
          <p:nvPr/>
        </p:nvSpPr>
        <p:spPr>
          <a:xfrm>
            <a:off x="5181600" y="4572000"/>
            <a:ext cx="1223412" cy="369332"/>
          </a:xfrm>
          <a:prstGeom prst="rect">
            <a:avLst/>
          </a:prstGeom>
          <a:noFill/>
        </p:spPr>
        <p:txBody>
          <a:bodyPr wrap="none" rtlCol="0">
            <a:spAutoFit/>
          </a:bodyPr>
          <a:lstStyle/>
          <a:p>
            <a:r>
              <a:rPr lang="en-US" dirty="0" smtClean="0">
                <a:solidFill>
                  <a:srgbClr val="002060"/>
                </a:solidFill>
              </a:rPr>
              <a:t>chloroform</a:t>
            </a:r>
            <a:endParaRPr lang="en-US" dirty="0">
              <a:solidFill>
                <a:srgbClr val="002060"/>
              </a:solidFill>
            </a:endParaRPr>
          </a:p>
        </p:txBody>
      </p:sp>
    </p:spTree>
    <p:extLst>
      <p:ext uri="{BB962C8B-B14F-4D97-AF65-F5344CB8AC3E}">
        <p14:creationId xmlns:p14="http://schemas.microsoft.com/office/powerpoint/2010/main" val="260116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barn(inVertical)">
                                      <p:cBhvr>
                                        <p:cTn id="3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Common Problems </a:t>
            </a:r>
            <a:endParaRPr lang="en-US" dirty="0">
              <a:solidFill>
                <a:srgbClr val="002060"/>
              </a:solidFill>
            </a:endParaRPr>
          </a:p>
        </p:txBody>
      </p:sp>
      <p:sp>
        <p:nvSpPr>
          <p:cNvPr id="2" name="Content Placeholder 1"/>
          <p:cNvSpPr>
            <a:spLocks noGrp="1"/>
          </p:cNvSpPr>
          <p:nvPr>
            <p:ph idx="1"/>
          </p:nvPr>
        </p:nvSpPr>
        <p:spPr>
          <a:xfrm>
            <a:off x="381000" y="1447800"/>
            <a:ext cx="8229600" cy="4572000"/>
          </a:xfrm>
        </p:spPr>
        <p:txBody>
          <a:bodyPr>
            <a:normAutofit fontScale="62500" lnSpcReduction="20000"/>
          </a:bodyPr>
          <a:lstStyle/>
          <a:p>
            <a:r>
              <a:rPr lang="en-US" i="1" dirty="0" smtClean="0"/>
              <a:t>Problem 1</a:t>
            </a:r>
            <a:r>
              <a:rPr lang="en-US" dirty="0" smtClean="0"/>
              <a:t>: All spots are grouped together on the lower (</a:t>
            </a:r>
            <a:r>
              <a:rPr lang="en-US" dirty="0" smtClean="0">
                <a:solidFill>
                  <a:srgbClr val="660066"/>
                </a:solidFill>
              </a:rPr>
              <a:t>upper</a:t>
            </a:r>
            <a:r>
              <a:rPr lang="en-US" dirty="0" smtClean="0"/>
              <a:t>) end of the plate</a:t>
            </a:r>
          </a:p>
          <a:p>
            <a:r>
              <a:rPr lang="en-US" i="1" dirty="0" smtClean="0"/>
              <a:t>Solution 1</a:t>
            </a:r>
            <a:r>
              <a:rPr lang="en-US" dirty="0" smtClean="0"/>
              <a:t>: The eluting power of the solvent was too low (</a:t>
            </a:r>
            <a:r>
              <a:rPr lang="en-US" dirty="0" smtClean="0">
                <a:solidFill>
                  <a:srgbClr val="660033"/>
                </a:solidFill>
              </a:rPr>
              <a:t>high</a:t>
            </a:r>
            <a:r>
              <a:rPr lang="en-US" dirty="0" smtClean="0"/>
              <a:t>) for this separation problem. A more </a:t>
            </a:r>
            <a:r>
              <a:rPr lang="en-US" dirty="0"/>
              <a:t>polar </a:t>
            </a:r>
            <a:r>
              <a:rPr lang="en-US" dirty="0" smtClean="0"/>
              <a:t>(</a:t>
            </a:r>
            <a:r>
              <a:rPr lang="en-US" dirty="0" smtClean="0">
                <a:solidFill>
                  <a:srgbClr val="660066"/>
                </a:solidFill>
              </a:rPr>
              <a:t>less polar</a:t>
            </a:r>
            <a:r>
              <a:rPr lang="en-US" dirty="0" smtClean="0"/>
              <a:t>) solvent should be added to </a:t>
            </a:r>
            <a:br>
              <a:rPr lang="en-US" dirty="0" smtClean="0"/>
            </a:br>
            <a:r>
              <a:rPr lang="en-US" dirty="0" smtClean="0"/>
              <a:t>the mobile phase (see previous slide).</a:t>
            </a:r>
          </a:p>
          <a:p>
            <a:r>
              <a:rPr lang="en-US" i="1" dirty="0" smtClean="0">
                <a:solidFill>
                  <a:srgbClr val="006600"/>
                </a:solidFill>
              </a:rPr>
              <a:t>Problem 2</a:t>
            </a:r>
            <a:r>
              <a:rPr lang="en-US" dirty="0" smtClean="0">
                <a:solidFill>
                  <a:srgbClr val="006600"/>
                </a:solidFill>
              </a:rPr>
              <a:t>: The spot is spread over a large part of the lane </a:t>
            </a:r>
            <a:r>
              <a:rPr lang="en-US" dirty="0">
                <a:solidFill>
                  <a:srgbClr val="006600"/>
                </a:solidFill>
              </a:rPr>
              <a:t>or does </a:t>
            </a:r>
            <a:r>
              <a:rPr lang="en-US" dirty="0" smtClean="0">
                <a:solidFill>
                  <a:srgbClr val="006600"/>
                </a:solidFill>
              </a:rPr>
              <a:t/>
            </a:r>
            <a:br>
              <a:rPr lang="en-US" dirty="0" smtClean="0">
                <a:solidFill>
                  <a:srgbClr val="006600"/>
                </a:solidFill>
              </a:rPr>
            </a:br>
            <a:r>
              <a:rPr lang="en-US" dirty="0" smtClean="0">
                <a:solidFill>
                  <a:srgbClr val="006600"/>
                </a:solidFill>
              </a:rPr>
              <a:t>not look round.</a:t>
            </a:r>
          </a:p>
          <a:p>
            <a:r>
              <a:rPr lang="en-US" i="1" dirty="0" smtClean="0">
                <a:solidFill>
                  <a:srgbClr val="006600"/>
                </a:solidFill>
              </a:rPr>
              <a:t>Solution 2</a:t>
            </a:r>
            <a:r>
              <a:rPr lang="en-US" dirty="0" smtClean="0">
                <a:solidFill>
                  <a:srgbClr val="006600"/>
                </a:solidFill>
              </a:rPr>
              <a:t>: The student spotted too much of the sample on </a:t>
            </a:r>
            <a:r>
              <a:rPr lang="en-US" dirty="0">
                <a:solidFill>
                  <a:srgbClr val="006600"/>
                </a:solidFill>
              </a:rPr>
              <a:t>the plate </a:t>
            </a:r>
            <a:r>
              <a:rPr lang="en-US" dirty="0" smtClean="0">
                <a:solidFill>
                  <a:srgbClr val="006600"/>
                </a:solidFill>
              </a:rPr>
              <a:t/>
            </a:r>
            <a:br>
              <a:rPr lang="en-US" dirty="0" smtClean="0">
                <a:solidFill>
                  <a:srgbClr val="006600"/>
                </a:solidFill>
              </a:rPr>
            </a:br>
            <a:r>
              <a:rPr lang="en-US" dirty="0" smtClean="0">
                <a:solidFill>
                  <a:srgbClr val="006600"/>
                </a:solidFill>
              </a:rPr>
              <a:t>that lead to tailing. Less sample should be spotted using </a:t>
            </a:r>
            <a:r>
              <a:rPr lang="en-US" dirty="0">
                <a:solidFill>
                  <a:srgbClr val="006600"/>
                </a:solidFill>
              </a:rPr>
              <a:t>the proper </a:t>
            </a:r>
            <a:r>
              <a:rPr lang="en-US" dirty="0" smtClean="0">
                <a:solidFill>
                  <a:srgbClr val="006600"/>
                </a:solidFill>
              </a:rPr>
              <a:t/>
            </a:r>
            <a:br>
              <a:rPr lang="en-US" dirty="0" smtClean="0">
                <a:solidFill>
                  <a:srgbClr val="006600"/>
                </a:solidFill>
              </a:rPr>
            </a:br>
            <a:r>
              <a:rPr lang="en-US" dirty="0" smtClean="0">
                <a:solidFill>
                  <a:srgbClr val="006600"/>
                </a:solidFill>
              </a:rPr>
              <a:t>spotter.</a:t>
            </a:r>
          </a:p>
          <a:p>
            <a:r>
              <a:rPr lang="en-US" i="1" dirty="0" smtClean="0">
                <a:solidFill>
                  <a:srgbClr val="002060"/>
                </a:solidFill>
              </a:rPr>
              <a:t>Problem 3</a:t>
            </a:r>
            <a:r>
              <a:rPr lang="en-US" dirty="0" smtClean="0">
                <a:solidFill>
                  <a:srgbClr val="002060"/>
                </a:solidFill>
              </a:rPr>
              <a:t>: The spot has a crescent shape after the development.</a:t>
            </a:r>
          </a:p>
          <a:p>
            <a:r>
              <a:rPr lang="en-US" i="1" dirty="0" smtClean="0">
                <a:solidFill>
                  <a:srgbClr val="002060"/>
                </a:solidFill>
              </a:rPr>
              <a:t>Solution 3</a:t>
            </a:r>
            <a:r>
              <a:rPr lang="en-US" dirty="0" smtClean="0">
                <a:solidFill>
                  <a:srgbClr val="002060"/>
                </a:solidFill>
              </a:rPr>
              <a:t>: The solvent used to dissolve the sample was too </a:t>
            </a:r>
            <a:r>
              <a:rPr lang="en-US" dirty="0">
                <a:solidFill>
                  <a:srgbClr val="002060"/>
                </a:solidFill>
              </a:rPr>
              <a:t>polar </a:t>
            </a:r>
            <a:r>
              <a:rPr lang="en-US" dirty="0" smtClean="0">
                <a:solidFill>
                  <a:srgbClr val="002060"/>
                </a:solidFill>
              </a:rPr>
              <a:t/>
            </a:r>
            <a:br>
              <a:rPr lang="en-US" dirty="0" smtClean="0">
                <a:solidFill>
                  <a:srgbClr val="002060"/>
                </a:solidFill>
              </a:rPr>
            </a:br>
            <a:r>
              <a:rPr lang="en-US" dirty="0" smtClean="0">
                <a:solidFill>
                  <a:srgbClr val="002060"/>
                </a:solidFill>
              </a:rPr>
              <a:t>and was not allowed to evaporate completely.</a:t>
            </a:r>
          </a:p>
          <a:p>
            <a:r>
              <a:rPr lang="en-US" i="1" dirty="0" smtClean="0">
                <a:solidFill>
                  <a:srgbClr val="990000"/>
                </a:solidFill>
              </a:rPr>
              <a:t>Problem 4: </a:t>
            </a:r>
            <a:r>
              <a:rPr lang="en-US" dirty="0" smtClean="0">
                <a:solidFill>
                  <a:srgbClr val="990000"/>
                </a:solidFill>
              </a:rPr>
              <a:t>The spots seem to run into each other on the top.</a:t>
            </a:r>
          </a:p>
          <a:p>
            <a:r>
              <a:rPr lang="en-US" i="1" dirty="0" smtClean="0">
                <a:solidFill>
                  <a:srgbClr val="990000"/>
                </a:solidFill>
              </a:rPr>
              <a:t>Solution 4:</a:t>
            </a:r>
            <a:r>
              <a:rPr lang="en-US" dirty="0" smtClean="0">
                <a:solidFill>
                  <a:srgbClr val="990000"/>
                </a:solidFill>
              </a:rPr>
              <a:t> Either the spots were to close at the start line or </a:t>
            </a:r>
            <a:r>
              <a:rPr lang="en-US" dirty="0">
                <a:solidFill>
                  <a:srgbClr val="990000"/>
                </a:solidFill>
              </a:rPr>
              <a:t>the </a:t>
            </a:r>
            <a:r>
              <a:rPr lang="en-US" dirty="0" smtClean="0">
                <a:solidFill>
                  <a:srgbClr val="990000"/>
                </a:solidFill>
              </a:rPr>
              <a:t/>
            </a:r>
            <a:br>
              <a:rPr lang="en-US" dirty="0" smtClean="0">
                <a:solidFill>
                  <a:srgbClr val="990000"/>
                </a:solidFill>
              </a:rPr>
            </a:br>
            <a:r>
              <a:rPr lang="en-US" dirty="0" smtClean="0">
                <a:solidFill>
                  <a:srgbClr val="990000"/>
                </a:solidFill>
              </a:rPr>
              <a:t>TLC </a:t>
            </a:r>
            <a:r>
              <a:rPr lang="en-US" dirty="0">
                <a:solidFill>
                  <a:srgbClr val="990000"/>
                </a:solidFill>
              </a:rPr>
              <a:t>plate </a:t>
            </a:r>
            <a:r>
              <a:rPr lang="en-US" dirty="0" smtClean="0">
                <a:solidFill>
                  <a:srgbClr val="990000"/>
                </a:solidFill>
              </a:rPr>
              <a:t>was not placed straight in the jar.</a:t>
            </a:r>
          </a:p>
        </p:txBody>
      </p:sp>
      <p:graphicFrame>
        <p:nvGraphicFramePr>
          <p:cNvPr id="4" name="Object 3"/>
          <p:cNvGraphicFramePr>
            <a:graphicFrameLocks noChangeAspect="1"/>
          </p:cNvGraphicFramePr>
          <p:nvPr>
            <p:extLst>
              <p:ext uri="{D42A27DB-BD31-4B8C-83A1-F6EECF244321}">
                <p14:modId xmlns:p14="http://schemas.microsoft.com/office/powerpoint/2010/main" val="2345708061"/>
              </p:ext>
            </p:extLst>
          </p:nvPr>
        </p:nvGraphicFramePr>
        <p:xfrm>
          <a:off x="8077200" y="4038600"/>
          <a:ext cx="584200" cy="1409700"/>
        </p:xfrm>
        <a:graphic>
          <a:graphicData uri="http://schemas.openxmlformats.org/presentationml/2006/ole">
            <mc:AlternateContent xmlns:mc="http://schemas.openxmlformats.org/markup-compatibility/2006">
              <mc:Choice xmlns:v="urn:schemas-microsoft-com:vml" Requires="v">
                <p:oleObj spid="_x0000_s11440" name="CS ChemDraw Drawing" r:id="rId3" imgW="583389" imgH="1423089" progId="ChemDraw.Document.6.0">
                  <p:embed/>
                </p:oleObj>
              </mc:Choice>
              <mc:Fallback>
                <p:oleObj name="CS ChemDraw Drawing" r:id="rId3" imgW="583389" imgH="1423089" progId="ChemDraw.Document.6.0">
                  <p:embed/>
                  <p:pic>
                    <p:nvPicPr>
                      <p:cNvPr id="0" name=""/>
                      <p:cNvPicPr/>
                      <p:nvPr/>
                    </p:nvPicPr>
                    <p:blipFill>
                      <a:blip r:embed="rId4"/>
                      <a:stretch>
                        <a:fillRect/>
                      </a:stretch>
                    </p:blipFill>
                    <p:spPr>
                      <a:xfrm>
                        <a:off x="8077200" y="4038600"/>
                        <a:ext cx="584200" cy="14097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18543387"/>
              </p:ext>
            </p:extLst>
          </p:nvPr>
        </p:nvGraphicFramePr>
        <p:xfrm>
          <a:off x="8077200" y="2590800"/>
          <a:ext cx="584200" cy="1409700"/>
        </p:xfrm>
        <a:graphic>
          <a:graphicData uri="http://schemas.openxmlformats.org/presentationml/2006/ole">
            <mc:AlternateContent xmlns:mc="http://schemas.openxmlformats.org/markup-compatibility/2006">
              <mc:Choice xmlns:v="urn:schemas-microsoft-com:vml" Requires="v">
                <p:oleObj spid="_x0000_s11441" name="CS ChemDraw Drawing" r:id="rId5" imgW="584740" imgH="1409341" progId="ChemDraw.Document.6.0">
                  <p:embed/>
                </p:oleObj>
              </mc:Choice>
              <mc:Fallback>
                <p:oleObj name="CS ChemDraw Drawing" r:id="rId5" imgW="584740" imgH="1409341" progId="ChemDraw.Document.6.0">
                  <p:embed/>
                  <p:pic>
                    <p:nvPicPr>
                      <p:cNvPr id="0" name=""/>
                      <p:cNvPicPr/>
                      <p:nvPr/>
                    </p:nvPicPr>
                    <p:blipFill>
                      <a:blip r:embed="rId6"/>
                      <a:stretch>
                        <a:fillRect/>
                      </a:stretch>
                    </p:blipFill>
                    <p:spPr>
                      <a:xfrm>
                        <a:off x="8077200" y="2590800"/>
                        <a:ext cx="584200" cy="1409700"/>
                      </a:xfrm>
                      <a:prstGeom prst="rect">
                        <a:avLst/>
                      </a:prstGeom>
                    </p:spPr>
                  </p:pic>
                </p:oleObj>
              </mc:Fallback>
            </mc:AlternateContent>
          </a:graphicData>
        </a:graphic>
      </p:graphicFrame>
    </p:spTree>
    <p:extLst>
      <p:ext uri="{BB962C8B-B14F-4D97-AF65-F5344CB8AC3E}">
        <p14:creationId xmlns:p14="http://schemas.microsoft.com/office/powerpoint/2010/main" val="42929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arn(inVertical)">
                                      <p:cBhvr>
                                        <p:cTn id="30" dur="500"/>
                                        <p:tgtEl>
                                          <p:spTgt spid="2">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barn(inVertical)">
                                      <p:cBhvr>
                                        <p:cTn id="43" dur="5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barn(inVertical)">
                                      <p:cBhvr>
                                        <p:cTn id="4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Introduction</a:t>
            </a:r>
            <a:endParaRPr lang="en-US" dirty="0">
              <a:solidFill>
                <a:srgbClr val="002060"/>
              </a:solidFill>
            </a:endParaRPr>
          </a:p>
        </p:txBody>
      </p:sp>
      <p:sp>
        <p:nvSpPr>
          <p:cNvPr id="2" name="Content Placeholder 1"/>
          <p:cNvSpPr>
            <a:spLocks noGrp="1"/>
          </p:cNvSpPr>
          <p:nvPr>
            <p:ph idx="1"/>
          </p:nvPr>
        </p:nvSpPr>
        <p:spPr/>
        <p:txBody>
          <a:bodyPr>
            <a:noAutofit/>
          </a:bodyPr>
          <a:lstStyle/>
          <a:p>
            <a:r>
              <a:rPr lang="en-US" sz="2800" dirty="0" smtClean="0"/>
              <a:t>Chromatography was discovered by Russian </a:t>
            </a:r>
            <a:br>
              <a:rPr lang="en-US" sz="2800" dirty="0" smtClean="0"/>
            </a:br>
            <a:r>
              <a:rPr lang="en-US" sz="2800" dirty="0" smtClean="0"/>
              <a:t>botanist </a:t>
            </a:r>
            <a:r>
              <a:rPr lang="en-US" sz="2800" dirty="0"/>
              <a:t>Mikhail </a:t>
            </a:r>
            <a:r>
              <a:rPr lang="en-US" sz="2800" dirty="0" err="1"/>
              <a:t>Semyonovich</a:t>
            </a:r>
            <a:r>
              <a:rPr lang="en-US" sz="2800" dirty="0"/>
              <a:t> </a:t>
            </a:r>
            <a:r>
              <a:rPr lang="en-US" sz="2800" dirty="0" err="1" smtClean="0"/>
              <a:t>Tsvett</a:t>
            </a:r>
            <a:r>
              <a:rPr lang="en-US" sz="2800" dirty="0" smtClean="0"/>
              <a:t>, who </a:t>
            </a:r>
            <a:br>
              <a:rPr lang="en-US" sz="2800" dirty="0" smtClean="0"/>
            </a:br>
            <a:r>
              <a:rPr lang="en-US" sz="2800" dirty="0" smtClean="0"/>
              <a:t>separated plant pigments using calcium </a:t>
            </a:r>
            <a:br>
              <a:rPr lang="en-US" sz="2800" dirty="0" smtClean="0"/>
            </a:br>
            <a:r>
              <a:rPr lang="en-US" sz="2800" dirty="0" smtClean="0"/>
              <a:t>carbonate columns (1901)</a:t>
            </a:r>
          </a:p>
          <a:p>
            <a:r>
              <a:rPr lang="en-US" sz="2800" dirty="0" smtClean="0"/>
              <a:t>Martin and Synge (</a:t>
            </a:r>
            <a:r>
              <a:rPr lang="en-US" sz="2800" i="1" dirty="0" smtClean="0"/>
              <a:t>NP 1952</a:t>
            </a:r>
            <a:r>
              <a:rPr lang="en-US" sz="2800" dirty="0" smtClean="0"/>
              <a:t>) established many </a:t>
            </a:r>
            <a:br>
              <a:rPr lang="en-US" sz="2800" dirty="0" smtClean="0"/>
            </a:br>
            <a:r>
              <a:rPr lang="en-US" sz="2800" dirty="0" smtClean="0"/>
              <a:t>of the basic techniques in partition chromatography i.e., paper chromatography, gas chromatography, HPLC, etc.</a:t>
            </a:r>
          </a:p>
          <a:p>
            <a:pPr marL="0" indent="0">
              <a:buNone/>
            </a:pPr>
            <a:endParaRPr lang="en-US" sz="2800" dirty="0" smtClean="0"/>
          </a:p>
          <a:p>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752600"/>
            <a:ext cx="140442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3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Experiment</a:t>
            </a:r>
            <a:endParaRPr lang="en-US" dirty="0">
              <a:solidFill>
                <a:srgbClr val="002060"/>
              </a:solidFill>
            </a:endParaRPr>
          </a:p>
        </p:txBody>
      </p:sp>
      <p:sp>
        <p:nvSpPr>
          <p:cNvPr id="2" name="Content Placeholder 1"/>
          <p:cNvSpPr>
            <a:spLocks noGrp="1"/>
          </p:cNvSpPr>
          <p:nvPr>
            <p:ph idx="1"/>
          </p:nvPr>
        </p:nvSpPr>
        <p:spPr>
          <a:xfrm>
            <a:off x="457200" y="1524000"/>
            <a:ext cx="5206340" cy="4572000"/>
          </a:xfrm>
        </p:spPr>
        <p:txBody>
          <a:bodyPr>
            <a:normAutofit fontScale="70000" lnSpcReduction="20000"/>
          </a:bodyPr>
          <a:lstStyle/>
          <a:p>
            <a:r>
              <a:rPr lang="en-US" dirty="0" smtClean="0"/>
              <a:t>The TLC of different spinach samples looks like on the right: </a:t>
            </a:r>
          </a:p>
          <a:p>
            <a:pPr lvl="1">
              <a:buFont typeface="Arial" panose="020B0604020202020204" pitchFamily="34" charset="0"/>
              <a:buChar char="•"/>
            </a:pPr>
            <a:r>
              <a:rPr lang="en-US" dirty="0" smtClean="0">
                <a:solidFill>
                  <a:srgbClr val="002060"/>
                </a:solidFill>
              </a:rPr>
              <a:t>Stationary phase: silica</a:t>
            </a:r>
            <a:endParaRPr lang="en-US" dirty="0">
              <a:solidFill>
                <a:srgbClr val="002060"/>
              </a:solidFill>
            </a:endParaRPr>
          </a:p>
          <a:p>
            <a:pPr lvl="1">
              <a:buFont typeface="Arial" panose="020B0604020202020204" pitchFamily="34" charset="0"/>
              <a:buChar char="•"/>
            </a:pPr>
            <a:r>
              <a:rPr lang="en-US" dirty="0" smtClean="0">
                <a:solidFill>
                  <a:srgbClr val="002060"/>
                </a:solidFill>
              </a:rPr>
              <a:t>Mobile phase</a:t>
            </a:r>
            <a:r>
              <a:rPr lang="en-US" sz="2900" dirty="0" smtClean="0">
                <a:solidFill>
                  <a:srgbClr val="002060"/>
                </a:solidFill>
              </a:rPr>
              <a:t>: 60 % petroleum ether </a:t>
            </a:r>
            <a:br>
              <a:rPr lang="en-US" sz="2900" dirty="0" smtClean="0">
                <a:solidFill>
                  <a:srgbClr val="002060"/>
                </a:solidFill>
              </a:rPr>
            </a:br>
            <a:r>
              <a:rPr lang="en-US" sz="2900" dirty="0" smtClean="0">
                <a:solidFill>
                  <a:srgbClr val="002060"/>
                </a:solidFill>
              </a:rPr>
              <a:t>(</a:t>
            </a:r>
            <a:r>
              <a:rPr lang="en-US" sz="2900" dirty="0" err="1" smtClean="0">
                <a:solidFill>
                  <a:srgbClr val="002060"/>
                </a:solidFill>
              </a:rPr>
              <a:t>b.p</a:t>
            </a:r>
            <a:r>
              <a:rPr lang="en-US" sz="2900" dirty="0" smtClean="0">
                <a:solidFill>
                  <a:srgbClr val="002060"/>
                </a:solidFill>
              </a:rPr>
              <a:t>.: </a:t>
            </a:r>
            <a:r>
              <a:rPr lang="en-US" sz="2900" dirty="0">
                <a:solidFill>
                  <a:srgbClr val="002060"/>
                </a:solidFill>
              </a:rPr>
              <a:t>35–60 </a:t>
            </a:r>
            <a:r>
              <a:rPr lang="en-US" sz="2900" baseline="30000" dirty="0" smtClean="0">
                <a:solidFill>
                  <a:srgbClr val="002060"/>
                </a:solidFill>
              </a:rPr>
              <a:t>o</a:t>
            </a:r>
            <a:r>
              <a:rPr lang="en-US" sz="2900" dirty="0" smtClean="0">
                <a:solidFill>
                  <a:srgbClr val="002060"/>
                </a:solidFill>
              </a:rPr>
              <a:t>C), 16 % cyclohexane, </a:t>
            </a:r>
            <a:br>
              <a:rPr lang="en-US" sz="2900" dirty="0" smtClean="0">
                <a:solidFill>
                  <a:srgbClr val="002060"/>
                </a:solidFill>
              </a:rPr>
            </a:br>
            <a:r>
              <a:rPr lang="en-US" sz="2900" dirty="0" smtClean="0">
                <a:solidFill>
                  <a:srgbClr val="002060"/>
                </a:solidFill>
              </a:rPr>
              <a:t>10 % ethyl acetate, 10 % acetone, </a:t>
            </a:r>
            <a:br>
              <a:rPr lang="en-US" sz="2900" dirty="0" smtClean="0">
                <a:solidFill>
                  <a:srgbClr val="002060"/>
                </a:solidFill>
              </a:rPr>
            </a:br>
            <a:r>
              <a:rPr lang="en-US" sz="2900" dirty="0" smtClean="0">
                <a:solidFill>
                  <a:srgbClr val="002060"/>
                </a:solidFill>
              </a:rPr>
              <a:t>4 % methanol</a:t>
            </a:r>
          </a:p>
          <a:p>
            <a:r>
              <a:rPr lang="en-US" dirty="0" smtClean="0"/>
              <a:t>Note that the frozen spinach contains more </a:t>
            </a:r>
            <a:r>
              <a:rPr lang="en-US" dirty="0" err="1" smtClean="0"/>
              <a:t>pheophytins</a:t>
            </a:r>
            <a:r>
              <a:rPr lang="en-US" dirty="0" smtClean="0"/>
              <a:t>, which are degradation products of chlorophyll (weak acid).</a:t>
            </a:r>
          </a:p>
          <a:p>
            <a:r>
              <a:rPr lang="en-US" dirty="0" smtClean="0"/>
              <a:t>Lutein (</a:t>
            </a:r>
            <a:r>
              <a:rPr lang="en-US" dirty="0" err="1" smtClean="0"/>
              <a:t>lut</a:t>
            </a:r>
            <a:r>
              <a:rPr lang="en-US" dirty="0" smtClean="0"/>
              <a:t>), which </a:t>
            </a:r>
            <a:r>
              <a:rPr lang="en-US" dirty="0"/>
              <a:t>is considered a </a:t>
            </a:r>
            <a:r>
              <a:rPr lang="en-US" dirty="0" smtClean="0"/>
              <a:t>xanthophyll, is a </a:t>
            </a:r>
            <a:r>
              <a:rPr lang="en-US" dirty="0" err="1" smtClean="0"/>
              <a:t>dihydroxylated</a:t>
            </a:r>
            <a:r>
              <a:rPr lang="en-US" dirty="0" smtClean="0"/>
              <a:t> </a:t>
            </a:r>
            <a:r>
              <a:rPr lang="en-US" smtClean="0"/>
              <a:t>form </a:t>
            </a:r>
            <a:br>
              <a:rPr lang="en-US" smtClean="0"/>
            </a:br>
            <a:r>
              <a:rPr lang="en-US" smtClean="0"/>
              <a:t>of </a:t>
            </a:r>
            <a:r>
              <a:rPr lang="en-US" dirty="0" smtClean="0"/>
              <a:t>carotene. The two hydroxyl groups make the compound much more polar</a:t>
            </a:r>
            <a:r>
              <a:rPr lang="en-US" dirty="0"/>
              <a:t>!</a:t>
            </a:r>
            <a:endParaRPr lang="en-US" dirty="0" smtClean="0"/>
          </a:p>
          <a:p>
            <a:endParaRPr lang="en-US" dirty="0"/>
          </a:p>
        </p:txBody>
      </p:sp>
      <p:pic>
        <p:nvPicPr>
          <p:cNvPr id="16386" name="Picture 2" descr="http://t3.gstatic.com/images?q=tbn:ANd9GcS1LKcjBhoA-EealkuLrfU8PQ_0Vm3L6r4lPIWJ0hba38bgmsH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2971800" cy="239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63540" y="3990975"/>
            <a:ext cx="3326680" cy="461665"/>
          </a:xfrm>
          <a:prstGeom prst="rect">
            <a:avLst/>
          </a:prstGeom>
          <a:noFill/>
        </p:spPr>
        <p:txBody>
          <a:bodyPr wrap="none" rtlCol="0">
            <a:spAutoFit/>
          </a:bodyPr>
          <a:lstStyle/>
          <a:p>
            <a:r>
              <a:rPr lang="en-US" sz="1200" dirty="0" smtClean="0"/>
              <a:t>Ref.: </a:t>
            </a:r>
            <a:r>
              <a:rPr lang="en-US" sz="1200" dirty="0" err="1" smtClean="0"/>
              <a:t>Quach</a:t>
            </a:r>
            <a:r>
              <a:rPr lang="en-US" sz="1200" dirty="0"/>
              <a:t>, H. T.; Steeper, R L.; Griffin, G. W. </a:t>
            </a:r>
            <a:r>
              <a:rPr lang="en-US" sz="1200" i="1" dirty="0"/>
              <a:t>J. </a:t>
            </a:r>
            <a:r>
              <a:rPr lang="en-US" sz="1200" i="1" dirty="0" smtClean="0"/>
              <a:t/>
            </a:r>
            <a:br>
              <a:rPr lang="en-US" sz="1200" i="1" dirty="0" smtClean="0"/>
            </a:br>
            <a:r>
              <a:rPr lang="en-US" sz="1200" i="1" dirty="0" smtClean="0"/>
              <a:t>Chem</a:t>
            </a:r>
            <a:r>
              <a:rPr lang="en-US" sz="1200" i="1" dirty="0"/>
              <a:t>. Educ.</a:t>
            </a:r>
            <a:r>
              <a:rPr lang="en-US" sz="1200" dirty="0"/>
              <a:t> </a:t>
            </a:r>
            <a:r>
              <a:rPr lang="en-US" sz="1200" b="1" dirty="0"/>
              <a:t>2004</a:t>
            </a:r>
            <a:r>
              <a:rPr lang="en-US" sz="1200" dirty="0"/>
              <a:t>, </a:t>
            </a:r>
            <a:r>
              <a:rPr lang="en-US" sz="1200" i="1" dirty="0"/>
              <a:t>81</a:t>
            </a:r>
            <a:r>
              <a:rPr lang="en-US" sz="1200" dirty="0"/>
              <a:t>, 385-7.</a:t>
            </a:r>
          </a:p>
        </p:txBody>
      </p:sp>
      <p:pic>
        <p:nvPicPr>
          <p:cNvPr id="16388" name="Picture 4" descr="File:Luteine - Lutein.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817722"/>
            <a:ext cx="3200400" cy="640081"/>
          </a:xfrm>
          <a:prstGeom prst="rect">
            <a:avLst/>
          </a:prstGeom>
          <a:solidFill>
            <a:srgbClr val="FFFF00"/>
          </a:solidFill>
        </p:spPr>
      </p:pic>
      <p:pic>
        <p:nvPicPr>
          <p:cNvPr id="8" name="Picture 6" descr="Skeletal formul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589069"/>
            <a:ext cx="3200400" cy="576073"/>
          </a:xfrm>
          <a:prstGeom prst="rect">
            <a:avLst/>
          </a:prstGeom>
          <a:solidFill>
            <a:srgbClr val="FFC000"/>
          </a:solidFill>
        </p:spPr>
      </p:pic>
      <p:sp>
        <p:nvSpPr>
          <p:cNvPr id="6" name="Down Arrow 5"/>
          <p:cNvSpPr/>
          <p:nvPr/>
        </p:nvSpPr>
        <p:spPr>
          <a:xfrm>
            <a:off x="7209162" y="5233410"/>
            <a:ext cx="125980" cy="54985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6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barn(inVertical)">
                                      <p:cBhvr>
                                        <p:cTn id="10" dur="500"/>
                                        <p:tgtEl>
                                          <p:spTgt spid="1638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barn(inVertic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barn(inVertical)">
                                      <p:cBhvr>
                                        <p:cTn id="35" dur="500"/>
                                        <p:tgtEl>
                                          <p:spTgt spid="2">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16388"/>
                                        </p:tgtEl>
                                        <p:attrNameLst>
                                          <p:attrName>style.visibility</p:attrName>
                                        </p:attrNameLst>
                                      </p:cBhvr>
                                      <p:to>
                                        <p:strVal val="visible"/>
                                      </p:to>
                                    </p:set>
                                    <p:anim calcmode="lin" valueType="num">
                                      <p:cBhvr>
                                        <p:cTn id="46" dur="500" fill="hold"/>
                                        <p:tgtEl>
                                          <p:spTgt spid="16388"/>
                                        </p:tgtEl>
                                        <p:attrNameLst>
                                          <p:attrName>ppt_w</p:attrName>
                                        </p:attrNameLst>
                                      </p:cBhvr>
                                      <p:tavLst>
                                        <p:tav tm="0">
                                          <p:val>
                                            <p:fltVal val="0"/>
                                          </p:val>
                                        </p:tav>
                                        <p:tav tm="100000">
                                          <p:val>
                                            <p:strVal val="#ppt_w"/>
                                          </p:val>
                                        </p:tav>
                                      </p:tavLst>
                                    </p:anim>
                                    <p:anim calcmode="lin" valueType="num">
                                      <p:cBhvr>
                                        <p:cTn id="47" dur="500" fill="hold"/>
                                        <p:tgtEl>
                                          <p:spTgt spid="16388"/>
                                        </p:tgtEl>
                                        <p:attrNameLst>
                                          <p:attrName>ppt_h</p:attrName>
                                        </p:attrNameLst>
                                      </p:cBhvr>
                                      <p:tavLst>
                                        <p:tav tm="0">
                                          <p:val>
                                            <p:fltVal val="0"/>
                                          </p:val>
                                        </p:tav>
                                        <p:tav tm="100000">
                                          <p:val>
                                            <p:strVal val="#ppt_h"/>
                                          </p:val>
                                        </p:tav>
                                      </p:tavLst>
                                    </p:anim>
                                    <p:animEffect transition="in" filter="fade">
                                      <p:cBhvr>
                                        <p:cTn id="48"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Introduction</a:t>
            </a:r>
            <a:endParaRPr lang="en-US" dirty="0"/>
          </a:p>
        </p:txBody>
      </p:sp>
      <p:sp>
        <p:nvSpPr>
          <p:cNvPr id="2" name="Content Placeholder 1"/>
          <p:cNvSpPr>
            <a:spLocks noGrp="1"/>
          </p:cNvSpPr>
          <p:nvPr>
            <p:ph idx="1"/>
          </p:nvPr>
        </p:nvSpPr>
        <p:spPr>
          <a:xfrm>
            <a:off x="457200" y="1524000"/>
            <a:ext cx="8382000" cy="5029200"/>
          </a:xfrm>
        </p:spPr>
        <p:txBody>
          <a:bodyPr>
            <a:normAutofit fontScale="70000" lnSpcReduction="20000"/>
          </a:bodyPr>
          <a:lstStyle/>
          <a:p>
            <a:r>
              <a:rPr lang="en-US" dirty="0"/>
              <a:t>Chromatography</a:t>
            </a:r>
            <a:r>
              <a:rPr lang="en-US" b="1" dirty="0"/>
              <a:t> </a:t>
            </a:r>
            <a:r>
              <a:rPr lang="en-US" dirty="0"/>
              <a:t>is used in the separation and purification </a:t>
            </a:r>
            <a:r>
              <a:rPr lang="en-US" dirty="0" smtClean="0"/>
              <a:t>of smaller quantities whereas </a:t>
            </a:r>
            <a:r>
              <a:rPr lang="en-US" dirty="0"/>
              <a:t>distillation and recrystallization is used for large scale </a:t>
            </a:r>
            <a:r>
              <a:rPr lang="en-US" dirty="0" smtClean="0"/>
              <a:t>separations and purifications: </a:t>
            </a:r>
          </a:p>
          <a:p>
            <a:pPr lvl="1">
              <a:buFont typeface="Arial" panose="020B0604020202020204" pitchFamily="34" charset="0"/>
              <a:buChar char="•"/>
            </a:pPr>
            <a:r>
              <a:rPr lang="en-US" dirty="0" smtClean="0">
                <a:solidFill>
                  <a:srgbClr val="002060"/>
                </a:solidFill>
              </a:rPr>
              <a:t>The </a:t>
            </a:r>
            <a:r>
              <a:rPr lang="en-US" dirty="0">
                <a:solidFill>
                  <a:srgbClr val="002060"/>
                </a:solidFill>
              </a:rPr>
              <a:t>sample is (completely) adsorbed on the stationary phase </a:t>
            </a:r>
            <a:r>
              <a:rPr lang="en-US" dirty="0" smtClean="0">
                <a:solidFill>
                  <a:srgbClr val="002060"/>
                </a:solidFill>
              </a:rPr>
              <a:t>before the </a:t>
            </a:r>
            <a:r>
              <a:rPr lang="en-US" dirty="0">
                <a:solidFill>
                  <a:srgbClr val="002060"/>
                </a:solidFill>
              </a:rPr>
              <a:t>mobile phase (the solvent) moves across the stationary </a:t>
            </a:r>
            <a:r>
              <a:rPr lang="en-US" dirty="0" smtClean="0">
                <a:solidFill>
                  <a:srgbClr val="002060"/>
                </a:solidFill>
              </a:rPr>
              <a:t>phase. </a:t>
            </a:r>
          </a:p>
          <a:p>
            <a:pPr lvl="1">
              <a:buFont typeface="Arial" panose="020B0604020202020204" pitchFamily="34" charset="0"/>
              <a:buChar char="•"/>
            </a:pPr>
            <a:r>
              <a:rPr lang="en-US" dirty="0" smtClean="0">
                <a:solidFill>
                  <a:srgbClr val="002060"/>
                </a:solidFill>
              </a:rPr>
              <a:t>The strength of interaction of the compound </a:t>
            </a:r>
            <a:r>
              <a:rPr lang="en-US" dirty="0">
                <a:solidFill>
                  <a:srgbClr val="002060"/>
                </a:solidFill>
              </a:rPr>
              <a:t>with the stationary </a:t>
            </a:r>
            <a:r>
              <a:rPr lang="en-US" dirty="0" smtClean="0">
                <a:solidFill>
                  <a:srgbClr val="002060"/>
                </a:solidFill>
              </a:rPr>
              <a:t>phase, </a:t>
            </a:r>
            <a:br>
              <a:rPr lang="en-US" dirty="0" smtClean="0">
                <a:solidFill>
                  <a:srgbClr val="002060"/>
                </a:solidFill>
              </a:rPr>
            </a:br>
            <a:r>
              <a:rPr lang="en-US" dirty="0" smtClean="0">
                <a:solidFill>
                  <a:srgbClr val="002060"/>
                </a:solidFill>
              </a:rPr>
              <a:t>the solubility of the compound in the mobile phase as well as </a:t>
            </a:r>
            <a:r>
              <a:rPr lang="en-US" dirty="0">
                <a:solidFill>
                  <a:srgbClr val="002060"/>
                </a:solidFill>
              </a:rPr>
              <a:t>the eluting power of the mobile phase will dictate the </a:t>
            </a:r>
            <a:r>
              <a:rPr lang="en-US" dirty="0" smtClean="0">
                <a:solidFill>
                  <a:srgbClr val="002060"/>
                </a:solidFill>
              </a:rPr>
              <a:t>degree of migration and the quality of separation. </a:t>
            </a:r>
          </a:p>
          <a:p>
            <a:pPr lvl="1">
              <a:buFont typeface="Arial" panose="020B0604020202020204" pitchFamily="34" charset="0"/>
              <a:buChar char="•"/>
            </a:pPr>
            <a:r>
              <a:rPr lang="en-US" dirty="0" smtClean="0">
                <a:solidFill>
                  <a:srgbClr val="002060"/>
                </a:solidFill>
              </a:rPr>
              <a:t>The </a:t>
            </a:r>
            <a:r>
              <a:rPr lang="en-US" dirty="0">
                <a:solidFill>
                  <a:srgbClr val="002060"/>
                </a:solidFill>
              </a:rPr>
              <a:t>separation of </a:t>
            </a:r>
            <a:r>
              <a:rPr lang="en-US" dirty="0" smtClean="0">
                <a:solidFill>
                  <a:srgbClr val="002060"/>
                </a:solidFill>
              </a:rPr>
              <a:t>compounds in a mixture is based on the different affinities </a:t>
            </a:r>
            <a:r>
              <a:rPr lang="en-US" dirty="0">
                <a:solidFill>
                  <a:srgbClr val="002060"/>
                </a:solidFill>
              </a:rPr>
              <a:t>for the stationary phase and </a:t>
            </a:r>
            <a:r>
              <a:rPr lang="en-US" dirty="0" smtClean="0">
                <a:solidFill>
                  <a:srgbClr val="002060"/>
                </a:solidFill>
              </a:rPr>
              <a:t>the mobile </a:t>
            </a:r>
            <a:r>
              <a:rPr lang="en-US" dirty="0">
                <a:solidFill>
                  <a:srgbClr val="002060"/>
                </a:solidFill>
              </a:rPr>
              <a:t>phase. </a:t>
            </a:r>
            <a:r>
              <a:rPr lang="en-US" dirty="0" smtClean="0">
                <a:solidFill>
                  <a:srgbClr val="002060"/>
                </a:solidFill>
              </a:rPr>
              <a:t>Thus, </a:t>
            </a:r>
            <a:r>
              <a:rPr lang="en-US" dirty="0">
                <a:solidFill>
                  <a:srgbClr val="002060"/>
                </a:solidFill>
              </a:rPr>
              <a:t>each compound has </a:t>
            </a:r>
            <a:r>
              <a:rPr lang="en-US" dirty="0" smtClean="0">
                <a:solidFill>
                  <a:srgbClr val="002060"/>
                </a:solidFill>
              </a:rPr>
              <a:t>a different partition coefficient between these two phases. </a:t>
            </a:r>
          </a:p>
          <a:p>
            <a:pPr lvl="1">
              <a:buFont typeface="Arial" panose="020B0604020202020204" pitchFamily="34" charset="0"/>
              <a:buChar char="•"/>
            </a:pPr>
            <a:r>
              <a:rPr lang="en-US" dirty="0" smtClean="0">
                <a:solidFill>
                  <a:srgbClr val="002060"/>
                </a:solidFill>
              </a:rPr>
              <a:t>The higher the affinity of the compound towards the stationary phase </a:t>
            </a:r>
            <a:br>
              <a:rPr lang="en-US" dirty="0" smtClean="0">
                <a:solidFill>
                  <a:srgbClr val="002060"/>
                </a:solidFill>
              </a:rPr>
            </a:br>
            <a:r>
              <a:rPr lang="en-US" dirty="0" smtClean="0">
                <a:solidFill>
                  <a:srgbClr val="002060"/>
                </a:solidFill>
              </a:rPr>
              <a:t>and the lower affinity for the mobile phase (=solubility), the less the compound will migrate resulting in a later elution from the stationary phase (CC) or lower R</a:t>
            </a:r>
            <a:r>
              <a:rPr lang="en-US" baseline="-25000" dirty="0" smtClean="0">
                <a:solidFill>
                  <a:srgbClr val="002060"/>
                </a:solidFill>
              </a:rPr>
              <a:t>f</a:t>
            </a:r>
            <a:r>
              <a:rPr lang="en-US" dirty="0" smtClean="0">
                <a:solidFill>
                  <a:srgbClr val="002060"/>
                </a:solidFill>
              </a:rPr>
              <a:t>-value (in TLC). </a:t>
            </a:r>
          </a:p>
          <a:p>
            <a:endParaRPr lang="en-US" dirty="0"/>
          </a:p>
        </p:txBody>
      </p:sp>
    </p:spTree>
    <p:extLst>
      <p:ext uri="{BB962C8B-B14F-4D97-AF65-F5344CB8AC3E}">
        <p14:creationId xmlns:p14="http://schemas.microsoft.com/office/powerpoint/2010/main" val="402848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Stationary Phase I</a:t>
            </a:r>
            <a:endParaRPr lang="en-US" dirty="0"/>
          </a:p>
        </p:txBody>
      </p:sp>
      <p:sp>
        <p:nvSpPr>
          <p:cNvPr id="2" name="Content Placeholder 1"/>
          <p:cNvSpPr>
            <a:spLocks noGrp="1"/>
          </p:cNvSpPr>
          <p:nvPr>
            <p:ph idx="1"/>
          </p:nvPr>
        </p:nvSpPr>
        <p:spPr>
          <a:xfrm>
            <a:off x="457200" y="1524000"/>
            <a:ext cx="8305800" cy="4724400"/>
          </a:xfrm>
        </p:spPr>
        <p:txBody>
          <a:bodyPr>
            <a:normAutofit fontScale="85000" lnSpcReduction="20000"/>
          </a:bodyPr>
          <a:lstStyle/>
          <a:p>
            <a:r>
              <a:rPr lang="en-US" sz="2400" dirty="0" smtClean="0">
                <a:solidFill>
                  <a:schemeClr val="tx1"/>
                </a:solidFill>
              </a:rPr>
              <a:t>Commonly used</a:t>
            </a:r>
            <a:r>
              <a:rPr lang="en-US" sz="2400" dirty="0">
                <a:solidFill>
                  <a:schemeClr val="tx1"/>
                </a:solidFill>
              </a:rPr>
              <a:t> </a:t>
            </a:r>
            <a:r>
              <a:rPr lang="en-US" sz="2400" dirty="0" smtClean="0">
                <a:solidFill>
                  <a:schemeClr val="tx1"/>
                </a:solidFill>
              </a:rPr>
              <a:t>are </a:t>
            </a:r>
            <a:r>
              <a:rPr lang="en-US" sz="2400" b="1" i="1" dirty="0">
                <a:solidFill>
                  <a:srgbClr val="002060"/>
                </a:solidFill>
              </a:rPr>
              <a:t>silica</a:t>
            </a:r>
            <a:r>
              <a:rPr lang="en-US" sz="2400" dirty="0">
                <a:solidFill>
                  <a:schemeClr val="tx1"/>
                </a:solidFill>
              </a:rPr>
              <a:t>, </a:t>
            </a:r>
            <a:r>
              <a:rPr lang="en-US" sz="2400" b="1" i="1" dirty="0">
                <a:solidFill>
                  <a:srgbClr val="00B050"/>
                </a:solidFill>
              </a:rPr>
              <a:t>alumina</a:t>
            </a:r>
            <a:r>
              <a:rPr lang="en-US" sz="2400" dirty="0">
                <a:solidFill>
                  <a:schemeClr val="tx1"/>
                </a:solidFill>
              </a:rPr>
              <a:t>, </a:t>
            </a:r>
            <a:r>
              <a:rPr lang="en-US" sz="2400" b="1" i="1" dirty="0" smtClean="0">
                <a:solidFill>
                  <a:srgbClr val="FF5050"/>
                </a:solidFill>
              </a:rPr>
              <a:t>cellulose</a:t>
            </a:r>
            <a:r>
              <a:rPr lang="en-US" sz="2400" dirty="0" smtClean="0">
                <a:solidFill>
                  <a:srgbClr val="FF5050"/>
                </a:solidFill>
              </a:rPr>
              <a:t> </a:t>
            </a:r>
            <a:r>
              <a:rPr lang="en-US" sz="2400" dirty="0" smtClean="0">
                <a:solidFill>
                  <a:schemeClr val="tx1"/>
                </a:solidFill>
              </a:rPr>
              <a:t>(i.e., paper chromatography), etc.</a:t>
            </a:r>
            <a:endParaRPr lang="en-US" sz="2400" dirty="0">
              <a:solidFill>
                <a:schemeClr val="tx1"/>
              </a:solidFill>
            </a:endParaRPr>
          </a:p>
          <a:p>
            <a:pPr lvl="1"/>
            <a:endParaRPr lang="en-US" dirty="0" smtClean="0">
              <a:solidFill>
                <a:schemeClr val="tx1"/>
              </a:solidFill>
            </a:endParaRPr>
          </a:p>
          <a:p>
            <a:pPr lvl="1"/>
            <a:endParaRPr lang="en-US" dirty="0">
              <a:solidFill>
                <a:schemeClr val="tx1"/>
              </a:solidFill>
            </a:endParaRPr>
          </a:p>
          <a:p>
            <a:endParaRPr lang="en-US" sz="2400" dirty="0" smtClean="0"/>
          </a:p>
          <a:p>
            <a:pPr lvl="1"/>
            <a:endParaRPr lang="en-US" sz="3800" dirty="0" smtClean="0">
              <a:solidFill>
                <a:schemeClr val="tx1"/>
              </a:solidFill>
            </a:endParaRPr>
          </a:p>
          <a:p>
            <a:r>
              <a:rPr lang="en-US" sz="2400" dirty="0" smtClean="0">
                <a:solidFill>
                  <a:schemeClr val="tx1"/>
                </a:solidFill>
              </a:rPr>
              <a:t>These stationary phases are considered polar because of the presence of hydroxyl groups on the surface.</a:t>
            </a:r>
          </a:p>
          <a:p>
            <a:r>
              <a:rPr lang="en-US" sz="2400" dirty="0" smtClean="0">
                <a:solidFill>
                  <a:schemeClr val="tx1"/>
                </a:solidFill>
              </a:rPr>
              <a:t>They can be modified by attaching non-polar groups to the hydroxyl functions i.e., long hydrocarbon chains (C8, C18).</a:t>
            </a:r>
          </a:p>
          <a:p>
            <a:r>
              <a:rPr lang="en-US" sz="2400" dirty="0"/>
              <a:t>Silica coated TLC plates are primarily used in organic labs because most </a:t>
            </a:r>
            <a:r>
              <a:rPr lang="en-US" sz="2400" dirty="0" smtClean="0"/>
              <a:t/>
            </a:r>
            <a:br>
              <a:rPr lang="en-US" sz="2400" dirty="0" smtClean="0"/>
            </a:br>
            <a:r>
              <a:rPr lang="en-US" sz="2400" dirty="0" smtClean="0"/>
              <a:t>of </a:t>
            </a:r>
            <a:r>
              <a:rPr lang="en-US" sz="2400" dirty="0"/>
              <a:t>the compounds analyzed in the lab are (weakly) polar </a:t>
            </a:r>
            <a:r>
              <a:rPr lang="en-US" sz="2400" dirty="0" smtClean="0"/>
              <a:t>due to the presence of carbonyl groups, hydroxyl functions, etc.</a:t>
            </a:r>
            <a:endParaRPr lang="en-US" sz="2400" dirty="0"/>
          </a:p>
          <a:p>
            <a:r>
              <a:rPr lang="en-US" sz="2400" dirty="0" smtClean="0">
                <a:solidFill>
                  <a:schemeClr val="tx1"/>
                </a:solidFill>
              </a:rPr>
              <a:t>The type of stationary phase used in a given separation problem depends </a:t>
            </a:r>
            <a:br>
              <a:rPr lang="en-US" sz="2400" dirty="0" smtClean="0">
                <a:solidFill>
                  <a:schemeClr val="tx1"/>
                </a:solidFill>
              </a:rPr>
            </a:br>
            <a:r>
              <a:rPr lang="en-US" sz="2400" dirty="0" smtClean="0">
                <a:solidFill>
                  <a:schemeClr val="tx1"/>
                </a:solidFill>
              </a:rPr>
              <a:t>on the polarity of compounds and the separation mechanism.</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00216153"/>
              </p:ext>
            </p:extLst>
          </p:nvPr>
        </p:nvGraphicFramePr>
        <p:xfrm>
          <a:off x="4081118" y="2117852"/>
          <a:ext cx="1491890" cy="1371600"/>
        </p:xfrm>
        <a:graphic>
          <a:graphicData uri="http://schemas.openxmlformats.org/presentationml/2006/ole">
            <mc:AlternateContent xmlns:mc="http://schemas.openxmlformats.org/markup-compatibility/2006">
              <mc:Choice xmlns:v="urn:schemas-microsoft-com:vml" Requires="v">
                <p:oleObj spid="_x0000_s3299" name="CS ChemDraw Drawing" r:id="rId3" imgW="2583180" imgH="2374900" progId="ChemDraw.Document.6.0">
                  <p:embed/>
                </p:oleObj>
              </mc:Choice>
              <mc:Fallback>
                <p:oleObj name="CS ChemDraw Drawing" r:id="rId3" imgW="2583180" imgH="2374900" progId="ChemDraw.Document.6.0">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118" y="2117852"/>
                        <a:ext cx="1491890" cy="1371600"/>
                      </a:xfrm>
                      <a:prstGeom prst="rect">
                        <a:avLst/>
                      </a:prstGeom>
                      <a:solidFill>
                        <a:srgbClr val="33CC33"/>
                      </a:solidFill>
                      <a:ln>
                        <a:noFill/>
                      </a:ln>
                      <a:extLst/>
                    </p:spPr>
                  </p:pic>
                </p:oleObj>
              </mc:Fallback>
            </mc:AlternateContent>
          </a:graphicData>
        </a:graphic>
      </p:graphicFrame>
      <p:pic>
        <p:nvPicPr>
          <p:cNvPr id="3188" name="Picture 116" descr="http://upload.wikimedia.org/wikipedia/commons/thumb/0/07/Cellulose_Sessel.svg/260px-Cellulose_Sessel.svg.png">
            <a:hlinkClick r:id="rId5" tooltip="Cellulose, a linear polymer of D-glucose units (two are shown) linked by β(1→4)-glycosidic bonds."/>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81824" y="2255012"/>
            <a:ext cx="2377440" cy="1097280"/>
          </a:xfrm>
          <a:prstGeom prst="rect">
            <a:avLst/>
          </a:prstGeom>
          <a:solidFill>
            <a:schemeClr val="accent2">
              <a:lumMod val="20000"/>
              <a:lumOff val="80000"/>
            </a:schemeClr>
          </a:solidFill>
        </p:spPr>
      </p:pic>
      <p:pic>
        <p:nvPicPr>
          <p:cNvPr id="7" name="Picture 212" descr="File:Stationary phases.png">
            <a:hlinkClick r:id="rId8"/>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r="36515" b="17474"/>
          <a:stretch/>
        </p:blipFill>
        <p:spPr bwMode="auto">
          <a:xfrm>
            <a:off x="975094" y="2133600"/>
            <a:ext cx="2726584" cy="1371600"/>
          </a:xfrm>
          <a:prstGeom prst="rect">
            <a:avLst/>
          </a:prstGeom>
          <a:solidFill>
            <a:schemeClr val="accent5">
              <a:lumMod val="60000"/>
              <a:lumOff val="40000"/>
            </a:schemeClr>
          </a:solidFill>
        </p:spPr>
      </p:pic>
    </p:spTree>
    <p:extLst>
      <p:ext uri="{BB962C8B-B14F-4D97-AF65-F5344CB8AC3E}">
        <p14:creationId xmlns:p14="http://schemas.microsoft.com/office/powerpoint/2010/main" val="12011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3188"/>
                                        </p:tgtEl>
                                        <p:attrNameLst>
                                          <p:attrName>style.visibility</p:attrName>
                                        </p:attrNameLst>
                                      </p:cBhvr>
                                      <p:to>
                                        <p:strVal val="visible"/>
                                      </p:to>
                                    </p:set>
                                    <p:animEffect transition="in" filter="barn(inVertical)">
                                      <p:cBhvr>
                                        <p:cTn id="18" dur="500"/>
                                        <p:tgtEl>
                                          <p:spTgt spid="318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arn(inVertical)">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arn(inVertical)">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barn(inVertical)">
                                      <p:cBhvr>
                                        <p:cTn id="3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Stationary Phase </a:t>
            </a:r>
            <a:r>
              <a:rPr lang="en-US" dirty="0" smtClean="0">
                <a:solidFill>
                  <a:srgbClr val="002060"/>
                </a:solidFill>
              </a:rPr>
              <a:t>II</a:t>
            </a:r>
            <a:endParaRPr lang="en-US" dirty="0"/>
          </a:p>
        </p:txBody>
      </p:sp>
      <p:sp>
        <p:nvSpPr>
          <p:cNvPr id="2" name="Content Placeholder 1"/>
          <p:cNvSpPr>
            <a:spLocks noGrp="1"/>
          </p:cNvSpPr>
          <p:nvPr>
            <p:ph idx="1"/>
          </p:nvPr>
        </p:nvSpPr>
        <p:spPr>
          <a:xfrm>
            <a:off x="457200" y="1524000"/>
            <a:ext cx="8382000" cy="5181600"/>
          </a:xfrm>
        </p:spPr>
        <p:txBody>
          <a:bodyPr>
            <a:noAutofit/>
          </a:bodyPr>
          <a:lstStyle/>
          <a:p>
            <a:r>
              <a:rPr lang="en-US" sz="1600" dirty="0"/>
              <a:t>By reacting these stationary phases with a </a:t>
            </a:r>
            <a:r>
              <a:rPr lang="en-US" sz="1600" dirty="0" err="1"/>
              <a:t>silyl</a:t>
            </a:r>
            <a:r>
              <a:rPr lang="en-US" sz="1600" dirty="0"/>
              <a:t> compound or a long-chain hydrocarbon (C-18), the polarity of the stationary phase can be </a:t>
            </a:r>
            <a:r>
              <a:rPr lang="en-US" sz="1600" dirty="0" smtClean="0"/>
              <a:t>reversed (heavily used on HPLC). </a:t>
            </a:r>
          </a:p>
          <a:p>
            <a:r>
              <a:rPr lang="en-US" sz="1600" dirty="0" smtClean="0"/>
              <a:t>Sugar </a:t>
            </a:r>
            <a:r>
              <a:rPr lang="en-US" sz="1600" dirty="0"/>
              <a:t>or amino acid derivatives are used as stationary phase to separate chiral compounds </a:t>
            </a:r>
            <a:r>
              <a:rPr lang="en-US" sz="1600" dirty="0" smtClean="0"/>
              <a:t/>
            </a:r>
            <a:br>
              <a:rPr lang="en-US" sz="1600" dirty="0" smtClean="0"/>
            </a:br>
            <a:r>
              <a:rPr lang="en-US" sz="1600" dirty="0" smtClean="0"/>
              <a:t>i.e</a:t>
            </a:r>
            <a:r>
              <a:rPr lang="en-US" sz="1600" dirty="0"/>
              <a:t>., enantiomers of camphor in HPLC or GC, chiral </a:t>
            </a:r>
            <a:r>
              <a:rPr lang="en-US" sz="1600" dirty="0" smtClean="0"/>
              <a:t>epoxides, </a:t>
            </a:r>
            <a:r>
              <a:rPr lang="en-US" sz="1600" dirty="0"/>
              <a:t>etc. </a:t>
            </a:r>
            <a:endParaRPr lang="en-US" sz="1600" dirty="0" smtClean="0"/>
          </a:p>
          <a:p>
            <a:r>
              <a:rPr lang="en-US" sz="1600" dirty="0" smtClean="0"/>
              <a:t>However</a:t>
            </a:r>
            <a:r>
              <a:rPr lang="en-US" sz="1600" dirty="0"/>
              <a:t>, not every chromatographic process is based on adsorption of  the compound </a:t>
            </a:r>
            <a:r>
              <a:rPr lang="en-US" sz="1600" dirty="0" smtClean="0"/>
              <a:t>on </a:t>
            </a:r>
            <a:br>
              <a:rPr lang="en-US" sz="1600" dirty="0" smtClean="0"/>
            </a:br>
            <a:r>
              <a:rPr lang="en-US" sz="1600" dirty="0" smtClean="0"/>
              <a:t>a </a:t>
            </a:r>
            <a:r>
              <a:rPr lang="en-US" sz="1600" dirty="0"/>
              <a:t>stationary phase. In GC, partition chromatography is used, where </a:t>
            </a:r>
            <a:r>
              <a:rPr lang="en-US" sz="1600" dirty="0" smtClean="0"/>
              <a:t>the </a:t>
            </a:r>
            <a:r>
              <a:rPr lang="en-US" sz="1600" dirty="0"/>
              <a:t>solute equilibrates between the stationary, liquid phase and the mobile phase, </a:t>
            </a:r>
            <a:r>
              <a:rPr lang="en-US" sz="1600" dirty="0" smtClean="0"/>
              <a:t>the </a:t>
            </a:r>
            <a:r>
              <a:rPr lang="en-US" sz="1600" dirty="0"/>
              <a:t>carrier gas. </a:t>
            </a:r>
            <a:endParaRPr lang="en-US" sz="1600" dirty="0" smtClean="0"/>
          </a:p>
          <a:p>
            <a:r>
              <a:rPr lang="en-US" sz="1600" dirty="0" smtClean="0"/>
              <a:t>Ion-exchange </a:t>
            </a:r>
            <a:r>
              <a:rPr lang="en-US" sz="1600" dirty="0"/>
              <a:t>chromatography utilizes </a:t>
            </a:r>
            <a:r>
              <a:rPr lang="en-US" sz="1600" dirty="0" smtClean="0"/>
              <a:t>resins </a:t>
            </a:r>
            <a:br>
              <a:rPr lang="en-US" sz="1600" dirty="0" smtClean="0"/>
            </a:br>
            <a:r>
              <a:rPr lang="en-US" sz="1600" dirty="0" smtClean="0"/>
              <a:t>that </a:t>
            </a:r>
            <a:r>
              <a:rPr lang="en-US" sz="1600" dirty="0"/>
              <a:t>have </a:t>
            </a:r>
            <a:r>
              <a:rPr lang="en-US" sz="1600" dirty="0" err="1"/>
              <a:t>sulfon</a:t>
            </a:r>
            <a:r>
              <a:rPr lang="en-US" sz="1600" dirty="0"/>
              <a:t> (-SO</a:t>
            </a:r>
            <a:r>
              <a:rPr lang="en-US" sz="1600" baseline="-25000" dirty="0"/>
              <a:t>3</a:t>
            </a:r>
            <a:r>
              <a:rPr lang="en-US" sz="1600" baseline="30000" dirty="0"/>
              <a:t>-</a:t>
            </a:r>
            <a:r>
              <a:rPr lang="en-US" sz="1600" dirty="0"/>
              <a:t>) or ammonium groups </a:t>
            </a:r>
            <a:r>
              <a:rPr lang="en-US" sz="1600" dirty="0" smtClean="0"/>
              <a:t/>
            </a:r>
            <a:br>
              <a:rPr lang="en-US" sz="1600" dirty="0" smtClean="0"/>
            </a:br>
            <a:r>
              <a:rPr lang="en-US" sz="1600" dirty="0" smtClean="0"/>
              <a:t>(-</a:t>
            </a:r>
            <a:r>
              <a:rPr lang="en-US" sz="1600" dirty="0"/>
              <a:t>NR</a:t>
            </a:r>
            <a:r>
              <a:rPr lang="en-US" sz="1600" baseline="-25000" dirty="0"/>
              <a:t>3</a:t>
            </a:r>
            <a:r>
              <a:rPr lang="en-US" sz="1600" baseline="30000" dirty="0"/>
              <a:t>+</a:t>
            </a:r>
            <a:r>
              <a:rPr lang="en-US" sz="1600" dirty="0"/>
              <a:t>) on their surface that can bind ions </a:t>
            </a:r>
            <a:r>
              <a:rPr lang="en-US" sz="1600" dirty="0" smtClean="0"/>
              <a:t/>
            </a:r>
            <a:br>
              <a:rPr lang="en-US" sz="1600" dirty="0" smtClean="0"/>
            </a:br>
            <a:r>
              <a:rPr lang="en-US" sz="1600" dirty="0" smtClean="0"/>
              <a:t>using </a:t>
            </a:r>
            <a:r>
              <a:rPr lang="en-US" sz="1600" dirty="0"/>
              <a:t>electrostatic </a:t>
            </a:r>
            <a:r>
              <a:rPr lang="en-US" sz="1600" dirty="0" smtClean="0"/>
              <a:t>forces (i.e., water purification), </a:t>
            </a:r>
          </a:p>
        </p:txBody>
      </p:sp>
      <p:pic>
        <p:nvPicPr>
          <p:cNvPr id="16388" name="Picture 4" descr="http://www.axeonwater.com/blog/wp-content/uploads/2014/03/Ion-Exchange-Diagram-LR-300x2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05200"/>
            <a:ext cx="3124200" cy="278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6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6388"/>
                                        </p:tgtEl>
                                        <p:attrNameLst>
                                          <p:attrName>style.visibility</p:attrName>
                                        </p:attrNameLst>
                                      </p:cBhvr>
                                      <p:to>
                                        <p:strVal val="visible"/>
                                      </p:to>
                                    </p:set>
                                    <p:anim calcmode="lin" valueType="num">
                                      <p:cBhvr>
                                        <p:cTn id="20" dur="500" fill="hold"/>
                                        <p:tgtEl>
                                          <p:spTgt spid="16388"/>
                                        </p:tgtEl>
                                        <p:attrNameLst>
                                          <p:attrName>ppt_w</p:attrName>
                                        </p:attrNameLst>
                                      </p:cBhvr>
                                      <p:tavLst>
                                        <p:tav tm="0">
                                          <p:val>
                                            <p:fltVal val="0"/>
                                          </p:val>
                                        </p:tav>
                                        <p:tav tm="100000">
                                          <p:val>
                                            <p:strVal val="#ppt_w"/>
                                          </p:val>
                                        </p:tav>
                                      </p:tavLst>
                                    </p:anim>
                                    <p:anim calcmode="lin" valueType="num">
                                      <p:cBhvr>
                                        <p:cTn id="21" dur="500" fill="hold"/>
                                        <p:tgtEl>
                                          <p:spTgt spid="16388"/>
                                        </p:tgtEl>
                                        <p:attrNameLst>
                                          <p:attrName>ppt_h</p:attrName>
                                        </p:attrNameLst>
                                      </p:cBhvr>
                                      <p:tavLst>
                                        <p:tav tm="0">
                                          <p:val>
                                            <p:fltVal val="0"/>
                                          </p:val>
                                        </p:tav>
                                        <p:tav tm="100000">
                                          <p:val>
                                            <p:strVal val="#ppt_h"/>
                                          </p:val>
                                        </p:tav>
                                      </p:tavLst>
                                    </p:anim>
                                    <p:animEffect transition="in" filter="fade">
                                      <p:cBhvr>
                                        <p:cTn id="2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Stationary </a:t>
            </a:r>
            <a:r>
              <a:rPr lang="en-US" dirty="0">
                <a:solidFill>
                  <a:srgbClr val="002060"/>
                </a:solidFill>
              </a:rPr>
              <a:t>Phase </a:t>
            </a:r>
            <a:r>
              <a:rPr lang="en-US" dirty="0" smtClean="0">
                <a:solidFill>
                  <a:srgbClr val="002060"/>
                </a:solidFill>
              </a:rPr>
              <a:t>III</a:t>
            </a:r>
            <a:endParaRPr lang="en-US" dirty="0"/>
          </a:p>
        </p:txBody>
      </p:sp>
      <p:sp>
        <p:nvSpPr>
          <p:cNvPr id="3" name="Content Placeholder 2"/>
          <p:cNvSpPr>
            <a:spLocks noGrp="1"/>
          </p:cNvSpPr>
          <p:nvPr>
            <p:ph idx="1"/>
          </p:nvPr>
        </p:nvSpPr>
        <p:spPr>
          <a:xfrm>
            <a:off x="457200" y="1600200"/>
            <a:ext cx="6324600" cy="4525963"/>
          </a:xfrm>
        </p:spPr>
        <p:txBody>
          <a:bodyPr>
            <a:noAutofit/>
          </a:bodyPr>
          <a:lstStyle/>
          <a:p>
            <a:r>
              <a:rPr lang="en-US" sz="2400" dirty="0" smtClean="0"/>
              <a:t>In </a:t>
            </a:r>
            <a:r>
              <a:rPr lang="en-US" sz="2400" dirty="0"/>
              <a:t>molecular exclusion chromatography, molecules are separated by size. Larger molecules pass through the column more quickly because they are too large for </a:t>
            </a:r>
            <a:r>
              <a:rPr lang="en-US" sz="2400" dirty="0" smtClean="0"/>
              <a:t>the</a:t>
            </a:r>
            <a:br>
              <a:rPr lang="en-US" sz="2400" dirty="0" smtClean="0"/>
            </a:br>
            <a:r>
              <a:rPr lang="en-US" sz="2400" dirty="0" smtClean="0"/>
              <a:t> </a:t>
            </a:r>
            <a:r>
              <a:rPr lang="en-US" sz="2400" dirty="0"/>
              <a:t>pores to diffuse into them. </a:t>
            </a:r>
            <a:endParaRPr lang="en-US" sz="2400" dirty="0" smtClean="0"/>
          </a:p>
          <a:p>
            <a:endParaRPr lang="en-US" sz="2400" dirty="0"/>
          </a:p>
          <a:p>
            <a:endParaRPr lang="en-US" sz="2400" dirty="0"/>
          </a:p>
          <a:p>
            <a:r>
              <a:rPr lang="en-US" sz="2400" dirty="0"/>
              <a:t>Finally, affinity chromatography employs the specific interaction of the solute with  a second molecule that is covalently attached to the stationary phase i.e., antibody. </a:t>
            </a:r>
          </a:p>
          <a:p>
            <a:endParaRPr lang="en-US" sz="2400" dirty="0"/>
          </a:p>
          <a:p>
            <a:endParaRPr lang="en-US" sz="2400" dirty="0"/>
          </a:p>
        </p:txBody>
      </p:sp>
      <p:pic>
        <p:nvPicPr>
          <p:cNvPr id="4" name="Picture 2" descr="http://www.bio.davidson.edu/Courses/Molbio/MolStudents/01grnoland/pursamm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95800"/>
            <a:ext cx="2209800" cy="184418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upload.wikimedia.org/wikipedia/commons/0/01/GPC_Trennung_Carto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1597231"/>
            <a:ext cx="1778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5638800"/>
            <a:ext cx="6705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524000"/>
            <a:ext cx="8458200" cy="5029200"/>
          </a:xfrm>
          <a:noFill/>
        </p:spPr>
        <p:txBody>
          <a:bodyPr>
            <a:normAutofit fontScale="55000" lnSpcReduction="20000"/>
          </a:bodyPr>
          <a:lstStyle/>
          <a:p>
            <a:r>
              <a:rPr lang="en-US" b="1" dirty="0" smtClean="0">
                <a:solidFill>
                  <a:srgbClr val="660066"/>
                </a:solidFill>
              </a:rPr>
              <a:t>Mobile phase=solvent</a:t>
            </a:r>
          </a:p>
          <a:p>
            <a:pPr lvl="1">
              <a:buFont typeface="Arial" panose="020B0604020202020204" pitchFamily="34" charset="0"/>
              <a:buChar char="•"/>
            </a:pPr>
            <a:r>
              <a:rPr lang="en-US" dirty="0" smtClean="0">
                <a:solidFill>
                  <a:schemeClr val="tx1"/>
                </a:solidFill>
              </a:rPr>
              <a:t>The eluting power of the mobile phase </a:t>
            </a:r>
            <a:r>
              <a:rPr lang="en-US" dirty="0">
                <a:solidFill>
                  <a:schemeClr val="tx1"/>
                </a:solidFill>
              </a:rPr>
              <a:t>d</a:t>
            </a:r>
            <a:r>
              <a:rPr lang="en-US" dirty="0" smtClean="0">
                <a:solidFill>
                  <a:schemeClr val="tx1"/>
                </a:solidFill>
              </a:rPr>
              <a:t>epends on the polarity of the solvent vs. the polarity </a:t>
            </a:r>
            <a:br>
              <a:rPr lang="en-US" dirty="0" smtClean="0">
                <a:solidFill>
                  <a:schemeClr val="tx1"/>
                </a:solidFill>
              </a:rPr>
            </a:br>
            <a:r>
              <a:rPr lang="en-US" dirty="0" smtClean="0">
                <a:solidFill>
                  <a:schemeClr val="tx1"/>
                </a:solidFill>
              </a:rPr>
              <a:t>f the stationary phase: </a:t>
            </a: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sz="2800" dirty="0" smtClean="0">
              <a:solidFill>
                <a:schemeClr val="tx1"/>
              </a:solidFill>
            </a:endParaRPr>
          </a:p>
          <a:p>
            <a:pPr lvl="1">
              <a:buFont typeface="Arial" panose="020B0604020202020204" pitchFamily="34" charset="0"/>
              <a:buChar char="•"/>
            </a:pPr>
            <a:endParaRPr lang="en-US" sz="2800" dirty="0" smtClean="0">
              <a:solidFill>
                <a:schemeClr val="tx1"/>
              </a:solidFill>
            </a:endParaRPr>
          </a:p>
          <a:p>
            <a:pPr lvl="1">
              <a:buFont typeface="Arial" panose="020B0604020202020204" pitchFamily="34" charset="0"/>
              <a:buChar char="•"/>
            </a:pPr>
            <a:endParaRPr lang="en-US" sz="2800" dirty="0" smtClean="0">
              <a:solidFill>
                <a:schemeClr val="tx1"/>
              </a:solidFill>
            </a:endParaRPr>
          </a:p>
          <a:p>
            <a:pPr lvl="1">
              <a:buFont typeface="Arial" panose="020B0604020202020204" pitchFamily="34" charset="0"/>
              <a:buChar char="•"/>
            </a:pPr>
            <a:r>
              <a:rPr lang="en-US" dirty="0" smtClean="0">
                <a:solidFill>
                  <a:schemeClr val="tx1"/>
                </a:solidFill>
              </a:rPr>
              <a:t>Polar solvents i.e., alcohols have a high eluting power on polar stationary phases because they interact strongly with the polar stationary phase via being a hydrogen bonding donor </a:t>
            </a:r>
            <a:r>
              <a:rPr lang="en-US" b="1" dirty="0" smtClean="0">
                <a:solidFill>
                  <a:schemeClr val="tx1"/>
                </a:solidFill>
              </a:rPr>
              <a:t>and</a:t>
            </a:r>
            <a:r>
              <a:rPr lang="en-US" dirty="0" smtClean="0">
                <a:solidFill>
                  <a:schemeClr val="tx1"/>
                </a:solidFill>
              </a:rPr>
              <a:t> a hydrogen bond acceptor).</a:t>
            </a:r>
          </a:p>
          <a:p>
            <a:pPr lvl="1">
              <a:buFont typeface="Arial" panose="020B0604020202020204" pitchFamily="34" charset="0"/>
              <a:buChar char="•"/>
            </a:pPr>
            <a:r>
              <a:rPr lang="en-US" dirty="0" smtClean="0">
                <a:solidFill>
                  <a:schemeClr val="tx1"/>
                </a:solidFill>
              </a:rPr>
              <a:t>Solvents like acetone, ethyl acetate and diethyl ether are only hydrogen bond acceptors.</a:t>
            </a:r>
          </a:p>
          <a:p>
            <a:pPr lvl="1">
              <a:buFont typeface="Arial" panose="020B0604020202020204" pitchFamily="34" charset="0"/>
              <a:buChar char="•"/>
            </a:pPr>
            <a:r>
              <a:rPr lang="en-US" dirty="0" smtClean="0">
                <a:solidFill>
                  <a:schemeClr val="tx1"/>
                </a:solidFill>
              </a:rPr>
              <a:t>Non-polar solvents i.e., toluene, hexane, etc. have a low eluting power on polar stationary phases because their interaction with polar stationary phase is weak </a:t>
            </a:r>
            <a:r>
              <a:rPr lang="en-US" dirty="0" smtClean="0">
                <a:solidFill>
                  <a:srgbClr val="FF0000"/>
                </a:solidFill>
                <a:sym typeface="Wingdings"/>
              </a:rPr>
              <a:t></a:t>
            </a:r>
            <a:r>
              <a:rPr lang="en-US" dirty="0" smtClean="0">
                <a:solidFill>
                  <a:schemeClr val="tx1"/>
                </a:solidFill>
                <a:sym typeface="Wingdings"/>
              </a:rPr>
              <a:t> </a:t>
            </a:r>
            <a:r>
              <a:rPr lang="en-US" dirty="0" smtClean="0">
                <a:solidFill>
                  <a:schemeClr val="tx1"/>
                </a:solidFill>
              </a:rPr>
              <a:t>weakly polar compounds interact stronger with the stationary phase than the solvent.</a:t>
            </a:r>
          </a:p>
          <a:p>
            <a:pPr lvl="1">
              <a:buFont typeface="Arial" panose="020B0604020202020204" pitchFamily="34" charset="0"/>
              <a:buChar char="•"/>
            </a:pPr>
            <a:r>
              <a:rPr lang="en-US" dirty="0" smtClean="0">
                <a:solidFill>
                  <a:schemeClr val="tx1"/>
                </a:solidFill>
              </a:rPr>
              <a:t>The general affinity of functional groups towards silica is: </a:t>
            </a:r>
          </a:p>
          <a:p>
            <a:pPr lvl="1">
              <a:buFont typeface="Arial" panose="020B0604020202020204" pitchFamily="34" charset="0"/>
              <a:buChar char="•"/>
            </a:pPr>
            <a:r>
              <a:rPr lang="en-US" dirty="0" smtClean="0">
                <a:solidFill>
                  <a:schemeClr val="tx1"/>
                </a:solidFill>
              </a:rPr>
              <a:t>	</a:t>
            </a:r>
            <a:br>
              <a:rPr lang="en-US" dirty="0" smtClean="0">
                <a:solidFill>
                  <a:schemeClr val="tx1"/>
                </a:solidFill>
              </a:rPr>
            </a:br>
            <a:r>
              <a:rPr lang="en-US" dirty="0" smtClean="0">
                <a:solidFill>
                  <a:schemeClr val="tx1"/>
                </a:solidFill>
              </a:rPr>
              <a:t>    </a:t>
            </a:r>
            <a:r>
              <a:rPr lang="en-US" b="1" dirty="0" smtClean="0">
                <a:solidFill>
                  <a:srgbClr val="C00000"/>
                </a:solidFill>
              </a:rPr>
              <a:t>ionic </a:t>
            </a:r>
            <a:r>
              <a:rPr lang="en-US" b="1" dirty="0">
                <a:solidFill>
                  <a:srgbClr val="C00000"/>
                </a:solidFill>
              </a:rPr>
              <a:t>&gt; acids/bases &gt; amides &gt; alcohols &gt; ketones &gt; aldehydes &gt;  esters &gt; ethers &gt; </a:t>
            </a:r>
            <a:r>
              <a:rPr lang="en-US" b="1" dirty="0" smtClean="0">
                <a:solidFill>
                  <a:srgbClr val="C00000"/>
                </a:solidFill>
              </a:rPr>
              <a:t/>
            </a:r>
            <a:br>
              <a:rPr lang="en-US" b="1" dirty="0" smtClean="0">
                <a:solidFill>
                  <a:srgbClr val="C00000"/>
                </a:solidFill>
              </a:rPr>
            </a:br>
            <a:r>
              <a:rPr lang="en-US" b="1" dirty="0" smtClean="0">
                <a:solidFill>
                  <a:srgbClr val="C00000"/>
                </a:solidFill>
              </a:rPr>
              <a:t>    halides </a:t>
            </a:r>
            <a:r>
              <a:rPr lang="en-US" b="1" dirty="0">
                <a:solidFill>
                  <a:srgbClr val="C00000"/>
                </a:solidFill>
              </a:rPr>
              <a:t>&gt; unsaturated hydrocarbons &gt; saturated </a:t>
            </a:r>
            <a:r>
              <a:rPr lang="en-US" b="1" dirty="0" smtClean="0">
                <a:solidFill>
                  <a:srgbClr val="C00000"/>
                </a:solidFill>
              </a:rPr>
              <a:t>hydrocarbons</a:t>
            </a:r>
            <a:endParaRPr lang="en-US" b="1" dirty="0" smtClean="0">
              <a:solidFill>
                <a:schemeClr val="tx1"/>
              </a:solidFill>
            </a:endParaRPr>
          </a:p>
          <a:p>
            <a:pPr lvl="1">
              <a:buFont typeface="Arial" panose="020B0604020202020204" pitchFamily="34" charset="0"/>
              <a:buChar char="•"/>
            </a:pPr>
            <a:endParaRPr lang="en-US" dirty="0" smtClean="0">
              <a:solidFill>
                <a:schemeClr val="tx1"/>
              </a:solidFill>
            </a:endParaRPr>
          </a:p>
        </p:txBody>
      </p:sp>
      <p:sp>
        <p:nvSpPr>
          <p:cNvPr id="3" name="Title 2"/>
          <p:cNvSpPr>
            <a:spLocks noGrp="1"/>
          </p:cNvSpPr>
          <p:nvPr>
            <p:ph type="title"/>
          </p:nvPr>
        </p:nvSpPr>
        <p:spPr/>
        <p:txBody>
          <a:bodyPr/>
          <a:lstStyle/>
          <a:p>
            <a:pPr algn="ctr"/>
            <a:r>
              <a:rPr lang="en-US" dirty="0" smtClean="0">
                <a:solidFill>
                  <a:srgbClr val="002060"/>
                </a:solidFill>
              </a:rPr>
              <a:t>Mobile Phase</a:t>
            </a:r>
            <a:endParaRPr lang="en-US" dirty="0"/>
          </a:p>
        </p:txBody>
      </p:sp>
      <p:pic>
        <p:nvPicPr>
          <p:cNvPr id="6" name="Picture 5"/>
          <p:cNvPicPr>
            <a:picLocks noChangeAspect="1"/>
          </p:cNvPicPr>
          <p:nvPr/>
        </p:nvPicPr>
        <p:blipFill>
          <a:blip r:embed="rId2" cstate="print"/>
          <a:srcRect/>
          <a:stretch>
            <a:fillRect/>
          </a:stretch>
        </p:blipFill>
        <p:spPr bwMode="auto">
          <a:xfrm>
            <a:off x="2050542" y="2286000"/>
            <a:ext cx="4959858" cy="1488694"/>
          </a:xfrm>
          <a:prstGeom prst="rect">
            <a:avLst/>
          </a:prstGeom>
          <a:solidFill>
            <a:srgbClr val="FFFF00"/>
          </a:solidFill>
          <a:ln w="9525">
            <a:noFill/>
            <a:miter lim="800000"/>
            <a:headEnd/>
            <a:tailEnd/>
          </a:ln>
        </p:spPr>
      </p:pic>
      <p:sp>
        <p:nvSpPr>
          <p:cNvPr id="7" name="Rectangle 6"/>
          <p:cNvSpPr/>
          <p:nvPr/>
        </p:nvSpPr>
        <p:spPr>
          <a:xfrm>
            <a:off x="4038600" y="2286000"/>
            <a:ext cx="838200" cy="548640"/>
          </a:xfrm>
          <a:prstGeom prst="rect">
            <a:avLst/>
          </a:prstGeom>
          <a:noFill/>
          <a:ln w="19050">
            <a:solidFill>
              <a:srgbClr val="00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2834640"/>
            <a:ext cx="838200" cy="36576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9" name="Rectangle 8"/>
          <p:cNvSpPr/>
          <p:nvPr/>
        </p:nvSpPr>
        <p:spPr>
          <a:xfrm>
            <a:off x="4038600" y="3459480"/>
            <a:ext cx="838200" cy="274320"/>
          </a:xfrm>
          <a:prstGeom prst="rect">
            <a:avLst/>
          </a:prstGeom>
          <a:noFill/>
          <a:ln w="19050">
            <a:solidFill>
              <a:srgbClr val="33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50505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animEffect transition="in" filter="barn(inVertical)">
                                      <p:cBhvr>
                                        <p:cTn id="20" dur="500"/>
                                        <p:tgtEl>
                                          <p:spTgt spid="2">
                                            <p:txEl>
                                              <p:pRg st="9" end="9"/>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barn(inVertical)">
                                      <p:cBhvr>
                                        <p:cTn id="28" dur="500"/>
                                        <p:tgtEl>
                                          <p:spTgt spid="2">
                                            <p:txEl>
                                              <p:pRg st="10" end="10"/>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barn(inVertical)">
                                      <p:cBhvr>
                                        <p:cTn id="36" dur="500"/>
                                        <p:tgtEl>
                                          <p:spTgt spid="2">
                                            <p:txEl>
                                              <p:pRg st="11" end="11"/>
                                            </p:tx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barn(inVertical)">
                                      <p:cBhvr>
                                        <p:cTn id="44" dur="500"/>
                                        <p:tgtEl>
                                          <p:spTgt spid="2">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barn(inVertical)">
                                      <p:cBhvr>
                                        <p:cTn id="49" dur="500"/>
                                        <p:tgtEl>
                                          <p:spTgt spid="2">
                                            <p:txEl>
                                              <p:pRg st="13" end="13"/>
                                            </p:tx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Column Chromatography-Theory</a:t>
            </a:r>
            <a:endParaRPr lang="en-US" dirty="0">
              <a:solidFill>
                <a:srgbClr val="002060"/>
              </a:solidFill>
            </a:endParaRPr>
          </a:p>
        </p:txBody>
      </p:sp>
      <p:sp>
        <p:nvSpPr>
          <p:cNvPr id="2" name="Content Placeholder 1"/>
          <p:cNvSpPr>
            <a:spLocks noGrp="1"/>
          </p:cNvSpPr>
          <p:nvPr>
            <p:ph idx="1"/>
          </p:nvPr>
        </p:nvSpPr>
        <p:spPr>
          <a:xfrm>
            <a:off x="457200" y="1524000"/>
            <a:ext cx="5943600" cy="4572000"/>
          </a:xfrm>
        </p:spPr>
        <p:txBody>
          <a:bodyPr>
            <a:normAutofit fontScale="70000" lnSpcReduction="20000"/>
          </a:bodyPr>
          <a:lstStyle/>
          <a:p>
            <a:r>
              <a:rPr lang="en-US" dirty="0" smtClean="0"/>
              <a:t>The stationary phase is placed leveled in a tube (pipette, burette or large glass column). </a:t>
            </a:r>
          </a:p>
          <a:p>
            <a:r>
              <a:rPr lang="en-US" dirty="0" smtClean="0"/>
              <a:t>The compounds (A and B) that have to be separated are dissolved in a suitable solvent  (low polarity for polar stationary phases) and  the solution is applied to the stationary phase.</a:t>
            </a:r>
          </a:p>
          <a:p>
            <a:r>
              <a:rPr lang="en-US" dirty="0" smtClean="0"/>
              <a:t>The solution migrates through the column due  to the gravity and separates the compound based their different interaction with the stationary phase.</a:t>
            </a:r>
          </a:p>
          <a:p>
            <a:r>
              <a:rPr lang="en-US" dirty="0" smtClean="0"/>
              <a:t>In this example, compound B interacts stronger with the stationary phase and therefore elutes later (the grey tubes are just filled with the mobile phase).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40695995"/>
              </p:ext>
            </p:extLst>
          </p:nvPr>
        </p:nvGraphicFramePr>
        <p:xfrm>
          <a:off x="6464300" y="4648200"/>
          <a:ext cx="2111644" cy="1524000"/>
        </p:xfrm>
        <a:graphic>
          <a:graphicData uri="http://schemas.openxmlformats.org/presentationml/2006/ole">
            <mc:AlternateContent xmlns:mc="http://schemas.openxmlformats.org/markup-compatibility/2006">
              <mc:Choice xmlns:v="urn:schemas-microsoft-com:vml" Requires="v">
                <p:oleObj spid="_x0000_s14374" name="CS ChemDraw Drawing" r:id="rId3" imgW="3114743" imgH="2247451" progId="ChemDraw.Document.6.0">
                  <p:embed/>
                </p:oleObj>
              </mc:Choice>
              <mc:Fallback>
                <p:oleObj name="CS ChemDraw Drawing" r:id="rId3" imgW="3114743" imgH="2247451" progId="ChemDraw.Document.6.0">
                  <p:embed/>
                  <p:pic>
                    <p:nvPicPr>
                      <p:cNvPr id="0" name=""/>
                      <p:cNvPicPr/>
                      <p:nvPr/>
                    </p:nvPicPr>
                    <p:blipFill>
                      <a:blip r:embed="rId4"/>
                      <a:stretch>
                        <a:fillRect/>
                      </a:stretch>
                    </p:blipFill>
                    <p:spPr>
                      <a:xfrm>
                        <a:off x="6464300" y="4648200"/>
                        <a:ext cx="2111644" cy="1524000"/>
                      </a:xfrm>
                      <a:prstGeom prst="rect">
                        <a:avLst/>
                      </a:prstGeom>
                      <a:solidFill>
                        <a:schemeClr val="bg1">
                          <a:lumMod val="75000"/>
                        </a:schemeClr>
                      </a:solidFill>
                    </p:spPr>
                  </p:pic>
                </p:oleObj>
              </mc:Fallback>
            </mc:AlternateContent>
          </a:graphicData>
        </a:graphic>
      </p:graphicFrame>
      <p:grpSp>
        <p:nvGrpSpPr>
          <p:cNvPr id="29" name="Group 28"/>
          <p:cNvGrpSpPr/>
          <p:nvPr/>
        </p:nvGrpSpPr>
        <p:grpSpPr>
          <a:xfrm>
            <a:off x="6464300" y="1637580"/>
            <a:ext cx="2209800" cy="2286000"/>
            <a:chOff x="6400800" y="1371600"/>
            <a:chExt cx="2209800" cy="2286000"/>
          </a:xfrm>
        </p:grpSpPr>
        <p:sp>
          <p:nvSpPr>
            <p:cNvPr id="17" name="Rectangle 16"/>
            <p:cNvSpPr/>
            <p:nvPr/>
          </p:nvSpPr>
          <p:spPr>
            <a:xfrm>
              <a:off x="6400800" y="1371600"/>
              <a:ext cx="2209800" cy="228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616700" y="1524000"/>
              <a:ext cx="323850" cy="1828800"/>
              <a:chOff x="6616700" y="1524000"/>
              <a:chExt cx="323850" cy="1828800"/>
            </a:xfrm>
          </p:grpSpPr>
          <p:cxnSp>
            <p:nvCxnSpPr>
              <p:cNvPr id="7" name="Straight Arrow Connector 6"/>
              <p:cNvCxnSpPr/>
              <p:nvPr/>
            </p:nvCxnSpPr>
            <p:spPr>
              <a:xfrm>
                <a:off x="6616700" y="1524000"/>
                <a:ext cx="0" cy="18288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34200" y="1524000"/>
                <a:ext cx="6350" cy="18288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629400" y="1831735"/>
                <a:ext cx="304800" cy="129540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372350" y="1524000"/>
              <a:ext cx="323850" cy="1828800"/>
              <a:chOff x="6616700" y="1524000"/>
              <a:chExt cx="323850" cy="1828800"/>
            </a:xfrm>
          </p:grpSpPr>
          <p:cxnSp>
            <p:nvCxnSpPr>
              <p:cNvPr id="19" name="Straight Arrow Connector 18"/>
              <p:cNvCxnSpPr/>
              <p:nvPr/>
            </p:nvCxnSpPr>
            <p:spPr>
              <a:xfrm>
                <a:off x="6616700" y="1524000"/>
                <a:ext cx="0" cy="18288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34200" y="1524000"/>
                <a:ext cx="6350" cy="18288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629400" y="1831735"/>
                <a:ext cx="304800" cy="129540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8077200" y="1524000"/>
              <a:ext cx="323850" cy="1828800"/>
              <a:chOff x="6616700" y="1524000"/>
              <a:chExt cx="323850" cy="1828800"/>
            </a:xfrm>
          </p:grpSpPr>
          <p:cxnSp>
            <p:nvCxnSpPr>
              <p:cNvPr id="23" name="Straight Arrow Connector 22"/>
              <p:cNvCxnSpPr/>
              <p:nvPr/>
            </p:nvCxnSpPr>
            <p:spPr>
              <a:xfrm>
                <a:off x="6616700" y="1524000"/>
                <a:ext cx="0" cy="18288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34200" y="1524000"/>
                <a:ext cx="6350" cy="18288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629400" y="1831735"/>
                <a:ext cx="304800" cy="129540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7379208" y="1831735"/>
              <a:ext cx="310896" cy="152400"/>
            </a:xfrm>
            <a:prstGeom prst="rect">
              <a:avLst/>
            </a:prstGeom>
            <a:solidFill>
              <a:srgbClr val="33CC33">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092440" y="2060335"/>
              <a:ext cx="310896" cy="152400"/>
            </a:xfrm>
            <a:prstGeom prst="rect">
              <a:avLst/>
            </a:prstGeom>
            <a:solidFill>
              <a:srgbClr val="00B0F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093075" y="2596910"/>
              <a:ext cx="310896" cy="152400"/>
            </a:xfrm>
            <a:prstGeom prst="rect">
              <a:avLst/>
            </a:prstGeom>
            <a:solidFill>
              <a:srgbClr val="FFFF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65771" y="2667000"/>
            <a:ext cx="1125629" cy="261610"/>
          </a:xfrm>
          <a:prstGeom prst="rect">
            <a:avLst/>
          </a:prstGeom>
          <a:noFill/>
          <a:scene3d>
            <a:camera prst="orthographicFront">
              <a:rot lat="0" lon="0" rev="5400000"/>
            </a:camera>
            <a:lightRig rig="threePt" dir="t"/>
          </a:scene3d>
        </p:spPr>
        <p:txBody>
          <a:bodyPr wrap="none" rtlCol="0">
            <a:spAutoFit/>
          </a:bodyPr>
          <a:lstStyle/>
          <a:p>
            <a:r>
              <a:rPr lang="en-US" sz="1100" dirty="0" smtClean="0"/>
              <a:t>Stationary Phase</a:t>
            </a:r>
            <a:endParaRPr lang="en-US" sz="1100" dirty="0"/>
          </a:p>
        </p:txBody>
      </p:sp>
      <p:sp>
        <p:nvSpPr>
          <p:cNvPr id="30" name="TextBox 29"/>
          <p:cNvSpPr txBox="1"/>
          <p:nvPr/>
        </p:nvSpPr>
        <p:spPr>
          <a:xfrm>
            <a:off x="7391400" y="2058499"/>
            <a:ext cx="410690" cy="230832"/>
          </a:xfrm>
          <a:prstGeom prst="rect">
            <a:avLst/>
          </a:prstGeom>
          <a:noFill/>
        </p:spPr>
        <p:txBody>
          <a:bodyPr wrap="none" rtlCol="0">
            <a:spAutoFit/>
          </a:bodyPr>
          <a:lstStyle/>
          <a:p>
            <a:r>
              <a:rPr lang="en-US" sz="900" dirty="0" smtClean="0"/>
              <a:t>A+B</a:t>
            </a:r>
            <a:endParaRPr lang="en-US" sz="900" dirty="0"/>
          </a:p>
        </p:txBody>
      </p:sp>
      <p:sp>
        <p:nvSpPr>
          <p:cNvPr id="32" name="TextBox 31"/>
          <p:cNvSpPr txBox="1"/>
          <p:nvPr/>
        </p:nvSpPr>
        <p:spPr>
          <a:xfrm>
            <a:off x="8196590" y="2278846"/>
            <a:ext cx="261610" cy="230832"/>
          </a:xfrm>
          <a:prstGeom prst="rect">
            <a:avLst/>
          </a:prstGeom>
          <a:noFill/>
        </p:spPr>
        <p:txBody>
          <a:bodyPr wrap="none" rtlCol="0">
            <a:spAutoFit/>
          </a:bodyPr>
          <a:lstStyle/>
          <a:p>
            <a:r>
              <a:rPr lang="en-US" sz="900" dirty="0"/>
              <a:t>B</a:t>
            </a:r>
          </a:p>
        </p:txBody>
      </p:sp>
      <p:sp>
        <p:nvSpPr>
          <p:cNvPr id="33" name="TextBox 32"/>
          <p:cNvSpPr txBox="1"/>
          <p:nvPr/>
        </p:nvSpPr>
        <p:spPr>
          <a:xfrm>
            <a:off x="8188980" y="2823674"/>
            <a:ext cx="268022" cy="230832"/>
          </a:xfrm>
          <a:prstGeom prst="rect">
            <a:avLst/>
          </a:prstGeom>
          <a:noFill/>
        </p:spPr>
        <p:txBody>
          <a:bodyPr wrap="none" rtlCol="0">
            <a:spAutoFit/>
          </a:bodyPr>
          <a:lstStyle/>
          <a:p>
            <a:r>
              <a:rPr lang="en-US" sz="900" dirty="0" smtClean="0"/>
              <a:t>A</a:t>
            </a:r>
            <a:endParaRPr lang="en-US" sz="900" dirty="0"/>
          </a:p>
        </p:txBody>
      </p:sp>
      <p:sp>
        <p:nvSpPr>
          <p:cNvPr id="31" name="Down Arrow 30"/>
          <p:cNvSpPr/>
          <p:nvPr/>
        </p:nvSpPr>
        <p:spPr>
          <a:xfrm>
            <a:off x="7484404" y="3968750"/>
            <a:ext cx="169591" cy="6032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7516154" y="1637580"/>
            <a:ext cx="169591" cy="37456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86815" y="4583668"/>
            <a:ext cx="2146742" cy="369332"/>
          </a:xfrm>
          <a:prstGeom prst="rect">
            <a:avLst/>
          </a:prstGeom>
          <a:noFill/>
        </p:spPr>
        <p:txBody>
          <a:bodyPr wrap="none" rtlCol="0">
            <a:spAutoFit/>
          </a:bodyPr>
          <a:lstStyle/>
          <a:p>
            <a:r>
              <a:rPr lang="en-US" b="1" dirty="0" smtClean="0"/>
              <a:t>1   2   3   4    5   6    7</a:t>
            </a:r>
            <a:endParaRPr lang="en-US" b="1" dirty="0"/>
          </a:p>
        </p:txBody>
      </p:sp>
    </p:spTree>
    <p:extLst>
      <p:ext uri="{BB962C8B-B14F-4D97-AF65-F5344CB8AC3E}">
        <p14:creationId xmlns:p14="http://schemas.microsoft.com/office/powerpoint/2010/main" val="32938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Carotenoids</a:t>
            </a:r>
            <a:endParaRPr lang="en-US" dirty="0">
              <a:solidFill>
                <a:srgbClr val="002060"/>
              </a:solidFill>
            </a:endParaRPr>
          </a:p>
        </p:txBody>
      </p:sp>
      <p:sp>
        <p:nvSpPr>
          <p:cNvPr id="2" name="Content Placeholder 1"/>
          <p:cNvSpPr>
            <a:spLocks noGrp="1"/>
          </p:cNvSpPr>
          <p:nvPr>
            <p:ph idx="1"/>
          </p:nvPr>
        </p:nvSpPr>
        <p:spPr>
          <a:xfrm>
            <a:off x="457200" y="1524000"/>
            <a:ext cx="5346532" cy="4876800"/>
          </a:xfrm>
        </p:spPr>
        <p:txBody>
          <a:bodyPr>
            <a:noAutofit/>
          </a:bodyPr>
          <a:lstStyle/>
          <a:p>
            <a:r>
              <a:rPr lang="en-US" sz="1600" dirty="0"/>
              <a:t>Spinach leaves contain chlorophyll a and chlorophyll b and </a:t>
            </a:r>
            <a:r>
              <a:rPr lang="en-US" sz="1600" dirty="0" smtClean="0">
                <a:sym typeface="Symbol"/>
              </a:rPr>
              <a:t></a:t>
            </a:r>
            <a:r>
              <a:rPr lang="en-US" sz="1600" dirty="0"/>
              <a:t>-carotene as major pigments. Chlorophylls a and b are the </a:t>
            </a:r>
            <a:r>
              <a:rPr lang="en-US" sz="1600" dirty="0" err="1" smtClean="0"/>
              <a:t>chlorin</a:t>
            </a:r>
            <a:r>
              <a:rPr lang="en-US" sz="1600" dirty="0" smtClean="0"/>
              <a:t> pigments </a:t>
            </a:r>
            <a:r>
              <a:rPr lang="en-US" sz="1600" dirty="0"/>
              <a:t>that make plants look green.  </a:t>
            </a:r>
            <a:endParaRPr lang="en-US" sz="1600" dirty="0" smtClean="0"/>
          </a:p>
          <a:p>
            <a:r>
              <a:rPr lang="en-US" sz="1600" dirty="0" smtClean="0"/>
              <a:t>The two forms of chlorophyll differ by the one group: chlorophyll a  has a methyl group in the place where chlorophyll b has an aldehyde function.</a:t>
            </a:r>
            <a:endParaRPr lang="en-US" sz="1600" dirty="0"/>
          </a:p>
          <a:p>
            <a:r>
              <a:rPr lang="en-US" sz="1600" dirty="0" smtClean="0"/>
              <a:t>Carotenoids </a:t>
            </a:r>
            <a:r>
              <a:rPr lang="en-US" sz="1600" dirty="0"/>
              <a:t>are part of a larger collection of plant-derived compounds called terpenes. These naturally occurring compounds contain 10, 15, 20, 25, 30 and 40 carbon atoms, which suggest that there is a compound with five carbon atoms that serves as their building </a:t>
            </a:r>
            <a:r>
              <a:rPr lang="en-US" sz="1600" dirty="0" smtClean="0"/>
              <a:t>block (isoprene).</a:t>
            </a:r>
            <a:endParaRPr lang="en-US" sz="1600" dirty="0"/>
          </a:p>
          <a:p>
            <a:r>
              <a:rPr lang="en-US" sz="1600" dirty="0" smtClean="0"/>
              <a:t>Note that </a:t>
            </a:r>
            <a:r>
              <a:rPr lang="en-US" sz="1600" dirty="0" smtClean="0">
                <a:sym typeface="Symbol"/>
              </a:rPr>
              <a:t></a:t>
            </a:r>
            <a:r>
              <a:rPr lang="en-US" sz="1600" dirty="0" smtClean="0"/>
              <a:t>-</a:t>
            </a:r>
            <a:r>
              <a:rPr lang="en-US" sz="1600" dirty="0"/>
              <a:t>carotene is a hydrocarbon and is </a:t>
            </a:r>
            <a:r>
              <a:rPr lang="en-US" sz="1600" dirty="0" smtClean="0"/>
              <a:t>nonpolar</a:t>
            </a:r>
            <a:r>
              <a:rPr lang="en-US" sz="1600" dirty="0"/>
              <a:t>.  </a:t>
            </a:r>
          </a:p>
          <a:p>
            <a:r>
              <a:rPr lang="en-US" sz="1600" dirty="0" smtClean="0"/>
              <a:t>Both </a:t>
            </a:r>
            <a:r>
              <a:rPr lang="en-US" sz="1600" dirty="0"/>
              <a:t>chlorophylls contain C-O and C-N </a:t>
            </a:r>
            <a:r>
              <a:rPr lang="en-US" sz="1600" dirty="0" smtClean="0"/>
              <a:t>bonds, </a:t>
            </a:r>
            <a:r>
              <a:rPr lang="en-US" sz="1600" dirty="0"/>
              <a:t>which are </a:t>
            </a:r>
            <a:r>
              <a:rPr lang="en-US" sz="1600" dirty="0" smtClean="0"/>
              <a:t>polar, </a:t>
            </a:r>
            <a:r>
              <a:rPr lang="en-US" sz="1600" dirty="0"/>
              <a:t>and also contain magnesium bonded to </a:t>
            </a:r>
            <a:r>
              <a:rPr lang="en-US" sz="1600" dirty="0" smtClean="0"/>
              <a:t>nitrogen, </a:t>
            </a:r>
            <a:r>
              <a:rPr lang="en-US" sz="1600" dirty="0"/>
              <a:t>which is such a polar bond it is almost ionic.  </a:t>
            </a:r>
          </a:p>
          <a:p>
            <a:r>
              <a:rPr lang="en-US" sz="1600" dirty="0" smtClean="0"/>
              <a:t>Both </a:t>
            </a:r>
            <a:r>
              <a:rPr lang="en-US" sz="1600" dirty="0"/>
              <a:t>chlorophylls are much more polar than </a:t>
            </a:r>
            <a:r>
              <a:rPr lang="en-US" sz="1600" dirty="0" smtClean="0">
                <a:sym typeface="Symbol"/>
              </a:rPr>
              <a:t></a:t>
            </a:r>
            <a:r>
              <a:rPr lang="en-US" sz="1600" dirty="0" smtClean="0"/>
              <a:t>-</a:t>
            </a:r>
            <a:r>
              <a:rPr lang="en-US" sz="1600" dirty="0"/>
              <a:t>carotene.   </a:t>
            </a:r>
          </a:p>
          <a:p>
            <a:r>
              <a:rPr lang="en-US" sz="1600" dirty="0" err="1" smtClean="0"/>
              <a:t>Pheophytin</a:t>
            </a:r>
            <a:r>
              <a:rPr lang="en-US" sz="1600" dirty="0" smtClean="0"/>
              <a:t> a is chlorophyll a without the Mg-ion.</a:t>
            </a:r>
          </a:p>
          <a:p>
            <a:pPr marL="0" indent="0">
              <a:buNone/>
            </a:pPr>
            <a:endParaRPr lang="en-US" sz="1600" dirty="0"/>
          </a:p>
        </p:txBody>
      </p:sp>
      <p:pic>
        <p:nvPicPr>
          <p:cNvPr id="15364" name="Picture 4" descr="http://www.bio.miami.edu/dana/pix/chlorophyll_a_b.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732" y="1524000"/>
            <a:ext cx="3080084"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Skeletal formul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732" y="4267200"/>
            <a:ext cx="3126202" cy="562717"/>
          </a:xfrm>
          <a:prstGeom prst="rect">
            <a:avLst/>
          </a:prstGeom>
          <a:solidFill>
            <a:schemeClr val="bg1"/>
          </a:solidFill>
        </p:spPr>
      </p:pic>
      <p:pic>
        <p:nvPicPr>
          <p:cNvPr id="15368" name="Picture 8" descr="File:Phaeophytin a.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5029200"/>
            <a:ext cx="2952749" cy="1547812"/>
          </a:xfrm>
          <a:prstGeom prst="rect">
            <a:avLst/>
          </a:prstGeom>
          <a:solidFill>
            <a:schemeClr val="bg1"/>
          </a:solidFill>
        </p:spPr>
      </p:pic>
      <p:sp>
        <p:nvSpPr>
          <p:cNvPr id="4" name="Oval 3"/>
          <p:cNvSpPr/>
          <p:nvPr/>
        </p:nvSpPr>
        <p:spPr>
          <a:xfrm>
            <a:off x="5896099" y="1600200"/>
            <a:ext cx="304800" cy="304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5857270" y="2780336"/>
            <a:ext cx="369646" cy="36964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67400" y="5092711"/>
            <a:ext cx="979755" cy="261610"/>
          </a:xfrm>
          <a:prstGeom prst="rect">
            <a:avLst/>
          </a:prstGeom>
          <a:noFill/>
        </p:spPr>
        <p:txBody>
          <a:bodyPr wrap="none" rtlCol="0">
            <a:spAutoFit/>
          </a:bodyPr>
          <a:lstStyle/>
          <a:p>
            <a:r>
              <a:rPr lang="en-US" sz="1100" b="1" dirty="0" err="1">
                <a:solidFill>
                  <a:srgbClr val="660033"/>
                </a:solidFill>
              </a:rPr>
              <a:t>Pheophytin</a:t>
            </a:r>
            <a:r>
              <a:rPr lang="en-US" sz="1100" b="1" dirty="0">
                <a:solidFill>
                  <a:srgbClr val="660033"/>
                </a:solidFill>
              </a:rPr>
              <a:t> a</a:t>
            </a:r>
          </a:p>
        </p:txBody>
      </p:sp>
    </p:spTree>
    <p:extLst>
      <p:ext uri="{BB962C8B-B14F-4D97-AF65-F5344CB8AC3E}">
        <p14:creationId xmlns:p14="http://schemas.microsoft.com/office/powerpoint/2010/main" val="34460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animEffect transition="in" filter="fade">
                                      <p:cBhvr>
                                        <p:cTn id="9" dur="500"/>
                                        <p:tgtEl>
                                          <p:spTgt spid="1536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5366"/>
                                        </p:tgtEl>
                                        <p:attrNameLst>
                                          <p:attrName>style.visibility</p:attrName>
                                        </p:attrNameLst>
                                      </p:cBhvr>
                                      <p:to>
                                        <p:strVal val="visible"/>
                                      </p:to>
                                    </p:set>
                                    <p:anim calcmode="lin" valueType="num">
                                      <p:cBhvr>
                                        <p:cTn id="32" dur="500" fill="hold"/>
                                        <p:tgtEl>
                                          <p:spTgt spid="15366"/>
                                        </p:tgtEl>
                                        <p:attrNameLst>
                                          <p:attrName>ppt_w</p:attrName>
                                        </p:attrNameLst>
                                      </p:cBhvr>
                                      <p:tavLst>
                                        <p:tav tm="0">
                                          <p:val>
                                            <p:fltVal val="0"/>
                                          </p:val>
                                        </p:tav>
                                        <p:tav tm="100000">
                                          <p:val>
                                            <p:strVal val="#ppt_w"/>
                                          </p:val>
                                        </p:tav>
                                      </p:tavLst>
                                    </p:anim>
                                    <p:anim calcmode="lin" valueType="num">
                                      <p:cBhvr>
                                        <p:cTn id="33" dur="500" fill="hold"/>
                                        <p:tgtEl>
                                          <p:spTgt spid="15366"/>
                                        </p:tgtEl>
                                        <p:attrNameLst>
                                          <p:attrName>ppt_h</p:attrName>
                                        </p:attrNameLst>
                                      </p:cBhvr>
                                      <p:tavLst>
                                        <p:tav tm="0">
                                          <p:val>
                                            <p:fltVal val="0"/>
                                          </p:val>
                                        </p:tav>
                                        <p:tav tm="100000">
                                          <p:val>
                                            <p:strVal val="#ppt_h"/>
                                          </p:val>
                                        </p:tav>
                                      </p:tavLst>
                                    </p:anim>
                                    <p:animEffect transition="in" filter="fade">
                                      <p:cBhvr>
                                        <p:cTn id="34" dur="500"/>
                                        <p:tgtEl>
                                          <p:spTgt spid="1536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barn(inVertical)">
                                      <p:cBhvr>
                                        <p:cTn id="39" dur="5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barn(inVertical)">
                                      <p:cBhvr>
                                        <p:cTn id="44" dur="500"/>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barn(inVertical)">
                                      <p:cBhvr>
                                        <p:cTn id="49" dur="500"/>
                                        <p:tgtEl>
                                          <p:spTgt spid="2">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barn(inVertical)">
                                      <p:cBhvr>
                                        <p:cTn id="54" dur="500"/>
                                        <p:tgtEl>
                                          <p:spTgt spid="2">
                                            <p:txEl>
                                              <p:pRg st="6" end="6"/>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15368"/>
                                        </p:tgtEl>
                                        <p:attrNameLst>
                                          <p:attrName>style.visibility</p:attrName>
                                        </p:attrNameLst>
                                      </p:cBhvr>
                                      <p:to>
                                        <p:strVal val="visible"/>
                                      </p:to>
                                    </p:set>
                                    <p:anim calcmode="lin" valueType="num">
                                      <p:cBhvr>
                                        <p:cTn id="57" dur="500" fill="hold"/>
                                        <p:tgtEl>
                                          <p:spTgt spid="15368"/>
                                        </p:tgtEl>
                                        <p:attrNameLst>
                                          <p:attrName>ppt_w</p:attrName>
                                        </p:attrNameLst>
                                      </p:cBhvr>
                                      <p:tavLst>
                                        <p:tav tm="0">
                                          <p:val>
                                            <p:fltVal val="0"/>
                                          </p:val>
                                        </p:tav>
                                        <p:tav tm="100000">
                                          <p:val>
                                            <p:strVal val="#ppt_w"/>
                                          </p:val>
                                        </p:tav>
                                      </p:tavLst>
                                    </p:anim>
                                    <p:anim calcmode="lin" valueType="num">
                                      <p:cBhvr>
                                        <p:cTn id="58" dur="500" fill="hold"/>
                                        <p:tgtEl>
                                          <p:spTgt spid="15368"/>
                                        </p:tgtEl>
                                        <p:attrNameLst>
                                          <p:attrName>ppt_h</p:attrName>
                                        </p:attrNameLst>
                                      </p:cBhvr>
                                      <p:tavLst>
                                        <p:tav tm="0">
                                          <p:val>
                                            <p:fltVal val="0"/>
                                          </p:val>
                                        </p:tav>
                                        <p:tav tm="100000">
                                          <p:val>
                                            <p:strVal val="#ppt_h"/>
                                          </p:val>
                                        </p:tav>
                                      </p:tavLst>
                                    </p:anim>
                                    <p:animEffect transition="in" filter="fade">
                                      <p:cBhvr>
                                        <p:cTn id="59" dur="500"/>
                                        <p:tgtEl>
                                          <p:spTgt spid="1536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3298</TotalTime>
  <Words>1052</Words>
  <Application>Microsoft Office PowerPoint</Application>
  <PresentationFormat>On-screen Show (4:3)</PresentationFormat>
  <Paragraphs>190</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8" baseType="lpstr">
      <vt:lpstr>Arial</vt:lpstr>
      <vt:lpstr>Calibri</vt:lpstr>
      <vt:lpstr>Symbol</vt:lpstr>
      <vt:lpstr>Times New Roman</vt:lpstr>
      <vt:lpstr>Wingdings</vt:lpstr>
      <vt:lpstr>Office Theme</vt:lpstr>
      <vt:lpstr>CS ChemDraw Drawing</vt:lpstr>
      <vt:lpstr>Equation</vt:lpstr>
      <vt:lpstr>Lecture 7a</vt:lpstr>
      <vt:lpstr>Introduction</vt:lpstr>
      <vt:lpstr>Introduction</vt:lpstr>
      <vt:lpstr>Stationary Phase I</vt:lpstr>
      <vt:lpstr>Stationary Phase II</vt:lpstr>
      <vt:lpstr>Stationary Phase III</vt:lpstr>
      <vt:lpstr>Mobile Phase</vt:lpstr>
      <vt:lpstr>Column Chromatography-Theory</vt:lpstr>
      <vt:lpstr>Carotenoids</vt:lpstr>
      <vt:lpstr>Column Chromatography-Experimental I</vt:lpstr>
      <vt:lpstr>Column Chromatography-Experimental II</vt:lpstr>
      <vt:lpstr>Applications (TLC)</vt:lpstr>
      <vt:lpstr>Thin Layer Chromatography-Theory I</vt:lpstr>
      <vt:lpstr>Thin Layer Chromatography-Experimental I</vt:lpstr>
      <vt:lpstr>Thin Layer Chromatography-Experimental II</vt:lpstr>
      <vt:lpstr>Thin Layer Chromatography-Experimental III</vt:lpstr>
      <vt:lpstr>Data Analysis</vt:lpstr>
      <vt:lpstr>Solvent Effect</vt:lpstr>
      <vt:lpstr>Common Problems </vt:lpstr>
      <vt:lpstr>Experiment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7a</dc:title>
  <dc:creator>A. Bacher</dc:creator>
  <cp:lastModifiedBy>Alf Bacher</cp:lastModifiedBy>
  <cp:revision>152</cp:revision>
  <dcterms:created xsi:type="dcterms:W3CDTF">2010-10-22T00:31:10Z</dcterms:created>
  <dcterms:modified xsi:type="dcterms:W3CDTF">2016-05-06T20:37:16Z</dcterms:modified>
</cp:coreProperties>
</file>