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2" r:id="rId4"/>
    <p:sldId id="263" r:id="rId5"/>
    <p:sldId id="258" r:id="rId6"/>
    <p:sldId id="259"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a:srgbClr val="99FF99"/>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44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a:solidFill>
                  <a:schemeClr val="tx1"/>
                </a:solidFill>
              </a:defRPr>
            </a:pPr>
            <a:r>
              <a:rPr lang="en-US" sz="1000">
                <a:solidFill>
                  <a:schemeClr val="tx1"/>
                </a:solidFill>
              </a:rPr>
              <a:t>Titration curve</a:t>
            </a:r>
          </a:p>
        </c:rich>
      </c:tx>
      <c:overlay val="0"/>
    </c:title>
    <c:autoTitleDeleted val="0"/>
    <c:plotArea>
      <c:layout/>
      <c:scatterChart>
        <c:scatterStyle val="lineMarker"/>
        <c:varyColors val="0"/>
        <c:ser>
          <c:idx val="0"/>
          <c:order val="0"/>
          <c:tx>
            <c:strRef>
              <c:f>Sheet1!$B$1</c:f>
              <c:strCache>
                <c:ptCount val="1"/>
                <c:pt idx="0">
                  <c:v>Y-Values</c:v>
                </c:pt>
              </c:strCache>
            </c:strRef>
          </c:tx>
          <c:spPr>
            <a:ln w="28575">
              <a:noFill/>
            </a:ln>
          </c:spPr>
          <c:marker>
            <c:symbol val="none"/>
          </c:marker>
          <c:xVal>
            <c:numRef>
              <c:f>Sheet1!$A$2:$A$4</c:f>
              <c:numCache>
                <c:formatCode>General</c:formatCode>
                <c:ptCount val="3"/>
                <c:pt idx="0">
                  <c:v>0.7</c:v>
                </c:pt>
                <c:pt idx="1">
                  <c:v>1.8</c:v>
                </c:pt>
                <c:pt idx="2">
                  <c:v>2.6</c:v>
                </c:pt>
              </c:numCache>
            </c:numRef>
          </c:xVal>
          <c:yVal>
            <c:numRef>
              <c:f>Sheet1!$B$2:$B$4</c:f>
              <c:numCache>
                <c:formatCode>General</c:formatCode>
                <c:ptCount val="3"/>
                <c:pt idx="0">
                  <c:v>2.7</c:v>
                </c:pt>
                <c:pt idx="1">
                  <c:v>3.2</c:v>
                </c:pt>
                <c:pt idx="2">
                  <c:v>0.8</c:v>
                </c:pt>
              </c:numCache>
            </c:numRef>
          </c:yVal>
          <c:smooth val="0"/>
        </c:ser>
        <c:dLbls>
          <c:showLegendKey val="0"/>
          <c:showVal val="0"/>
          <c:showCatName val="0"/>
          <c:showSerName val="0"/>
          <c:showPercent val="0"/>
          <c:showBubbleSize val="0"/>
        </c:dLbls>
        <c:axId val="218738424"/>
        <c:axId val="282506424"/>
      </c:scatterChart>
      <c:valAx>
        <c:axId val="218738424"/>
        <c:scaling>
          <c:orientation val="minMax"/>
          <c:max val="50"/>
        </c:scaling>
        <c:delete val="0"/>
        <c:axPos val="b"/>
        <c:minorGridlines/>
        <c:title>
          <c:tx>
            <c:rich>
              <a:bodyPr/>
              <a:lstStyle/>
              <a:p>
                <a:pPr>
                  <a:defRPr sz="800">
                    <a:solidFill>
                      <a:schemeClr val="tx1"/>
                    </a:solidFill>
                    <a:latin typeface="Times New Roman" panose="02020603050405020304" pitchFamily="18" charset="0"/>
                    <a:cs typeface="Times New Roman" panose="02020603050405020304" pitchFamily="18" charset="0"/>
                  </a:defRPr>
                </a:pPr>
                <a:r>
                  <a:rPr lang="en-US" sz="800">
                    <a:solidFill>
                      <a:schemeClr val="tx1"/>
                    </a:solidFill>
                    <a:latin typeface="Times New Roman" panose="02020603050405020304" pitchFamily="18" charset="0"/>
                    <a:cs typeface="Times New Roman" panose="02020603050405020304" pitchFamily="18" charset="0"/>
                  </a:rPr>
                  <a:t>Volume</a:t>
                </a:r>
                <a:r>
                  <a:rPr lang="en-US" sz="800" baseline="0">
                    <a:solidFill>
                      <a:schemeClr val="tx1"/>
                    </a:solidFill>
                    <a:latin typeface="Times New Roman" panose="02020603050405020304" pitchFamily="18" charset="0"/>
                    <a:cs typeface="Times New Roman" panose="02020603050405020304" pitchFamily="18" charset="0"/>
                  </a:rPr>
                  <a:t> of NaOH added in mL</a:t>
                </a:r>
                <a:endParaRPr lang="en-US" sz="800">
                  <a:solidFill>
                    <a:schemeClr val="tx1"/>
                  </a:solidFill>
                  <a:latin typeface="Times New Roman" panose="02020603050405020304" pitchFamily="18" charset="0"/>
                  <a:cs typeface="Times New Roman" panose="02020603050405020304" pitchFamily="18" charset="0"/>
                </a:endParaRPr>
              </a:p>
            </c:rich>
          </c:tx>
          <c:overlay val="0"/>
        </c:title>
        <c:numFmt formatCode="General" sourceLinked="1"/>
        <c:majorTickMark val="out"/>
        <c:minorTickMark val="none"/>
        <c:tickLblPos val="nextTo"/>
        <c:spPr>
          <a:ln>
            <a:solidFill>
              <a:schemeClr val="dk1"/>
            </a:solidFill>
          </a:ln>
        </c:spPr>
        <c:txPr>
          <a:bodyPr/>
          <a:lstStyle/>
          <a:p>
            <a:pPr>
              <a:defRPr sz="800">
                <a:solidFill>
                  <a:schemeClr val="tx1"/>
                </a:solidFill>
                <a:latin typeface="Times New Roman" panose="02020603050405020304" pitchFamily="18" charset="0"/>
                <a:cs typeface="Times New Roman" panose="02020603050405020304" pitchFamily="18" charset="0"/>
              </a:defRPr>
            </a:pPr>
            <a:endParaRPr lang="en-US"/>
          </a:p>
        </c:txPr>
        <c:crossAx val="282506424"/>
        <c:crosses val="autoZero"/>
        <c:crossBetween val="midCat"/>
        <c:majorUnit val="5"/>
      </c:valAx>
      <c:valAx>
        <c:axId val="282506424"/>
        <c:scaling>
          <c:orientation val="minMax"/>
          <c:max val="12"/>
          <c:min val="2"/>
        </c:scaling>
        <c:delete val="0"/>
        <c:axPos val="l"/>
        <c:majorGridlines/>
        <c:title>
          <c:tx>
            <c:rich>
              <a:bodyPr rot="-5400000" vert="horz"/>
              <a:lstStyle/>
              <a:p>
                <a:pPr>
                  <a:defRPr sz="800">
                    <a:solidFill>
                      <a:schemeClr val="tx1"/>
                    </a:solidFill>
                    <a:latin typeface="Times New Roman" panose="02020603050405020304" pitchFamily="18" charset="0"/>
                    <a:cs typeface="Times New Roman" panose="02020603050405020304" pitchFamily="18" charset="0"/>
                  </a:defRPr>
                </a:pPr>
                <a:r>
                  <a:rPr lang="en-US" sz="800">
                    <a:solidFill>
                      <a:schemeClr val="tx1"/>
                    </a:solidFill>
                    <a:latin typeface="Times New Roman" panose="02020603050405020304" pitchFamily="18" charset="0"/>
                    <a:cs typeface="Times New Roman" panose="02020603050405020304" pitchFamily="18" charset="0"/>
                  </a:rPr>
                  <a:t>pH-value</a:t>
                </a:r>
              </a:p>
            </c:rich>
          </c:tx>
          <c:overlay val="0"/>
        </c:title>
        <c:numFmt formatCode="General" sourceLinked="1"/>
        <c:majorTickMark val="out"/>
        <c:minorTickMark val="none"/>
        <c:tickLblPos val="nextTo"/>
        <c:spPr>
          <a:ln>
            <a:solidFill>
              <a:schemeClr val="dk1"/>
            </a:solidFill>
          </a:ln>
        </c:spPr>
        <c:txPr>
          <a:bodyPr/>
          <a:lstStyle/>
          <a:p>
            <a:pPr>
              <a:defRPr sz="800">
                <a:solidFill>
                  <a:schemeClr val="tx1"/>
                </a:solidFill>
                <a:latin typeface="Times New Roman" panose="02020603050405020304" pitchFamily="18" charset="0"/>
                <a:cs typeface="Times New Roman" panose="02020603050405020304" pitchFamily="18" charset="0"/>
              </a:defRPr>
            </a:pPr>
            <a:endParaRPr lang="en-US"/>
          </a:p>
        </c:txPr>
        <c:crossAx val="218738424"/>
        <c:crosses val="autoZero"/>
        <c:crossBetween val="midCat"/>
        <c:majorUnit val="1"/>
      </c:valAx>
    </c:plotArea>
    <c:plotVisOnly val="1"/>
    <c:dispBlanksAs val="gap"/>
    <c:showDLblsOverMax val="0"/>
  </c:chart>
  <c:spPr>
    <a:solidFill>
      <a:schemeClr val="bg1"/>
    </a:solidFill>
  </c:sp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0.11509</cdr:x>
      <cdr:y>0.2381</cdr:y>
    </cdr:from>
    <cdr:to>
      <cdr:x>0.8786</cdr:x>
      <cdr:y>0.73963</cdr:y>
    </cdr:to>
    <cdr:sp macro="" textlink="">
      <cdr:nvSpPr>
        <cdr:cNvPr id="7" name="Freeform 6"/>
        <cdr:cNvSpPr/>
      </cdr:nvSpPr>
      <cdr:spPr>
        <a:xfrm xmlns:a="http://schemas.openxmlformats.org/drawingml/2006/main">
          <a:off x="499872" y="573024"/>
          <a:ext cx="3316224" cy="1207008"/>
        </a:xfrm>
        <a:custGeom xmlns:a="http://schemas.openxmlformats.org/drawingml/2006/main">
          <a:avLst/>
          <a:gdLst>
            <a:gd name="connsiteX0" fmla="*/ 0 w 3377184"/>
            <a:gd name="connsiteY0" fmla="*/ 1207008 h 1207008"/>
            <a:gd name="connsiteX1" fmla="*/ 237744 w 3377184"/>
            <a:gd name="connsiteY1" fmla="*/ 1121664 h 1207008"/>
            <a:gd name="connsiteX2" fmla="*/ 993648 w 3377184"/>
            <a:gd name="connsiteY2" fmla="*/ 1072896 h 1207008"/>
            <a:gd name="connsiteX3" fmla="*/ 1213104 w 3377184"/>
            <a:gd name="connsiteY3" fmla="*/ 621792 h 1207008"/>
            <a:gd name="connsiteX4" fmla="*/ 1652016 w 3377184"/>
            <a:gd name="connsiteY4" fmla="*/ 518160 h 1207008"/>
            <a:gd name="connsiteX5" fmla="*/ 2145792 w 3377184"/>
            <a:gd name="connsiteY5" fmla="*/ 469392 h 1207008"/>
            <a:gd name="connsiteX6" fmla="*/ 2371344 w 3377184"/>
            <a:gd name="connsiteY6" fmla="*/ 91440 h 1207008"/>
            <a:gd name="connsiteX7" fmla="*/ 3377184 w 3377184"/>
            <a:gd name="connsiteY7" fmla="*/ 0 h 1207008"/>
            <a:gd name="connsiteX8" fmla="*/ 3377184 w 3377184"/>
            <a:gd name="connsiteY8" fmla="*/ 0 h 1207008"/>
            <a:gd name="connsiteX9" fmla="*/ 3377184 w 3377184"/>
            <a:gd name="connsiteY9" fmla="*/ 0 h 1207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77184" h="1207008">
              <a:moveTo>
                <a:pt x="0" y="1207008"/>
              </a:moveTo>
              <a:cubicBezTo>
                <a:pt x="36068" y="1175512"/>
                <a:pt x="72136" y="1144016"/>
                <a:pt x="237744" y="1121664"/>
              </a:cubicBezTo>
              <a:cubicBezTo>
                <a:pt x="403352" y="1099312"/>
                <a:pt x="831088" y="1156208"/>
                <a:pt x="993648" y="1072896"/>
              </a:cubicBezTo>
              <a:cubicBezTo>
                <a:pt x="1156208" y="989584"/>
                <a:pt x="1103376" y="714248"/>
                <a:pt x="1213104" y="621792"/>
              </a:cubicBezTo>
              <a:cubicBezTo>
                <a:pt x="1322832" y="529336"/>
                <a:pt x="1496568" y="543560"/>
                <a:pt x="1652016" y="518160"/>
              </a:cubicBezTo>
              <a:cubicBezTo>
                <a:pt x="1807464" y="492760"/>
                <a:pt x="2025904" y="540512"/>
                <a:pt x="2145792" y="469392"/>
              </a:cubicBezTo>
              <a:cubicBezTo>
                <a:pt x="2265680" y="398272"/>
                <a:pt x="2166112" y="169672"/>
                <a:pt x="2371344" y="91440"/>
              </a:cubicBezTo>
              <a:cubicBezTo>
                <a:pt x="2576576" y="13208"/>
                <a:pt x="3377184" y="0"/>
                <a:pt x="3377184" y="0"/>
              </a:cubicBezTo>
              <a:lnTo>
                <a:pt x="3377184" y="0"/>
              </a:lnTo>
              <a:lnTo>
                <a:pt x="3377184" y="0"/>
              </a:lnTo>
            </a:path>
          </a:pathLst>
        </a:cu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F41BD8-B980-4982-BCC3-B260ECE067D7}" type="datetimeFigureOut">
              <a:rPr lang="en-US" smtClean="0"/>
              <a:t>3/29/2016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C44D1D-F47B-4591-8DCA-6D2E88E29F52}" type="slidenum">
              <a:rPr lang="en-US" smtClean="0"/>
              <a:t>‹#›</a:t>
            </a:fld>
            <a:endParaRPr lang="en-US"/>
          </a:p>
        </p:txBody>
      </p:sp>
    </p:spTree>
    <p:extLst>
      <p:ext uri="{BB962C8B-B14F-4D97-AF65-F5344CB8AC3E}">
        <p14:creationId xmlns:p14="http://schemas.microsoft.com/office/powerpoint/2010/main" val="1324405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F41BD8-B980-4982-BCC3-B260ECE067D7}" type="datetimeFigureOut">
              <a:rPr lang="en-US" smtClean="0"/>
              <a:t>3/29/2016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C44D1D-F47B-4591-8DCA-6D2E88E29F52}" type="slidenum">
              <a:rPr lang="en-US" smtClean="0"/>
              <a:t>‹#›</a:t>
            </a:fld>
            <a:endParaRPr lang="en-US"/>
          </a:p>
        </p:txBody>
      </p:sp>
    </p:spTree>
    <p:extLst>
      <p:ext uri="{BB962C8B-B14F-4D97-AF65-F5344CB8AC3E}">
        <p14:creationId xmlns:p14="http://schemas.microsoft.com/office/powerpoint/2010/main" val="3117603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F41BD8-B980-4982-BCC3-B260ECE067D7}" type="datetimeFigureOut">
              <a:rPr lang="en-US" smtClean="0"/>
              <a:t>3/29/2016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C44D1D-F47B-4591-8DCA-6D2E88E29F52}" type="slidenum">
              <a:rPr lang="en-US" smtClean="0"/>
              <a:t>‹#›</a:t>
            </a:fld>
            <a:endParaRPr lang="en-US"/>
          </a:p>
        </p:txBody>
      </p:sp>
    </p:spTree>
    <p:extLst>
      <p:ext uri="{BB962C8B-B14F-4D97-AF65-F5344CB8AC3E}">
        <p14:creationId xmlns:p14="http://schemas.microsoft.com/office/powerpoint/2010/main" val="29026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F41BD8-B980-4982-BCC3-B260ECE067D7}" type="datetimeFigureOut">
              <a:rPr lang="en-US" smtClean="0"/>
              <a:t>3/29/2016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C44D1D-F47B-4591-8DCA-6D2E88E29F52}" type="slidenum">
              <a:rPr lang="en-US" smtClean="0"/>
              <a:t>‹#›</a:t>
            </a:fld>
            <a:endParaRPr lang="en-US"/>
          </a:p>
        </p:txBody>
      </p:sp>
    </p:spTree>
    <p:extLst>
      <p:ext uri="{BB962C8B-B14F-4D97-AF65-F5344CB8AC3E}">
        <p14:creationId xmlns:p14="http://schemas.microsoft.com/office/powerpoint/2010/main" val="3096125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F41BD8-B980-4982-BCC3-B260ECE067D7}" type="datetimeFigureOut">
              <a:rPr lang="en-US" smtClean="0"/>
              <a:t>3/29/2016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C44D1D-F47B-4591-8DCA-6D2E88E29F52}" type="slidenum">
              <a:rPr lang="en-US" smtClean="0"/>
              <a:t>‹#›</a:t>
            </a:fld>
            <a:endParaRPr lang="en-US"/>
          </a:p>
        </p:txBody>
      </p:sp>
    </p:spTree>
    <p:extLst>
      <p:ext uri="{BB962C8B-B14F-4D97-AF65-F5344CB8AC3E}">
        <p14:creationId xmlns:p14="http://schemas.microsoft.com/office/powerpoint/2010/main" val="361908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F41BD8-B980-4982-BCC3-B260ECE067D7}" type="datetimeFigureOut">
              <a:rPr lang="en-US" smtClean="0"/>
              <a:t>3/29/2016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C44D1D-F47B-4591-8DCA-6D2E88E29F52}" type="slidenum">
              <a:rPr lang="en-US" smtClean="0"/>
              <a:t>‹#›</a:t>
            </a:fld>
            <a:endParaRPr lang="en-US"/>
          </a:p>
        </p:txBody>
      </p:sp>
    </p:spTree>
    <p:extLst>
      <p:ext uri="{BB962C8B-B14F-4D97-AF65-F5344CB8AC3E}">
        <p14:creationId xmlns:p14="http://schemas.microsoft.com/office/powerpoint/2010/main" val="1501030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F41BD8-B980-4982-BCC3-B260ECE067D7}" type="datetimeFigureOut">
              <a:rPr lang="en-US" smtClean="0"/>
              <a:t>3/29/2016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C44D1D-F47B-4591-8DCA-6D2E88E29F52}" type="slidenum">
              <a:rPr lang="en-US" smtClean="0"/>
              <a:t>‹#›</a:t>
            </a:fld>
            <a:endParaRPr lang="en-US"/>
          </a:p>
        </p:txBody>
      </p:sp>
    </p:spTree>
    <p:extLst>
      <p:ext uri="{BB962C8B-B14F-4D97-AF65-F5344CB8AC3E}">
        <p14:creationId xmlns:p14="http://schemas.microsoft.com/office/powerpoint/2010/main" val="225062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F41BD8-B980-4982-BCC3-B260ECE067D7}" type="datetimeFigureOut">
              <a:rPr lang="en-US" smtClean="0"/>
              <a:t>3/29/2016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C44D1D-F47B-4591-8DCA-6D2E88E29F52}" type="slidenum">
              <a:rPr lang="en-US" smtClean="0"/>
              <a:t>‹#›</a:t>
            </a:fld>
            <a:endParaRPr lang="en-US"/>
          </a:p>
        </p:txBody>
      </p:sp>
    </p:spTree>
    <p:extLst>
      <p:ext uri="{BB962C8B-B14F-4D97-AF65-F5344CB8AC3E}">
        <p14:creationId xmlns:p14="http://schemas.microsoft.com/office/powerpoint/2010/main" val="2649665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F41BD8-B980-4982-BCC3-B260ECE067D7}" type="datetimeFigureOut">
              <a:rPr lang="en-US" smtClean="0"/>
              <a:t>3/29/2016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C44D1D-F47B-4591-8DCA-6D2E88E29F52}" type="slidenum">
              <a:rPr lang="en-US" smtClean="0"/>
              <a:t>‹#›</a:t>
            </a:fld>
            <a:endParaRPr lang="en-US"/>
          </a:p>
        </p:txBody>
      </p:sp>
    </p:spTree>
    <p:extLst>
      <p:ext uri="{BB962C8B-B14F-4D97-AF65-F5344CB8AC3E}">
        <p14:creationId xmlns:p14="http://schemas.microsoft.com/office/powerpoint/2010/main" val="2211070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F41BD8-B980-4982-BCC3-B260ECE067D7}" type="datetimeFigureOut">
              <a:rPr lang="en-US" smtClean="0"/>
              <a:t>3/29/2016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C44D1D-F47B-4591-8DCA-6D2E88E29F52}" type="slidenum">
              <a:rPr lang="en-US" smtClean="0"/>
              <a:t>‹#›</a:t>
            </a:fld>
            <a:endParaRPr lang="en-US"/>
          </a:p>
        </p:txBody>
      </p:sp>
    </p:spTree>
    <p:extLst>
      <p:ext uri="{BB962C8B-B14F-4D97-AF65-F5344CB8AC3E}">
        <p14:creationId xmlns:p14="http://schemas.microsoft.com/office/powerpoint/2010/main" val="3730553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F41BD8-B980-4982-BCC3-B260ECE067D7}" type="datetimeFigureOut">
              <a:rPr lang="en-US" smtClean="0"/>
              <a:t>3/29/2016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C44D1D-F47B-4591-8DCA-6D2E88E29F52}" type="slidenum">
              <a:rPr lang="en-US" smtClean="0"/>
              <a:t>‹#›</a:t>
            </a:fld>
            <a:endParaRPr lang="en-US"/>
          </a:p>
        </p:txBody>
      </p:sp>
    </p:spTree>
    <p:extLst>
      <p:ext uri="{BB962C8B-B14F-4D97-AF65-F5344CB8AC3E}">
        <p14:creationId xmlns:p14="http://schemas.microsoft.com/office/powerpoint/2010/main" val="909068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FF9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F41BD8-B980-4982-BCC3-B260ECE067D7}" type="datetimeFigureOut">
              <a:rPr lang="en-US" smtClean="0"/>
              <a:t>3/29/2016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C44D1D-F47B-4591-8DCA-6D2E88E29F52}" type="slidenum">
              <a:rPr lang="en-US" smtClean="0"/>
              <a:t>‹#›</a:t>
            </a:fld>
            <a:endParaRPr lang="en-US"/>
          </a:p>
        </p:txBody>
      </p:sp>
    </p:spTree>
    <p:extLst>
      <p:ext uri="{BB962C8B-B14F-4D97-AF65-F5344CB8AC3E}">
        <p14:creationId xmlns:p14="http://schemas.microsoft.com/office/powerpoint/2010/main" val="341528887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dirty="0"/>
              <a:t>Lecture </a:t>
            </a:r>
            <a:r>
              <a:rPr lang="en-US" b="1" i="1" dirty="0" smtClean="0"/>
              <a:t>2a</a:t>
            </a:r>
            <a:endParaRPr lang="en-US" b="1" dirty="0"/>
          </a:p>
        </p:txBody>
      </p:sp>
      <p:sp>
        <p:nvSpPr>
          <p:cNvPr id="3" name="Subtitle 2"/>
          <p:cNvSpPr>
            <a:spLocks noGrp="1"/>
          </p:cNvSpPr>
          <p:nvPr>
            <p:ph type="subTitle" idx="1"/>
          </p:nvPr>
        </p:nvSpPr>
        <p:spPr>
          <a:xfrm>
            <a:off x="1371600" y="3886200"/>
            <a:ext cx="7010400" cy="1752600"/>
          </a:xfrm>
        </p:spPr>
        <p:txBody>
          <a:bodyPr>
            <a:normAutofit/>
          </a:bodyPr>
          <a:lstStyle/>
          <a:p>
            <a:r>
              <a:rPr lang="en-US" sz="2400" b="1" spc="0" dirty="0">
                <a:ln w="1905"/>
                <a:solidFill>
                  <a:srgbClr val="C00000"/>
                </a:solidFill>
                <a:effectLst>
                  <a:innerShdw blurRad="69850" dist="43180" dir="5400000">
                    <a:srgbClr val="000000">
                      <a:alpha val="65000"/>
                    </a:srgbClr>
                  </a:innerShdw>
                </a:effectLst>
              </a:rPr>
              <a:t>Determination of the Concentration and </a:t>
            </a:r>
            <a:r>
              <a:rPr lang="en-US" sz="2400" b="1" spc="0" dirty="0" smtClean="0">
                <a:ln w="1905"/>
                <a:solidFill>
                  <a:srgbClr val="C00000"/>
                </a:solidFill>
                <a:effectLst>
                  <a:innerShdw blurRad="69850" dist="43180" dir="5400000">
                    <a:srgbClr val="000000">
                      <a:alpha val="65000"/>
                    </a:srgbClr>
                  </a:innerShdw>
                </a:effectLst>
              </a:rPr>
              <a:t>the Acid </a:t>
            </a:r>
            <a:br>
              <a:rPr lang="en-US" sz="2400" b="1" spc="0" dirty="0" smtClean="0">
                <a:ln w="1905"/>
                <a:solidFill>
                  <a:srgbClr val="C00000"/>
                </a:solidFill>
                <a:effectLst>
                  <a:innerShdw blurRad="69850" dist="43180" dir="5400000">
                    <a:srgbClr val="000000">
                      <a:alpha val="65000"/>
                    </a:srgbClr>
                  </a:innerShdw>
                </a:effectLst>
              </a:rPr>
            </a:br>
            <a:r>
              <a:rPr lang="en-US" sz="2400" b="1" spc="0" dirty="0" smtClean="0">
                <a:ln w="1905"/>
                <a:solidFill>
                  <a:srgbClr val="C00000"/>
                </a:solidFill>
                <a:effectLst>
                  <a:innerShdw blurRad="69850" dist="43180" dir="5400000">
                    <a:srgbClr val="000000">
                      <a:alpha val="65000"/>
                    </a:srgbClr>
                  </a:innerShdw>
                </a:effectLst>
              </a:rPr>
              <a:t>Dissociation </a:t>
            </a:r>
            <a:r>
              <a:rPr lang="en-US" sz="2400" b="1" spc="0" dirty="0">
                <a:ln w="1905"/>
                <a:solidFill>
                  <a:srgbClr val="C00000"/>
                </a:solidFill>
                <a:effectLst>
                  <a:innerShdw blurRad="69850" dist="43180" dir="5400000">
                    <a:srgbClr val="000000">
                      <a:alpha val="65000"/>
                    </a:srgbClr>
                  </a:innerShdw>
                </a:effectLst>
              </a:rPr>
              <a:t>Constants of an Unknown Amino </a:t>
            </a:r>
            <a:r>
              <a:rPr lang="en-US" sz="2400" b="1" spc="0" dirty="0" smtClean="0">
                <a:ln w="1905"/>
                <a:solidFill>
                  <a:srgbClr val="C00000"/>
                </a:solidFill>
                <a:effectLst>
                  <a:innerShdw blurRad="69850" dist="43180" dir="5400000">
                    <a:srgbClr val="000000">
                      <a:alpha val="65000"/>
                    </a:srgbClr>
                  </a:innerShdw>
                </a:effectLst>
              </a:rPr>
              <a:t>Acid</a:t>
            </a:r>
            <a:br>
              <a:rPr lang="en-US" sz="2400" b="1" spc="0" dirty="0" smtClean="0">
                <a:ln w="1905"/>
                <a:solidFill>
                  <a:srgbClr val="C00000"/>
                </a:solidFill>
                <a:effectLst>
                  <a:innerShdw blurRad="69850" dist="43180" dir="5400000">
                    <a:srgbClr val="000000">
                      <a:alpha val="65000"/>
                    </a:srgbClr>
                  </a:innerShdw>
                </a:effectLst>
              </a:rPr>
            </a:br>
            <a:r>
              <a:rPr lang="en-US" sz="2400" b="1" spc="0" dirty="0" smtClean="0">
                <a:ln w="1905"/>
                <a:solidFill>
                  <a:srgbClr val="C00000"/>
                </a:solidFill>
                <a:effectLst>
                  <a:innerShdw blurRad="69850" dist="43180" dir="5400000">
                    <a:srgbClr val="000000">
                      <a:alpha val="65000"/>
                    </a:srgbClr>
                  </a:innerShdw>
                </a:effectLst>
              </a:rPr>
              <a:t>(Part II)</a:t>
            </a:r>
            <a:endParaRPr lang="en-US" sz="2400" b="1" spc="0" dirty="0">
              <a:ln w="1905"/>
              <a:solidFill>
                <a:srgbClr val="C00000"/>
              </a:solidFill>
              <a:effectLst>
                <a:innerShdw blurRad="69850" dist="43180" dir="5400000">
                  <a:srgbClr val="000000">
                    <a:alpha val="65000"/>
                  </a:srgbClr>
                </a:innerShdw>
              </a:effectLst>
            </a:endParaRPr>
          </a:p>
          <a:p>
            <a:endParaRPr lang="en-US" sz="2400" dirty="0">
              <a:solidFill>
                <a:srgbClr val="C00000"/>
              </a:solidFill>
            </a:endParaRPr>
          </a:p>
        </p:txBody>
      </p:sp>
    </p:spTree>
    <p:extLst>
      <p:ext uri="{BB962C8B-B14F-4D97-AF65-F5344CB8AC3E}">
        <p14:creationId xmlns:p14="http://schemas.microsoft.com/office/powerpoint/2010/main" val="2740947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Standardization I</a:t>
            </a:r>
            <a:endParaRPr lang="en-US" dirty="0">
              <a:solidFill>
                <a:srgbClr val="002060"/>
              </a:solidFill>
            </a:endParaRPr>
          </a:p>
        </p:txBody>
      </p:sp>
      <p:sp>
        <p:nvSpPr>
          <p:cNvPr id="2" name="Content Placeholder 1"/>
          <p:cNvSpPr>
            <a:spLocks noGrp="1"/>
          </p:cNvSpPr>
          <p:nvPr>
            <p:ph idx="1"/>
          </p:nvPr>
        </p:nvSpPr>
        <p:spPr>
          <a:xfrm>
            <a:off x="457200" y="1524000"/>
            <a:ext cx="8382000" cy="4572000"/>
          </a:xfrm>
        </p:spPr>
        <p:txBody>
          <a:bodyPr>
            <a:noAutofit/>
          </a:bodyPr>
          <a:lstStyle/>
          <a:p>
            <a:r>
              <a:rPr lang="en-US" sz="2800" b="1" dirty="0" smtClean="0"/>
              <a:t>Why is a standardization needed?</a:t>
            </a:r>
          </a:p>
          <a:p>
            <a:pPr lvl="1">
              <a:buFont typeface="Arial" panose="020B0604020202020204" pitchFamily="34" charset="0"/>
              <a:buChar char="•"/>
            </a:pPr>
            <a:r>
              <a:rPr lang="en-US" sz="2400" dirty="0" smtClean="0">
                <a:solidFill>
                  <a:srgbClr val="002060"/>
                </a:solidFill>
              </a:rPr>
              <a:t>In order to determine the exact concentration of the amino acid solution, we need to know the exact concentration of the NaOH (in this lab it has been determined by lab support already).</a:t>
            </a:r>
          </a:p>
          <a:p>
            <a:pPr lvl="1">
              <a:buFont typeface="Arial" panose="020B0604020202020204" pitchFamily="34" charset="0"/>
              <a:buChar char="•"/>
            </a:pPr>
            <a:r>
              <a:rPr lang="en-US" sz="2400" dirty="0" smtClean="0">
                <a:solidFill>
                  <a:srgbClr val="002060"/>
                </a:solidFill>
              </a:rPr>
              <a:t>Requirements for primary standards:</a:t>
            </a:r>
          </a:p>
          <a:p>
            <a:pPr lvl="2"/>
            <a:r>
              <a:rPr lang="en-US" sz="2000" dirty="0" smtClean="0">
                <a:solidFill>
                  <a:srgbClr val="660033"/>
                </a:solidFill>
              </a:rPr>
              <a:t>High purity</a:t>
            </a:r>
          </a:p>
          <a:p>
            <a:pPr lvl="2"/>
            <a:r>
              <a:rPr lang="en-US" sz="2000" dirty="0" smtClean="0">
                <a:solidFill>
                  <a:srgbClr val="660033"/>
                </a:solidFill>
              </a:rPr>
              <a:t>Stability </a:t>
            </a:r>
            <a:r>
              <a:rPr lang="en-US" sz="2000" dirty="0">
                <a:solidFill>
                  <a:srgbClr val="660033"/>
                </a:solidFill>
              </a:rPr>
              <a:t>(</a:t>
            </a:r>
            <a:r>
              <a:rPr lang="en-US" sz="2000" dirty="0" smtClean="0">
                <a:solidFill>
                  <a:srgbClr val="660033"/>
                </a:solidFill>
              </a:rPr>
              <a:t>low reactivity)</a:t>
            </a:r>
            <a:endParaRPr lang="en-US" sz="2000" dirty="0">
              <a:solidFill>
                <a:srgbClr val="660033"/>
              </a:solidFill>
            </a:endParaRPr>
          </a:p>
          <a:p>
            <a:pPr lvl="2"/>
            <a:r>
              <a:rPr lang="en-US" sz="2000" dirty="0" smtClean="0">
                <a:solidFill>
                  <a:srgbClr val="660033"/>
                </a:solidFill>
              </a:rPr>
              <a:t>Low </a:t>
            </a:r>
            <a:r>
              <a:rPr lang="en-US" sz="2000" dirty="0" err="1" smtClean="0">
                <a:solidFill>
                  <a:srgbClr val="660033"/>
                </a:solidFill>
              </a:rPr>
              <a:t>hygroscopicity</a:t>
            </a:r>
            <a:endParaRPr lang="en-US" sz="2000" dirty="0" smtClean="0">
              <a:solidFill>
                <a:srgbClr val="660033"/>
              </a:solidFill>
            </a:endParaRPr>
          </a:p>
          <a:p>
            <a:pPr lvl="2"/>
            <a:r>
              <a:rPr lang="en-US" sz="2000" dirty="0" smtClean="0">
                <a:solidFill>
                  <a:srgbClr val="660033"/>
                </a:solidFill>
              </a:rPr>
              <a:t>High equivalent weight</a:t>
            </a:r>
            <a:endParaRPr lang="en-US" sz="2000" dirty="0">
              <a:solidFill>
                <a:srgbClr val="660033"/>
              </a:solidFill>
            </a:endParaRPr>
          </a:p>
          <a:p>
            <a:pPr lvl="2"/>
            <a:r>
              <a:rPr lang="en-US" sz="2000" dirty="0">
                <a:solidFill>
                  <a:srgbClr val="660033"/>
                </a:solidFill>
              </a:rPr>
              <a:t>Non-toxicity</a:t>
            </a:r>
          </a:p>
          <a:p>
            <a:pPr lvl="2"/>
            <a:r>
              <a:rPr lang="en-US" sz="2000" dirty="0">
                <a:solidFill>
                  <a:srgbClr val="660033"/>
                </a:solidFill>
              </a:rPr>
              <a:t>Ready and cheap availability</a:t>
            </a:r>
          </a:p>
          <a:p>
            <a:pPr lvl="2"/>
            <a:endParaRPr lang="en-US" sz="2800" dirty="0">
              <a:solidFill>
                <a:srgbClr val="660033"/>
              </a:solidFill>
            </a:endParaRPr>
          </a:p>
        </p:txBody>
      </p:sp>
    </p:spTree>
    <p:extLst>
      <p:ext uri="{BB962C8B-B14F-4D97-AF65-F5344CB8AC3E}">
        <p14:creationId xmlns:p14="http://schemas.microsoft.com/office/powerpoint/2010/main" val="3890145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arn(inVertical)">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barn(inVertical)">
                                      <p:cBhvr>
                                        <p:cTn id="32" dur="500"/>
                                        <p:tgtEl>
                                          <p:spTgt spid="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Effect transition="in" filter="barn(inVertical)">
                                      <p:cBhvr>
                                        <p:cTn id="37" dur="500"/>
                                        <p:tgtEl>
                                          <p:spTgt spid="2">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8" end="8"/>
                                            </p:txEl>
                                          </p:spTgt>
                                        </p:tgtEl>
                                        <p:attrNameLst>
                                          <p:attrName>style.visibility</p:attrName>
                                        </p:attrNameLst>
                                      </p:cBhvr>
                                      <p:to>
                                        <p:strVal val="visible"/>
                                      </p:to>
                                    </p:set>
                                    <p:animEffect transition="in" filter="barn(inVertical)">
                                      <p:cBhvr>
                                        <p:cTn id="42"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Standardization </a:t>
            </a:r>
            <a:r>
              <a:rPr lang="en-US" dirty="0" smtClean="0">
                <a:solidFill>
                  <a:srgbClr val="002060"/>
                </a:solidFill>
              </a:rPr>
              <a:t>II</a:t>
            </a:r>
            <a:endParaRPr lang="en-US" dirty="0"/>
          </a:p>
        </p:txBody>
      </p:sp>
      <p:sp>
        <p:nvSpPr>
          <p:cNvPr id="3" name="Content Placeholder 2"/>
          <p:cNvSpPr>
            <a:spLocks noGrp="1"/>
          </p:cNvSpPr>
          <p:nvPr>
            <p:ph idx="1"/>
          </p:nvPr>
        </p:nvSpPr>
        <p:spPr>
          <a:xfrm>
            <a:off x="457200" y="1600200"/>
            <a:ext cx="8382000" cy="4525963"/>
          </a:xfrm>
        </p:spPr>
        <p:txBody>
          <a:bodyPr>
            <a:normAutofit/>
          </a:bodyPr>
          <a:lstStyle/>
          <a:p>
            <a:r>
              <a:rPr lang="en-US" sz="2800" b="1" dirty="0" smtClean="0"/>
              <a:t>Examples for Acid-Base titrations:</a:t>
            </a:r>
            <a:endParaRPr lang="en-US" sz="2800" b="1" dirty="0"/>
          </a:p>
          <a:p>
            <a:pPr lvl="1">
              <a:buFont typeface="Arial" panose="020B0604020202020204" pitchFamily="34" charset="0"/>
              <a:buChar char="•"/>
            </a:pPr>
            <a:r>
              <a:rPr lang="en-US" sz="2400" dirty="0">
                <a:solidFill>
                  <a:srgbClr val="002060"/>
                </a:solidFill>
              </a:rPr>
              <a:t>Bases: KHP (potassium </a:t>
            </a:r>
            <a:r>
              <a:rPr lang="en-US" sz="2400" dirty="0" smtClean="0">
                <a:solidFill>
                  <a:srgbClr val="002060"/>
                </a:solidFill>
              </a:rPr>
              <a:t>hydrogen phthalate</a:t>
            </a:r>
            <a:r>
              <a:rPr lang="en-US" sz="2400" dirty="0">
                <a:solidFill>
                  <a:srgbClr val="002060"/>
                </a:solidFill>
              </a:rPr>
              <a:t>, </a:t>
            </a:r>
            <a:r>
              <a:rPr lang="en-US" sz="2400" dirty="0" smtClean="0">
                <a:solidFill>
                  <a:srgbClr val="002060"/>
                </a:solidFill>
              </a:rPr>
              <a:t>C</a:t>
            </a:r>
            <a:r>
              <a:rPr lang="en-US" sz="2400" baseline="-25000" dirty="0" smtClean="0">
                <a:solidFill>
                  <a:srgbClr val="002060"/>
                </a:solidFill>
              </a:rPr>
              <a:t>6</a:t>
            </a:r>
            <a:r>
              <a:rPr lang="en-US" sz="2400" dirty="0" smtClean="0">
                <a:solidFill>
                  <a:srgbClr val="002060"/>
                </a:solidFill>
              </a:rPr>
              <a:t>H</a:t>
            </a:r>
            <a:r>
              <a:rPr lang="en-US" sz="2400" baseline="-25000" dirty="0" smtClean="0">
                <a:solidFill>
                  <a:srgbClr val="002060"/>
                </a:solidFill>
              </a:rPr>
              <a:t>4</a:t>
            </a:r>
            <a:r>
              <a:rPr lang="en-US" sz="2400" dirty="0" smtClean="0">
                <a:solidFill>
                  <a:srgbClr val="002060"/>
                </a:solidFill>
              </a:rPr>
              <a:t>(COOK)(COOH), </a:t>
            </a:r>
            <a:r>
              <a:rPr lang="en-US" sz="2400" dirty="0">
                <a:solidFill>
                  <a:srgbClr val="002060"/>
                </a:solidFill>
              </a:rPr>
              <a:t>pK</a:t>
            </a:r>
            <a:r>
              <a:rPr lang="en-US" sz="2400" baseline="-25000" dirty="0">
                <a:solidFill>
                  <a:srgbClr val="002060"/>
                </a:solidFill>
              </a:rPr>
              <a:t>a</a:t>
            </a:r>
            <a:r>
              <a:rPr lang="en-US" sz="2400" dirty="0">
                <a:solidFill>
                  <a:srgbClr val="002060"/>
                </a:solidFill>
              </a:rPr>
              <a:t>= 5.40, MM=204.22 g/mol</a:t>
            </a:r>
            <a:r>
              <a:rPr lang="en-US" sz="2400" dirty="0" smtClean="0">
                <a:solidFill>
                  <a:srgbClr val="002060"/>
                </a:solidFill>
              </a:rPr>
              <a:t>)</a:t>
            </a:r>
          </a:p>
          <a:p>
            <a:pPr lvl="2"/>
            <a:endParaRPr lang="en-US" sz="1800" dirty="0" smtClean="0">
              <a:solidFill>
                <a:srgbClr val="660033"/>
              </a:solidFill>
            </a:endParaRPr>
          </a:p>
          <a:p>
            <a:pPr lvl="2"/>
            <a:r>
              <a:rPr lang="en-US" sz="2000" dirty="0" smtClean="0">
                <a:solidFill>
                  <a:srgbClr val="660033"/>
                </a:solidFill>
              </a:rPr>
              <a:t>C</a:t>
            </a:r>
            <a:r>
              <a:rPr lang="en-US" sz="2000" baseline="-25000" dirty="0" smtClean="0">
                <a:solidFill>
                  <a:srgbClr val="660033"/>
                </a:solidFill>
              </a:rPr>
              <a:t>6</a:t>
            </a:r>
            <a:r>
              <a:rPr lang="en-US" sz="2000" dirty="0" smtClean="0">
                <a:solidFill>
                  <a:srgbClr val="660033"/>
                </a:solidFill>
              </a:rPr>
              <a:t>H</a:t>
            </a:r>
            <a:r>
              <a:rPr lang="en-US" sz="2000" baseline="-25000" dirty="0" smtClean="0">
                <a:solidFill>
                  <a:srgbClr val="660033"/>
                </a:solidFill>
              </a:rPr>
              <a:t>4</a:t>
            </a:r>
            <a:r>
              <a:rPr lang="en-US" sz="2000" dirty="0" smtClean="0">
                <a:solidFill>
                  <a:srgbClr val="660033"/>
                </a:solidFill>
              </a:rPr>
              <a:t>(COOK)(COOH) + OH</a:t>
            </a:r>
            <a:r>
              <a:rPr lang="en-US" sz="2000" baseline="30000" dirty="0" smtClean="0">
                <a:solidFill>
                  <a:srgbClr val="660033"/>
                </a:solidFill>
              </a:rPr>
              <a:t>-</a:t>
            </a:r>
            <a:r>
              <a:rPr lang="en-US" sz="2000" dirty="0" smtClean="0">
                <a:solidFill>
                  <a:srgbClr val="660033"/>
                </a:solidFill>
              </a:rPr>
              <a:t>               C</a:t>
            </a:r>
            <a:r>
              <a:rPr lang="en-US" sz="2000" baseline="-25000" dirty="0" smtClean="0">
                <a:solidFill>
                  <a:srgbClr val="660033"/>
                </a:solidFill>
              </a:rPr>
              <a:t>6</a:t>
            </a:r>
            <a:r>
              <a:rPr lang="en-US" sz="2000" dirty="0" smtClean="0">
                <a:solidFill>
                  <a:srgbClr val="660033"/>
                </a:solidFill>
              </a:rPr>
              <a:t>H</a:t>
            </a:r>
            <a:r>
              <a:rPr lang="en-US" sz="2000" baseline="-25000" dirty="0" smtClean="0">
                <a:solidFill>
                  <a:srgbClr val="660033"/>
                </a:solidFill>
              </a:rPr>
              <a:t>4</a:t>
            </a:r>
            <a:r>
              <a:rPr lang="en-US" sz="2000" dirty="0" smtClean="0">
                <a:solidFill>
                  <a:srgbClr val="660033"/>
                </a:solidFill>
              </a:rPr>
              <a:t>(COOK)(COO</a:t>
            </a:r>
            <a:r>
              <a:rPr lang="en-US" sz="2000" baseline="30000" dirty="0" smtClean="0">
                <a:solidFill>
                  <a:srgbClr val="660033"/>
                </a:solidFill>
              </a:rPr>
              <a:t>-</a:t>
            </a:r>
            <a:r>
              <a:rPr lang="en-US" sz="2000" dirty="0" smtClean="0">
                <a:solidFill>
                  <a:srgbClr val="660033"/>
                </a:solidFill>
              </a:rPr>
              <a:t>) + H</a:t>
            </a:r>
            <a:r>
              <a:rPr lang="en-US" sz="2000" baseline="-25000" dirty="0" smtClean="0">
                <a:solidFill>
                  <a:srgbClr val="660033"/>
                </a:solidFill>
              </a:rPr>
              <a:t>2</a:t>
            </a:r>
            <a:r>
              <a:rPr lang="en-US" sz="2000" dirty="0" smtClean="0">
                <a:solidFill>
                  <a:srgbClr val="660033"/>
                </a:solidFill>
              </a:rPr>
              <a:t>O</a:t>
            </a:r>
          </a:p>
          <a:p>
            <a:pPr lvl="2"/>
            <a:endParaRPr lang="en-US" sz="2000" dirty="0">
              <a:solidFill>
                <a:srgbClr val="660033"/>
              </a:solidFill>
            </a:endParaRPr>
          </a:p>
          <a:p>
            <a:pPr lvl="1">
              <a:buFont typeface="Arial" panose="020B0604020202020204" pitchFamily="34" charset="0"/>
              <a:buChar char="•"/>
            </a:pPr>
            <a:r>
              <a:rPr lang="en-US" sz="2400" dirty="0">
                <a:solidFill>
                  <a:srgbClr val="002060"/>
                </a:solidFill>
              </a:rPr>
              <a:t>Acids: TRIS (2-amino-2-hydroxymethyl-propane-1,3-diol, (HOCH</a:t>
            </a:r>
            <a:r>
              <a:rPr lang="en-US" sz="2400" baseline="-25000" dirty="0">
                <a:solidFill>
                  <a:srgbClr val="002060"/>
                </a:solidFill>
              </a:rPr>
              <a:t>2</a:t>
            </a:r>
            <a:r>
              <a:rPr lang="en-US" sz="2400" dirty="0">
                <a:solidFill>
                  <a:srgbClr val="002060"/>
                </a:solidFill>
              </a:rPr>
              <a:t>)</a:t>
            </a:r>
            <a:r>
              <a:rPr lang="en-US" sz="2400" baseline="-25000" dirty="0">
                <a:solidFill>
                  <a:srgbClr val="002060"/>
                </a:solidFill>
              </a:rPr>
              <a:t>3</a:t>
            </a:r>
            <a:r>
              <a:rPr lang="en-US" sz="2400" dirty="0">
                <a:solidFill>
                  <a:srgbClr val="002060"/>
                </a:solidFill>
              </a:rPr>
              <a:t>CNH</a:t>
            </a:r>
            <a:r>
              <a:rPr lang="en-US" sz="2400" baseline="-25000" dirty="0">
                <a:solidFill>
                  <a:srgbClr val="002060"/>
                </a:solidFill>
              </a:rPr>
              <a:t>2</a:t>
            </a:r>
            <a:r>
              <a:rPr lang="en-US" sz="2400" dirty="0">
                <a:solidFill>
                  <a:srgbClr val="002060"/>
                </a:solidFill>
              </a:rPr>
              <a:t>, </a:t>
            </a:r>
            <a:r>
              <a:rPr lang="en-US" sz="2400" dirty="0" smtClean="0">
                <a:solidFill>
                  <a:srgbClr val="002060"/>
                </a:solidFill>
              </a:rPr>
              <a:t>pK</a:t>
            </a:r>
            <a:r>
              <a:rPr lang="en-US" sz="2400" baseline="-25000" dirty="0" smtClean="0">
                <a:solidFill>
                  <a:srgbClr val="002060"/>
                </a:solidFill>
              </a:rPr>
              <a:t>a</a:t>
            </a:r>
            <a:r>
              <a:rPr lang="en-US" sz="2400" dirty="0">
                <a:solidFill>
                  <a:srgbClr val="002060"/>
                </a:solidFill>
              </a:rPr>
              <a:t>= 8.07, MM=121.14 g/mol), sodium carbonate (Na</a:t>
            </a:r>
            <a:r>
              <a:rPr lang="en-US" sz="2400" baseline="-25000" dirty="0">
                <a:solidFill>
                  <a:srgbClr val="002060"/>
                </a:solidFill>
              </a:rPr>
              <a:t>2</a:t>
            </a:r>
            <a:r>
              <a:rPr lang="en-US" sz="2400" dirty="0">
                <a:solidFill>
                  <a:srgbClr val="002060"/>
                </a:solidFill>
              </a:rPr>
              <a:t>CO</a:t>
            </a:r>
            <a:r>
              <a:rPr lang="en-US" sz="2400" baseline="-25000" dirty="0">
                <a:solidFill>
                  <a:srgbClr val="002060"/>
                </a:solidFill>
              </a:rPr>
              <a:t>3</a:t>
            </a:r>
            <a:r>
              <a:rPr lang="en-US" sz="2400" dirty="0">
                <a:solidFill>
                  <a:srgbClr val="002060"/>
                </a:solidFill>
              </a:rPr>
              <a:t>, pK</a:t>
            </a:r>
            <a:r>
              <a:rPr lang="en-US" sz="2400" baseline="-25000" dirty="0">
                <a:solidFill>
                  <a:srgbClr val="002060"/>
                </a:solidFill>
              </a:rPr>
              <a:t>a</a:t>
            </a:r>
            <a:r>
              <a:rPr lang="en-US" sz="2400" dirty="0">
                <a:solidFill>
                  <a:srgbClr val="002060"/>
                </a:solidFill>
              </a:rPr>
              <a:t>=6.37, 10.32, MM=105.99 g/mol</a:t>
            </a:r>
            <a:r>
              <a:rPr lang="en-US" sz="2400" dirty="0" smtClean="0">
                <a:solidFill>
                  <a:srgbClr val="002060"/>
                </a:solidFill>
              </a:rPr>
              <a:t>)</a:t>
            </a:r>
          </a:p>
          <a:p>
            <a:pPr lvl="2"/>
            <a:endParaRPr lang="en-US" sz="2000" dirty="0">
              <a:solidFill>
                <a:srgbClr val="002060"/>
              </a:solidFill>
            </a:endParaRPr>
          </a:p>
          <a:p>
            <a:pPr lvl="2"/>
            <a:r>
              <a:rPr lang="en-US" sz="2000" dirty="0">
                <a:solidFill>
                  <a:srgbClr val="660033"/>
                </a:solidFill>
              </a:rPr>
              <a:t>(</a:t>
            </a:r>
            <a:r>
              <a:rPr lang="en-US" sz="2000" dirty="0" smtClean="0">
                <a:solidFill>
                  <a:srgbClr val="660033"/>
                </a:solidFill>
              </a:rPr>
              <a:t>HOCH</a:t>
            </a:r>
            <a:r>
              <a:rPr lang="en-US" sz="2000" baseline="-25000" dirty="0" smtClean="0">
                <a:solidFill>
                  <a:srgbClr val="660033"/>
                </a:solidFill>
              </a:rPr>
              <a:t>2</a:t>
            </a:r>
            <a:r>
              <a:rPr lang="en-US" sz="2000" dirty="0" smtClean="0">
                <a:solidFill>
                  <a:srgbClr val="660033"/>
                </a:solidFill>
              </a:rPr>
              <a:t>)</a:t>
            </a:r>
            <a:r>
              <a:rPr lang="en-US" sz="2000" baseline="-25000" dirty="0" smtClean="0">
                <a:solidFill>
                  <a:srgbClr val="660033"/>
                </a:solidFill>
              </a:rPr>
              <a:t>3</a:t>
            </a:r>
            <a:r>
              <a:rPr lang="en-US" sz="2000" dirty="0" smtClean="0">
                <a:solidFill>
                  <a:srgbClr val="660033"/>
                </a:solidFill>
              </a:rPr>
              <a:t>CNH</a:t>
            </a:r>
            <a:r>
              <a:rPr lang="en-US" sz="2000" baseline="-25000" dirty="0" smtClean="0">
                <a:solidFill>
                  <a:srgbClr val="660033"/>
                </a:solidFill>
              </a:rPr>
              <a:t>2</a:t>
            </a:r>
            <a:r>
              <a:rPr lang="en-US" sz="2000" dirty="0" smtClean="0">
                <a:solidFill>
                  <a:srgbClr val="660033"/>
                </a:solidFill>
              </a:rPr>
              <a:t>   +    H</a:t>
            </a:r>
            <a:r>
              <a:rPr lang="en-US" sz="2000" baseline="30000" dirty="0" smtClean="0">
                <a:solidFill>
                  <a:srgbClr val="660033"/>
                </a:solidFill>
              </a:rPr>
              <a:t>+</a:t>
            </a:r>
            <a:r>
              <a:rPr lang="en-US" sz="2000" dirty="0" smtClean="0">
                <a:solidFill>
                  <a:srgbClr val="660033"/>
                </a:solidFill>
              </a:rPr>
              <a:t>                       (HOCH</a:t>
            </a:r>
            <a:r>
              <a:rPr lang="en-US" sz="2000" baseline="-25000" dirty="0" smtClean="0">
                <a:solidFill>
                  <a:srgbClr val="660033"/>
                </a:solidFill>
              </a:rPr>
              <a:t>2</a:t>
            </a:r>
            <a:r>
              <a:rPr lang="en-US" sz="2000" dirty="0" smtClean="0">
                <a:solidFill>
                  <a:srgbClr val="660033"/>
                </a:solidFill>
              </a:rPr>
              <a:t>)</a:t>
            </a:r>
            <a:r>
              <a:rPr lang="en-US" sz="2000" baseline="-25000" dirty="0" smtClean="0">
                <a:solidFill>
                  <a:srgbClr val="660033"/>
                </a:solidFill>
              </a:rPr>
              <a:t>3</a:t>
            </a:r>
            <a:r>
              <a:rPr lang="en-US" sz="2000" dirty="0" smtClean="0">
                <a:solidFill>
                  <a:srgbClr val="660033"/>
                </a:solidFill>
              </a:rPr>
              <a:t>CNH</a:t>
            </a:r>
            <a:r>
              <a:rPr lang="en-US" sz="2000" baseline="-25000" dirty="0" smtClean="0">
                <a:solidFill>
                  <a:srgbClr val="660033"/>
                </a:solidFill>
              </a:rPr>
              <a:t>3</a:t>
            </a:r>
            <a:r>
              <a:rPr lang="en-US" sz="2000" baseline="30000" dirty="0" smtClean="0">
                <a:solidFill>
                  <a:srgbClr val="660033"/>
                </a:solidFill>
              </a:rPr>
              <a:t>+</a:t>
            </a:r>
            <a:r>
              <a:rPr lang="en-US" sz="2000" dirty="0" smtClean="0">
                <a:solidFill>
                  <a:srgbClr val="660033"/>
                </a:solidFill>
              </a:rPr>
              <a:t> </a:t>
            </a:r>
            <a:endParaRPr lang="en-US" sz="2000" dirty="0">
              <a:solidFill>
                <a:srgbClr val="660033"/>
              </a:solidFill>
            </a:endParaRPr>
          </a:p>
          <a:p>
            <a:endParaRPr lang="en-US" sz="3600" dirty="0"/>
          </a:p>
        </p:txBody>
      </p:sp>
      <p:cxnSp>
        <p:nvCxnSpPr>
          <p:cNvPr id="5" name="Straight Arrow Connector 4"/>
          <p:cNvCxnSpPr/>
          <p:nvPr/>
        </p:nvCxnSpPr>
        <p:spPr>
          <a:xfrm>
            <a:off x="4876800" y="3429000"/>
            <a:ext cx="68580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 name="Straight Arrow Connector 5"/>
          <p:cNvCxnSpPr/>
          <p:nvPr/>
        </p:nvCxnSpPr>
        <p:spPr>
          <a:xfrm>
            <a:off x="4876800" y="5715000"/>
            <a:ext cx="68580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34299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barn(inVertical)">
                                      <p:cBhvr>
                                        <p:cTn id="20" dur="500"/>
                                        <p:tgtEl>
                                          <p:spTgt spid="3">
                                            <p:txEl>
                                              <p:pRg st="5" end="5"/>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barn(inVertical)">
                                      <p:cBhvr>
                                        <p:cTn id="23" dur="500"/>
                                        <p:tgtEl>
                                          <p:spTgt spid="3">
                                            <p:txEl>
                                              <p:pRg st="7" end="7"/>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barn(inVertical)">
                                      <p:cBhvr>
                                        <p:cTn id="2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Standardization </a:t>
            </a:r>
            <a:r>
              <a:rPr lang="en-US" dirty="0" smtClean="0">
                <a:solidFill>
                  <a:srgbClr val="002060"/>
                </a:solidFill>
              </a:rPr>
              <a:t>III</a:t>
            </a:r>
            <a:endParaRPr lang="en-US" dirty="0"/>
          </a:p>
        </p:txBody>
      </p:sp>
      <p:sp>
        <p:nvSpPr>
          <p:cNvPr id="3" name="Content Placeholder 2"/>
          <p:cNvSpPr>
            <a:spLocks noGrp="1"/>
          </p:cNvSpPr>
          <p:nvPr>
            <p:ph idx="1"/>
          </p:nvPr>
        </p:nvSpPr>
        <p:spPr/>
        <p:txBody>
          <a:bodyPr/>
          <a:lstStyle/>
          <a:p>
            <a:r>
              <a:rPr lang="en-US" b="1" dirty="0" smtClean="0"/>
              <a:t>Other Standards (redox titrations):</a:t>
            </a:r>
          </a:p>
          <a:p>
            <a:pPr lvl="1">
              <a:buFont typeface="Arial" panose="020B0604020202020204" pitchFamily="34" charset="0"/>
              <a:buChar char="•"/>
            </a:pPr>
            <a:r>
              <a:rPr lang="en-US" dirty="0" smtClean="0">
                <a:solidFill>
                  <a:srgbClr val="002060"/>
                </a:solidFill>
              </a:rPr>
              <a:t>Potassium bromate: sodium thiosulfate solution</a:t>
            </a:r>
          </a:p>
          <a:p>
            <a:pPr lvl="1">
              <a:buFont typeface="Arial" panose="020B0604020202020204" pitchFamily="34" charset="0"/>
              <a:buChar char="•"/>
            </a:pPr>
            <a:r>
              <a:rPr lang="en-US" dirty="0" smtClean="0">
                <a:solidFill>
                  <a:srgbClr val="002060"/>
                </a:solidFill>
              </a:rPr>
              <a:t>Sodium chloride: silver nitrate solution</a:t>
            </a:r>
          </a:p>
          <a:p>
            <a:pPr lvl="1">
              <a:buFont typeface="Arial" panose="020B0604020202020204" pitchFamily="34" charset="0"/>
              <a:buChar char="•"/>
            </a:pPr>
            <a:r>
              <a:rPr lang="en-US" dirty="0" smtClean="0">
                <a:solidFill>
                  <a:srgbClr val="002060"/>
                </a:solidFill>
              </a:rPr>
              <a:t>Zinc powder: EDTA solution</a:t>
            </a:r>
          </a:p>
          <a:p>
            <a:pPr lvl="1">
              <a:buFont typeface="Arial" panose="020B0604020202020204" pitchFamily="34" charset="0"/>
              <a:buChar char="•"/>
            </a:pPr>
            <a:r>
              <a:rPr lang="en-US" dirty="0" smtClean="0">
                <a:solidFill>
                  <a:srgbClr val="002060"/>
                </a:solidFill>
              </a:rPr>
              <a:t>Sodium oxalate: potassium permanganate solution</a:t>
            </a:r>
          </a:p>
          <a:p>
            <a:pPr lvl="1">
              <a:buFont typeface="Arial" panose="020B0604020202020204" pitchFamily="34" charset="0"/>
              <a:buChar char="•"/>
            </a:pPr>
            <a:r>
              <a:rPr lang="en-US" dirty="0" smtClean="0">
                <a:solidFill>
                  <a:srgbClr val="002060"/>
                </a:solidFill>
              </a:rPr>
              <a:t>Potassium dichromate: ammonium ferrous sulfate solution</a:t>
            </a:r>
          </a:p>
        </p:txBody>
      </p:sp>
    </p:spTree>
    <p:extLst>
      <p:ext uri="{BB962C8B-B14F-4D97-AF65-F5344CB8AC3E}">
        <p14:creationId xmlns:p14="http://schemas.microsoft.com/office/powerpoint/2010/main" val="1738529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Titration I</a:t>
            </a:r>
            <a:endParaRPr lang="en-US" dirty="0">
              <a:solidFill>
                <a:srgbClr val="002060"/>
              </a:solidFill>
            </a:endParaRPr>
          </a:p>
        </p:txBody>
      </p:sp>
      <p:sp>
        <p:nvSpPr>
          <p:cNvPr id="2" name="Content Placeholder 1"/>
          <p:cNvSpPr>
            <a:spLocks noGrp="1"/>
          </p:cNvSpPr>
          <p:nvPr>
            <p:ph idx="1"/>
          </p:nvPr>
        </p:nvSpPr>
        <p:spPr>
          <a:xfrm>
            <a:off x="457200" y="1524000"/>
            <a:ext cx="8534400" cy="4572000"/>
          </a:xfrm>
        </p:spPr>
        <p:txBody>
          <a:bodyPr>
            <a:normAutofit/>
          </a:bodyPr>
          <a:lstStyle/>
          <a:p>
            <a:r>
              <a:rPr lang="en-US" sz="2400" b="1" dirty="0" smtClean="0"/>
              <a:t>Why will the titration of the unknown amino acid solution with NaOH will show two </a:t>
            </a:r>
            <a:r>
              <a:rPr lang="en-US" sz="2400" b="1" dirty="0"/>
              <a:t>equivalence </a:t>
            </a:r>
            <a:r>
              <a:rPr lang="en-US" sz="2400" b="1" dirty="0" smtClean="0"/>
              <a:t>points?</a:t>
            </a:r>
            <a:endParaRPr lang="en-US" sz="2400" b="1" dirty="0"/>
          </a:p>
          <a:p>
            <a:pPr lvl="1">
              <a:buFont typeface="Arial" panose="020B0604020202020204" pitchFamily="34" charset="0"/>
              <a:buChar char="•"/>
            </a:pPr>
            <a:r>
              <a:rPr lang="en-US" sz="2000" dirty="0" smtClean="0">
                <a:solidFill>
                  <a:srgbClr val="002060"/>
                </a:solidFill>
              </a:rPr>
              <a:t>Due to the addition of another acid, which is necessary to stabilize the amino acid solutions, the pH-value of the unknown solution is relatively low (pH~2.3). The </a:t>
            </a:r>
            <a:r>
              <a:rPr lang="en-US" sz="2000" dirty="0">
                <a:solidFill>
                  <a:srgbClr val="002060"/>
                </a:solidFill>
              </a:rPr>
              <a:t>unknown solution contains </a:t>
            </a:r>
            <a:r>
              <a:rPr lang="en-US" sz="2000" dirty="0" smtClean="0">
                <a:solidFill>
                  <a:srgbClr val="002060"/>
                </a:solidFill>
              </a:rPr>
              <a:t>two </a:t>
            </a:r>
            <a:r>
              <a:rPr lang="en-US" sz="2000" dirty="0">
                <a:solidFill>
                  <a:srgbClr val="002060"/>
                </a:solidFill>
              </a:rPr>
              <a:t>forms of </a:t>
            </a:r>
            <a:r>
              <a:rPr lang="en-US" sz="2000" dirty="0" smtClean="0">
                <a:solidFill>
                  <a:srgbClr val="002060"/>
                </a:solidFill>
              </a:rPr>
              <a:t>amino </a:t>
            </a:r>
            <a:r>
              <a:rPr lang="en-US" sz="2000" dirty="0">
                <a:solidFill>
                  <a:srgbClr val="002060"/>
                </a:solidFill>
              </a:rPr>
              <a:t>acid, namely </a:t>
            </a:r>
            <a:r>
              <a:rPr lang="en-US" sz="2000" b="1" dirty="0" smtClean="0">
                <a:solidFill>
                  <a:srgbClr val="002060"/>
                </a:solidFill>
              </a:rPr>
              <a:t>H</a:t>
            </a:r>
            <a:r>
              <a:rPr lang="en-US" sz="2000" b="1" baseline="-25000" dirty="0" smtClean="0">
                <a:solidFill>
                  <a:srgbClr val="002060"/>
                </a:solidFill>
              </a:rPr>
              <a:t>2</a:t>
            </a:r>
            <a:r>
              <a:rPr lang="en-US" sz="2000" b="1" dirty="0" smtClean="0">
                <a:solidFill>
                  <a:srgbClr val="002060"/>
                </a:solidFill>
              </a:rPr>
              <a:t>A</a:t>
            </a:r>
            <a:r>
              <a:rPr lang="en-US" sz="2000" b="1" baseline="30000" dirty="0">
                <a:solidFill>
                  <a:srgbClr val="002060"/>
                </a:solidFill>
              </a:rPr>
              <a:t>+</a:t>
            </a:r>
            <a:r>
              <a:rPr lang="en-US" sz="2000" dirty="0">
                <a:solidFill>
                  <a:srgbClr val="002060"/>
                </a:solidFill>
              </a:rPr>
              <a:t> and </a:t>
            </a:r>
            <a:r>
              <a:rPr lang="en-US" sz="2000" b="1" dirty="0" smtClean="0">
                <a:solidFill>
                  <a:srgbClr val="002060"/>
                </a:solidFill>
              </a:rPr>
              <a:t>HA</a:t>
            </a:r>
            <a:r>
              <a:rPr lang="en-US" sz="2000" dirty="0" smtClean="0">
                <a:solidFill>
                  <a:srgbClr val="002060"/>
                </a:solidFill>
              </a:rPr>
              <a:t>.</a:t>
            </a:r>
          </a:p>
          <a:p>
            <a:pPr lvl="1">
              <a:buFont typeface="Arial" panose="020B0604020202020204" pitchFamily="34" charset="0"/>
              <a:buChar char="•"/>
            </a:pPr>
            <a:r>
              <a:rPr lang="en-US" sz="2000" dirty="0" smtClean="0">
                <a:solidFill>
                  <a:srgbClr val="002060"/>
                </a:solidFill>
              </a:rPr>
              <a:t>There </a:t>
            </a:r>
            <a:r>
              <a:rPr lang="en-US" sz="2000" dirty="0">
                <a:solidFill>
                  <a:srgbClr val="002060"/>
                </a:solidFill>
              </a:rPr>
              <a:t>are a total of </a:t>
            </a:r>
            <a:r>
              <a:rPr lang="en-US" sz="2000" dirty="0" smtClean="0">
                <a:solidFill>
                  <a:srgbClr val="002060"/>
                </a:solidFill>
              </a:rPr>
              <a:t>two </a:t>
            </a:r>
            <a:r>
              <a:rPr lang="en-US" sz="2000" dirty="0">
                <a:solidFill>
                  <a:srgbClr val="002060"/>
                </a:solidFill>
              </a:rPr>
              <a:t>protons that the </a:t>
            </a:r>
            <a:r>
              <a:rPr lang="en-US" sz="2000" dirty="0" smtClean="0">
                <a:solidFill>
                  <a:srgbClr val="002060"/>
                </a:solidFill>
              </a:rPr>
              <a:t>OH</a:t>
            </a:r>
            <a:r>
              <a:rPr lang="en-US" sz="2000" baseline="30000" dirty="0" smtClean="0">
                <a:solidFill>
                  <a:srgbClr val="002060"/>
                </a:solidFill>
              </a:rPr>
              <a:t>-</a:t>
            </a:r>
            <a:r>
              <a:rPr lang="en-US" sz="2000" dirty="0" smtClean="0">
                <a:solidFill>
                  <a:srgbClr val="002060"/>
                </a:solidFill>
              </a:rPr>
              <a:t> </a:t>
            </a:r>
            <a:r>
              <a:rPr lang="en-US" sz="2000" dirty="0">
                <a:solidFill>
                  <a:srgbClr val="002060"/>
                </a:solidFill>
              </a:rPr>
              <a:t>can </a:t>
            </a:r>
            <a:r>
              <a:rPr lang="en-US" sz="2000" dirty="0" smtClean="0">
                <a:solidFill>
                  <a:srgbClr val="002060"/>
                </a:solidFill>
              </a:rPr>
              <a:t>remove to form </a:t>
            </a:r>
            <a:br>
              <a:rPr lang="en-US" sz="2000" dirty="0" smtClean="0">
                <a:solidFill>
                  <a:srgbClr val="002060"/>
                </a:solidFill>
              </a:rPr>
            </a:br>
            <a:r>
              <a:rPr lang="en-US" sz="2000" b="1" dirty="0" smtClean="0">
                <a:solidFill>
                  <a:srgbClr val="002060"/>
                </a:solidFill>
              </a:rPr>
              <a:t>HA</a:t>
            </a:r>
            <a:r>
              <a:rPr lang="en-US" sz="2000" dirty="0" smtClean="0">
                <a:solidFill>
                  <a:srgbClr val="002060"/>
                </a:solidFill>
              </a:rPr>
              <a:t> and </a:t>
            </a:r>
            <a:r>
              <a:rPr lang="en-US" sz="2000" b="1" dirty="0" smtClean="0">
                <a:solidFill>
                  <a:srgbClr val="002060"/>
                </a:solidFill>
              </a:rPr>
              <a:t>A</a:t>
            </a:r>
            <a:r>
              <a:rPr lang="en-US" sz="2000" b="1" baseline="30000" dirty="0" smtClean="0">
                <a:solidFill>
                  <a:srgbClr val="002060"/>
                </a:solidFill>
              </a:rPr>
              <a:t>-</a:t>
            </a:r>
            <a:r>
              <a:rPr lang="en-US" sz="2000" dirty="0" smtClean="0">
                <a:solidFill>
                  <a:srgbClr val="002060"/>
                </a:solidFill>
              </a:rPr>
              <a:t>.</a:t>
            </a:r>
          </a:p>
          <a:p>
            <a:pPr lvl="1">
              <a:buFont typeface="Arial" panose="020B0604020202020204" pitchFamily="34" charset="0"/>
              <a:buChar char="•"/>
            </a:pPr>
            <a:r>
              <a:rPr lang="en-US" sz="2000" dirty="0" smtClean="0">
                <a:solidFill>
                  <a:srgbClr val="002060"/>
                </a:solidFill>
              </a:rPr>
              <a:t>The two equivalence point volumes are found from the titrations </a:t>
            </a:r>
            <a:r>
              <a:rPr lang="en-US" sz="2000" dirty="0">
                <a:solidFill>
                  <a:srgbClr val="002060"/>
                </a:solidFill>
              </a:rPr>
              <a:t>with </a:t>
            </a:r>
            <a:r>
              <a:rPr lang="en-US" sz="2000" dirty="0" smtClean="0">
                <a:solidFill>
                  <a:srgbClr val="002060"/>
                </a:solidFill>
              </a:rPr>
              <a:t/>
            </a:r>
            <a:br>
              <a:rPr lang="en-US" sz="2000" dirty="0" smtClean="0">
                <a:solidFill>
                  <a:srgbClr val="002060"/>
                </a:solidFill>
              </a:rPr>
            </a:br>
            <a:r>
              <a:rPr lang="en-US" sz="2000" dirty="0" smtClean="0">
                <a:solidFill>
                  <a:srgbClr val="002060"/>
                </a:solidFill>
              </a:rPr>
              <a:t>the known NaOH solution.</a:t>
            </a:r>
          </a:p>
          <a:p>
            <a:pPr lvl="1">
              <a:buFont typeface="Arial" panose="020B0604020202020204" pitchFamily="34" charset="0"/>
              <a:buChar char="•"/>
            </a:pPr>
            <a:r>
              <a:rPr lang="en-US" sz="2000" dirty="0" smtClean="0">
                <a:solidFill>
                  <a:srgbClr val="002060"/>
                </a:solidFill>
              </a:rPr>
              <a:t>The </a:t>
            </a:r>
            <a:r>
              <a:rPr lang="en-US" sz="2000" dirty="0">
                <a:solidFill>
                  <a:srgbClr val="002060"/>
                </a:solidFill>
              </a:rPr>
              <a:t>volume between the two equivalence points gives the </a:t>
            </a:r>
            <a:r>
              <a:rPr lang="en-US" sz="2000" dirty="0" smtClean="0">
                <a:solidFill>
                  <a:srgbClr val="002060"/>
                </a:solidFill>
              </a:rPr>
              <a:t>volume </a:t>
            </a:r>
            <a:r>
              <a:rPr lang="en-US" sz="2000" dirty="0">
                <a:solidFill>
                  <a:srgbClr val="002060"/>
                </a:solidFill>
              </a:rPr>
              <a:t>of NaOH required to </a:t>
            </a:r>
            <a:r>
              <a:rPr lang="en-US" sz="2000" dirty="0" smtClean="0">
                <a:solidFill>
                  <a:srgbClr val="002060"/>
                </a:solidFill>
              </a:rPr>
              <a:t>remove one H</a:t>
            </a:r>
            <a:r>
              <a:rPr lang="en-US" sz="2000" baseline="30000" dirty="0">
                <a:solidFill>
                  <a:srgbClr val="002060"/>
                </a:solidFill>
              </a:rPr>
              <a:t>+</a:t>
            </a:r>
            <a:r>
              <a:rPr lang="en-US" sz="2000" dirty="0">
                <a:solidFill>
                  <a:srgbClr val="002060"/>
                </a:solidFill>
              </a:rPr>
              <a:t> </a:t>
            </a:r>
            <a:r>
              <a:rPr lang="en-US" sz="2000" dirty="0" smtClean="0">
                <a:solidFill>
                  <a:srgbClr val="002060"/>
                </a:solidFill>
              </a:rPr>
              <a:t>completely.</a:t>
            </a:r>
            <a:endParaRPr lang="en-US" sz="2000" dirty="0">
              <a:solidFill>
                <a:srgbClr val="002060"/>
              </a:solidFill>
            </a:endParaRPr>
          </a:p>
          <a:p>
            <a:pPr lvl="1">
              <a:buFont typeface="Arial" panose="020B0604020202020204" pitchFamily="34" charset="0"/>
              <a:buChar char="•"/>
            </a:pPr>
            <a:endParaRPr lang="en-US" b="1" i="1" dirty="0" smtClean="0">
              <a:solidFill>
                <a:srgbClr val="002060"/>
              </a:solidFill>
            </a:endParaRPr>
          </a:p>
          <a:p>
            <a:pPr lvl="1">
              <a:buFont typeface="Arial" panose="020B0604020202020204" pitchFamily="34" charset="0"/>
              <a:buChar char="•"/>
            </a:pPr>
            <a:endParaRPr lang="en-US" b="1" dirty="0">
              <a:solidFill>
                <a:srgbClr val="002060"/>
              </a:solidFill>
            </a:endParaRPr>
          </a:p>
          <a:p>
            <a:pPr lvl="1">
              <a:buFont typeface="Arial" panose="020B0604020202020204" pitchFamily="34" charset="0"/>
              <a:buChar char="•"/>
            </a:pPr>
            <a:endParaRPr lang="en-US" b="1" dirty="0" smtClean="0">
              <a:solidFill>
                <a:srgbClr val="002060"/>
              </a:solidFill>
            </a:endParaRPr>
          </a:p>
          <a:p>
            <a:pPr lvl="1">
              <a:buFont typeface="Arial" panose="020B0604020202020204" pitchFamily="34" charset="0"/>
              <a:buChar char="•"/>
            </a:pPr>
            <a:endParaRPr lang="en-US" dirty="0">
              <a:solidFill>
                <a:srgbClr val="002060"/>
              </a:solidFill>
            </a:endParaRPr>
          </a:p>
        </p:txBody>
      </p:sp>
      <p:sp>
        <p:nvSpPr>
          <p:cNvPr id="5" name="TextBox 4"/>
          <p:cNvSpPr txBox="1"/>
          <p:nvPr/>
        </p:nvSpPr>
        <p:spPr>
          <a:xfrm>
            <a:off x="838200" y="5711279"/>
            <a:ext cx="7924800" cy="769441"/>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0" lvl="1"/>
            <a:r>
              <a:rPr lang="en-US" sz="2200" b="1" dirty="0" smtClean="0">
                <a:solidFill>
                  <a:srgbClr val="FF0000"/>
                </a:solidFill>
              </a:rPr>
              <a:t>Concentration of Unknown Amino Acid = (moles of OH</a:t>
            </a:r>
            <a:r>
              <a:rPr lang="en-US" sz="2200" b="1" baseline="30000" dirty="0" smtClean="0">
                <a:solidFill>
                  <a:srgbClr val="FF0000"/>
                </a:solidFill>
              </a:rPr>
              <a:t>-</a:t>
            </a:r>
            <a:r>
              <a:rPr lang="en-US" sz="2200" b="1" dirty="0" smtClean="0">
                <a:solidFill>
                  <a:srgbClr val="FF0000"/>
                </a:solidFill>
              </a:rPr>
              <a:t> need to titrate from HA to A</a:t>
            </a:r>
            <a:r>
              <a:rPr lang="en-US" sz="2200" b="1" baseline="30000" dirty="0" smtClean="0">
                <a:solidFill>
                  <a:srgbClr val="FF0000"/>
                </a:solidFill>
              </a:rPr>
              <a:t>-</a:t>
            </a:r>
            <a:r>
              <a:rPr lang="en-US" sz="2200" b="1" dirty="0" smtClean="0">
                <a:solidFill>
                  <a:srgbClr val="FF0000"/>
                </a:solidFill>
              </a:rPr>
              <a:t> ) / Volume of the unknown sample</a:t>
            </a:r>
            <a:endParaRPr lang="en-US" sz="2200" dirty="0">
              <a:solidFill>
                <a:srgbClr val="FF0000"/>
              </a:solidFill>
            </a:endParaRPr>
          </a:p>
        </p:txBody>
      </p:sp>
    </p:spTree>
    <p:extLst>
      <p:ext uri="{BB962C8B-B14F-4D97-AF65-F5344CB8AC3E}">
        <p14:creationId xmlns:p14="http://schemas.microsoft.com/office/powerpoint/2010/main" val="577426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500" fill="hold"/>
                                        <p:tgtEl>
                                          <p:spTgt spid="5"/>
                                        </p:tgtEl>
                                        <p:attrNameLst>
                                          <p:attrName>ppt_w</p:attrName>
                                        </p:attrNameLst>
                                      </p:cBhvr>
                                      <p:tavLst>
                                        <p:tav tm="0">
                                          <p:val>
                                            <p:fltVal val="0"/>
                                          </p:val>
                                        </p:tav>
                                        <p:tav tm="100000">
                                          <p:val>
                                            <p:strVal val="#ppt_w"/>
                                          </p:val>
                                        </p:tav>
                                      </p:tavLst>
                                    </p:anim>
                                    <p:anim calcmode="lin" valueType="num">
                                      <p:cBhvr>
                                        <p:cTn id="28" dur="500" fill="hold"/>
                                        <p:tgtEl>
                                          <p:spTgt spid="5"/>
                                        </p:tgtEl>
                                        <p:attrNameLst>
                                          <p:attrName>ppt_h</p:attrName>
                                        </p:attrNameLst>
                                      </p:cBhvr>
                                      <p:tavLst>
                                        <p:tav tm="0">
                                          <p:val>
                                            <p:fltVal val="0"/>
                                          </p:val>
                                        </p:tav>
                                        <p:tav tm="100000">
                                          <p:val>
                                            <p:strVal val="#ppt_h"/>
                                          </p:val>
                                        </p:tav>
                                      </p:tavLst>
                                    </p:anim>
                                    <p:animEffect transition="in" filter="fade">
                                      <p:cBhvr>
                                        <p:cTn id="2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Titration </a:t>
            </a:r>
            <a:r>
              <a:rPr lang="en-US" dirty="0" smtClean="0">
                <a:solidFill>
                  <a:srgbClr val="002060"/>
                </a:solidFill>
              </a:rPr>
              <a:t>II</a:t>
            </a:r>
            <a:endParaRPr lang="en-US" dirty="0"/>
          </a:p>
        </p:txBody>
      </p:sp>
      <p:sp>
        <p:nvSpPr>
          <p:cNvPr id="2" name="Content Placeholder 1"/>
          <p:cNvSpPr>
            <a:spLocks noGrp="1"/>
          </p:cNvSpPr>
          <p:nvPr>
            <p:ph idx="1"/>
          </p:nvPr>
        </p:nvSpPr>
        <p:spPr>
          <a:xfrm>
            <a:off x="457200" y="1523999"/>
            <a:ext cx="8229600" cy="2438401"/>
          </a:xfrm>
        </p:spPr>
        <p:txBody>
          <a:bodyPr>
            <a:normAutofit fontScale="85000" lnSpcReduction="10000"/>
          </a:bodyPr>
          <a:lstStyle/>
          <a:p>
            <a:r>
              <a:rPr lang="en-US" sz="2400" dirty="0">
                <a:solidFill>
                  <a:srgbClr val="C00000"/>
                </a:solidFill>
              </a:rPr>
              <a:t>To determine pK</a:t>
            </a:r>
            <a:r>
              <a:rPr lang="en-US" sz="2400" baseline="-25000" dirty="0">
                <a:solidFill>
                  <a:srgbClr val="C00000"/>
                </a:solidFill>
              </a:rPr>
              <a:t>a1</a:t>
            </a:r>
            <a:r>
              <a:rPr lang="en-US" sz="2400" dirty="0">
                <a:solidFill>
                  <a:srgbClr val="C00000"/>
                </a:solidFill>
              </a:rPr>
              <a:t> and pK</a:t>
            </a:r>
            <a:r>
              <a:rPr lang="en-US" sz="2400" baseline="-25000" dirty="0">
                <a:solidFill>
                  <a:srgbClr val="C00000"/>
                </a:solidFill>
              </a:rPr>
              <a:t>a2</a:t>
            </a:r>
            <a:r>
              <a:rPr lang="en-US" sz="2400" dirty="0">
                <a:solidFill>
                  <a:srgbClr val="C00000"/>
                </a:solidFill>
              </a:rPr>
              <a:t>, locate the volume on the graphs half way between the two equivalence point </a:t>
            </a:r>
            <a:r>
              <a:rPr lang="en-US" sz="2400" dirty="0" smtClean="0">
                <a:solidFill>
                  <a:srgbClr val="C00000"/>
                </a:solidFill>
              </a:rPr>
              <a:t>volumes (shown as dark blue lines below: V</a:t>
            </a:r>
            <a:r>
              <a:rPr lang="en-US" sz="2400" baseline="-25000" dirty="0" smtClean="0">
                <a:solidFill>
                  <a:srgbClr val="C00000"/>
                </a:solidFill>
              </a:rPr>
              <a:t>eq1</a:t>
            </a:r>
            <a:r>
              <a:rPr lang="en-US" sz="2400" dirty="0" smtClean="0">
                <a:solidFill>
                  <a:srgbClr val="C00000"/>
                </a:solidFill>
              </a:rPr>
              <a:t>=15 mL, V</a:t>
            </a:r>
            <a:r>
              <a:rPr lang="en-US" sz="2400" baseline="-25000" dirty="0" smtClean="0">
                <a:solidFill>
                  <a:srgbClr val="C00000"/>
                </a:solidFill>
              </a:rPr>
              <a:t>eq2</a:t>
            </a:r>
            <a:r>
              <a:rPr lang="en-US" sz="2400" dirty="0" smtClean="0">
                <a:solidFill>
                  <a:srgbClr val="C00000"/>
                </a:solidFill>
              </a:rPr>
              <a:t>=30 mL) determined </a:t>
            </a:r>
            <a:r>
              <a:rPr lang="en-US" sz="2400" dirty="0">
                <a:solidFill>
                  <a:srgbClr val="C00000"/>
                </a:solidFill>
              </a:rPr>
              <a:t>from the expanded derivative curves. The </a:t>
            </a:r>
            <a:r>
              <a:rPr lang="en-US" sz="2400" dirty="0" smtClean="0">
                <a:solidFill>
                  <a:srgbClr val="C00000"/>
                </a:solidFill>
              </a:rPr>
              <a:t>pH-value </a:t>
            </a:r>
            <a:r>
              <a:rPr lang="en-US" sz="2400" dirty="0">
                <a:solidFill>
                  <a:srgbClr val="C00000"/>
                </a:solidFill>
              </a:rPr>
              <a:t>at this point is in the titration is equal to </a:t>
            </a:r>
            <a:r>
              <a:rPr lang="en-US" sz="2400" dirty="0" smtClean="0">
                <a:solidFill>
                  <a:srgbClr val="C00000"/>
                </a:solidFill>
              </a:rPr>
              <a:t>pK</a:t>
            </a:r>
            <a:r>
              <a:rPr lang="en-US" sz="2400" baseline="-25000" dirty="0" smtClean="0">
                <a:solidFill>
                  <a:srgbClr val="C00000"/>
                </a:solidFill>
              </a:rPr>
              <a:t>a2</a:t>
            </a:r>
            <a:r>
              <a:rPr lang="en-US" sz="2400" dirty="0" smtClean="0">
                <a:solidFill>
                  <a:srgbClr val="C00000"/>
                </a:solidFill>
              </a:rPr>
              <a:t> </a:t>
            </a:r>
            <a:br>
              <a:rPr lang="en-US" sz="2400" dirty="0" smtClean="0">
                <a:solidFill>
                  <a:srgbClr val="C00000"/>
                </a:solidFill>
              </a:rPr>
            </a:br>
            <a:r>
              <a:rPr lang="en-US" sz="2400" dirty="0" smtClean="0">
                <a:solidFill>
                  <a:srgbClr val="C00000"/>
                </a:solidFill>
              </a:rPr>
              <a:t>(shown as dark red line, pK</a:t>
            </a:r>
            <a:r>
              <a:rPr lang="en-US" sz="2400" baseline="-25000" dirty="0" smtClean="0">
                <a:solidFill>
                  <a:srgbClr val="C00000"/>
                </a:solidFill>
              </a:rPr>
              <a:t>a</a:t>
            </a:r>
            <a:r>
              <a:rPr lang="en-US" sz="2400" dirty="0" smtClean="0">
                <a:solidFill>
                  <a:srgbClr val="C00000"/>
                </a:solidFill>
              </a:rPr>
              <a:t>=7.6 at V=22.5 mL).</a:t>
            </a:r>
          </a:p>
          <a:p>
            <a:r>
              <a:rPr lang="en-US" sz="2400" dirty="0" smtClean="0">
                <a:solidFill>
                  <a:srgbClr val="006600"/>
                </a:solidFill>
              </a:rPr>
              <a:t>Next, </a:t>
            </a:r>
            <a:r>
              <a:rPr lang="en-US" sz="2400" dirty="0">
                <a:solidFill>
                  <a:srgbClr val="006600"/>
                </a:solidFill>
              </a:rPr>
              <a:t>measure an equal distance on the graph to the left of </a:t>
            </a:r>
            <a:r>
              <a:rPr lang="en-US" sz="2400" dirty="0" smtClean="0">
                <a:solidFill>
                  <a:srgbClr val="006600"/>
                </a:solidFill>
              </a:rPr>
              <a:t>V</a:t>
            </a:r>
            <a:r>
              <a:rPr lang="en-US" sz="2400" baseline="-25000" dirty="0" smtClean="0">
                <a:solidFill>
                  <a:srgbClr val="006600"/>
                </a:solidFill>
              </a:rPr>
              <a:t>eq1</a:t>
            </a:r>
            <a:r>
              <a:rPr lang="en-US" sz="2400" dirty="0">
                <a:solidFill>
                  <a:srgbClr val="006600"/>
                </a:solidFill>
              </a:rPr>
              <a:t>. </a:t>
            </a:r>
            <a:r>
              <a:rPr lang="en-US" sz="2400" dirty="0" smtClean="0">
                <a:solidFill>
                  <a:srgbClr val="006600"/>
                </a:solidFill>
              </a:rPr>
              <a:t>The </a:t>
            </a:r>
            <a:br>
              <a:rPr lang="en-US" sz="2400" dirty="0" smtClean="0">
                <a:solidFill>
                  <a:srgbClr val="006600"/>
                </a:solidFill>
              </a:rPr>
            </a:br>
            <a:r>
              <a:rPr lang="en-US" sz="2400" dirty="0" smtClean="0">
                <a:solidFill>
                  <a:srgbClr val="006600"/>
                </a:solidFill>
              </a:rPr>
              <a:t>pH-value </a:t>
            </a:r>
            <a:r>
              <a:rPr lang="en-US" sz="2400" dirty="0">
                <a:solidFill>
                  <a:srgbClr val="006600"/>
                </a:solidFill>
              </a:rPr>
              <a:t>at this point is equal to </a:t>
            </a:r>
            <a:r>
              <a:rPr lang="en-US" sz="2400" dirty="0" smtClean="0">
                <a:solidFill>
                  <a:srgbClr val="006600"/>
                </a:solidFill>
              </a:rPr>
              <a:t>pK</a:t>
            </a:r>
            <a:r>
              <a:rPr lang="en-US" sz="2400" baseline="-25000" dirty="0" smtClean="0">
                <a:solidFill>
                  <a:srgbClr val="006600"/>
                </a:solidFill>
              </a:rPr>
              <a:t>a1</a:t>
            </a:r>
            <a:r>
              <a:rPr lang="en-US" sz="2400" dirty="0" smtClean="0">
                <a:solidFill>
                  <a:srgbClr val="006600"/>
                </a:solidFill>
              </a:rPr>
              <a:t> (dark green line, pK</a:t>
            </a:r>
            <a:r>
              <a:rPr lang="en-US" sz="2400" baseline="-25000" dirty="0" smtClean="0">
                <a:solidFill>
                  <a:srgbClr val="006600"/>
                </a:solidFill>
              </a:rPr>
              <a:t>a</a:t>
            </a:r>
            <a:r>
              <a:rPr lang="en-US" sz="2400" dirty="0" smtClean="0">
                <a:solidFill>
                  <a:srgbClr val="006600"/>
                </a:solidFill>
              </a:rPr>
              <a:t>=3.5 at </a:t>
            </a:r>
            <a:br>
              <a:rPr lang="en-US" sz="2400" dirty="0" smtClean="0">
                <a:solidFill>
                  <a:srgbClr val="006600"/>
                </a:solidFill>
              </a:rPr>
            </a:br>
            <a:r>
              <a:rPr lang="en-US" sz="2400" dirty="0" smtClean="0">
                <a:solidFill>
                  <a:srgbClr val="006600"/>
                </a:solidFill>
              </a:rPr>
              <a:t>V=7.5 mL).</a:t>
            </a:r>
            <a:endParaRPr lang="en-US" sz="2400" dirty="0">
              <a:solidFill>
                <a:srgbClr val="006600"/>
              </a:solidFill>
            </a:endParaRPr>
          </a:p>
          <a:p>
            <a:endParaRPr lang="en-US" sz="2400" dirty="0" smtClean="0">
              <a:solidFill>
                <a:schemeClr val="bg1"/>
              </a:solidFill>
            </a:endParaRPr>
          </a:p>
          <a:p>
            <a:endParaRPr lang="en-US" sz="2400" dirty="0">
              <a:solidFill>
                <a:schemeClr val="bg1"/>
              </a:solidFill>
            </a:endParaRPr>
          </a:p>
          <a:p>
            <a:endParaRPr lang="en-US" sz="2400" dirty="0">
              <a:solidFill>
                <a:schemeClr val="bg1"/>
              </a:solidFill>
            </a:endParaRPr>
          </a:p>
          <a:p>
            <a:endParaRPr lang="en-US" sz="2400" dirty="0">
              <a:solidFill>
                <a:schemeClr val="bg1"/>
              </a:solidFill>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Chart 7"/>
          <p:cNvGraphicFramePr/>
          <p:nvPr>
            <p:extLst>
              <p:ext uri="{D42A27DB-BD31-4B8C-83A1-F6EECF244321}">
                <p14:modId xmlns:p14="http://schemas.microsoft.com/office/powerpoint/2010/main" val="1949251625"/>
              </p:ext>
            </p:extLst>
          </p:nvPr>
        </p:nvGraphicFramePr>
        <p:xfrm>
          <a:off x="2514600" y="3962400"/>
          <a:ext cx="4343400" cy="2406650"/>
        </p:xfrm>
        <a:graphic>
          <a:graphicData uri="http://schemas.openxmlformats.org/drawingml/2006/chart">
            <c:chart xmlns:c="http://schemas.openxmlformats.org/drawingml/2006/chart" xmlns:r="http://schemas.openxmlformats.org/officeDocument/2006/relationships" r:id="rId2"/>
          </a:graphicData>
        </a:graphic>
      </p:graphicFrame>
      <p:cxnSp>
        <p:nvCxnSpPr>
          <p:cNvPr id="10" name="Straight Connector 9"/>
          <p:cNvCxnSpPr/>
          <p:nvPr/>
        </p:nvCxnSpPr>
        <p:spPr>
          <a:xfrm>
            <a:off x="4654296" y="4343400"/>
            <a:ext cx="0" cy="152400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557016" y="4343400"/>
            <a:ext cx="0" cy="1524000"/>
          </a:xfrm>
          <a:prstGeom prst="line">
            <a:avLst/>
          </a:prstGeom>
          <a:ln w="19050">
            <a:solidFill>
              <a:srgbClr val="0066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02936" y="4343400"/>
            <a:ext cx="0" cy="152400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114800" y="4343400"/>
            <a:ext cx="0" cy="152400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4538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up)">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up)">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down)">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1" end="1"/>
                                            </p:txEl>
                                          </p:spTgt>
                                        </p:tgtEl>
                                        <p:attrNameLst>
                                          <p:attrName>style.visibility</p:attrName>
                                        </p:attrNameLst>
                                      </p:cBhvr>
                                      <p:to>
                                        <p:strVal val="visible"/>
                                      </p:to>
                                    </p:set>
                                    <p:animEffect transition="in" filter="barn(inVertical)">
                                      <p:cBhvr>
                                        <p:cTn id="27" dur="500"/>
                                        <p:tgtEl>
                                          <p:spTgt spid="2">
                                            <p:txEl>
                                              <p:pRg st="1" end="1"/>
                                            </p:txEl>
                                          </p:spTgt>
                                        </p:tgtEl>
                                      </p:cBhvr>
                                    </p:animEffect>
                                  </p:childTnLst>
                                </p:cTn>
                              </p:par>
                              <p:par>
                                <p:cTn id="28" presetID="22" presetClass="entr" presetSubtype="4" fill="hold"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wipe(down)">
                                      <p:cBhvr>
                                        <p:cTn id="3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Post-lab Report</a:t>
            </a:r>
            <a:endParaRPr lang="en-US" dirty="0">
              <a:solidFill>
                <a:srgbClr val="002060"/>
              </a:solidFill>
            </a:endParaRPr>
          </a:p>
        </p:txBody>
      </p:sp>
      <p:sp>
        <p:nvSpPr>
          <p:cNvPr id="2" name="Content Placeholder 1"/>
          <p:cNvSpPr>
            <a:spLocks noGrp="1"/>
          </p:cNvSpPr>
          <p:nvPr>
            <p:ph idx="1"/>
          </p:nvPr>
        </p:nvSpPr>
        <p:spPr/>
        <p:txBody>
          <a:bodyPr>
            <a:normAutofit fontScale="92500" lnSpcReduction="20000"/>
          </a:bodyPr>
          <a:lstStyle/>
          <a:p>
            <a:r>
              <a:rPr lang="en-US" dirty="0" smtClean="0"/>
              <a:t>In the post-lab for experiment 8, the following graphs are required:</a:t>
            </a:r>
          </a:p>
          <a:p>
            <a:pPr lvl="1">
              <a:buFont typeface="Arial" panose="020B0604020202020204" pitchFamily="34" charset="0"/>
              <a:buChar char="•"/>
            </a:pPr>
            <a:r>
              <a:rPr lang="en-US" dirty="0" smtClean="0">
                <a:solidFill>
                  <a:srgbClr val="002060"/>
                </a:solidFill>
              </a:rPr>
              <a:t>Expanded </a:t>
            </a:r>
            <a:r>
              <a:rPr lang="en-US" dirty="0">
                <a:solidFill>
                  <a:srgbClr val="002060"/>
                </a:solidFill>
              </a:rPr>
              <a:t>derivative graph for EACH TRIAL of NaOH/amino acid titration</a:t>
            </a:r>
          </a:p>
          <a:p>
            <a:pPr lvl="1">
              <a:buFont typeface="Arial" panose="020B0604020202020204" pitchFamily="34" charset="0"/>
              <a:buChar char="•"/>
            </a:pPr>
            <a:r>
              <a:rPr lang="en-US" dirty="0" smtClean="0">
                <a:solidFill>
                  <a:srgbClr val="002060"/>
                </a:solidFill>
              </a:rPr>
              <a:t>Expanded </a:t>
            </a:r>
            <a:r>
              <a:rPr lang="en-US" dirty="0">
                <a:solidFill>
                  <a:srgbClr val="002060"/>
                </a:solidFill>
              </a:rPr>
              <a:t>titration graph for EACH TRIAL of NaOH/amino acid titration</a:t>
            </a:r>
          </a:p>
          <a:p>
            <a:pPr lvl="1">
              <a:buFont typeface="Arial" panose="020B0604020202020204" pitchFamily="34" charset="0"/>
              <a:buChar char="•"/>
            </a:pPr>
            <a:r>
              <a:rPr lang="en-US" dirty="0" smtClean="0">
                <a:solidFill>
                  <a:srgbClr val="002060"/>
                </a:solidFill>
              </a:rPr>
              <a:t>ONE </a:t>
            </a:r>
            <a:r>
              <a:rPr lang="en-US" dirty="0">
                <a:solidFill>
                  <a:srgbClr val="002060"/>
                </a:solidFill>
              </a:rPr>
              <a:t>FULL titration graph for the determination of </a:t>
            </a:r>
            <a:r>
              <a:rPr lang="en-US" dirty="0" smtClean="0">
                <a:solidFill>
                  <a:srgbClr val="002060"/>
                </a:solidFill>
              </a:rPr>
              <a:t/>
            </a:r>
            <a:br>
              <a:rPr lang="en-US" dirty="0" smtClean="0">
                <a:solidFill>
                  <a:srgbClr val="002060"/>
                </a:solidFill>
              </a:rPr>
            </a:br>
            <a:r>
              <a:rPr lang="en-US" dirty="0" smtClean="0">
                <a:solidFill>
                  <a:srgbClr val="002060"/>
                </a:solidFill>
              </a:rPr>
              <a:t>pKa-values </a:t>
            </a:r>
            <a:r>
              <a:rPr lang="en-US" dirty="0">
                <a:solidFill>
                  <a:srgbClr val="002060"/>
                </a:solidFill>
              </a:rPr>
              <a:t>(see page </a:t>
            </a:r>
            <a:r>
              <a:rPr lang="en-US" dirty="0" smtClean="0">
                <a:solidFill>
                  <a:srgbClr val="002060"/>
                </a:solidFill>
              </a:rPr>
              <a:t>93). </a:t>
            </a:r>
          </a:p>
          <a:p>
            <a:r>
              <a:rPr lang="en-US" b="1" dirty="0" smtClean="0">
                <a:solidFill>
                  <a:srgbClr val="C00000"/>
                </a:solidFill>
              </a:rPr>
              <a:t>The post </a:t>
            </a:r>
            <a:r>
              <a:rPr lang="en-US" b="1" dirty="0">
                <a:solidFill>
                  <a:srgbClr val="C00000"/>
                </a:solidFill>
              </a:rPr>
              <a:t>lab </a:t>
            </a:r>
            <a:r>
              <a:rPr lang="en-US" b="1" dirty="0" smtClean="0">
                <a:solidFill>
                  <a:srgbClr val="C00000"/>
                </a:solidFill>
              </a:rPr>
              <a:t>report for this project is </a:t>
            </a:r>
            <a:r>
              <a:rPr lang="en-US" b="1" dirty="0">
                <a:solidFill>
                  <a:srgbClr val="C00000"/>
                </a:solidFill>
              </a:rPr>
              <a:t>an individual report and is due on </a:t>
            </a:r>
            <a:r>
              <a:rPr lang="en-US" b="1" dirty="0" smtClean="0">
                <a:solidFill>
                  <a:srgbClr val="C00000"/>
                </a:solidFill>
              </a:rPr>
              <a:t>April 12, 2016 or April 13</a:t>
            </a:r>
            <a:r>
              <a:rPr lang="en-US" b="1" smtClean="0">
                <a:solidFill>
                  <a:srgbClr val="C00000"/>
                </a:solidFill>
              </a:rPr>
              <a:t>, 2016 </a:t>
            </a:r>
            <a:r>
              <a:rPr lang="en-US" b="1" dirty="0">
                <a:solidFill>
                  <a:srgbClr val="C00000"/>
                </a:solidFill>
              </a:rPr>
              <a:t>depending on when your section meets.</a:t>
            </a:r>
          </a:p>
          <a:p>
            <a:endParaRPr lang="en-US" dirty="0">
              <a:solidFill>
                <a:srgbClr val="002060"/>
              </a:solidFill>
            </a:endParaRPr>
          </a:p>
          <a:p>
            <a:endParaRPr lang="en-US" dirty="0">
              <a:solidFill>
                <a:schemeClr val="bg1"/>
              </a:solidFill>
            </a:endParaRPr>
          </a:p>
        </p:txBody>
      </p:sp>
    </p:spTree>
    <p:extLst>
      <p:ext uri="{BB962C8B-B14F-4D97-AF65-F5344CB8AC3E}">
        <p14:creationId xmlns:p14="http://schemas.microsoft.com/office/powerpoint/2010/main" val="2591012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1169</TotalTime>
  <Words>399</Words>
  <Application>Microsoft Office PowerPoint</Application>
  <PresentationFormat>On-screen Show (4:3)</PresentationFormat>
  <Paragraphs>51</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Times New Roman</vt:lpstr>
      <vt:lpstr>Office Theme</vt:lpstr>
      <vt:lpstr>Lecture 2a</vt:lpstr>
      <vt:lpstr>Standardization I</vt:lpstr>
      <vt:lpstr>Standardization II</vt:lpstr>
      <vt:lpstr>Standardization III</vt:lpstr>
      <vt:lpstr>Titration I</vt:lpstr>
      <vt:lpstr>Titration II</vt:lpstr>
      <vt:lpstr>Post-lab Report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2a</dc:title>
  <dc:creator>Alf Bacher</dc:creator>
  <cp:lastModifiedBy>Alf Bacher</cp:lastModifiedBy>
  <cp:revision>34</cp:revision>
  <dcterms:created xsi:type="dcterms:W3CDTF">2013-04-01T19:35:54Z</dcterms:created>
  <dcterms:modified xsi:type="dcterms:W3CDTF">2016-03-29T18:31:36Z</dcterms:modified>
</cp:coreProperties>
</file>