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4" r:id="rId4"/>
    <p:sldId id="259" r:id="rId5"/>
    <p:sldId id="257" r:id="rId6"/>
    <p:sldId id="258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3300"/>
    <a:srgbClr val="66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9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7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0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9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4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01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6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6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72C2-6A03-47F4-B8FB-492AD257FE51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cla.edu/~bacher" TargetMode="External"/><Relationship Id="rId2" Type="http://schemas.openxmlformats.org/officeDocument/2006/relationships/hyperlink" Target="mailto:bacher@chem.ucla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iazza.com/ucla/spring2016/chem14c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1a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99804"/>
            <a:ext cx="7680960" cy="914400"/>
          </a:xfrm>
          <a:noFill/>
        </p:spPr>
        <p:txBody>
          <a:bodyPr>
            <a:prstTxWarp prst="textWave2">
              <a:avLst/>
            </a:prstTxWarp>
          </a:bodyPr>
          <a:lstStyle/>
          <a:p>
            <a:r>
              <a:rPr lang="en-US" sz="3600" b="1" i="1" dirty="0" smtClean="0"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Administrative Issues</a:t>
            </a:r>
            <a:endParaRPr lang="en-US" sz="3600" b="1" i="1" dirty="0">
              <a:blipFill>
                <a:blip r:embed="rId2"/>
                <a:tile tx="0" ty="0" sx="100000" sy="100000" flip="none" algn="tl"/>
              </a:blip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6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Course Overview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Why do students take chemistry labs?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Most lecture courses provide a theoretical background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general and in organic chemistry but usually do not consider much many of the practical aspects of an </a:t>
            </a:r>
            <a:r>
              <a:rPr lang="en-US" dirty="0" smtClean="0">
                <a:solidFill>
                  <a:srgbClr val="002060"/>
                </a:solidFill>
              </a:rPr>
              <a:t>experiment.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Conducting an experiment in lab is often times much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more complicated than chemistry conducted on paper because many details have a significant impact on the overall outcome of the </a:t>
            </a:r>
            <a:r>
              <a:rPr lang="en-US" dirty="0" smtClean="0">
                <a:solidFill>
                  <a:srgbClr val="002060"/>
                </a:solidFill>
              </a:rPr>
              <a:t>experiment.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Performing an actual experiment in the lab is a learning experience on how to combine many theoretical and practical aspects together (i.e., theory of the reaction,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Le Châtelier Principle, polarity, acidity, kinetics, etc</a:t>
            </a:r>
            <a:r>
              <a:rPr lang="en-US" dirty="0" smtClean="0">
                <a:solidFill>
                  <a:srgbClr val="002060"/>
                </a:solidFill>
              </a:rPr>
              <a:t>.).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4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Course Overview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Titration of an Unknown Amino Acid </a:t>
            </a:r>
            <a:endParaRPr lang="en-US" dirty="0" smtClean="0"/>
          </a:p>
          <a:p>
            <a:r>
              <a:rPr lang="en-US" dirty="0"/>
              <a:t>Determination of Iron in </a:t>
            </a:r>
            <a:r>
              <a:rPr lang="en-US" dirty="0" smtClean="0"/>
              <a:t>Vitamin </a:t>
            </a:r>
          </a:p>
          <a:p>
            <a:r>
              <a:rPr lang="en-US" dirty="0"/>
              <a:t>Extraction of </a:t>
            </a:r>
            <a:r>
              <a:rPr lang="en-US" dirty="0" smtClean="0"/>
              <a:t>Caffeine </a:t>
            </a:r>
            <a:r>
              <a:rPr lang="en-US" dirty="0" smtClean="0"/>
              <a:t>from </a:t>
            </a:r>
            <a:r>
              <a:rPr lang="en-US" dirty="0" smtClean="0"/>
              <a:t>T</a:t>
            </a:r>
            <a:r>
              <a:rPr lang="en-US" dirty="0" smtClean="0"/>
              <a:t>ea</a:t>
            </a:r>
            <a:endParaRPr lang="en-US" dirty="0" smtClean="0"/>
          </a:p>
          <a:p>
            <a:r>
              <a:rPr lang="en-US" dirty="0"/>
              <a:t>Titrimetric</a:t>
            </a:r>
            <a:r>
              <a:rPr lang="en-US" i="1" dirty="0"/>
              <a:t> </a:t>
            </a:r>
            <a:r>
              <a:rPr lang="en-US" dirty="0"/>
              <a:t>Analysis of Vitamin C </a:t>
            </a:r>
            <a:endParaRPr lang="en-US" dirty="0" smtClean="0"/>
          </a:p>
          <a:p>
            <a:r>
              <a:rPr lang="en-US" dirty="0" smtClean="0"/>
              <a:t>Isolation of Chlorophyll and</a:t>
            </a:r>
            <a:r>
              <a:rPr lang="en-US" b="1" dirty="0" smtClean="0"/>
              <a:t> </a:t>
            </a:r>
            <a:r>
              <a:rPr lang="en-US" dirty="0" smtClean="0"/>
              <a:t>Carotenoid (Pigments from Spinach) using </a:t>
            </a:r>
            <a:r>
              <a:rPr lang="en-US" dirty="0" smtClean="0"/>
              <a:t>Column Chromatography</a:t>
            </a:r>
            <a:endParaRPr lang="en-US" dirty="0" smtClean="0"/>
          </a:p>
          <a:p>
            <a:r>
              <a:rPr lang="en-US" dirty="0" smtClean="0"/>
              <a:t>Aldol </a:t>
            </a:r>
            <a:r>
              <a:rPr lang="en-US" dirty="0"/>
              <a:t>condensation </a:t>
            </a:r>
            <a:endParaRPr lang="en-US" dirty="0" smtClean="0"/>
          </a:p>
          <a:p>
            <a:r>
              <a:rPr lang="en-US" dirty="0" smtClean="0"/>
              <a:t>Oxidation of </a:t>
            </a:r>
            <a:r>
              <a:rPr lang="en-US" dirty="0" smtClean="0"/>
              <a:t>Borneol </a:t>
            </a:r>
            <a:r>
              <a:rPr lang="en-US" dirty="0" smtClean="0"/>
              <a:t>to </a:t>
            </a:r>
            <a:r>
              <a:rPr lang="en-US" dirty="0" smtClean="0"/>
              <a:t>Camphor </a:t>
            </a:r>
            <a:endParaRPr lang="en-US" dirty="0" smtClean="0"/>
          </a:p>
          <a:p>
            <a:r>
              <a:rPr lang="en-US" dirty="0" smtClean="0"/>
              <a:t>Distillation and </a:t>
            </a:r>
            <a:r>
              <a:rPr lang="en-US" dirty="0" smtClean="0"/>
              <a:t>Gas Chromatography</a:t>
            </a:r>
            <a:endParaRPr lang="en-US" dirty="0" smtClean="0"/>
          </a:p>
          <a:p>
            <a:r>
              <a:rPr lang="en-US" dirty="0" smtClean="0"/>
              <a:t>Molecular </a:t>
            </a:r>
            <a:r>
              <a:rPr lang="en-US" dirty="0"/>
              <a:t>Modeling 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Infrared Spectroscopy</a:t>
            </a:r>
          </a:p>
          <a:p>
            <a:r>
              <a:rPr lang="en-US" baseline="30000" dirty="0" smtClean="0"/>
              <a:t>13</a:t>
            </a:r>
            <a:r>
              <a:rPr lang="en-US" dirty="0" smtClean="0"/>
              <a:t>C </a:t>
            </a:r>
            <a:r>
              <a:rPr lang="en-US" dirty="0"/>
              <a:t>NMR and DEPT </a:t>
            </a:r>
            <a:r>
              <a:rPr lang="en-US" dirty="0" smtClean="0"/>
              <a:t>Spectroscopy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Administrative Issues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sure that you arrive on time to your first in-lab meeting because if you are more than 15 minutes late, you will lose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your spot in the course. Lame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excuses do not count later 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i.e.,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 did not think that the lab meets during week </a:t>
            </a:r>
            <a:r>
              <a:rPr lang="en-US" sz="24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 did not find the lab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Wait-listed students will be accommodated if spaces become available during the first meeting of the section only: priority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be given based 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seniority.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are not able to accommodate extension students this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quarter.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student is added to the roster, the instructor will report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student to the department to been enrolled (usually at the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 of the first week and not on the same day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5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Textbooks/Readers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>
            <a:noAutofit/>
          </a:bodyPr>
          <a:lstStyle/>
          <a:p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Required Texts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Chemistry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Experiments for Life Science Majors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by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Russell, Burgess Publishing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(from 14BL) 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Techniques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Organic Chemistry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by </a:t>
            </a:r>
            <a:r>
              <a:rPr lang="en-US" sz="1600" i="1" dirty="0" err="1">
                <a:solidFill>
                  <a:srgbClr val="002060"/>
                </a:solidFill>
              </a:rPr>
              <a:t>Mohrig</a:t>
            </a:r>
            <a:r>
              <a:rPr lang="en-US" sz="1600" i="1" dirty="0">
                <a:solidFill>
                  <a:srgbClr val="002060"/>
                </a:solidFill>
              </a:rPr>
              <a:t>, </a:t>
            </a:r>
            <a:r>
              <a:rPr lang="en-US" sz="1600" i="1" dirty="0" err="1">
                <a:solidFill>
                  <a:srgbClr val="002060"/>
                </a:solidFill>
              </a:rPr>
              <a:t>Alberg</a:t>
            </a:r>
            <a:r>
              <a:rPr lang="en-US" sz="1600" i="1" dirty="0">
                <a:solidFill>
                  <a:srgbClr val="002060"/>
                </a:solidFill>
              </a:rPr>
              <a:t>, </a:t>
            </a:r>
            <a:r>
              <a:rPr lang="en-US" sz="1600" i="1" dirty="0" err="1">
                <a:solidFill>
                  <a:srgbClr val="002060"/>
                </a:solidFill>
              </a:rPr>
              <a:t>Hofmeister</a:t>
            </a:r>
            <a:r>
              <a:rPr lang="en-US" sz="1600" i="1" dirty="0">
                <a:solidFill>
                  <a:srgbClr val="002060"/>
                </a:solidFill>
              </a:rPr>
              <a:t>, Schatz and Hammond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14BL) </a:t>
            </a: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Laboratory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notebook with duplicate carbon copies (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14BL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available from the Undergraduate Chemistry Fraternity - AXE - Young Hall 1275 and the student store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Recommended Texts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CL Practice Problems and Exam Collection (Spring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2016, 3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edition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$20)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b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Bacher available from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Reader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Material (1081 Westwood Boulevard)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Peter Atkins,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Loretta Jones, Chemical Principles –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Quest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Insight (5</a:t>
            </a:r>
            <a:r>
              <a:rPr lang="en-US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edition)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any other equivalent general chemistry text)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H. Brown,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Organic Chemistry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(7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edition) </a:t>
            </a: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(or any other similar </a:t>
            </a:r>
            <a:r>
              <a:rPr lang="en-US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text)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Mohrig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et al., Techniques in Organic Chemistry (online: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$47.99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180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day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subscription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via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coursesmart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most students usually have a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already if they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enrolled in Chem 14BL recently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Preparation for In-lab Meeting 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complete the laboratory work on time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student must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prepare for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period’s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assignment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his/her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laboratory section meets. The course is impacted; there is neither make-up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 the course nor space for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student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work in other sections.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Pre-lab: title, purpose, introduction, balanced chemical equations, detailed procedure,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safety information of all chemicals used (review the MSDS for each compound used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the experiment), spectroscopic information (a Xerox copy is preferable)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 preparation for the lab,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student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should first study the pertinent sections in the text, review the lecture notes pertaining to the experiment, then view (and possibly review)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appropriate videotapes for any new techniques to be used in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experiment</a:t>
            </a: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student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still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questions relating to the experimental details,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s/he should consult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teaching assistant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course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clarify the procedure. The handout will not be helpful if the student does not understand the material.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Pre-labs are due at the beginning of the lab period.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Late pre-lab work will count as ZERO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student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not be allowed to perform 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experiment without providing a pre-lab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duplicate copy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of the in-lab data is to be turned in to the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T.A.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at the end of the lab period. 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Grades I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Grading: (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To receive a passing grade (C-), you must complete ALL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experiments and reports and receive at least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50 %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of the points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i="1" u="sng" dirty="0">
                <a:latin typeface="Times New Roman" pitchFamily="18" charset="0"/>
                <a:cs typeface="Times New Roman" pitchFamily="18" charset="0"/>
              </a:rPr>
              <a:t>the exams category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Preparation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lab -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Prelab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assignments			108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17.5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Performance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lab 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 technique &amp;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 Maintenance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	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9.1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Documentation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lab work 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reports	 		212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34.4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	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Conceptual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of Lab - Midterm		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13.0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Conceptual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understanding of Lab - Final			160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26.0 %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616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100 %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Bottom line: Both, the in-lab portion and the final exam, have to be passed to pass the course. In order to get a high grade in the course, the student has to perform very well in both portions, not just in one portion.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Grades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Chemistry 14CL is graded on a mastery basis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Letter grades are based on the course point 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(Please note these grades are assigned only at the end of the quarter when all items have been graded and the grades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been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adjusted; the percentage on a portion of the course is not a meaningful measure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student’s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total performance.) As a rule of thumb, the course grades are assigned as follows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		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     100 %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	A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80	-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89 %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	B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65	-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79 %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	C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50	-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64 %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	D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0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49 %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	F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Instructor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Office: Young Hall 3077E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Office hours: </a:t>
            </a:r>
            <a:r>
              <a:rPr lang="en-US" sz="2000" dirty="0" smtClean="0"/>
              <a:t>M-F 10-11 am and </a:t>
            </a:r>
            <a:r>
              <a:rPr lang="en-US" sz="2000" dirty="0"/>
              <a:t>M 4-5 </a:t>
            </a:r>
            <a:r>
              <a:rPr lang="en-US" sz="2000" dirty="0" smtClean="0"/>
              <a:t>pm </a:t>
            </a:r>
            <a:r>
              <a:rPr lang="en-US" sz="2000" dirty="0"/>
              <a:t>in YH 3077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YH 3077 or by appointment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please do not schedule an appointment before 8 am or after 4:30 pm,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do make an appointment, make sure to show up on time!)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bacher@chem.ucla.edu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Course website: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www.chem.ucla.edu/~bacher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(Please note that the instructor does not use CCLE website)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Course discussion board: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www.piazza.com/ucla/spring2016/chem14cl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discussion board has to be used for general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chemistry questions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only. This means that you cannot post homework or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online quiz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3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402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Theme</vt:lpstr>
      <vt:lpstr>Lecture 1a</vt:lpstr>
      <vt:lpstr>Course Overview I</vt:lpstr>
      <vt:lpstr>Course Overview II</vt:lpstr>
      <vt:lpstr>Administrative Issues</vt:lpstr>
      <vt:lpstr>Textbooks/Readers</vt:lpstr>
      <vt:lpstr>Preparation for In-lab Meeting </vt:lpstr>
      <vt:lpstr>Grades I</vt:lpstr>
      <vt:lpstr>Grades II</vt:lpstr>
      <vt:lpstr>Instructor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 30BL – Lecture 1a</dc:title>
  <dc:creator>A. Bacher</dc:creator>
  <cp:lastModifiedBy>Alf Bacher</cp:lastModifiedBy>
  <cp:revision>82</cp:revision>
  <dcterms:created xsi:type="dcterms:W3CDTF">2010-09-14T23:40:55Z</dcterms:created>
  <dcterms:modified xsi:type="dcterms:W3CDTF">2016-03-16T21:08:31Z</dcterms:modified>
</cp:coreProperties>
</file>