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2" r:id="rId1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1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373CC2-4881-4C6C-BE9D-7906F5C3357E}"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93366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73CC2-4881-4C6C-BE9D-7906F5C3357E}"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359639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73CC2-4881-4C6C-BE9D-7906F5C3357E}"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262347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373CC2-4881-4C6C-BE9D-7906F5C3357E}"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401985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73CC2-4881-4C6C-BE9D-7906F5C3357E}"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207850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373CC2-4881-4C6C-BE9D-7906F5C3357E}"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1429391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373CC2-4881-4C6C-BE9D-7906F5C3357E}" type="datetimeFigureOut">
              <a:rPr lang="en-US" smtClean="0"/>
              <a:t>3/24/2015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3269541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373CC2-4881-4C6C-BE9D-7906F5C3357E}" type="datetimeFigureOut">
              <a:rPr lang="en-US" smtClean="0"/>
              <a:t>3/24/2015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275944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73CC2-4881-4C6C-BE9D-7906F5C3357E}" type="datetimeFigureOut">
              <a:rPr lang="en-US" smtClean="0"/>
              <a:t>3/24/2015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243100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73CC2-4881-4C6C-BE9D-7906F5C3357E}"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45736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73CC2-4881-4C6C-BE9D-7906F5C3357E}"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98EB2-F4C6-40FE-AD73-4F35B562DE91}" type="slidenum">
              <a:rPr lang="en-US" smtClean="0"/>
              <a:t>‹#›</a:t>
            </a:fld>
            <a:endParaRPr lang="en-US"/>
          </a:p>
        </p:txBody>
      </p:sp>
    </p:spTree>
    <p:extLst>
      <p:ext uri="{BB962C8B-B14F-4D97-AF65-F5344CB8AC3E}">
        <p14:creationId xmlns:p14="http://schemas.microsoft.com/office/powerpoint/2010/main" val="2739765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73CC2-4881-4C6C-BE9D-7906F5C3357E}" type="datetimeFigureOut">
              <a:rPr lang="en-US" smtClean="0"/>
              <a:t>3/24/2015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98EB2-F4C6-40FE-AD73-4F35B562DE91}" type="slidenum">
              <a:rPr lang="en-US" smtClean="0"/>
              <a:t>‹#›</a:t>
            </a:fld>
            <a:endParaRPr lang="en-US"/>
          </a:p>
        </p:txBody>
      </p:sp>
    </p:spTree>
    <p:extLst>
      <p:ext uri="{BB962C8B-B14F-4D97-AF65-F5344CB8AC3E}">
        <p14:creationId xmlns:p14="http://schemas.microsoft.com/office/powerpoint/2010/main" val="12808962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diprotic+acid&amp;source=images&amp;cd=&amp;cad=rja&amp;docid=lx7HVxPGagEojM&amp;tbnid=mhCBa0cgiGHVOM:&amp;ved=0CAUQjRw&amp;url=http://wwwchem.csustan.edu/chem1112/titration_of_glycine.htm&amp;ei=PqhMUcmnGMqliQKtioGYBw&amp;bvm=bv.44158598,d.cGE&amp;psig=AFQjCNGhAWFXLqCF1fAzJebLX2jEpZFMzw&amp;ust=136406465382906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9.bin"/><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2.bin"/><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www.google.com/url?sa=i&amp;rct=j&amp;q=carbonic+acid+buffer&amp;source=images&amp;cd=&amp;cad=rja&amp;docid=ybsKLiKv-6wblM&amp;tbnid=TodB4mZqwlOqXM:&amp;ved=0CAUQjRw&amp;url=http://www.lenntech.com/library/ozone/decomposition/ozone-decomposition.htm&amp;ei=wsBLUYWNFISjiALf2ICgBQ&amp;bvm=bv.44158598,d.cGE&amp;psig=AFQjCNGXVMw2kDBxxbewAjxy_6ZUOdgTtw&amp;ust=136400511487225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t>Lecture 1</a:t>
            </a:r>
            <a:endParaRPr lang="en-US" b="1" i="1" dirty="0"/>
          </a:p>
        </p:txBody>
      </p:sp>
      <p:sp>
        <p:nvSpPr>
          <p:cNvPr id="3" name="Subtitle 2"/>
          <p:cNvSpPr>
            <a:spLocks noGrp="1"/>
          </p:cNvSpPr>
          <p:nvPr>
            <p:ph type="subTitle" idx="1"/>
          </p:nvPr>
        </p:nvSpPr>
        <p:spPr/>
        <p:txBody>
          <a:bodyPr/>
          <a:lstStyle/>
          <a:p>
            <a:r>
              <a:rPr lang="en-US" sz="2000" b="1" cap="all" dirty="0" smtClean="0">
                <a:ln w="9000" cmpd="sng">
                  <a:solidFill>
                    <a:srgbClr val="C00000"/>
                  </a:solidFill>
                  <a:prstDash val="solid"/>
                </a:ln>
                <a:solidFill>
                  <a:srgbClr val="C00000"/>
                </a:solidFill>
                <a:effectLst>
                  <a:reflection blurRad="12700" stA="28000" endPos="45000" dist="1000" dir="5400000" sy="-100000" algn="bl" rotWithShape="0"/>
                </a:effectLst>
              </a:rPr>
              <a:t>Determination </a:t>
            </a:r>
            <a:r>
              <a:rPr lang="en-US" sz="2000" b="1" cap="all" dirty="0">
                <a:ln w="9000" cmpd="sng">
                  <a:solidFill>
                    <a:srgbClr val="C00000"/>
                  </a:solidFill>
                  <a:prstDash val="solid"/>
                </a:ln>
                <a:solidFill>
                  <a:srgbClr val="C00000"/>
                </a:solidFill>
                <a:effectLst>
                  <a:reflection blurRad="12700" stA="28000" endPos="45000" dist="1000" dir="5400000" sy="-100000" algn="bl" rotWithShape="0"/>
                </a:effectLst>
              </a:rPr>
              <a:t>of the </a:t>
            </a:r>
            <a:r>
              <a:rPr lang="en-US" sz="2000" b="1" cap="all" dirty="0" smtClean="0">
                <a:ln w="9000" cmpd="sng">
                  <a:solidFill>
                    <a:srgbClr val="C00000"/>
                  </a:solidFill>
                  <a:prstDash val="solid"/>
                </a:ln>
                <a:solidFill>
                  <a:srgbClr val="C00000"/>
                </a:solidFill>
                <a:effectLst>
                  <a:reflection blurRad="12700" stA="28000" endPos="45000" dist="1000" dir="5400000" sy="-100000" algn="bl" rotWithShape="0"/>
                </a:effectLst>
              </a:rPr>
              <a:t>Concentration </a:t>
            </a:r>
            <a:r>
              <a:rPr lang="en-US" sz="2000" b="1" cap="all" dirty="0">
                <a:ln w="9000" cmpd="sng">
                  <a:solidFill>
                    <a:srgbClr val="C00000"/>
                  </a:solidFill>
                  <a:prstDash val="solid"/>
                </a:ln>
                <a:solidFill>
                  <a:srgbClr val="C00000"/>
                </a:solidFill>
                <a:effectLst>
                  <a:reflection blurRad="12700" stA="28000" endPos="45000" dist="1000" dir="5400000" sy="-100000" algn="bl" rotWithShape="0"/>
                </a:effectLst>
              </a:rPr>
              <a:t>and </a:t>
            </a:r>
            <a:r>
              <a:rPr lang="en-US" sz="2000" b="1" cap="all" dirty="0" smtClean="0">
                <a:ln w="9000" cmpd="sng">
                  <a:solidFill>
                    <a:srgbClr val="C00000"/>
                  </a:solidFill>
                  <a:prstDash val="solid"/>
                </a:ln>
                <a:solidFill>
                  <a:srgbClr val="C00000"/>
                </a:solidFill>
                <a:effectLst>
                  <a:reflection blurRad="12700" stA="28000" endPos="45000" dist="1000" dir="5400000" sy="-100000" algn="bl" rotWithShape="0"/>
                </a:effectLst>
              </a:rPr>
              <a:t>the Acid Dissociation Constants </a:t>
            </a:r>
            <a:r>
              <a:rPr lang="en-US" sz="2000" b="1" cap="all" dirty="0">
                <a:ln w="9000" cmpd="sng">
                  <a:solidFill>
                    <a:srgbClr val="C00000"/>
                  </a:solidFill>
                  <a:prstDash val="solid"/>
                </a:ln>
                <a:solidFill>
                  <a:srgbClr val="C00000"/>
                </a:solidFill>
                <a:effectLst>
                  <a:reflection blurRad="12700" stA="28000" endPos="45000" dist="1000" dir="5400000" sy="-100000" algn="bl" rotWithShape="0"/>
                </a:effectLst>
              </a:rPr>
              <a:t>of an </a:t>
            </a:r>
            <a:r>
              <a:rPr lang="en-US" sz="2000" b="1" cap="all" dirty="0" smtClean="0">
                <a:ln w="9000" cmpd="sng">
                  <a:solidFill>
                    <a:srgbClr val="C00000"/>
                  </a:solidFill>
                  <a:prstDash val="solid"/>
                </a:ln>
                <a:solidFill>
                  <a:srgbClr val="C00000"/>
                </a:solidFill>
                <a:effectLst>
                  <a:reflection blurRad="12700" stA="28000" endPos="45000" dist="1000" dir="5400000" sy="-100000" algn="bl" rotWithShape="0"/>
                </a:effectLst>
              </a:rPr>
              <a:t>Unknown Amino Acid</a:t>
            </a:r>
            <a:endParaRPr lang="en-US" sz="2000" b="1" cap="all" dirty="0">
              <a:ln w="9000" cmpd="sng">
                <a:solidFill>
                  <a:srgbClr val="C00000"/>
                </a:solidFill>
                <a:prstDash val="solid"/>
              </a:ln>
              <a:solidFill>
                <a:srgbClr val="C000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93838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4953000" y="3400481"/>
            <a:ext cx="3657600" cy="2924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pPr algn="ctr"/>
            <a:r>
              <a:rPr lang="en-US" dirty="0" smtClean="0">
                <a:solidFill>
                  <a:srgbClr val="002060"/>
                </a:solidFill>
              </a:rPr>
              <a:t>Titration I</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000" b="1" dirty="0" smtClean="0"/>
              <a:t>Titration of diprotic acid has six points of interest</a:t>
            </a:r>
          </a:p>
          <a:p>
            <a:pPr lvl="1">
              <a:buFont typeface="Arial" panose="020B0604020202020204" pitchFamily="34" charset="0"/>
              <a:buChar char="•"/>
            </a:pPr>
            <a:r>
              <a:rPr lang="en-US" sz="1600" dirty="0" smtClean="0">
                <a:solidFill>
                  <a:srgbClr val="C00000"/>
                </a:solidFill>
              </a:rPr>
              <a:t>P1: Initial pH-value</a:t>
            </a:r>
          </a:p>
          <a:p>
            <a:pPr lvl="1">
              <a:buFont typeface="Arial" panose="020B0604020202020204" pitchFamily="34" charset="0"/>
              <a:buChar char="•"/>
            </a:pPr>
            <a:r>
              <a:rPr lang="en-US" sz="1600" dirty="0" smtClean="0">
                <a:solidFill>
                  <a:srgbClr val="00B050"/>
                </a:solidFill>
              </a:rPr>
              <a:t>P2: pH-value at halfway to first equivalence point (pH=pK</a:t>
            </a:r>
            <a:r>
              <a:rPr lang="en-US" sz="1600" baseline="-25000" dirty="0" smtClean="0">
                <a:solidFill>
                  <a:srgbClr val="00B050"/>
                </a:solidFill>
              </a:rPr>
              <a:t>a1</a:t>
            </a:r>
            <a:r>
              <a:rPr lang="en-US" sz="1600" dirty="0" smtClean="0">
                <a:solidFill>
                  <a:srgbClr val="00B050"/>
                </a:solidFill>
              </a:rPr>
              <a:t>)</a:t>
            </a:r>
          </a:p>
          <a:p>
            <a:pPr lvl="1">
              <a:buFont typeface="Arial" panose="020B0604020202020204" pitchFamily="34" charset="0"/>
              <a:buChar char="•"/>
            </a:pPr>
            <a:r>
              <a:rPr lang="en-US" sz="1600" dirty="0" smtClean="0">
                <a:solidFill>
                  <a:srgbClr val="0070C0"/>
                </a:solidFill>
              </a:rPr>
              <a:t>P3: pH-value at first equivalence point </a:t>
            </a:r>
          </a:p>
          <a:p>
            <a:pPr lvl="1">
              <a:buFont typeface="Arial" panose="020B0604020202020204" pitchFamily="34" charset="0"/>
              <a:buChar char="•"/>
            </a:pPr>
            <a:r>
              <a:rPr lang="en-US" sz="1600" dirty="0" smtClean="0">
                <a:solidFill>
                  <a:srgbClr val="006600"/>
                </a:solidFill>
              </a:rPr>
              <a:t>P4: pH-value </a:t>
            </a:r>
            <a:r>
              <a:rPr lang="en-US" sz="1600" dirty="0">
                <a:solidFill>
                  <a:srgbClr val="006600"/>
                </a:solidFill>
              </a:rPr>
              <a:t>at halfway to </a:t>
            </a:r>
            <a:r>
              <a:rPr lang="en-US" sz="1600" dirty="0" smtClean="0">
                <a:solidFill>
                  <a:srgbClr val="006600"/>
                </a:solidFill>
              </a:rPr>
              <a:t>second </a:t>
            </a:r>
            <a:r>
              <a:rPr lang="en-US" sz="1600" dirty="0">
                <a:solidFill>
                  <a:srgbClr val="006600"/>
                </a:solidFill>
              </a:rPr>
              <a:t>equivalence </a:t>
            </a:r>
            <a:r>
              <a:rPr lang="en-US" sz="1600" dirty="0" smtClean="0">
                <a:solidFill>
                  <a:srgbClr val="006600"/>
                </a:solidFill>
              </a:rPr>
              <a:t>point </a:t>
            </a:r>
            <a:r>
              <a:rPr lang="en-US" sz="1600" dirty="0">
                <a:solidFill>
                  <a:srgbClr val="006600"/>
                </a:solidFill>
              </a:rPr>
              <a:t>(</a:t>
            </a:r>
            <a:r>
              <a:rPr lang="en-US" sz="1600" dirty="0" smtClean="0">
                <a:solidFill>
                  <a:srgbClr val="006600"/>
                </a:solidFill>
              </a:rPr>
              <a:t>pH=pK</a:t>
            </a:r>
            <a:r>
              <a:rPr lang="en-US" sz="1600" baseline="-25000" dirty="0" smtClean="0">
                <a:solidFill>
                  <a:srgbClr val="006600"/>
                </a:solidFill>
              </a:rPr>
              <a:t>a2</a:t>
            </a:r>
            <a:r>
              <a:rPr lang="en-US" sz="1600" dirty="0" smtClean="0">
                <a:solidFill>
                  <a:srgbClr val="006600"/>
                </a:solidFill>
              </a:rPr>
              <a:t>)</a:t>
            </a:r>
            <a:endParaRPr lang="en-US" sz="1600" dirty="0">
              <a:solidFill>
                <a:srgbClr val="006600"/>
              </a:solidFill>
            </a:endParaRPr>
          </a:p>
          <a:p>
            <a:pPr lvl="1">
              <a:buFont typeface="Arial" panose="020B0604020202020204" pitchFamily="34" charset="0"/>
              <a:buChar char="•"/>
            </a:pPr>
            <a:r>
              <a:rPr lang="en-US" sz="1600" dirty="0" smtClean="0">
                <a:solidFill>
                  <a:srgbClr val="7030A0"/>
                </a:solidFill>
              </a:rPr>
              <a:t>P5: pH-value </a:t>
            </a:r>
            <a:r>
              <a:rPr lang="en-US" sz="1600" dirty="0">
                <a:solidFill>
                  <a:srgbClr val="7030A0"/>
                </a:solidFill>
              </a:rPr>
              <a:t>at first equivalence </a:t>
            </a:r>
            <a:r>
              <a:rPr lang="en-US" sz="1600" dirty="0" smtClean="0">
                <a:solidFill>
                  <a:srgbClr val="7030A0"/>
                </a:solidFill>
              </a:rPr>
              <a:t>point</a:t>
            </a:r>
          </a:p>
          <a:p>
            <a:pPr lvl="1">
              <a:buFont typeface="Arial" panose="020B0604020202020204" pitchFamily="34" charset="0"/>
              <a:buChar char="•"/>
            </a:pPr>
            <a:r>
              <a:rPr lang="en-US" sz="1600" dirty="0" smtClean="0">
                <a:solidFill>
                  <a:schemeClr val="accent2">
                    <a:lumMod val="75000"/>
                  </a:schemeClr>
                </a:solidFill>
              </a:rPr>
              <a:t>P6: pH-value after adding excess of base</a:t>
            </a:r>
            <a:endParaRPr lang="en-US" sz="1600" dirty="0">
              <a:solidFill>
                <a:schemeClr val="accent2">
                  <a:lumMod val="75000"/>
                </a:schemeClr>
              </a:solidFill>
            </a:endParaRPr>
          </a:p>
          <a:p>
            <a:pPr lvl="1">
              <a:buFont typeface="Arial" panose="020B0604020202020204" pitchFamily="34" charset="0"/>
              <a:buChar char="•"/>
            </a:pPr>
            <a:endParaRPr lang="en-US" sz="1800" dirty="0" smtClean="0">
              <a:solidFill>
                <a:schemeClr val="bg1"/>
              </a:solidFill>
            </a:endParaRPr>
          </a:p>
          <a:p>
            <a:pPr lvl="1">
              <a:buFont typeface="Arial" panose="020B0604020202020204" pitchFamily="34" charset="0"/>
              <a:buChar char="•"/>
            </a:pPr>
            <a:endParaRPr lang="en-US" sz="1800" dirty="0">
              <a:solidFill>
                <a:schemeClr val="bg1"/>
              </a:solidFill>
            </a:endParaRPr>
          </a:p>
        </p:txBody>
      </p:sp>
      <p:pic>
        <p:nvPicPr>
          <p:cNvPr id="5122" name="Picture 2" descr="http://wwwchem.csustan.edu/chem1112/titrat15.gif">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591" b="20763"/>
          <a:stretch/>
        </p:blipFill>
        <p:spPr bwMode="auto">
          <a:xfrm>
            <a:off x="5334000" y="3400480"/>
            <a:ext cx="3234330" cy="2952639"/>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a:spLocks noChangeAspect="1"/>
          </p:cNvSpPr>
          <p:nvPr/>
        </p:nvSpPr>
        <p:spPr>
          <a:xfrm>
            <a:off x="5318760" y="5852160"/>
            <a:ext cx="91440" cy="9144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a:spLocks noChangeAspect="1"/>
          </p:cNvSpPr>
          <p:nvPr/>
        </p:nvSpPr>
        <p:spPr>
          <a:xfrm>
            <a:off x="5928360" y="5699760"/>
            <a:ext cx="91440" cy="9144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7" name="Oval 6"/>
          <p:cNvSpPr>
            <a:spLocks noChangeAspect="1"/>
          </p:cNvSpPr>
          <p:nvPr/>
        </p:nvSpPr>
        <p:spPr>
          <a:xfrm>
            <a:off x="6614160" y="5001768"/>
            <a:ext cx="91440" cy="9144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8" name="Oval 7"/>
          <p:cNvSpPr>
            <a:spLocks noChangeAspect="1"/>
          </p:cNvSpPr>
          <p:nvPr/>
        </p:nvSpPr>
        <p:spPr>
          <a:xfrm>
            <a:off x="7162800" y="4480560"/>
            <a:ext cx="91440" cy="91440"/>
          </a:xfrm>
          <a:prstGeom prst="ellipse">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9" name="Oval 8"/>
          <p:cNvSpPr>
            <a:spLocks noChangeAspect="1"/>
          </p:cNvSpPr>
          <p:nvPr/>
        </p:nvSpPr>
        <p:spPr>
          <a:xfrm>
            <a:off x="7662672" y="3962400"/>
            <a:ext cx="91440" cy="91440"/>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10" name="Oval 9"/>
          <p:cNvSpPr>
            <a:spLocks noChangeAspect="1"/>
          </p:cNvSpPr>
          <p:nvPr/>
        </p:nvSpPr>
        <p:spPr>
          <a:xfrm>
            <a:off x="8061960" y="3505200"/>
            <a:ext cx="91440" cy="9144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5" name="TextBox 4"/>
          <p:cNvSpPr txBox="1"/>
          <p:nvPr/>
        </p:nvSpPr>
        <p:spPr>
          <a:xfrm>
            <a:off x="4953000" y="6324600"/>
            <a:ext cx="3657600" cy="451406"/>
          </a:xfrm>
          <a:prstGeom prst="rect">
            <a:avLst/>
          </a:prstGeom>
          <a:solidFill>
            <a:schemeClr val="bg1"/>
          </a:solidFill>
        </p:spPr>
        <p:txBody>
          <a:bodyPr wrap="square" rtlCol="0">
            <a:spAutoFit/>
          </a:bodyPr>
          <a:lstStyle/>
          <a:p>
            <a:r>
              <a:rPr lang="en-US" sz="1400" dirty="0" smtClean="0"/>
              <a:t>V= 0         </a:t>
            </a:r>
            <a:r>
              <a:rPr lang="en-US" sz="1400" dirty="0" err="1" smtClean="0"/>
              <a:t>V</a:t>
            </a:r>
            <a:r>
              <a:rPr lang="en-US" sz="1400" baseline="-25000" dirty="0" err="1" smtClean="0"/>
              <a:t>eq</a:t>
            </a:r>
            <a:r>
              <a:rPr lang="en-US" sz="1400" baseline="-25000" dirty="0" smtClean="0"/>
              <a:t>/2</a:t>
            </a:r>
            <a:r>
              <a:rPr lang="en-US" sz="1400" dirty="0" smtClean="0"/>
              <a:t>         </a:t>
            </a:r>
            <a:r>
              <a:rPr lang="en-US" sz="1400" dirty="0" err="1" smtClean="0"/>
              <a:t>V</a:t>
            </a:r>
            <a:r>
              <a:rPr lang="en-US" sz="1400" baseline="-25000" dirty="0" err="1" smtClean="0"/>
              <a:t>eq</a:t>
            </a:r>
            <a:r>
              <a:rPr lang="en-US" sz="1400" baseline="-25000" dirty="0" smtClean="0"/>
              <a:t>       </a:t>
            </a:r>
            <a:r>
              <a:rPr lang="en-US" sz="1400" dirty="0" smtClean="0"/>
              <a:t>1.5 </a:t>
            </a:r>
            <a:r>
              <a:rPr lang="en-US" sz="1400" dirty="0" err="1" smtClean="0"/>
              <a:t>V</a:t>
            </a:r>
            <a:r>
              <a:rPr lang="en-US" sz="1400" baseline="-25000" dirty="0" err="1" smtClean="0"/>
              <a:t>eq</a:t>
            </a:r>
            <a:r>
              <a:rPr lang="en-US" sz="1400" dirty="0" smtClean="0"/>
              <a:t>  2 </a:t>
            </a:r>
            <a:r>
              <a:rPr lang="en-US" sz="1400" dirty="0" err="1" smtClean="0"/>
              <a:t>V</a:t>
            </a:r>
            <a:r>
              <a:rPr lang="en-US" sz="1400" baseline="-25000" dirty="0" err="1" smtClean="0"/>
              <a:t>eq</a:t>
            </a:r>
            <a:r>
              <a:rPr lang="en-US" sz="1400" baseline="-25000" dirty="0" smtClean="0"/>
              <a:t> </a:t>
            </a:r>
            <a:r>
              <a:rPr lang="en-US" sz="1400" dirty="0" smtClean="0"/>
              <a:t>  </a:t>
            </a:r>
            <a:r>
              <a:rPr lang="en-US" sz="1400" baseline="-25000" dirty="0" smtClean="0"/>
              <a:t> </a:t>
            </a:r>
            <a:r>
              <a:rPr lang="en-US" sz="1400" dirty="0" smtClean="0"/>
              <a:t>2.5 </a:t>
            </a:r>
            <a:r>
              <a:rPr lang="en-US" sz="1400" dirty="0" err="1"/>
              <a:t>V</a:t>
            </a:r>
            <a:r>
              <a:rPr lang="en-US" sz="1400" baseline="-25000" dirty="0" err="1"/>
              <a:t>eq</a:t>
            </a:r>
            <a:endParaRPr lang="en-US" sz="1400" baseline="-25000" dirty="0"/>
          </a:p>
          <a:p>
            <a:endParaRPr lang="en-US" sz="1400" baseline="-25000" dirty="0"/>
          </a:p>
        </p:txBody>
      </p:sp>
      <p:cxnSp>
        <p:nvCxnSpPr>
          <p:cNvPr id="12" name="Straight Connector 11"/>
          <p:cNvCxnSpPr/>
          <p:nvPr/>
        </p:nvCxnSpPr>
        <p:spPr>
          <a:xfrm>
            <a:off x="8107680" y="3596640"/>
            <a:ext cx="22860" cy="2727961"/>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134100" y="3762688"/>
            <a:ext cx="1143000" cy="700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p:cNvSpPr/>
          <p:nvPr/>
        </p:nvSpPr>
        <p:spPr>
          <a:xfrm>
            <a:off x="5961888" y="4648200"/>
            <a:ext cx="685800" cy="3500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5334000" y="4008120"/>
            <a:ext cx="234681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endCxn id="10" idx="2"/>
          </p:cNvCxnSpPr>
          <p:nvPr/>
        </p:nvCxnSpPr>
        <p:spPr>
          <a:xfrm flipV="1">
            <a:off x="5334000" y="3550920"/>
            <a:ext cx="272796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5332228" y="6324600"/>
            <a:ext cx="3049772" cy="7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456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p:cTn id="10" dur="500" fill="hold"/>
                                        <p:tgtEl>
                                          <p:spTgt spid="4"/>
                                        </p:tgtEl>
                                        <p:attrNameLst>
                                          <p:attrName>ppt_w</p:attrName>
                                        </p:attrNameLst>
                                      </p:cBhvr>
                                      <p:tavLst>
                                        <p:tav tm="0">
                                          <p:val>
                                            <p:fltVal val="0"/>
                                          </p:val>
                                        </p:tav>
                                        <p:tav tm="100000">
                                          <p:val>
                                            <p:strVal val="#ppt_w"/>
                                          </p:val>
                                        </p:tav>
                                      </p:tavLst>
                                    </p:anim>
                                    <p:anim calcmode="lin" valueType="num">
                                      <p:cBhvr>
                                        <p:cTn id="11" dur="500" fill="hold"/>
                                        <p:tgtEl>
                                          <p:spTgt spid="4"/>
                                        </p:tgtEl>
                                        <p:attrNameLst>
                                          <p:attrName>ppt_h</p:attrName>
                                        </p:attrNameLst>
                                      </p:cBhvr>
                                      <p:tavLst>
                                        <p:tav tm="0">
                                          <p:val>
                                            <p:fltVal val="0"/>
                                          </p:val>
                                        </p:tav>
                                        <p:tav tm="100000">
                                          <p:val>
                                            <p:strVal val="#ppt_h"/>
                                          </p:val>
                                        </p:tav>
                                      </p:tavLst>
                                    </p:anim>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barn(inVertical)">
                                      <p:cBhvr>
                                        <p:cTn id="37" dur="500"/>
                                        <p:tgtEl>
                                          <p:spTgt spid="2">
                                            <p:txEl>
                                              <p:pRg st="4" end="4"/>
                                            </p:txEl>
                                          </p:spTgt>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barn(inVertical)">
                                      <p:cBhvr>
                                        <p:cTn id="47" dur="500"/>
                                        <p:tgtEl>
                                          <p:spTgt spid="2">
                                            <p:txEl>
                                              <p:pRg st="5" end="5"/>
                                            </p:txEl>
                                          </p:spTgt>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
                                            <p:txEl>
                                              <p:pRg st="6" end="6"/>
                                            </p:txEl>
                                          </p:spTgt>
                                        </p:tgtEl>
                                        <p:attrNameLst>
                                          <p:attrName>style.visibility</p:attrName>
                                        </p:attrNameLst>
                                      </p:cBhvr>
                                      <p:to>
                                        <p:strVal val="visible"/>
                                      </p:to>
                                    </p:set>
                                    <p:animEffect transition="in" filter="barn(inVertical)">
                                      <p:cBhvr>
                                        <p:cTn id="57" dur="500"/>
                                        <p:tgtEl>
                                          <p:spTgt spid="2">
                                            <p:txEl>
                                              <p:pRg st="6" end="6"/>
                                            </p:txEl>
                                          </p:spTgt>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p:cTn id="60" dur="500" fill="hold"/>
                                        <p:tgtEl>
                                          <p:spTgt spid="10"/>
                                        </p:tgtEl>
                                        <p:attrNameLst>
                                          <p:attrName>ppt_w</p:attrName>
                                        </p:attrNameLst>
                                      </p:cBhvr>
                                      <p:tavLst>
                                        <p:tav tm="0">
                                          <p:val>
                                            <p:fltVal val="0"/>
                                          </p:val>
                                        </p:tav>
                                        <p:tav tm="100000">
                                          <p:val>
                                            <p:strVal val="#ppt_w"/>
                                          </p:val>
                                        </p:tav>
                                      </p:tavLst>
                                    </p:anim>
                                    <p:anim calcmode="lin" valueType="num">
                                      <p:cBhvr>
                                        <p:cTn id="61" dur="500" fill="hold"/>
                                        <p:tgtEl>
                                          <p:spTgt spid="10"/>
                                        </p:tgtEl>
                                        <p:attrNameLst>
                                          <p:attrName>ppt_h</p:attrName>
                                        </p:attrNameLst>
                                      </p:cBhvr>
                                      <p:tavLst>
                                        <p:tav tm="0">
                                          <p:val>
                                            <p:fltVal val="0"/>
                                          </p:val>
                                        </p:tav>
                                        <p:tav tm="100000">
                                          <p:val>
                                            <p:strVal val="#ppt_h"/>
                                          </p:val>
                                        </p:tav>
                                      </p:tavLst>
                                    </p:anim>
                                    <p:animEffect transition="in" filter="fade">
                                      <p:cBhvr>
                                        <p:cTn id="6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Titration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458200" cy="4572000"/>
          </a:xfrm>
        </p:spPr>
        <p:txBody>
          <a:bodyPr>
            <a:noAutofit/>
          </a:bodyPr>
          <a:lstStyle/>
          <a:p>
            <a:r>
              <a:rPr lang="en-US" sz="2400" dirty="0" smtClean="0"/>
              <a:t>Example: Titration of 10 mL of 0.050 M H</a:t>
            </a:r>
            <a:r>
              <a:rPr lang="en-US" sz="2400" baseline="-25000" dirty="0" smtClean="0"/>
              <a:t>2</a:t>
            </a:r>
            <a:r>
              <a:rPr lang="en-US" sz="2400" dirty="0" smtClean="0"/>
              <a:t>L</a:t>
            </a:r>
            <a:r>
              <a:rPr lang="en-US" sz="2400" baseline="30000" dirty="0" smtClean="0"/>
              <a:t>+</a:t>
            </a:r>
            <a:r>
              <a:rPr lang="en-US" sz="2400" dirty="0" smtClean="0"/>
              <a:t> with </a:t>
            </a:r>
            <a:br>
              <a:rPr lang="en-US" sz="2400" dirty="0" smtClean="0"/>
            </a:br>
            <a:r>
              <a:rPr lang="en-US" sz="2400" dirty="0" smtClean="0"/>
              <a:t>0.050 M NaOH</a:t>
            </a:r>
          </a:p>
          <a:p>
            <a:pPr lvl="1">
              <a:buFont typeface="Arial" panose="020B0604020202020204" pitchFamily="34" charset="0"/>
              <a:buChar char="•"/>
            </a:pPr>
            <a:r>
              <a:rPr lang="en-US" sz="2000" dirty="0" smtClean="0"/>
              <a:t>Two reactions have to be considered</a:t>
            </a:r>
          </a:p>
          <a:p>
            <a:pPr lvl="2"/>
            <a:r>
              <a:rPr lang="en-US" sz="1800" dirty="0" smtClean="0"/>
              <a:t>H</a:t>
            </a:r>
            <a:r>
              <a:rPr lang="en-US" sz="1800" baseline="-25000" dirty="0" smtClean="0"/>
              <a:t>2</a:t>
            </a:r>
            <a:r>
              <a:rPr lang="en-US" sz="1800" dirty="0" smtClean="0"/>
              <a:t>L</a:t>
            </a:r>
            <a:r>
              <a:rPr lang="en-US" sz="1800" baseline="30000" dirty="0" smtClean="0"/>
              <a:t>+</a:t>
            </a:r>
            <a:r>
              <a:rPr lang="en-US" sz="1800" dirty="0" smtClean="0"/>
              <a:t>   +  OH</a:t>
            </a:r>
            <a:r>
              <a:rPr lang="en-US" sz="1800" baseline="30000" dirty="0" smtClean="0"/>
              <a:t>-</a:t>
            </a:r>
            <a:r>
              <a:rPr lang="en-US" sz="1800" dirty="0" smtClean="0"/>
              <a:t>                HL  +  H</a:t>
            </a:r>
            <a:r>
              <a:rPr lang="en-US" sz="1800" baseline="-25000" dirty="0" smtClean="0"/>
              <a:t>2</a:t>
            </a:r>
            <a:r>
              <a:rPr lang="en-US" sz="1800" dirty="0" smtClean="0"/>
              <a:t>O            (1)</a:t>
            </a:r>
          </a:p>
          <a:p>
            <a:pPr lvl="2"/>
            <a:r>
              <a:rPr lang="en-US" sz="1800" dirty="0" smtClean="0"/>
              <a:t>HL      +  OH</a:t>
            </a:r>
            <a:r>
              <a:rPr lang="en-US" sz="1800" baseline="30000" dirty="0" smtClean="0"/>
              <a:t>-</a:t>
            </a:r>
            <a:r>
              <a:rPr lang="en-US" sz="1800" dirty="0" smtClean="0"/>
              <a:t>                  L</a:t>
            </a:r>
            <a:r>
              <a:rPr lang="en-US" sz="1800" baseline="30000" dirty="0" smtClean="0"/>
              <a:t>-</a:t>
            </a:r>
            <a:r>
              <a:rPr lang="en-US" sz="1800" dirty="0" smtClean="0"/>
              <a:t>  +  H</a:t>
            </a:r>
            <a:r>
              <a:rPr lang="en-US" sz="1800" baseline="-25000" dirty="0" smtClean="0"/>
              <a:t>2</a:t>
            </a:r>
            <a:r>
              <a:rPr lang="en-US" sz="1800" dirty="0" smtClean="0"/>
              <a:t>O            (2)</a:t>
            </a:r>
          </a:p>
          <a:p>
            <a:pPr lvl="1">
              <a:buFont typeface="Arial" panose="020B0604020202020204" pitchFamily="34" charset="0"/>
              <a:buChar char="•"/>
            </a:pPr>
            <a:r>
              <a:rPr lang="en-US" sz="2000" i="1" dirty="0" smtClean="0"/>
              <a:t>Step 1</a:t>
            </a:r>
            <a:r>
              <a:rPr lang="en-US" sz="2000" dirty="0" smtClean="0"/>
              <a:t>: Initial pH-value (see previous calculation)</a:t>
            </a:r>
          </a:p>
          <a:p>
            <a:pPr lvl="1">
              <a:buFont typeface="Arial" panose="020B0604020202020204" pitchFamily="34" charset="0"/>
              <a:buChar char="•"/>
            </a:pPr>
            <a:r>
              <a:rPr lang="en-US" sz="2000" i="1" dirty="0" smtClean="0"/>
              <a:t>Step 2</a:t>
            </a:r>
            <a:r>
              <a:rPr lang="en-US" sz="2000" dirty="0" smtClean="0"/>
              <a:t>: After 5.0 mL of base have been added, </a:t>
            </a:r>
            <a:br>
              <a:rPr lang="en-US" sz="2000" dirty="0" smtClean="0"/>
            </a:br>
            <a:r>
              <a:rPr lang="en-US" sz="2000" dirty="0" smtClean="0"/>
              <a:t>			[H</a:t>
            </a:r>
            <a:r>
              <a:rPr lang="en-US" sz="2000" baseline="-25000" dirty="0" smtClean="0"/>
              <a:t>2</a:t>
            </a:r>
            <a:r>
              <a:rPr lang="en-US" sz="2000" dirty="0" smtClean="0"/>
              <a:t>L</a:t>
            </a:r>
            <a:r>
              <a:rPr lang="en-US" sz="2000" baseline="30000" dirty="0" smtClean="0"/>
              <a:t>+</a:t>
            </a:r>
            <a:r>
              <a:rPr lang="en-US" sz="2000" dirty="0" smtClean="0"/>
              <a:t>]=[HL]		    </a:t>
            </a:r>
            <a:r>
              <a:rPr lang="en-US" sz="2000" dirty="0" smtClean="0">
                <a:solidFill>
                  <a:srgbClr val="FF0000"/>
                </a:solidFill>
                <a:sym typeface="Symbol"/>
              </a:rPr>
              <a:t> </a:t>
            </a:r>
            <a:r>
              <a:rPr lang="en-US" sz="2000" i="1" dirty="0" smtClean="0">
                <a:solidFill>
                  <a:srgbClr val="FF0000"/>
                </a:solidFill>
                <a:sym typeface="Symbol"/>
              </a:rPr>
              <a:t>pH</a:t>
            </a:r>
            <a:r>
              <a:rPr lang="en-US" sz="2000" dirty="0" smtClean="0">
                <a:solidFill>
                  <a:srgbClr val="FF0000"/>
                </a:solidFill>
                <a:sym typeface="Symbol"/>
              </a:rPr>
              <a:t>=</a:t>
            </a:r>
            <a:r>
              <a:rPr lang="en-US" sz="2000" i="1" dirty="0" smtClean="0">
                <a:solidFill>
                  <a:srgbClr val="FF0000"/>
                </a:solidFill>
                <a:sym typeface="Symbol"/>
              </a:rPr>
              <a:t>pK</a:t>
            </a:r>
            <a:r>
              <a:rPr lang="en-US" sz="2000" i="1" baseline="-25000" dirty="0" smtClean="0">
                <a:solidFill>
                  <a:srgbClr val="FF0000"/>
                </a:solidFill>
                <a:sym typeface="Symbol"/>
              </a:rPr>
              <a:t>a1</a:t>
            </a:r>
            <a:r>
              <a:rPr lang="en-US" sz="2000" dirty="0" smtClean="0">
                <a:solidFill>
                  <a:srgbClr val="FF0000"/>
                </a:solidFill>
                <a:sym typeface="Symbol"/>
              </a:rPr>
              <a:t>=2.33</a:t>
            </a:r>
          </a:p>
          <a:p>
            <a:pPr lvl="1">
              <a:buFont typeface="Arial" panose="020B0604020202020204" pitchFamily="34" charset="0"/>
              <a:buChar char="•"/>
            </a:pPr>
            <a:r>
              <a:rPr lang="en-US" sz="2000" i="1" dirty="0" smtClean="0">
                <a:sym typeface="Symbol"/>
              </a:rPr>
              <a:t>Step 3</a:t>
            </a:r>
            <a:r>
              <a:rPr lang="en-US" sz="2000" dirty="0" smtClean="0">
                <a:sym typeface="Symbol"/>
              </a:rPr>
              <a:t>: After 10.0 mL of base were added, the first equivalence point </a:t>
            </a:r>
            <a:br>
              <a:rPr lang="en-US" sz="2000" dirty="0" smtClean="0">
                <a:sym typeface="Symbol"/>
              </a:rPr>
            </a:br>
            <a:r>
              <a:rPr lang="en-US" sz="2000" dirty="0" smtClean="0">
                <a:sym typeface="Symbol"/>
              </a:rPr>
              <a:t>is reached (=isoelectric point)</a:t>
            </a:r>
            <a:br>
              <a:rPr lang="en-US" sz="2000" dirty="0" smtClean="0">
                <a:sym typeface="Symbol"/>
              </a:rPr>
            </a:br>
            <a:endParaRPr lang="en-US" sz="2000" dirty="0" smtClean="0">
              <a:sym typeface="Symbol"/>
            </a:endParaRPr>
          </a:p>
          <a:p>
            <a:pPr marL="708660" lvl="1" indent="-342900">
              <a:buFont typeface="Arial" panose="020B0604020202020204" pitchFamily="34" charset="0"/>
              <a:buChar char="•"/>
            </a:pPr>
            <a:r>
              <a:rPr lang="en-US" sz="2000" dirty="0" smtClean="0">
                <a:sym typeface="Symbol"/>
              </a:rPr>
              <a:t>                                                                               </a:t>
            </a:r>
            <a:r>
              <a:rPr lang="en-US" sz="2000" dirty="0" smtClean="0">
                <a:solidFill>
                  <a:srgbClr val="FF0000"/>
                </a:solidFill>
                <a:sym typeface="Symbol"/>
              </a:rPr>
              <a:t> </a:t>
            </a:r>
            <a:r>
              <a:rPr lang="en-US" sz="2000" i="1" dirty="0" smtClean="0">
                <a:solidFill>
                  <a:srgbClr val="FF0000"/>
                </a:solidFill>
                <a:sym typeface="Symbol"/>
              </a:rPr>
              <a:t>pH</a:t>
            </a:r>
            <a:r>
              <a:rPr lang="en-US" sz="2000" dirty="0" smtClean="0">
                <a:solidFill>
                  <a:srgbClr val="FF0000"/>
                </a:solidFill>
                <a:sym typeface="Symbol"/>
              </a:rPr>
              <a:t>=6.04</a:t>
            </a:r>
            <a:endParaRPr lang="en-US" sz="2000" dirty="0">
              <a:solidFill>
                <a:srgbClr val="FF0000"/>
              </a:solidFill>
              <a:sym typeface="Symbol"/>
            </a:endParaRPr>
          </a:p>
          <a:p>
            <a:pPr lvl="1">
              <a:buFont typeface="Arial" panose="020B0604020202020204" pitchFamily="34" charset="0"/>
              <a:buChar char="•"/>
            </a:pPr>
            <a:endParaRPr lang="en-US" sz="2000" dirty="0"/>
          </a:p>
        </p:txBody>
      </p:sp>
      <p:sp>
        <p:nvSpPr>
          <p:cNvPr id="7" name="Rectangle 6"/>
          <p:cNvSpPr/>
          <p:nvPr/>
        </p:nvSpPr>
        <p:spPr>
          <a:xfrm>
            <a:off x="1752600" y="5105400"/>
            <a:ext cx="41148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3124200" y="2895600"/>
            <a:ext cx="6858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3124200" y="3200400"/>
            <a:ext cx="6858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 name="Object 7"/>
          <p:cNvGraphicFramePr>
            <a:graphicFrameLocks noChangeAspect="1"/>
          </p:cNvGraphicFramePr>
          <p:nvPr>
            <p:extLst>
              <p:ext uri="{D42A27DB-BD31-4B8C-83A1-F6EECF244321}">
                <p14:modId xmlns:p14="http://schemas.microsoft.com/office/powerpoint/2010/main" val="976589621"/>
              </p:ext>
            </p:extLst>
          </p:nvPr>
        </p:nvGraphicFramePr>
        <p:xfrm>
          <a:off x="2095500" y="5257800"/>
          <a:ext cx="3403600" cy="685800"/>
        </p:xfrm>
        <a:graphic>
          <a:graphicData uri="http://schemas.openxmlformats.org/presentationml/2006/ole">
            <mc:AlternateContent xmlns:mc="http://schemas.openxmlformats.org/markup-compatibility/2006">
              <mc:Choice xmlns:v="urn:schemas-microsoft-com:vml" Requires="v">
                <p:oleObj spid="_x0000_s6198" name="Equation" r:id="rId3" imgW="1701720" imgH="342720" progId="Equation.3">
                  <p:embed/>
                </p:oleObj>
              </mc:Choice>
              <mc:Fallback>
                <p:oleObj name="Equation" r:id="rId3" imgW="1701720" imgH="342720" progId="Equation.3">
                  <p:embed/>
                  <p:pic>
                    <p:nvPicPr>
                      <p:cNvPr id="0" name=""/>
                      <p:cNvPicPr/>
                      <p:nvPr/>
                    </p:nvPicPr>
                    <p:blipFill>
                      <a:blip r:embed="rId4"/>
                      <a:stretch>
                        <a:fillRect/>
                      </a:stretch>
                    </p:blipFill>
                    <p:spPr>
                      <a:xfrm>
                        <a:off x="2095500" y="5257800"/>
                        <a:ext cx="3403600" cy="685800"/>
                      </a:xfrm>
                      <a:prstGeom prst="rect">
                        <a:avLst/>
                      </a:prstGeom>
                    </p:spPr>
                  </p:pic>
                </p:oleObj>
              </mc:Fallback>
            </mc:AlternateContent>
          </a:graphicData>
        </a:graphic>
      </p:graphicFrame>
    </p:spTree>
    <p:extLst>
      <p:ext uri="{BB962C8B-B14F-4D97-AF65-F5344CB8AC3E}">
        <p14:creationId xmlns:p14="http://schemas.microsoft.com/office/powerpoint/2010/main" val="318099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arn(inVertical)">
                                      <p:cBhvr>
                                        <p:cTn id="10" dur="500"/>
                                        <p:tgtEl>
                                          <p:spTgt spid="2">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barn(inVertical)">
                                      <p:cBhvr>
                                        <p:cTn id="13" dur="500"/>
                                        <p:tgtEl>
                                          <p:spTgt spid="2">
                                            <p:txEl>
                                              <p:pRg st="3" end="3"/>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par>
                                <p:cTn id="17" presetID="22" presetClass="entr" presetSubtype="8"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barn(inVertical)">
                                      <p:cBhvr>
                                        <p:cTn id="24" dur="500"/>
                                        <p:tgtEl>
                                          <p:spTgt spid="2">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barn(inVertical)">
                                      <p:cBhvr>
                                        <p:cTn id="29" dur="500"/>
                                        <p:tgtEl>
                                          <p:spTgt spid="2">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barn(inVertical)">
                                      <p:cBhvr>
                                        <p:cTn id="34" dur="500"/>
                                        <p:tgtEl>
                                          <p:spTgt spid="2">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barn(inVertical)">
                                      <p:cBhvr>
                                        <p:cTn id="39" dur="500"/>
                                        <p:tgtEl>
                                          <p:spTgt spid="8"/>
                                        </p:tgtEl>
                                      </p:cBhvr>
                                    </p:animEffect>
                                  </p:childTnLst>
                                </p:cTn>
                              </p:par>
                              <p:par>
                                <p:cTn id="40" presetID="1" presetClass="entr" presetSubtype="0"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Effect transition="in" filter="barn(inVertical)">
                                      <p:cBhvr>
                                        <p:cTn id="46"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Titration </a:t>
            </a:r>
            <a:r>
              <a:rPr lang="en-US" dirty="0" smtClean="0">
                <a:solidFill>
                  <a:srgbClr val="002060"/>
                </a:solidFill>
              </a:rPr>
              <a:t>III</a:t>
            </a:r>
            <a:endParaRPr lang="en-US" dirty="0"/>
          </a:p>
        </p:txBody>
      </p:sp>
      <p:sp>
        <p:nvSpPr>
          <p:cNvPr id="2" name="Content Placeholder 1"/>
          <p:cNvSpPr>
            <a:spLocks noGrp="1"/>
          </p:cNvSpPr>
          <p:nvPr>
            <p:ph idx="1"/>
          </p:nvPr>
        </p:nvSpPr>
        <p:spPr/>
        <p:txBody>
          <a:bodyPr>
            <a:normAutofit/>
          </a:bodyPr>
          <a:lstStyle/>
          <a:p>
            <a:pPr marL="445770" lvl="1" indent="-457200">
              <a:spcBef>
                <a:spcPts val="600"/>
              </a:spcBef>
              <a:buFont typeface="Arial" panose="020B0604020202020204" pitchFamily="34" charset="0"/>
              <a:buChar char="•"/>
            </a:pPr>
            <a:r>
              <a:rPr lang="en-US" sz="2400" i="1" dirty="0">
                <a:sym typeface="Symbol"/>
              </a:rPr>
              <a:t>Step </a:t>
            </a:r>
            <a:r>
              <a:rPr lang="en-US" sz="2400" i="1" dirty="0" smtClean="0">
                <a:sym typeface="Symbol"/>
              </a:rPr>
              <a:t>4</a:t>
            </a:r>
            <a:r>
              <a:rPr lang="en-US" sz="2400" dirty="0" smtClean="0">
                <a:sym typeface="Symbol"/>
              </a:rPr>
              <a:t>: </a:t>
            </a:r>
            <a:r>
              <a:rPr lang="en-US" sz="2400" dirty="0"/>
              <a:t>After </a:t>
            </a:r>
            <a:r>
              <a:rPr lang="en-US" sz="2400" dirty="0" smtClean="0"/>
              <a:t>15.0 </a:t>
            </a:r>
            <a:r>
              <a:rPr lang="en-US" sz="2400" dirty="0"/>
              <a:t>mL of base have been added, </a:t>
            </a:r>
            <a:br>
              <a:rPr lang="en-US" sz="2400" dirty="0"/>
            </a:br>
            <a:r>
              <a:rPr lang="en-US" sz="2400" dirty="0"/>
              <a:t>			[</a:t>
            </a:r>
            <a:r>
              <a:rPr lang="en-US" sz="2400" dirty="0" smtClean="0"/>
              <a:t>HL]=[L</a:t>
            </a:r>
            <a:r>
              <a:rPr lang="en-US" sz="2400" baseline="30000" dirty="0" smtClean="0"/>
              <a:t>-</a:t>
            </a:r>
            <a:r>
              <a:rPr lang="en-US" sz="2400" dirty="0" smtClean="0"/>
              <a:t>]</a:t>
            </a:r>
            <a:r>
              <a:rPr lang="en-US" sz="2400" dirty="0"/>
              <a:t>		</a:t>
            </a:r>
            <a:r>
              <a:rPr lang="en-US" sz="2400" dirty="0" smtClean="0"/>
              <a:t>    </a:t>
            </a:r>
            <a:r>
              <a:rPr lang="en-US" sz="2400" dirty="0" smtClean="0">
                <a:solidFill>
                  <a:srgbClr val="FF0000"/>
                </a:solidFill>
                <a:sym typeface="Symbol"/>
              </a:rPr>
              <a:t> </a:t>
            </a:r>
            <a:r>
              <a:rPr lang="en-US" sz="2400" i="1" dirty="0" smtClean="0">
                <a:solidFill>
                  <a:srgbClr val="FF0000"/>
                </a:solidFill>
                <a:sym typeface="Symbol"/>
              </a:rPr>
              <a:t>pH</a:t>
            </a:r>
            <a:r>
              <a:rPr lang="en-US" sz="2400" dirty="0" smtClean="0">
                <a:solidFill>
                  <a:srgbClr val="FF0000"/>
                </a:solidFill>
                <a:sym typeface="Symbol"/>
              </a:rPr>
              <a:t>=</a:t>
            </a:r>
            <a:r>
              <a:rPr lang="en-US" sz="2400" i="1" dirty="0" smtClean="0">
                <a:solidFill>
                  <a:srgbClr val="FF0000"/>
                </a:solidFill>
                <a:sym typeface="Symbol"/>
              </a:rPr>
              <a:t>pK</a:t>
            </a:r>
            <a:r>
              <a:rPr lang="en-US" sz="2400" i="1" baseline="-25000" dirty="0" smtClean="0">
                <a:solidFill>
                  <a:srgbClr val="FF0000"/>
                </a:solidFill>
                <a:sym typeface="Symbol"/>
              </a:rPr>
              <a:t>a2</a:t>
            </a:r>
            <a:r>
              <a:rPr lang="en-US" sz="2400" dirty="0" smtClean="0">
                <a:solidFill>
                  <a:srgbClr val="FF0000"/>
                </a:solidFill>
                <a:sym typeface="Symbol"/>
              </a:rPr>
              <a:t>= 9.75</a:t>
            </a:r>
          </a:p>
          <a:p>
            <a:pPr marL="445770" lvl="1" indent="-457200">
              <a:spcBef>
                <a:spcPts val="600"/>
              </a:spcBef>
              <a:buFont typeface="Arial" panose="020B0604020202020204" pitchFamily="34" charset="0"/>
              <a:buChar char="•"/>
            </a:pPr>
            <a:r>
              <a:rPr lang="en-US" sz="2400" i="1" dirty="0" smtClean="0">
                <a:sym typeface="Symbol"/>
              </a:rPr>
              <a:t>Step 5</a:t>
            </a:r>
            <a:r>
              <a:rPr lang="en-US" sz="2400" dirty="0" smtClean="0">
                <a:sym typeface="Symbol"/>
              </a:rPr>
              <a:t>: </a:t>
            </a:r>
            <a:r>
              <a:rPr lang="en-US" sz="2400" dirty="0">
                <a:sym typeface="Symbol"/>
              </a:rPr>
              <a:t>After </a:t>
            </a:r>
            <a:r>
              <a:rPr lang="en-US" sz="2400" dirty="0" smtClean="0">
                <a:sym typeface="Symbol"/>
              </a:rPr>
              <a:t>20.0 </a:t>
            </a:r>
            <a:r>
              <a:rPr lang="en-US" sz="2400" dirty="0">
                <a:sym typeface="Symbol"/>
              </a:rPr>
              <a:t>mL of base were added, the </a:t>
            </a:r>
            <a:r>
              <a:rPr lang="en-US" sz="2400" dirty="0" smtClean="0">
                <a:sym typeface="Symbol"/>
              </a:rPr>
              <a:t>second </a:t>
            </a:r>
            <a:r>
              <a:rPr lang="en-US" sz="2400" dirty="0">
                <a:sym typeface="Symbol"/>
              </a:rPr>
              <a:t>equivalence point is </a:t>
            </a:r>
            <a:r>
              <a:rPr lang="en-US" sz="2400" dirty="0" smtClean="0">
                <a:sym typeface="Symbol"/>
              </a:rPr>
              <a:t>reached. Since all of HL is converted </a:t>
            </a:r>
            <a:r>
              <a:rPr lang="en-US" sz="2400" dirty="0" smtClean="0">
                <a:sym typeface="Symbol"/>
              </a:rPr>
              <a:t/>
            </a:r>
            <a:br>
              <a:rPr lang="en-US" sz="2400" dirty="0" smtClean="0">
                <a:sym typeface="Symbol"/>
              </a:rPr>
            </a:br>
            <a:r>
              <a:rPr lang="en-US" sz="2400" dirty="0" smtClean="0">
                <a:sym typeface="Symbol"/>
              </a:rPr>
              <a:t>to </a:t>
            </a:r>
            <a:r>
              <a:rPr lang="en-US" sz="2400" dirty="0" smtClean="0">
                <a:sym typeface="Symbol"/>
              </a:rPr>
              <a:t>L</a:t>
            </a:r>
            <a:r>
              <a:rPr lang="en-US" sz="2400" baseline="30000" dirty="0" smtClean="0">
                <a:sym typeface="Symbol"/>
              </a:rPr>
              <a:t>-</a:t>
            </a:r>
            <a:r>
              <a:rPr lang="en-US" sz="2400" dirty="0" smtClean="0">
                <a:sym typeface="Symbol"/>
              </a:rPr>
              <a:t>, the hydrolysis of L</a:t>
            </a:r>
            <a:r>
              <a:rPr lang="en-US" sz="2400" baseline="30000" dirty="0" smtClean="0">
                <a:sym typeface="Symbol"/>
              </a:rPr>
              <a:t>-</a:t>
            </a:r>
            <a:r>
              <a:rPr lang="en-US" sz="2400" dirty="0" smtClean="0">
                <a:sym typeface="Symbol"/>
              </a:rPr>
              <a:t> has to be considered (ICE).</a:t>
            </a:r>
            <a:br>
              <a:rPr lang="en-US" sz="2400" dirty="0" smtClean="0">
                <a:sym typeface="Symbol"/>
              </a:rPr>
            </a:br>
            <a:r>
              <a:rPr lang="en-US" sz="2400" dirty="0" smtClean="0">
                <a:sym typeface="Symbol"/>
              </a:rPr>
              <a:t>          </a:t>
            </a:r>
            <a:br>
              <a:rPr lang="en-US" sz="2400" dirty="0" smtClean="0">
                <a:sym typeface="Symbol"/>
              </a:rPr>
            </a:br>
            <a:r>
              <a:rPr lang="en-US" sz="2400" dirty="0" smtClean="0">
                <a:sym typeface="Symbol"/>
              </a:rPr>
              <a:t>                 L</a:t>
            </a:r>
            <a:r>
              <a:rPr lang="en-US" sz="2400" baseline="30000" dirty="0" smtClean="0">
                <a:sym typeface="Symbol"/>
              </a:rPr>
              <a:t>-</a:t>
            </a:r>
            <a:r>
              <a:rPr lang="en-US" sz="2400" dirty="0" smtClean="0">
                <a:sym typeface="Symbol"/>
              </a:rPr>
              <a:t>  +  H</a:t>
            </a:r>
            <a:r>
              <a:rPr lang="en-US" sz="2400" baseline="-25000" dirty="0" smtClean="0">
                <a:sym typeface="Symbol"/>
              </a:rPr>
              <a:t>2</a:t>
            </a:r>
            <a:r>
              <a:rPr lang="en-US" sz="2400" dirty="0" smtClean="0">
                <a:sym typeface="Symbol"/>
              </a:rPr>
              <a:t>O                HL +  OH</a:t>
            </a:r>
            <a:r>
              <a:rPr lang="en-US" sz="2400" baseline="30000" dirty="0" smtClean="0">
                <a:sym typeface="Symbol"/>
              </a:rPr>
              <a:t>-</a:t>
            </a:r>
          </a:p>
          <a:p>
            <a:pPr marL="445770" lvl="1" indent="-457200">
              <a:spcBef>
                <a:spcPts val="600"/>
              </a:spcBef>
              <a:buFont typeface="Arial" panose="020B0604020202020204" pitchFamily="34" charset="0"/>
              <a:buChar char="•"/>
            </a:pPr>
            <a:endParaRPr lang="en-US" sz="2400" baseline="30000" dirty="0">
              <a:sym typeface="Symbol"/>
            </a:endParaRPr>
          </a:p>
          <a:p>
            <a:pPr marL="445770" lvl="1" indent="-457200">
              <a:spcBef>
                <a:spcPts val="600"/>
              </a:spcBef>
              <a:buFont typeface="Arial" panose="020B0604020202020204" pitchFamily="34" charset="0"/>
              <a:buChar char="•"/>
            </a:pPr>
            <a:endParaRPr lang="en-US" sz="2400" baseline="30000" dirty="0" smtClean="0">
              <a:sym typeface="Symbol"/>
            </a:endParaRPr>
          </a:p>
          <a:p>
            <a:pPr marL="457200" lvl="1" indent="-457200">
              <a:spcBef>
                <a:spcPts val="600"/>
              </a:spcBef>
              <a:buFont typeface="Arial" panose="020B0604020202020204" pitchFamily="34" charset="0"/>
              <a:buChar char="•"/>
            </a:pPr>
            <a:endParaRPr lang="en-US" sz="2400" dirty="0">
              <a:sym typeface="Symbol"/>
            </a:endParaRPr>
          </a:p>
          <a:p>
            <a:endParaRPr lang="en-US" sz="2800" dirty="0"/>
          </a:p>
        </p:txBody>
      </p:sp>
      <p:cxnSp>
        <p:nvCxnSpPr>
          <p:cNvPr id="4" name="Straight Arrow Connector 3"/>
          <p:cNvCxnSpPr/>
          <p:nvPr/>
        </p:nvCxnSpPr>
        <p:spPr>
          <a:xfrm>
            <a:off x="3810000" y="4114800"/>
            <a:ext cx="762000"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499108141"/>
              </p:ext>
            </p:extLst>
          </p:nvPr>
        </p:nvGraphicFramePr>
        <p:xfrm>
          <a:off x="1371600" y="4358640"/>
          <a:ext cx="6019800" cy="2011680"/>
        </p:xfrm>
        <a:graphic>
          <a:graphicData uri="http://schemas.openxmlformats.org/drawingml/2006/table">
            <a:tbl>
              <a:tblPr firstRow="1" bandRow="1">
                <a:tableStyleId>{21E4AEA4-8DFA-4A89-87EB-49C32662AFE0}</a:tableStyleId>
              </a:tblPr>
              <a:tblGrid>
                <a:gridCol w="1371600"/>
                <a:gridCol w="2286000"/>
                <a:gridCol w="1219200"/>
                <a:gridCol w="1143000"/>
              </a:tblGrid>
              <a:tr h="346509">
                <a:tc>
                  <a:txBody>
                    <a:bodyPr/>
                    <a:lstStyle/>
                    <a:p>
                      <a:endParaRPr lang="en-US" dirty="0">
                        <a:solidFill>
                          <a:schemeClr val="tx1"/>
                        </a:solidFill>
                      </a:endParaRPr>
                    </a:p>
                  </a:txBody>
                  <a:tcPr/>
                </a:tc>
                <a:tc>
                  <a:txBody>
                    <a:bodyPr/>
                    <a:lstStyle/>
                    <a:p>
                      <a:r>
                        <a:rPr lang="en-US" dirty="0" smtClean="0">
                          <a:solidFill>
                            <a:schemeClr val="tx1"/>
                          </a:solidFill>
                        </a:rPr>
                        <a:t>       </a:t>
                      </a:r>
                      <a:r>
                        <a:rPr lang="en-US" dirty="0" smtClean="0">
                          <a:solidFill>
                            <a:schemeClr val="tx1"/>
                          </a:solidFill>
                        </a:rPr>
                        <a:t>         </a:t>
                      </a:r>
                      <a:r>
                        <a:rPr lang="en-US" dirty="0" smtClean="0">
                          <a:solidFill>
                            <a:schemeClr val="tx1"/>
                          </a:solidFill>
                        </a:rPr>
                        <a:t>L</a:t>
                      </a:r>
                      <a:r>
                        <a:rPr lang="en-US" baseline="30000" dirty="0" smtClean="0">
                          <a:solidFill>
                            <a:schemeClr val="tx1"/>
                          </a:solidFill>
                        </a:rPr>
                        <a:t>-</a:t>
                      </a:r>
                      <a:endParaRPr lang="en-US" baseline="30000" dirty="0">
                        <a:solidFill>
                          <a:schemeClr val="tx1"/>
                        </a:solidFill>
                      </a:endParaRPr>
                    </a:p>
                  </a:txBody>
                  <a:tcPr/>
                </a:tc>
                <a:tc>
                  <a:txBody>
                    <a:bodyPr/>
                    <a:lstStyle/>
                    <a:p>
                      <a:r>
                        <a:rPr lang="en-US" dirty="0" smtClean="0">
                          <a:solidFill>
                            <a:schemeClr val="tx1"/>
                          </a:solidFill>
                        </a:rPr>
                        <a:t>      HL</a:t>
                      </a:r>
                      <a:endParaRPr lang="en-US" dirty="0">
                        <a:solidFill>
                          <a:schemeClr val="tx1"/>
                        </a:solidFill>
                      </a:endParaRPr>
                    </a:p>
                  </a:txBody>
                  <a:tcPr/>
                </a:tc>
                <a:tc>
                  <a:txBody>
                    <a:bodyPr/>
                    <a:lstStyle/>
                    <a:p>
                      <a:r>
                        <a:rPr lang="en-US" dirty="0" smtClean="0">
                          <a:solidFill>
                            <a:schemeClr val="tx1"/>
                          </a:solidFill>
                        </a:rPr>
                        <a:t>       OH</a:t>
                      </a:r>
                      <a:r>
                        <a:rPr lang="en-US" baseline="30000" dirty="0" smtClean="0">
                          <a:solidFill>
                            <a:schemeClr val="tx1"/>
                          </a:solidFill>
                        </a:rPr>
                        <a:t>-</a:t>
                      </a:r>
                      <a:endParaRPr lang="en-US" baseline="30000" dirty="0">
                        <a:solidFill>
                          <a:schemeClr val="tx1"/>
                        </a:solidFill>
                      </a:endParaRPr>
                    </a:p>
                  </a:txBody>
                  <a:tcPr/>
                </a:tc>
              </a:tr>
              <a:tr h="346509">
                <a:tc>
                  <a:txBody>
                    <a:bodyPr/>
                    <a:lstStyle/>
                    <a:p>
                      <a:r>
                        <a:rPr lang="en-US" dirty="0" smtClean="0">
                          <a:solidFill>
                            <a:schemeClr val="tx1"/>
                          </a:solidFill>
                        </a:rPr>
                        <a:t>Initial</a:t>
                      </a:r>
                      <a:endParaRPr lang="en-US" dirty="0">
                        <a:solidFill>
                          <a:schemeClr val="tx1"/>
                        </a:solidFill>
                      </a:endParaRPr>
                    </a:p>
                  </a:txBody>
                  <a:tcPr/>
                </a:tc>
                <a:tc>
                  <a:txBody>
                    <a:bodyPr/>
                    <a:lstStyle/>
                    <a:p>
                      <a:r>
                        <a:rPr lang="en-US" dirty="0" smtClean="0">
                          <a:solidFill>
                            <a:schemeClr val="tx1"/>
                          </a:solidFill>
                        </a:rPr>
                        <a:t>5.0*10</a:t>
                      </a:r>
                      <a:r>
                        <a:rPr lang="en-US" baseline="30000" dirty="0" smtClean="0">
                          <a:solidFill>
                            <a:schemeClr val="tx1"/>
                          </a:solidFill>
                        </a:rPr>
                        <a:t>-4</a:t>
                      </a:r>
                      <a:r>
                        <a:rPr lang="en-US" dirty="0" smtClean="0">
                          <a:solidFill>
                            <a:schemeClr val="tx1"/>
                          </a:solidFill>
                        </a:rPr>
                        <a:t> moles (=</a:t>
                      </a:r>
                      <a:r>
                        <a:rPr lang="en-US" dirty="0" smtClean="0">
                          <a:solidFill>
                            <a:schemeClr val="tx1"/>
                          </a:solidFill>
                        </a:rPr>
                        <a:t>0.0100 </a:t>
                      </a:r>
                      <a:r>
                        <a:rPr lang="en-US" dirty="0" smtClean="0">
                          <a:solidFill>
                            <a:schemeClr val="tx1"/>
                          </a:solidFill>
                        </a:rPr>
                        <a:t>L *0.050</a:t>
                      </a:r>
                      <a:r>
                        <a:rPr lang="en-US" baseline="0" dirty="0" smtClean="0">
                          <a:solidFill>
                            <a:schemeClr val="tx1"/>
                          </a:solidFill>
                        </a:rPr>
                        <a:t> M)</a:t>
                      </a:r>
                      <a:endParaRPr lang="en-US" dirty="0">
                        <a:solidFill>
                          <a:schemeClr val="tx1"/>
                        </a:solidFill>
                      </a:endParaRPr>
                    </a:p>
                  </a:txBody>
                  <a:tcPr/>
                </a:tc>
                <a:tc>
                  <a:txBody>
                    <a:bodyPr/>
                    <a:lstStyle/>
                    <a:p>
                      <a:r>
                        <a:rPr lang="en-US" dirty="0" smtClean="0">
                          <a:solidFill>
                            <a:schemeClr val="tx1"/>
                          </a:solidFill>
                        </a:rPr>
                        <a:t>       ~0</a:t>
                      </a:r>
                      <a:endParaRPr lang="en-US" dirty="0">
                        <a:solidFill>
                          <a:schemeClr val="tx1"/>
                        </a:solidFill>
                      </a:endParaRPr>
                    </a:p>
                  </a:txBody>
                  <a:tcPr/>
                </a:tc>
                <a:tc>
                  <a:txBody>
                    <a:bodyPr/>
                    <a:lstStyle/>
                    <a:p>
                      <a:r>
                        <a:rPr lang="en-US" dirty="0" smtClean="0">
                          <a:solidFill>
                            <a:schemeClr val="tx1"/>
                          </a:solidFill>
                        </a:rPr>
                        <a:t>        ~0</a:t>
                      </a:r>
                      <a:endParaRPr lang="en-US" dirty="0">
                        <a:solidFill>
                          <a:schemeClr val="tx1"/>
                        </a:solidFill>
                      </a:endParaRPr>
                    </a:p>
                  </a:txBody>
                  <a:tcPr/>
                </a:tc>
              </a:tr>
              <a:tr h="346509">
                <a:tc>
                  <a:txBody>
                    <a:bodyPr/>
                    <a:lstStyle/>
                    <a:p>
                      <a:r>
                        <a:rPr lang="en-US" dirty="0" smtClean="0">
                          <a:solidFill>
                            <a:schemeClr val="tx1"/>
                          </a:solidFill>
                        </a:rPr>
                        <a:t>Change</a:t>
                      </a:r>
                      <a:endParaRPr lang="en-US" dirty="0">
                        <a:solidFill>
                          <a:schemeClr val="tx1"/>
                        </a:solidFill>
                      </a:endParaRPr>
                    </a:p>
                  </a:txBody>
                  <a:tcPr/>
                </a:tc>
                <a:tc>
                  <a:txBody>
                    <a:bodyPr/>
                    <a:lstStyle/>
                    <a:p>
                      <a:r>
                        <a:rPr lang="en-US" dirty="0" smtClean="0">
                          <a:solidFill>
                            <a:schemeClr val="tx1"/>
                          </a:solidFill>
                        </a:rPr>
                        <a:t>       </a:t>
                      </a:r>
                      <a:r>
                        <a:rPr lang="en-US" dirty="0" smtClean="0">
                          <a:solidFill>
                            <a:schemeClr val="tx1"/>
                          </a:solidFill>
                        </a:rPr>
                        <a:t>        </a:t>
                      </a:r>
                      <a:r>
                        <a:rPr lang="en-US" dirty="0" smtClean="0">
                          <a:solidFill>
                            <a:schemeClr val="tx1"/>
                          </a:solidFill>
                        </a:rPr>
                        <a:t>-x</a:t>
                      </a:r>
                      <a:endParaRPr lang="en-US" dirty="0">
                        <a:solidFill>
                          <a:schemeClr val="tx1"/>
                        </a:solidFill>
                      </a:endParaRPr>
                    </a:p>
                  </a:txBody>
                  <a:tcPr/>
                </a:tc>
                <a:tc>
                  <a:txBody>
                    <a:bodyPr/>
                    <a:lstStyle/>
                    <a:p>
                      <a:r>
                        <a:rPr lang="en-US" dirty="0" smtClean="0">
                          <a:solidFill>
                            <a:schemeClr val="tx1"/>
                          </a:solidFill>
                        </a:rPr>
                        <a:t>       +x</a:t>
                      </a:r>
                      <a:endParaRPr lang="en-US" dirty="0">
                        <a:solidFill>
                          <a:schemeClr val="tx1"/>
                        </a:solidFill>
                      </a:endParaRPr>
                    </a:p>
                  </a:txBody>
                  <a:tcPr/>
                </a:tc>
                <a:tc>
                  <a:txBody>
                    <a:bodyPr/>
                    <a:lstStyle/>
                    <a:p>
                      <a:r>
                        <a:rPr lang="en-US" dirty="0" smtClean="0">
                          <a:solidFill>
                            <a:schemeClr val="tx1"/>
                          </a:solidFill>
                        </a:rPr>
                        <a:t>        +x</a:t>
                      </a:r>
                      <a:endParaRPr lang="en-US" dirty="0">
                        <a:solidFill>
                          <a:schemeClr val="tx1"/>
                        </a:solidFill>
                      </a:endParaRPr>
                    </a:p>
                  </a:txBody>
                  <a:tcPr/>
                </a:tc>
              </a:tr>
              <a:tr h="606392">
                <a:tc>
                  <a:txBody>
                    <a:bodyPr/>
                    <a:lstStyle/>
                    <a:p>
                      <a:r>
                        <a:rPr lang="en-US" dirty="0" smtClean="0">
                          <a:solidFill>
                            <a:schemeClr val="tx1"/>
                          </a:solidFill>
                        </a:rPr>
                        <a:t>Equilibrium</a:t>
                      </a:r>
                      <a:endParaRPr lang="en-US" dirty="0">
                        <a:solidFill>
                          <a:schemeClr val="tx1"/>
                        </a:solidFill>
                      </a:endParaRPr>
                    </a:p>
                  </a:txBody>
                  <a:tcPr/>
                </a:tc>
                <a:tc>
                  <a:txBody>
                    <a:bodyPr/>
                    <a:lstStyle/>
                    <a:p>
                      <a:endParaRPr lang="en-US" dirty="0" smtClean="0">
                        <a:solidFill>
                          <a:schemeClr val="tx1"/>
                        </a:solidFill>
                      </a:endParaRPr>
                    </a:p>
                    <a:p>
                      <a:endParaRPr lang="en-US" dirty="0">
                        <a:solidFill>
                          <a:schemeClr val="tx1"/>
                        </a:solidFill>
                      </a:endParaRPr>
                    </a:p>
                  </a:txBody>
                  <a:tcPr/>
                </a:tc>
                <a:tc>
                  <a:txBody>
                    <a:bodyPr/>
                    <a:lstStyle/>
                    <a:p>
                      <a:endParaRPr lang="en-US" dirty="0">
                        <a:solidFill>
                          <a:schemeClr val="tx1"/>
                        </a:solidFill>
                      </a:endParaRPr>
                    </a:p>
                  </a:txBody>
                  <a:tcPr/>
                </a:tc>
                <a:tc>
                  <a:txBody>
                    <a:bodyPr/>
                    <a:lstStyle/>
                    <a:p>
                      <a:endParaRPr lang="en-US" dirty="0">
                        <a:solidFill>
                          <a:schemeClr val="tx1"/>
                        </a:solidFill>
                      </a:endParaRPr>
                    </a:p>
                  </a:txBody>
                  <a:tcPr/>
                </a:tc>
              </a:tr>
            </a:tbl>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03569366"/>
              </p:ext>
            </p:extLst>
          </p:nvPr>
        </p:nvGraphicFramePr>
        <p:xfrm>
          <a:off x="3200400" y="5791200"/>
          <a:ext cx="1219200" cy="552450"/>
        </p:xfrm>
        <a:graphic>
          <a:graphicData uri="http://schemas.openxmlformats.org/presentationml/2006/ole">
            <mc:AlternateContent xmlns:mc="http://schemas.openxmlformats.org/markup-compatibility/2006">
              <mc:Choice xmlns:v="urn:schemas-microsoft-com:vml" Requires="v">
                <p:oleObj spid="_x0000_s7328" name="Equation" r:id="rId3" imgW="812520" imgH="368280" progId="Equation.3">
                  <p:embed/>
                </p:oleObj>
              </mc:Choice>
              <mc:Fallback>
                <p:oleObj name="Equation" r:id="rId3" imgW="812520" imgH="368280" progId="Equation.3">
                  <p:embed/>
                  <p:pic>
                    <p:nvPicPr>
                      <p:cNvPr id="0" name=""/>
                      <p:cNvPicPr/>
                      <p:nvPr/>
                    </p:nvPicPr>
                    <p:blipFill>
                      <a:blip r:embed="rId4"/>
                      <a:stretch>
                        <a:fillRect/>
                      </a:stretch>
                    </p:blipFill>
                    <p:spPr>
                      <a:xfrm>
                        <a:off x="3200400" y="5791200"/>
                        <a:ext cx="1219200" cy="55245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86502458"/>
              </p:ext>
            </p:extLst>
          </p:nvPr>
        </p:nvGraphicFramePr>
        <p:xfrm>
          <a:off x="5105400" y="5791200"/>
          <a:ext cx="1047750" cy="495300"/>
        </p:xfrm>
        <a:graphic>
          <a:graphicData uri="http://schemas.openxmlformats.org/presentationml/2006/ole">
            <mc:AlternateContent xmlns:mc="http://schemas.openxmlformats.org/markup-compatibility/2006">
              <mc:Choice xmlns:v="urn:schemas-microsoft-com:vml" Requires="v">
                <p:oleObj spid="_x0000_s7329" name="Equation" r:id="rId5" imgW="698400" imgH="330120" progId="Equation.3">
                  <p:embed/>
                </p:oleObj>
              </mc:Choice>
              <mc:Fallback>
                <p:oleObj name="Equation" r:id="rId5" imgW="698400" imgH="330120" progId="Equation.3">
                  <p:embed/>
                  <p:pic>
                    <p:nvPicPr>
                      <p:cNvPr id="0" name=""/>
                      <p:cNvPicPr/>
                      <p:nvPr/>
                    </p:nvPicPr>
                    <p:blipFill>
                      <a:blip r:embed="rId6"/>
                      <a:stretch>
                        <a:fillRect/>
                      </a:stretch>
                    </p:blipFill>
                    <p:spPr>
                      <a:xfrm>
                        <a:off x="5105400" y="5791200"/>
                        <a:ext cx="1047750" cy="4953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649928955"/>
              </p:ext>
            </p:extLst>
          </p:nvPr>
        </p:nvGraphicFramePr>
        <p:xfrm>
          <a:off x="6324600" y="5791200"/>
          <a:ext cx="1047750" cy="495300"/>
        </p:xfrm>
        <a:graphic>
          <a:graphicData uri="http://schemas.openxmlformats.org/presentationml/2006/ole">
            <mc:AlternateContent xmlns:mc="http://schemas.openxmlformats.org/markup-compatibility/2006">
              <mc:Choice xmlns:v="urn:schemas-microsoft-com:vml" Requires="v">
                <p:oleObj spid="_x0000_s7330" name="Equation" r:id="rId7" imgW="698400" imgH="330120" progId="Equation.3">
                  <p:embed/>
                </p:oleObj>
              </mc:Choice>
              <mc:Fallback>
                <p:oleObj name="Equation" r:id="rId7" imgW="698400" imgH="330120" progId="Equation.3">
                  <p:embed/>
                  <p:pic>
                    <p:nvPicPr>
                      <p:cNvPr id="0" name="Object 6"/>
                      <p:cNvPicPr>
                        <a:picLocks noChangeAspect="1" noChangeArrowheads="1"/>
                      </p:cNvPicPr>
                      <p:nvPr/>
                    </p:nvPicPr>
                    <p:blipFill>
                      <a:blip r:embed="rId8"/>
                      <a:srcRect/>
                      <a:stretch>
                        <a:fillRect/>
                      </a:stretch>
                    </p:blipFill>
                    <p:spPr bwMode="auto">
                      <a:xfrm>
                        <a:off x="6324600" y="5791200"/>
                        <a:ext cx="10477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6713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par>
                                <p:cTn id="13" presetID="16" presetClass="entr" presetSubtype="37"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out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barn(inVertical)">
                                      <p:cBhvr>
                                        <p:cTn id="3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Titration </a:t>
            </a:r>
            <a:r>
              <a:rPr lang="en-US" dirty="0" smtClean="0">
                <a:solidFill>
                  <a:srgbClr val="002060"/>
                </a:solidFill>
              </a:rPr>
              <a:t>IV</a:t>
            </a:r>
            <a:endParaRPr lang="en-US" dirty="0"/>
          </a:p>
        </p:txBody>
      </p:sp>
      <p:sp>
        <p:nvSpPr>
          <p:cNvPr id="2" name="Content Placeholder 1"/>
          <p:cNvSpPr>
            <a:spLocks noGrp="1"/>
          </p:cNvSpPr>
          <p:nvPr>
            <p:ph idx="1"/>
          </p:nvPr>
        </p:nvSpPr>
        <p:spPr/>
        <p:txBody>
          <a:bodyPr>
            <a:normAutofit fontScale="92500" lnSpcReduction="20000"/>
          </a:bodyPr>
          <a:lstStyle/>
          <a:p>
            <a:r>
              <a:rPr lang="en-US" i="1" dirty="0">
                <a:sym typeface="Symbol"/>
              </a:rPr>
              <a:t>Step </a:t>
            </a:r>
            <a:r>
              <a:rPr lang="en-US" i="1" dirty="0" smtClean="0">
                <a:sym typeface="Symbol"/>
              </a:rPr>
              <a:t>5 (continued)</a:t>
            </a:r>
            <a:r>
              <a:rPr lang="en-US" dirty="0" smtClean="0">
                <a:sym typeface="Symbol"/>
              </a:rPr>
              <a:t>:</a:t>
            </a:r>
          </a:p>
          <a:p>
            <a:pPr lvl="1">
              <a:buFont typeface="Arial" panose="020B0604020202020204" pitchFamily="34" charset="0"/>
              <a:buChar char="•"/>
            </a:pPr>
            <a:r>
              <a:rPr lang="en-US" dirty="0" smtClean="0"/>
              <a:t>Determine </a:t>
            </a:r>
            <a:r>
              <a:rPr lang="en-US" dirty="0" err="1" smtClean="0"/>
              <a:t>pK</a:t>
            </a:r>
            <a:r>
              <a:rPr lang="en-US" baseline="-25000" dirty="0" err="1" smtClean="0"/>
              <a:t>b</a:t>
            </a:r>
            <a:r>
              <a:rPr lang="en-US" dirty="0" smtClean="0"/>
              <a:t> of L</a:t>
            </a:r>
            <a:r>
              <a:rPr lang="en-US" baseline="30000" dirty="0" smtClean="0"/>
              <a:t>-</a:t>
            </a: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a:p>
          <a:p>
            <a:pPr lvl="1">
              <a:buFont typeface="Arial" panose="020B0604020202020204" pitchFamily="34" charset="0"/>
              <a:buChar char="•"/>
            </a:pPr>
            <a:r>
              <a:rPr lang="en-US" dirty="0" smtClean="0"/>
              <a:t>Determine [OH</a:t>
            </a:r>
            <a:r>
              <a:rPr lang="en-US" baseline="30000" dirty="0" smtClean="0"/>
              <a:t>-</a:t>
            </a:r>
            <a:r>
              <a:rPr lang="en-US" dirty="0" smtClean="0"/>
              <a:t>]</a:t>
            </a:r>
          </a:p>
          <a:p>
            <a:pPr lvl="1">
              <a:buFont typeface="Arial" panose="020B0604020202020204" pitchFamily="34" charset="0"/>
              <a:buChar char="•"/>
            </a:pPr>
            <a:endParaRPr lang="en-US" dirty="0"/>
          </a:p>
          <a:p>
            <a:pPr lvl="1">
              <a:buFont typeface="Arial" panose="020B0604020202020204" pitchFamily="34" charset="0"/>
              <a:buChar char="•"/>
            </a:pPr>
            <a:endParaRPr lang="en-US" dirty="0" smtClean="0"/>
          </a:p>
          <a:p>
            <a:pPr lvl="1">
              <a:buFont typeface="Arial" panose="020B0604020202020204" pitchFamily="34" charset="0"/>
              <a:buChar char="•"/>
            </a:pPr>
            <a:r>
              <a:rPr lang="en-US" dirty="0" smtClean="0"/>
              <a:t>Using the quadratic equation, one obtains </a:t>
            </a:r>
            <a:br>
              <a:rPr lang="en-US" dirty="0" smtClean="0"/>
            </a:br>
            <a:r>
              <a:rPr lang="en-US" dirty="0" smtClean="0"/>
              <a:t>             </a:t>
            </a:r>
            <a:br>
              <a:rPr lang="en-US" dirty="0" smtClean="0"/>
            </a:br>
            <a:r>
              <a:rPr lang="en-US" dirty="0" smtClean="0"/>
              <a:t>     </a:t>
            </a:r>
            <a:r>
              <a:rPr lang="en-US" dirty="0" smtClean="0"/>
              <a:t> </a:t>
            </a:r>
            <a:r>
              <a:rPr lang="en-US" dirty="0" smtClean="0"/>
              <a:t>y = [OH</a:t>
            </a:r>
            <a:r>
              <a:rPr lang="en-US" baseline="30000" dirty="0" smtClean="0"/>
              <a:t>-</a:t>
            </a:r>
            <a:r>
              <a:rPr lang="en-US" dirty="0" smtClean="0"/>
              <a:t>] = 9.38*10</a:t>
            </a:r>
            <a:r>
              <a:rPr lang="en-US" baseline="30000" dirty="0" smtClean="0"/>
              <a:t>-4</a:t>
            </a:r>
            <a:r>
              <a:rPr lang="en-US" dirty="0" smtClean="0"/>
              <a:t> M (= 5.5 % </a:t>
            </a:r>
            <a:r>
              <a:rPr lang="en-US" dirty="0"/>
              <a:t>of 0.0167 </a:t>
            </a:r>
            <a:r>
              <a:rPr lang="en-US" dirty="0" smtClean="0"/>
              <a:t>M)</a:t>
            </a:r>
            <a:br>
              <a:rPr lang="en-US" dirty="0" smtClean="0"/>
            </a:br>
            <a:r>
              <a:rPr lang="en-US" dirty="0" err="1" smtClean="0"/>
              <a:t>pOH</a:t>
            </a:r>
            <a:r>
              <a:rPr lang="en-US" dirty="0" smtClean="0"/>
              <a:t> </a:t>
            </a:r>
            <a:r>
              <a:rPr lang="en-US" dirty="0" smtClean="0"/>
              <a:t>= 3.03                                 </a:t>
            </a:r>
            <a:r>
              <a:rPr lang="en-US" dirty="0" smtClean="0">
                <a:solidFill>
                  <a:srgbClr val="FF0000"/>
                </a:solidFill>
                <a:sym typeface="Symbol"/>
              </a:rPr>
              <a:t>  </a:t>
            </a:r>
            <a:r>
              <a:rPr lang="en-US" i="1" dirty="0" smtClean="0">
                <a:solidFill>
                  <a:srgbClr val="FF0000"/>
                </a:solidFill>
                <a:sym typeface="Symbol"/>
              </a:rPr>
              <a:t>pH</a:t>
            </a:r>
            <a:r>
              <a:rPr lang="en-US" dirty="0" smtClean="0">
                <a:solidFill>
                  <a:srgbClr val="FF0000"/>
                </a:solidFill>
                <a:sym typeface="Symbol"/>
              </a:rPr>
              <a:t>=10.97</a:t>
            </a:r>
            <a:endParaRPr lang="en-US" dirty="0">
              <a:solidFill>
                <a:srgbClr val="FF0000"/>
              </a:solidFill>
            </a:endParaRPr>
          </a:p>
        </p:txBody>
      </p:sp>
      <p:sp>
        <p:nvSpPr>
          <p:cNvPr id="7" name="Rectangle 6"/>
          <p:cNvSpPr/>
          <p:nvPr/>
        </p:nvSpPr>
        <p:spPr>
          <a:xfrm>
            <a:off x="4038600" y="3253563"/>
            <a:ext cx="2057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38600" y="2057400"/>
            <a:ext cx="41148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439670200"/>
              </p:ext>
            </p:extLst>
          </p:nvPr>
        </p:nvGraphicFramePr>
        <p:xfrm>
          <a:off x="4114800" y="2032320"/>
          <a:ext cx="3834720" cy="812160"/>
        </p:xfrm>
        <a:graphic>
          <a:graphicData uri="http://schemas.openxmlformats.org/presentationml/2006/ole">
            <mc:AlternateContent xmlns:mc="http://schemas.openxmlformats.org/markup-compatibility/2006">
              <mc:Choice xmlns:v="urn:schemas-microsoft-com:vml" Requires="v">
                <p:oleObj spid="_x0000_s8292" name="Equation" r:id="rId3" imgW="1917360" imgH="406080" progId="Equation.3">
                  <p:embed/>
                </p:oleObj>
              </mc:Choice>
              <mc:Fallback>
                <p:oleObj name="Equation" r:id="rId3" imgW="1917360" imgH="406080" progId="Equation.3">
                  <p:embed/>
                  <p:pic>
                    <p:nvPicPr>
                      <p:cNvPr id="0" name=""/>
                      <p:cNvPicPr/>
                      <p:nvPr/>
                    </p:nvPicPr>
                    <p:blipFill>
                      <a:blip r:embed="rId4"/>
                      <a:stretch>
                        <a:fillRect/>
                      </a:stretch>
                    </p:blipFill>
                    <p:spPr>
                      <a:xfrm>
                        <a:off x="4114800" y="2032320"/>
                        <a:ext cx="3834720" cy="81216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30548475"/>
              </p:ext>
            </p:extLst>
          </p:nvPr>
        </p:nvGraphicFramePr>
        <p:xfrm>
          <a:off x="4114800" y="3182799"/>
          <a:ext cx="1523520" cy="838080"/>
        </p:xfrm>
        <a:graphic>
          <a:graphicData uri="http://schemas.openxmlformats.org/presentationml/2006/ole">
            <mc:AlternateContent xmlns:mc="http://schemas.openxmlformats.org/markup-compatibility/2006">
              <mc:Choice xmlns:v="urn:schemas-microsoft-com:vml" Requires="v">
                <p:oleObj spid="_x0000_s8293" name="Equation" r:id="rId5" imgW="761760" imgH="419040" progId="Equation.3">
                  <p:embed/>
                </p:oleObj>
              </mc:Choice>
              <mc:Fallback>
                <p:oleObj name="Equation" r:id="rId5" imgW="761760" imgH="419040" progId="Equation.3">
                  <p:embed/>
                  <p:pic>
                    <p:nvPicPr>
                      <p:cNvPr id="0" name=""/>
                      <p:cNvPicPr/>
                      <p:nvPr/>
                    </p:nvPicPr>
                    <p:blipFill>
                      <a:blip r:embed="rId6"/>
                      <a:stretch>
                        <a:fillRect/>
                      </a:stretch>
                    </p:blipFill>
                    <p:spPr>
                      <a:xfrm>
                        <a:off x="4114800" y="3182799"/>
                        <a:ext cx="1523520" cy="838080"/>
                      </a:xfrm>
                      <a:prstGeom prst="rect">
                        <a:avLst/>
                      </a:prstGeom>
                    </p:spPr>
                  </p:pic>
                </p:oleObj>
              </mc:Fallback>
            </mc:AlternateContent>
          </a:graphicData>
        </a:graphic>
      </p:graphicFrame>
    </p:spTree>
    <p:extLst>
      <p:ext uri="{BB962C8B-B14F-4D97-AF65-F5344CB8AC3E}">
        <p14:creationId xmlns:p14="http://schemas.microsoft.com/office/powerpoint/2010/main" val="394641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barn(inVertical)">
                                      <p:cBhvr>
                                        <p:cTn id="31"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Titration </a:t>
            </a:r>
            <a:r>
              <a:rPr lang="en-US" dirty="0" smtClean="0">
                <a:solidFill>
                  <a:srgbClr val="002060"/>
                </a:solidFill>
              </a:rPr>
              <a:t>V</a:t>
            </a:r>
            <a:endParaRPr lang="en-US" dirty="0"/>
          </a:p>
        </p:txBody>
      </p:sp>
      <p:sp>
        <p:nvSpPr>
          <p:cNvPr id="2" name="Content Placeholder 1"/>
          <p:cNvSpPr>
            <a:spLocks noGrp="1"/>
          </p:cNvSpPr>
          <p:nvPr>
            <p:ph idx="1"/>
          </p:nvPr>
        </p:nvSpPr>
        <p:spPr>
          <a:xfrm>
            <a:off x="457200" y="1600200"/>
            <a:ext cx="8382000" cy="4525963"/>
          </a:xfrm>
        </p:spPr>
        <p:txBody>
          <a:bodyPr>
            <a:normAutofit fontScale="85000" lnSpcReduction="10000"/>
          </a:bodyPr>
          <a:lstStyle/>
          <a:p>
            <a:r>
              <a:rPr lang="en-US" i="1" dirty="0">
                <a:sym typeface="Symbol"/>
              </a:rPr>
              <a:t>Step </a:t>
            </a:r>
            <a:r>
              <a:rPr lang="en-US" i="1" dirty="0" smtClean="0">
                <a:sym typeface="Symbol"/>
              </a:rPr>
              <a:t>6</a:t>
            </a:r>
            <a:r>
              <a:rPr lang="en-US" dirty="0" smtClean="0">
                <a:sym typeface="Symbol"/>
              </a:rPr>
              <a:t>: </a:t>
            </a:r>
            <a:r>
              <a:rPr lang="en-US" dirty="0"/>
              <a:t>After </a:t>
            </a:r>
            <a:r>
              <a:rPr lang="en-US" dirty="0" smtClean="0"/>
              <a:t>25.0 </a:t>
            </a:r>
            <a:r>
              <a:rPr lang="en-US" dirty="0"/>
              <a:t>mL of base have been added, </a:t>
            </a:r>
            <a:r>
              <a:rPr lang="en-US" dirty="0" smtClean="0"/>
              <a:t>all H</a:t>
            </a:r>
            <a:r>
              <a:rPr lang="en-US" baseline="-25000" dirty="0" smtClean="0"/>
              <a:t>2</a:t>
            </a:r>
            <a:r>
              <a:rPr lang="en-US" dirty="0" smtClean="0"/>
              <a:t>L</a:t>
            </a:r>
            <a:r>
              <a:rPr lang="en-US" baseline="30000" dirty="0" smtClean="0"/>
              <a:t>+</a:t>
            </a:r>
            <a:r>
              <a:rPr lang="en-US" dirty="0" smtClean="0"/>
              <a:t> </a:t>
            </a:r>
            <a:br>
              <a:rPr lang="en-US" dirty="0" smtClean="0"/>
            </a:br>
            <a:r>
              <a:rPr lang="en-US" dirty="0" smtClean="0"/>
              <a:t>has been converted to L</a:t>
            </a:r>
            <a:r>
              <a:rPr lang="en-US" baseline="30000" dirty="0" smtClean="0"/>
              <a:t>-</a:t>
            </a:r>
            <a:r>
              <a:rPr lang="en-US" dirty="0" smtClean="0"/>
              <a:t>. This required 20.0 mL of base</a:t>
            </a:r>
            <a:br>
              <a:rPr lang="en-US" dirty="0" smtClean="0"/>
            </a:br>
            <a:r>
              <a:rPr lang="en-US" dirty="0" smtClean="0"/>
              <a:t>to accomplish. </a:t>
            </a:r>
          </a:p>
          <a:p>
            <a:r>
              <a:rPr lang="en-US" dirty="0" smtClean="0"/>
              <a:t>There is an excess of 5.0 mL of base in the solution</a:t>
            </a:r>
          </a:p>
          <a:p>
            <a:pPr lvl="1">
              <a:buFont typeface="Arial" panose="020B0604020202020204" pitchFamily="34" charset="0"/>
              <a:buChar char="•"/>
            </a:pPr>
            <a:r>
              <a:rPr lang="en-US" dirty="0" smtClean="0">
                <a:solidFill>
                  <a:srgbClr val="002060"/>
                </a:solidFill>
              </a:rPr>
              <a:t>Find number of moles of base</a:t>
            </a:r>
          </a:p>
          <a:p>
            <a:pPr lvl="2"/>
            <a:r>
              <a:rPr lang="en-US" dirty="0" smtClean="0">
                <a:solidFill>
                  <a:srgbClr val="7030A0"/>
                </a:solidFill>
              </a:rPr>
              <a:t>n = 0.0050 L * 0.050 M = </a:t>
            </a:r>
            <a:r>
              <a:rPr lang="en-US" dirty="0" smtClean="0">
                <a:solidFill>
                  <a:srgbClr val="7030A0"/>
                </a:solidFill>
              </a:rPr>
              <a:t>2.50*10</a:t>
            </a:r>
            <a:r>
              <a:rPr lang="en-US" baseline="30000" dirty="0" smtClean="0">
                <a:solidFill>
                  <a:srgbClr val="7030A0"/>
                </a:solidFill>
              </a:rPr>
              <a:t>-4</a:t>
            </a:r>
            <a:r>
              <a:rPr lang="en-US" dirty="0" smtClean="0">
                <a:solidFill>
                  <a:srgbClr val="7030A0"/>
                </a:solidFill>
              </a:rPr>
              <a:t> </a:t>
            </a:r>
            <a:r>
              <a:rPr lang="en-US" dirty="0" smtClean="0">
                <a:solidFill>
                  <a:srgbClr val="7030A0"/>
                </a:solidFill>
              </a:rPr>
              <a:t>moles </a:t>
            </a:r>
          </a:p>
          <a:p>
            <a:pPr lvl="1">
              <a:buFont typeface="Arial" panose="020B0604020202020204" pitchFamily="34" charset="0"/>
              <a:buChar char="•"/>
            </a:pPr>
            <a:r>
              <a:rPr lang="en-US" dirty="0" smtClean="0">
                <a:solidFill>
                  <a:srgbClr val="002060"/>
                </a:solidFill>
              </a:rPr>
              <a:t>Find concentration of base</a:t>
            </a:r>
          </a:p>
          <a:p>
            <a:pPr lvl="2"/>
            <a:r>
              <a:rPr lang="en-US" dirty="0" smtClean="0">
                <a:solidFill>
                  <a:srgbClr val="7030A0"/>
                </a:solidFill>
              </a:rPr>
              <a:t>c = </a:t>
            </a:r>
            <a:r>
              <a:rPr lang="en-US" dirty="0" smtClean="0">
                <a:solidFill>
                  <a:srgbClr val="7030A0"/>
                </a:solidFill>
              </a:rPr>
              <a:t>2.50*10</a:t>
            </a:r>
            <a:r>
              <a:rPr lang="en-US" baseline="30000" dirty="0" smtClean="0">
                <a:solidFill>
                  <a:srgbClr val="7030A0"/>
                </a:solidFill>
              </a:rPr>
              <a:t>-4</a:t>
            </a:r>
            <a:r>
              <a:rPr lang="en-US" dirty="0" smtClean="0">
                <a:solidFill>
                  <a:srgbClr val="7030A0"/>
                </a:solidFill>
              </a:rPr>
              <a:t> </a:t>
            </a:r>
            <a:r>
              <a:rPr lang="en-US" dirty="0" smtClean="0">
                <a:solidFill>
                  <a:srgbClr val="7030A0"/>
                </a:solidFill>
              </a:rPr>
              <a:t>moles/0.0350 L = 7.14*10</a:t>
            </a:r>
            <a:r>
              <a:rPr lang="en-US" baseline="30000" dirty="0" smtClean="0">
                <a:solidFill>
                  <a:srgbClr val="7030A0"/>
                </a:solidFill>
              </a:rPr>
              <a:t>-3</a:t>
            </a:r>
            <a:r>
              <a:rPr lang="en-US" dirty="0" smtClean="0">
                <a:solidFill>
                  <a:srgbClr val="7030A0"/>
                </a:solidFill>
              </a:rPr>
              <a:t> M</a:t>
            </a:r>
          </a:p>
          <a:p>
            <a:pPr lvl="1">
              <a:buFont typeface="Arial" panose="020B0604020202020204" pitchFamily="34" charset="0"/>
              <a:buChar char="•"/>
            </a:pPr>
            <a:r>
              <a:rPr lang="en-US" dirty="0" smtClean="0">
                <a:solidFill>
                  <a:srgbClr val="002060"/>
                </a:solidFill>
              </a:rPr>
              <a:t>Find </a:t>
            </a:r>
            <a:r>
              <a:rPr lang="en-US" dirty="0" err="1" smtClean="0">
                <a:solidFill>
                  <a:srgbClr val="002060"/>
                </a:solidFill>
              </a:rPr>
              <a:t>pOH</a:t>
            </a:r>
            <a:r>
              <a:rPr lang="en-US" dirty="0" smtClean="0">
                <a:solidFill>
                  <a:srgbClr val="002060"/>
                </a:solidFill>
              </a:rPr>
              <a:t> and pH</a:t>
            </a:r>
          </a:p>
          <a:p>
            <a:pPr lvl="2"/>
            <a:r>
              <a:rPr lang="en-US" dirty="0" err="1" smtClean="0">
                <a:solidFill>
                  <a:srgbClr val="7030A0"/>
                </a:solidFill>
              </a:rPr>
              <a:t>pOH</a:t>
            </a:r>
            <a:r>
              <a:rPr lang="en-US" dirty="0" smtClean="0">
                <a:solidFill>
                  <a:srgbClr val="7030A0"/>
                </a:solidFill>
              </a:rPr>
              <a:t> = -log([OH</a:t>
            </a:r>
            <a:r>
              <a:rPr lang="en-US" baseline="30000" dirty="0" smtClean="0">
                <a:solidFill>
                  <a:srgbClr val="7030A0"/>
                </a:solidFill>
              </a:rPr>
              <a:t>-</a:t>
            </a:r>
            <a:r>
              <a:rPr lang="en-US" dirty="0" smtClean="0">
                <a:solidFill>
                  <a:srgbClr val="7030A0"/>
                </a:solidFill>
              </a:rPr>
              <a:t>]) = 2.15</a:t>
            </a:r>
          </a:p>
          <a:p>
            <a:pPr lvl="2"/>
            <a:r>
              <a:rPr lang="en-US" i="1" dirty="0" smtClean="0">
                <a:solidFill>
                  <a:srgbClr val="FF0000"/>
                </a:solidFill>
              </a:rPr>
              <a:t>pH </a:t>
            </a:r>
            <a:r>
              <a:rPr lang="en-US" dirty="0" smtClean="0">
                <a:solidFill>
                  <a:srgbClr val="FF0000"/>
                </a:solidFill>
              </a:rPr>
              <a:t>= 14 – </a:t>
            </a:r>
            <a:r>
              <a:rPr lang="en-US" dirty="0" err="1" smtClean="0">
                <a:solidFill>
                  <a:srgbClr val="FF0000"/>
                </a:solidFill>
              </a:rPr>
              <a:t>pOH</a:t>
            </a:r>
            <a:r>
              <a:rPr lang="en-US" dirty="0" smtClean="0">
                <a:solidFill>
                  <a:srgbClr val="FF0000"/>
                </a:solidFill>
              </a:rPr>
              <a:t> = 11.85</a:t>
            </a:r>
            <a:r>
              <a:rPr lang="en-US" dirty="0">
                <a:solidFill>
                  <a:srgbClr val="FF0000"/>
                </a:solidFill>
              </a:rPr>
              <a:t/>
            </a:r>
            <a:br>
              <a:rPr lang="en-US" dirty="0">
                <a:solidFill>
                  <a:srgbClr val="FF0000"/>
                </a:solidFill>
              </a:rPr>
            </a:br>
            <a:r>
              <a:rPr lang="en-US" dirty="0" smtClean="0">
                <a:solidFill>
                  <a:srgbClr val="FF0000"/>
                </a:solidFill>
                <a:sym typeface="Symbol"/>
              </a:rPr>
              <a:t> </a:t>
            </a:r>
            <a:endParaRPr lang="en-US" dirty="0">
              <a:solidFill>
                <a:srgbClr val="FF0000"/>
              </a:solidFill>
            </a:endParaRPr>
          </a:p>
        </p:txBody>
      </p:sp>
    </p:spTree>
    <p:extLst>
      <p:ext uri="{BB962C8B-B14F-4D97-AF65-F5344CB8AC3E}">
        <p14:creationId xmlns:p14="http://schemas.microsoft.com/office/powerpoint/2010/main" val="239136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barn(inVertical)">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barn(inVertical)">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Summary for </a:t>
            </a:r>
            <a:r>
              <a:rPr lang="en-US" dirty="0" err="1" smtClean="0">
                <a:solidFill>
                  <a:srgbClr val="002060"/>
                </a:solidFill>
              </a:rPr>
              <a:t>Leucine</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800" dirty="0" smtClean="0"/>
              <a:t>The six points of interest in the titration of 0.050 M leucine with 0.050 M NaOH </a:t>
            </a:r>
            <a:r>
              <a:rPr lang="en-US" sz="2800" dirty="0" smtClean="0"/>
              <a:t>are</a:t>
            </a:r>
          </a:p>
          <a:p>
            <a:endParaRPr lang="en-US" sz="2800" dirty="0"/>
          </a:p>
          <a:p>
            <a:endParaRPr lang="en-US" sz="2800" dirty="0" smtClean="0"/>
          </a:p>
          <a:p>
            <a:endParaRPr lang="en-US" sz="2800" dirty="0"/>
          </a:p>
          <a:p>
            <a:endParaRPr lang="en-US" sz="2800" dirty="0" smtClean="0"/>
          </a:p>
          <a:p>
            <a:endParaRPr lang="en-US" dirty="0"/>
          </a:p>
          <a:p>
            <a:r>
              <a:rPr lang="en-US" sz="2800" dirty="0" smtClean="0">
                <a:solidFill>
                  <a:srgbClr val="FF0000"/>
                </a:solidFill>
              </a:rPr>
              <a:t>Question: How could the pH-value at V=4.0 mL or V=14.0 mL be calculated?</a:t>
            </a:r>
            <a:endParaRPr lang="en-US" sz="2800" dirty="0" smtClean="0">
              <a:solidFill>
                <a:srgbClr val="FF0000"/>
              </a:solidFill>
            </a:endParaRPr>
          </a:p>
          <a:p>
            <a:endParaRPr lang="en-US" sz="2800" dirty="0" smtClean="0"/>
          </a:p>
          <a:p>
            <a:pPr lvl="1"/>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127208464"/>
              </p:ext>
            </p:extLst>
          </p:nvPr>
        </p:nvGraphicFramePr>
        <p:xfrm>
          <a:off x="1066800" y="2509520"/>
          <a:ext cx="6858000" cy="2595880"/>
        </p:xfrm>
        <a:graphic>
          <a:graphicData uri="http://schemas.openxmlformats.org/drawingml/2006/table">
            <a:tbl>
              <a:tblPr firstRow="1" bandRow="1">
                <a:tableStyleId>{00A15C55-8517-42AA-B614-E9B94910E393}</a:tableStyleId>
              </a:tblPr>
              <a:tblGrid>
                <a:gridCol w="762000"/>
                <a:gridCol w="1371600"/>
                <a:gridCol w="1447800"/>
                <a:gridCol w="1219200"/>
                <a:gridCol w="2057400"/>
              </a:tblGrid>
              <a:tr h="370840">
                <a:tc>
                  <a:txBody>
                    <a:bodyPr/>
                    <a:lstStyle/>
                    <a:p>
                      <a:r>
                        <a:rPr lang="en-US" dirty="0" smtClean="0">
                          <a:solidFill>
                            <a:schemeClr val="tx1"/>
                          </a:solidFill>
                        </a:rPr>
                        <a:t>Point</a:t>
                      </a:r>
                      <a:endParaRPr lang="en-US" dirty="0">
                        <a:solidFill>
                          <a:schemeClr val="tx1"/>
                        </a:solidFill>
                      </a:endParaRPr>
                    </a:p>
                  </a:txBody>
                  <a:tcPr/>
                </a:tc>
                <a:tc>
                  <a:txBody>
                    <a:bodyPr/>
                    <a:lstStyle/>
                    <a:p>
                      <a:r>
                        <a:rPr lang="en-US" dirty="0" smtClean="0">
                          <a:solidFill>
                            <a:schemeClr val="tx1"/>
                          </a:solidFill>
                        </a:rPr>
                        <a:t>Base added</a:t>
                      </a:r>
                      <a:endParaRPr lang="en-US" dirty="0">
                        <a:solidFill>
                          <a:schemeClr val="tx1"/>
                        </a:solidFill>
                      </a:endParaRPr>
                    </a:p>
                  </a:txBody>
                  <a:tcPr/>
                </a:tc>
                <a:tc>
                  <a:txBody>
                    <a:bodyPr/>
                    <a:lstStyle/>
                    <a:p>
                      <a:r>
                        <a:rPr lang="en-US" dirty="0" smtClean="0">
                          <a:solidFill>
                            <a:schemeClr val="tx1"/>
                          </a:solidFill>
                        </a:rPr>
                        <a:t>Equivalence</a:t>
                      </a:r>
                      <a:endParaRPr lang="en-US" dirty="0">
                        <a:solidFill>
                          <a:schemeClr val="tx1"/>
                        </a:solidFill>
                      </a:endParaRPr>
                    </a:p>
                  </a:txBody>
                  <a:tcPr/>
                </a:tc>
                <a:tc>
                  <a:txBody>
                    <a:bodyPr/>
                    <a:lstStyle/>
                    <a:p>
                      <a:r>
                        <a:rPr lang="en-US" dirty="0" smtClean="0">
                          <a:solidFill>
                            <a:schemeClr val="tx1"/>
                          </a:solidFill>
                        </a:rPr>
                        <a:t>pH-value</a:t>
                      </a:r>
                      <a:endParaRPr lang="en-US" dirty="0">
                        <a:solidFill>
                          <a:schemeClr val="tx1"/>
                        </a:solidFill>
                      </a:endParaRPr>
                    </a:p>
                  </a:txBody>
                  <a:tcPr/>
                </a:tc>
                <a:tc>
                  <a:txBody>
                    <a:bodyPr/>
                    <a:lstStyle/>
                    <a:p>
                      <a:r>
                        <a:rPr lang="en-US" dirty="0" smtClean="0">
                          <a:solidFill>
                            <a:schemeClr val="tx1"/>
                          </a:solidFill>
                        </a:rPr>
                        <a:t>Comments</a:t>
                      </a:r>
                      <a:endParaRPr lang="en-US" dirty="0">
                        <a:solidFill>
                          <a:schemeClr val="tx1"/>
                        </a:solidFill>
                      </a:endParaRPr>
                    </a:p>
                  </a:txBody>
                  <a:tcPr/>
                </a:tc>
              </a:tr>
              <a:tr h="370840">
                <a:tc>
                  <a:txBody>
                    <a:bodyPr/>
                    <a:lstStyle/>
                    <a:p>
                      <a:r>
                        <a:rPr lang="en-US" dirty="0" smtClean="0">
                          <a:solidFill>
                            <a:schemeClr val="tx1"/>
                          </a:solidFill>
                        </a:rPr>
                        <a:t>P1</a:t>
                      </a:r>
                      <a:endParaRPr lang="en-US" dirty="0">
                        <a:solidFill>
                          <a:schemeClr val="tx1"/>
                        </a:solidFill>
                      </a:endParaRPr>
                    </a:p>
                  </a:txBody>
                  <a:tcPr/>
                </a:tc>
                <a:tc>
                  <a:txBody>
                    <a:bodyPr/>
                    <a:lstStyle/>
                    <a:p>
                      <a:pPr algn="ctr"/>
                      <a:r>
                        <a:rPr lang="en-US" dirty="0" smtClean="0">
                          <a:solidFill>
                            <a:schemeClr val="tx1"/>
                          </a:solidFill>
                        </a:rPr>
                        <a:t>  0.0 mL</a:t>
                      </a:r>
                      <a:endParaRPr lang="en-US" dirty="0">
                        <a:solidFill>
                          <a:schemeClr val="tx1"/>
                        </a:solidFill>
                      </a:endParaRPr>
                    </a:p>
                  </a:txBody>
                  <a:tcPr/>
                </a:tc>
                <a:tc>
                  <a:txBody>
                    <a:bodyPr/>
                    <a:lstStyle/>
                    <a:p>
                      <a:pPr algn="ctr"/>
                      <a:r>
                        <a:rPr lang="en-US" dirty="0" smtClean="0">
                          <a:solidFill>
                            <a:schemeClr val="tx1"/>
                          </a:solidFill>
                        </a:rPr>
                        <a:t>0.0 </a:t>
                      </a:r>
                      <a:endParaRPr lang="en-US" dirty="0">
                        <a:solidFill>
                          <a:schemeClr val="tx1"/>
                        </a:solidFill>
                      </a:endParaRPr>
                    </a:p>
                  </a:txBody>
                  <a:tcPr/>
                </a:tc>
                <a:tc>
                  <a:txBody>
                    <a:bodyPr/>
                    <a:lstStyle/>
                    <a:p>
                      <a:pPr algn="ctr"/>
                      <a:r>
                        <a:rPr lang="en-US" dirty="0" smtClean="0">
                          <a:solidFill>
                            <a:schemeClr val="tx1"/>
                          </a:solidFill>
                        </a:rPr>
                        <a:t>  1.88</a:t>
                      </a:r>
                      <a:endParaRPr lang="en-US" dirty="0">
                        <a:solidFill>
                          <a:schemeClr val="tx1"/>
                        </a:solidFill>
                      </a:endParaRPr>
                    </a:p>
                  </a:txBody>
                  <a:tcPr/>
                </a:tc>
                <a:tc>
                  <a:txBody>
                    <a:bodyPr/>
                    <a:lstStyle/>
                    <a:p>
                      <a:endParaRPr lang="en-US" dirty="0">
                        <a:solidFill>
                          <a:schemeClr val="tx1"/>
                        </a:solidFill>
                      </a:endParaRPr>
                    </a:p>
                  </a:txBody>
                  <a:tcPr/>
                </a:tc>
              </a:tr>
              <a:tr h="370840">
                <a:tc>
                  <a:txBody>
                    <a:bodyPr/>
                    <a:lstStyle/>
                    <a:p>
                      <a:r>
                        <a:rPr lang="en-US" dirty="0" smtClean="0">
                          <a:solidFill>
                            <a:schemeClr val="tx1"/>
                          </a:solidFill>
                        </a:rPr>
                        <a:t>P2</a:t>
                      </a:r>
                      <a:endParaRPr lang="en-US" dirty="0">
                        <a:solidFill>
                          <a:schemeClr val="tx1"/>
                        </a:solidFill>
                      </a:endParaRPr>
                    </a:p>
                  </a:txBody>
                  <a:tcPr/>
                </a:tc>
                <a:tc>
                  <a:txBody>
                    <a:bodyPr/>
                    <a:lstStyle/>
                    <a:p>
                      <a:pPr algn="ctr"/>
                      <a:r>
                        <a:rPr lang="en-US" dirty="0" smtClean="0">
                          <a:solidFill>
                            <a:schemeClr val="tx1"/>
                          </a:solidFill>
                        </a:rPr>
                        <a:t>  5.0</a:t>
                      </a:r>
                      <a:r>
                        <a:rPr lang="en-US" baseline="0" dirty="0" smtClean="0">
                          <a:solidFill>
                            <a:schemeClr val="tx1"/>
                          </a:solidFill>
                        </a:rPr>
                        <a:t> mL</a:t>
                      </a:r>
                      <a:endParaRPr lang="en-US" dirty="0">
                        <a:solidFill>
                          <a:schemeClr val="tx1"/>
                        </a:solidFill>
                      </a:endParaRPr>
                    </a:p>
                  </a:txBody>
                  <a:tcPr/>
                </a:tc>
                <a:tc>
                  <a:txBody>
                    <a:bodyPr/>
                    <a:lstStyle/>
                    <a:p>
                      <a:pPr algn="ctr"/>
                      <a:r>
                        <a:rPr lang="en-US" dirty="0" smtClean="0">
                          <a:solidFill>
                            <a:schemeClr val="tx1"/>
                          </a:solidFill>
                        </a:rPr>
                        <a:t>0.5</a:t>
                      </a:r>
                      <a:endParaRPr lang="en-US" dirty="0">
                        <a:solidFill>
                          <a:schemeClr val="tx1"/>
                        </a:solidFill>
                      </a:endParaRPr>
                    </a:p>
                  </a:txBody>
                  <a:tcPr/>
                </a:tc>
                <a:tc>
                  <a:txBody>
                    <a:bodyPr/>
                    <a:lstStyle/>
                    <a:p>
                      <a:pPr algn="ctr"/>
                      <a:r>
                        <a:rPr lang="en-US" dirty="0" smtClean="0">
                          <a:solidFill>
                            <a:schemeClr val="tx1"/>
                          </a:solidFill>
                        </a:rPr>
                        <a:t>  2.33</a:t>
                      </a:r>
                      <a:endParaRPr lang="en-US" dirty="0">
                        <a:solidFill>
                          <a:schemeClr val="tx1"/>
                        </a:solidFill>
                      </a:endParaRPr>
                    </a:p>
                  </a:txBody>
                  <a:tcPr/>
                </a:tc>
                <a:tc>
                  <a:txBody>
                    <a:bodyPr/>
                    <a:lstStyle/>
                    <a:p>
                      <a:r>
                        <a:rPr lang="en-US" dirty="0" smtClean="0">
                          <a:solidFill>
                            <a:schemeClr val="tx1"/>
                          </a:solidFill>
                        </a:rPr>
                        <a:t>=pK</a:t>
                      </a:r>
                      <a:r>
                        <a:rPr lang="en-US" baseline="-25000" dirty="0" smtClean="0">
                          <a:solidFill>
                            <a:schemeClr val="tx1"/>
                          </a:solidFill>
                        </a:rPr>
                        <a:t>a1</a:t>
                      </a:r>
                      <a:endParaRPr lang="en-US" baseline="-25000" dirty="0">
                        <a:solidFill>
                          <a:schemeClr val="tx1"/>
                        </a:solidFill>
                      </a:endParaRPr>
                    </a:p>
                  </a:txBody>
                  <a:tcPr/>
                </a:tc>
              </a:tr>
              <a:tr h="370840">
                <a:tc>
                  <a:txBody>
                    <a:bodyPr/>
                    <a:lstStyle/>
                    <a:p>
                      <a:r>
                        <a:rPr lang="en-US" dirty="0" smtClean="0">
                          <a:solidFill>
                            <a:schemeClr val="tx1"/>
                          </a:solidFill>
                        </a:rPr>
                        <a:t>P3</a:t>
                      </a:r>
                      <a:endParaRPr lang="en-US" dirty="0">
                        <a:solidFill>
                          <a:schemeClr val="tx1"/>
                        </a:solidFill>
                      </a:endParaRPr>
                    </a:p>
                  </a:txBody>
                  <a:tcPr/>
                </a:tc>
                <a:tc>
                  <a:txBody>
                    <a:bodyPr/>
                    <a:lstStyle/>
                    <a:p>
                      <a:pPr algn="ctr"/>
                      <a:r>
                        <a:rPr lang="en-US" dirty="0" smtClean="0">
                          <a:solidFill>
                            <a:schemeClr val="tx1"/>
                          </a:solidFill>
                        </a:rPr>
                        <a:t>10.0</a:t>
                      </a:r>
                      <a:r>
                        <a:rPr lang="en-US" baseline="0" dirty="0" smtClean="0">
                          <a:solidFill>
                            <a:schemeClr val="tx1"/>
                          </a:solidFill>
                        </a:rPr>
                        <a:t> mL</a:t>
                      </a:r>
                      <a:endParaRPr lang="en-US" dirty="0">
                        <a:solidFill>
                          <a:schemeClr val="tx1"/>
                        </a:solidFill>
                      </a:endParaRPr>
                    </a:p>
                  </a:txBody>
                  <a:tcPr/>
                </a:tc>
                <a:tc>
                  <a:txBody>
                    <a:bodyPr/>
                    <a:lstStyle/>
                    <a:p>
                      <a:pPr algn="ctr"/>
                      <a:r>
                        <a:rPr lang="en-US" dirty="0" smtClean="0">
                          <a:solidFill>
                            <a:schemeClr val="tx1"/>
                          </a:solidFill>
                        </a:rPr>
                        <a:t>1.0</a:t>
                      </a:r>
                      <a:endParaRPr lang="en-US" dirty="0">
                        <a:solidFill>
                          <a:schemeClr val="tx1"/>
                        </a:solidFill>
                      </a:endParaRPr>
                    </a:p>
                  </a:txBody>
                  <a:tcPr/>
                </a:tc>
                <a:tc>
                  <a:txBody>
                    <a:bodyPr/>
                    <a:lstStyle/>
                    <a:p>
                      <a:pPr algn="ctr"/>
                      <a:r>
                        <a:rPr lang="en-US" dirty="0" smtClean="0">
                          <a:solidFill>
                            <a:schemeClr val="tx1"/>
                          </a:solidFill>
                        </a:rPr>
                        <a:t>  6.04</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=(pK</a:t>
                      </a:r>
                      <a:r>
                        <a:rPr lang="en-US" baseline="-25000" dirty="0" smtClean="0">
                          <a:solidFill>
                            <a:schemeClr val="tx1"/>
                          </a:solidFill>
                        </a:rPr>
                        <a:t>a1</a:t>
                      </a:r>
                      <a:r>
                        <a:rPr lang="en-US" dirty="0" smtClean="0">
                          <a:solidFill>
                            <a:schemeClr val="tx1"/>
                          </a:solidFill>
                        </a:rPr>
                        <a:t>+pK</a:t>
                      </a:r>
                      <a:r>
                        <a:rPr lang="en-US" baseline="-25000" dirty="0" smtClean="0">
                          <a:solidFill>
                            <a:schemeClr val="tx1"/>
                          </a:solidFill>
                        </a:rPr>
                        <a:t>a2</a:t>
                      </a:r>
                      <a:r>
                        <a:rPr lang="en-US" dirty="0" smtClean="0">
                          <a:solidFill>
                            <a:schemeClr val="tx1"/>
                          </a:solidFill>
                        </a:rPr>
                        <a:t>)/</a:t>
                      </a:r>
                      <a:r>
                        <a:rPr lang="en-US" dirty="0" smtClean="0">
                          <a:solidFill>
                            <a:schemeClr val="tx1"/>
                          </a:solidFill>
                        </a:rPr>
                        <a:t>2=</a:t>
                      </a:r>
                      <a:r>
                        <a:rPr lang="en-US" dirty="0" err="1" smtClean="0">
                          <a:solidFill>
                            <a:schemeClr val="tx1"/>
                          </a:solidFill>
                        </a:rPr>
                        <a:t>pI</a:t>
                      </a:r>
                      <a:endParaRPr lang="en-US" dirty="0">
                        <a:solidFill>
                          <a:schemeClr val="tx1"/>
                        </a:solidFill>
                      </a:endParaRPr>
                    </a:p>
                  </a:txBody>
                  <a:tcPr/>
                </a:tc>
              </a:tr>
              <a:tr h="370840">
                <a:tc>
                  <a:txBody>
                    <a:bodyPr/>
                    <a:lstStyle/>
                    <a:p>
                      <a:r>
                        <a:rPr lang="en-US" dirty="0" smtClean="0">
                          <a:solidFill>
                            <a:schemeClr val="tx1"/>
                          </a:solidFill>
                        </a:rPr>
                        <a:t>P4</a:t>
                      </a:r>
                      <a:endParaRPr lang="en-US" dirty="0">
                        <a:solidFill>
                          <a:schemeClr val="tx1"/>
                        </a:solidFill>
                      </a:endParaRPr>
                    </a:p>
                  </a:txBody>
                  <a:tcPr/>
                </a:tc>
                <a:tc>
                  <a:txBody>
                    <a:bodyPr/>
                    <a:lstStyle/>
                    <a:p>
                      <a:pPr algn="ctr"/>
                      <a:r>
                        <a:rPr lang="en-US" dirty="0" smtClean="0">
                          <a:solidFill>
                            <a:schemeClr val="tx1"/>
                          </a:solidFill>
                        </a:rPr>
                        <a:t>15.0 mL</a:t>
                      </a:r>
                      <a:endParaRPr lang="en-US" dirty="0">
                        <a:solidFill>
                          <a:schemeClr val="tx1"/>
                        </a:solidFill>
                      </a:endParaRPr>
                    </a:p>
                  </a:txBody>
                  <a:tcPr/>
                </a:tc>
                <a:tc>
                  <a:txBody>
                    <a:bodyPr/>
                    <a:lstStyle/>
                    <a:p>
                      <a:pPr algn="ctr"/>
                      <a:r>
                        <a:rPr lang="en-US" dirty="0" smtClean="0">
                          <a:solidFill>
                            <a:schemeClr val="tx1"/>
                          </a:solidFill>
                        </a:rPr>
                        <a:t>1.5</a:t>
                      </a:r>
                      <a:endParaRPr lang="en-US" dirty="0">
                        <a:solidFill>
                          <a:schemeClr val="tx1"/>
                        </a:solidFill>
                      </a:endParaRPr>
                    </a:p>
                  </a:txBody>
                  <a:tcPr/>
                </a:tc>
                <a:tc>
                  <a:txBody>
                    <a:bodyPr/>
                    <a:lstStyle/>
                    <a:p>
                      <a:pPr algn="ctr"/>
                      <a:r>
                        <a:rPr lang="en-US" dirty="0" smtClean="0">
                          <a:solidFill>
                            <a:schemeClr val="tx1"/>
                          </a:solidFill>
                        </a:rPr>
                        <a:t>  9.75</a:t>
                      </a:r>
                      <a:endParaRPr lang="en-US" dirty="0">
                        <a:solidFill>
                          <a:schemeClr val="tx1"/>
                        </a:solidFill>
                      </a:endParaRPr>
                    </a:p>
                  </a:txBody>
                  <a:tcPr/>
                </a:tc>
                <a:tc>
                  <a:txBody>
                    <a:bodyPr/>
                    <a:lstStyle/>
                    <a:p>
                      <a:r>
                        <a:rPr lang="en-US" dirty="0" smtClean="0">
                          <a:solidFill>
                            <a:schemeClr val="tx1"/>
                          </a:solidFill>
                        </a:rPr>
                        <a:t>=pK</a:t>
                      </a:r>
                      <a:r>
                        <a:rPr lang="en-US" baseline="-25000" dirty="0" smtClean="0">
                          <a:solidFill>
                            <a:schemeClr val="tx1"/>
                          </a:solidFill>
                        </a:rPr>
                        <a:t>a2</a:t>
                      </a:r>
                      <a:endParaRPr lang="en-US" baseline="-25000" dirty="0">
                        <a:solidFill>
                          <a:schemeClr val="tx1"/>
                        </a:solidFill>
                      </a:endParaRPr>
                    </a:p>
                  </a:txBody>
                  <a:tcPr/>
                </a:tc>
              </a:tr>
              <a:tr h="370840">
                <a:tc>
                  <a:txBody>
                    <a:bodyPr/>
                    <a:lstStyle/>
                    <a:p>
                      <a:r>
                        <a:rPr lang="en-US" dirty="0" smtClean="0">
                          <a:solidFill>
                            <a:schemeClr val="tx1"/>
                          </a:solidFill>
                        </a:rPr>
                        <a:t>P5</a:t>
                      </a:r>
                      <a:endParaRPr lang="en-US" dirty="0">
                        <a:solidFill>
                          <a:schemeClr val="tx1"/>
                        </a:solidFill>
                      </a:endParaRPr>
                    </a:p>
                  </a:txBody>
                  <a:tcPr/>
                </a:tc>
                <a:tc>
                  <a:txBody>
                    <a:bodyPr/>
                    <a:lstStyle/>
                    <a:p>
                      <a:pPr algn="ctr"/>
                      <a:r>
                        <a:rPr lang="en-US" dirty="0" smtClean="0">
                          <a:solidFill>
                            <a:schemeClr val="tx1"/>
                          </a:solidFill>
                        </a:rPr>
                        <a:t>20.0</a:t>
                      </a:r>
                      <a:r>
                        <a:rPr lang="en-US" baseline="0" dirty="0" smtClean="0">
                          <a:solidFill>
                            <a:schemeClr val="tx1"/>
                          </a:solidFill>
                        </a:rPr>
                        <a:t> mL</a:t>
                      </a:r>
                      <a:endParaRPr lang="en-US" dirty="0">
                        <a:solidFill>
                          <a:schemeClr val="tx1"/>
                        </a:solidFill>
                      </a:endParaRPr>
                    </a:p>
                  </a:txBody>
                  <a:tcPr/>
                </a:tc>
                <a:tc>
                  <a:txBody>
                    <a:bodyPr/>
                    <a:lstStyle/>
                    <a:p>
                      <a:pPr algn="ctr"/>
                      <a:r>
                        <a:rPr lang="en-US" dirty="0" smtClean="0">
                          <a:solidFill>
                            <a:schemeClr val="tx1"/>
                          </a:solidFill>
                        </a:rPr>
                        <a:t>2.0</a:t>
                      </a:r>
                      <a:endParaRPr lang="en-US" dirty="0">
                        <a:solidFill>
                          <a:schemeClr val="tx1"/>
                        </a:solidFill>
                      </a:endParaRPr>
                    </a:p>
                  </a:txBody>
                  <a:tcPr/>
                </a:tc>
                <a:tc>
                  <a:txBody>
                    <a:bodyPr/>
                    <a:lstStyle/>
                    <a:p>
                      <a:pPr algn="ctr"/>
                      <a:r>
                        <a:rPr lang="en-US" dirty="0" smtClean="0">
                          <a:solidFill>
                            <a:schemeClr val="tx1"/>
                          </a:solidFill>
                        </a:rPr>
                        <a:t>10.97</a:t>
                      </a:r>
                      <a:endParaRPr lang="en-US" dirty="0">
                        <a:solidFill>
                          <a:schemeClr val="tx1"/>
                        </a:solidFill>
                      </a:endParaRPr>
                    </a:p>
                  </a:txBody>
                  <a:tcPr/>
                </a:tc>
                <a:tc>
                  <a:txBody>
                    <a:bodyPr/>
                    <a:lstStyle/>
                    <a:p>
                      <a:endParaRPr lang="en-US" dirty="0">
                        <a:solidFill>
                          <a:schemeClr val="tx1"/>
                        </a:solidFill>
                      </a:endParaRPr>
                    </a:p>
                  </a:txBody>
                  <a:tcPr/>
                </a:tc>
              </a:tr>
              <a:tr h="370840">
                <a:tc>
                  <a:txBody>
                    <a:bodyPr/>
                    <a:lstStyle/>
                    <a:p>
                      <a:r>
                        <a:rPr lang="en-US" dirty="0" smtClean="0">
                          <a:solidFill>
                            <a:schemeClr val="tx1"/>
                          </a:solidFill>
                        </a:rPr>
                        <a:t>P6</a:t>
                      </a:r>
                      <a:endParaRPr lang="en-US" dirty="0">
                        <a:solidFill>
                          <a:schemeClr val="tx1"/>
                        </a:solidFill>
                      </a:endParaRPr>
                    </a:p>
                  </a:txBody>
                  <a:tcPr/>
                </a:tc>
                <a:tc>
                  <a:txBody>
                    <a:bodyPr/>
                    <a:lstStyle/>
                    <a:p>
                      <a:pPr algn="ctr"/>
                      <a:r>
                        <a:rPr lang="en-US" dirty="0" smtClean="0">
                          <a:solidFill>
                            <a:schemeClr val="tx1"/>
                          </a:solidFill>
                        </a:rPr>
                        <a:t>25.0 mL</a:t>
                      </a:r>
                      <a:endParaRPr lang="en-US" dirty="0">
                        <a:solidFill>
                          <a:schemeClr val="tx1"/>
                        </a:solidFill>
                      </a:endParaRPr>
                    </a:p>
                  </a:txBody>
                  <a:tcPr/>
                </a:tc>
                <a:tc>
                  <a:txBody>
                    <a:bodyPr/>
                    <a:lstStyle/>
                    <a:p>
                      <a:pPr algn="ctr"/>
                      <a:r>
                        <a:rPr lang="en-US" dirty="0" smtClean="0">
                          <a:solidFill>
                            <a:schemeClr val="tx1"/>
                          </a:solidFill>
                        </a:rPr>
                        <a:t>2.5</a:t>
                      </a:r>
                      <a:endParaRPr lang="en-US" dirty="0">
                        <a:solidFill>
                          <a:schemeClr val="tx1"/>
                        </a:solidFill>
                      </a:endParaRPr>
                    </a:p>
                  </a:txBody>
                  <a:tcPr/>
                </a:tc>
                <a:tc>
                  <a:txBody>
                    <a:bodyPr/>
                    <a:lstStyle/>
                    <a:p>
                      <a:pPr algn="ctr"/>
                      <a:r>
                        <a:rPr lang="en-US" dirty="0" smtClean="0">
                          <a:solidFill>
                            <a:schemeClr val="tx1"/>
                          </a:solidFill>
                        </a:rPr>
                        <a:t>11.85</a:t>
                      </a:r>
                      <a:endParaRPr lang="en-US" dirty="0">
                        <a:solidFill>
                          <a:schemeClr val="tx1"/>
                        </a:solidFill>
                      </a:endParaRPr>
                    </a:p>
                  </a:txBody>
                  <a:tcPr/>
                </a:tc>
                <a:tc>
                  <a:txBody>
                    <a:bodyPr/>
                    <a:lstStyle/>
                    <a:p>
                      <a:endParaRPr lang="en-US" dirty="0">
                        <a:solidFill>
                          <a:schemeClr val="tx1"/>
                        </a:solidFill>
                      </a:endParaRPr>
                    </a:p>
                  </a:txBody>
                  <a:tcPr/>
                </a:tc>
              </a:tr>
            </a:tbl>
          </a:graphicData>
        </a:graphic>
      </p:graphicFrame>
    </p:spTree>
    <p:extLst>
      <p:ext uri="{BB962C8B-B14F-4D97-AF65-F5344CB8AC3E}">
        <p14:creationId xmlns:p14="http://schemas.microsoft.com/office/powerpoint/2010/main" val="812412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solidFill>
                  <a:srgbClr val="002060"/>
                </a:solidFill>
                <a:effectLst/>
              </a:rPr>
              <a:t>Individual </a:t>
            </a:r>
            <a:r>
              <a:rPr lang="en-US" dirty="0" smtClean="0">
                <a:solidFill>
                  <a:srgbClr val="002060"/>
                </a:solidFill>
                <a:effectLst/>
              </a:rPr>
              <a:t>Work</a:t>
            </a:r>
            <a:endParaRPr lang="en-US" dirty="0">
              <a:solidFill>
                <a:srgbClr val="002060"/>
              </a:solidFill>
            </a:endParaRPr>
          </a:p>
        </p:txBody>
      </p:sp>
      <p:sp>
        <p:nvSpPr>
          <p:cNvPr id="2" name="Content Placeholder 1"/>
          <p:cNvSpPr>
            <a:spLocks noGrp="1"/>
          </p:cNvSpPr>
          <p:nvPr>
            <p:ph idx="1"/>
          </p:nvPr>
        </p:nvSpPr>
        <p:spPr>
          <a:xfrm>
            <a:off x="457200" y="1524000"/>
            <a:ext cx="8610600" cy="5105400"/>
          </a:xfrm>
        </p:spPr>
        <p:txBody>
          <a:bodyPr>
            <a:noAutofit/>
          </a:bodyPr>
          <a:lstStyle/>
          <a:p>
            <a:r>
              <a:rPr lang="en-US" sz="1800" dirty="0"/>
              <a:t>In </a:t>
            </a:r>
            <a:r>
              <a:rPr lang="en-US" sz="1800" dirty="0" smtClean="0"/>
              <a:t>lab, this week on Thursday and Friday  </a:t>
            </a:r>
          </a:p>
          <a:p>
            <a:r>
              <a:rPr lang="en-US" sz="1800" dirty="0" smtClean="0"/>
              <a:t>The student obtains a standardized NaOH solution.</a:t>
            </a:r>
          </a:p>
          <a:p>
            <a:r>
              <a:rPr lang="en-US" sz="1800" dirty="0" smtClean="0"/>
              <a:t>The students </a:t>
            </a:r>
            <a:r>
              <a:rPr lang="en-US" sz="1800" dirty="0"/>
              <a:t>have used pH meters before (Chem 14BL) so the calibration should </a:t>
            </a:r>
            <a:r>
              <a:rPr lang="en-US" sz="1800" dirty="0" smtClean="0"/>
              <a:t/>
            </a:r>
            <a:br>
              <a:rPr lang="en-US" sz="1800" dirty="0" smtClean="0"/>
            </a:br>
            <a:r>
              <a:rPr lang="en-US" sz="1800" dirty="0" smtClean="0"/>
              <a:t>go </a:t>
            </a:r>
            <a:r>
              <a:rPr lang="en-US" sz="1800" dirty="0"/>
              <a:t>rather smoothly</a:t>
            </a:r>
            <a:r>
              <a:rPr lang="en-US" sz="1800" dirty="0" smtClean="0"/>
              <a:t>. If you do not remember how to do it anymore, please review </a:t>
            </a:r>
            <a:br>
              <a:rPr lang="en-US" sz="1800" dirty="0" smtClean="0"/>
            </a:br>
            <a:r>
              <a:rPr lang="en-US" sz="1800" dirty="0" smtClean="0"/>
              <a:t>it in the lab manual (page 12).</a:t>
            </a:r>
            <a:endParaRPr lang="en-US" sz="1800" dirty="0"/>
          </a:p>
          <a:p>
            <a:r>
              <a:rPr lang="en-US" sz="1800" dirty="0" smtClean="0"/>
              <a:t>Make sure to keep the standardized sodium hydroxide and the unknown amino acid solution.</a:t>
            </a:r>
            <a:r>
              <a:rPr lang="en-US" sz="1800" dirty="0" smtClean="0">
                <a:solidFill>
                  <a:schemeClr val="bg1"/>
                </a:solidFill>
              </a:rPr>
              <a:t> </a:t>
            </a:r>
            <a:r>
              <a:rPr lang="en-US" sz="1800" b="1" dirty="0" smtClean="0">
                <a:solidFill>
                  <a:srgbClr val="FF0000"/>
                </a:solidFill>
              </a:rPr>
              <a:t>DO </a:t>
            </a:r>
            <a:r>
              <a:rPr lang="en-US" sz="1800" b="1" dirty="0">
                <a:solidFill>
                  <a:srgbClr val="FF0000"/>
                </a:solidFill>
              </a:rPr>
              <a:t>NOT store your standard </a:t>
            </a:r>
            <a:r>
              <a:rPr lang="en-US" sz="1800" b="1" dirty="0" smtClean="0">
                <a:solidFill>
                  <a:srgbClr val="FF0000"/>
                </a:solidFill>
              </a:rPr>
              <a:t>solution (NaOH) in </a:t>
            </a:r>
            <a:r>
              <a:rPr lang="en-US" sz="1800" b="1" dirty="0">
                <a:solidFill>
                  <a:srgbClr val="FF0000"/>
                </a:solidFill>
              </a:rPr>
              <a:t>volumetric </a:t>
            </a:r>
            <a:r>
              <a:rPr lang="en-US" sz="1800" b="1" dirty="0" smtClean="0">
                <a:solidFill>
                  <a:srgbClr val="FF0000"/>
                </a:solidFill>
              </a:rPr>
              <a:t>flasks</a:t>
            </a:r>
            <a:r>
              <a:rPr lang="en-US" sz="1800" b="1" dirty="0">
                <a:solidFill>
                  <a:srgbClr val="FF0000"/>
                </a:solidFill>
              </a:rPr>
              <a:t>.</a:t>
            </a:r>
            <a:r>
              <a:rPr lang="en-US" sz="1800" dirty="0" smtClean="0">
                <a:solidFill>
                  <a:schemeClr val="bg1"/>
                </a:solidFill>
              </a:rPr>
              <a:t> </a:t>
            </a:r>
            <a:br>
              <a:rPr lang="en-US" sz="1800" dirty="0" smtClean="0">
                <a:solidFill>
                  <a:schemeClr val="bg1"/>
                </a:solidFill>
              </a:rPr>
            </a:br>
            <a:r>
              <a:rPr lang="en-US" sz="1800" dirty="0" smtClean="0"/>
              <a:t>Use </a:t>
            </a:r>
            <a:r>
              <a:rPr lang="en-US" sz="1800" dirty="0"/>
              <a:t>other glassware </a:t>
            </a:r>
            <a:r>
              <a:rPr lang="en-US" sz="1800" dirty="0" smtClean="0"/>
              <a:t>(i.e., Erlenmeyer flask,  jar) to </a:t>
            </a:r>
            <a:r>
              <a:rPr lang="en-US" sz="1800" dirty="0"/>
              <a:t>store the solutions (ask your TA</a:t>
            </a:r>
            <a:r>
              <a:rPr lang="en-US" sz="1800" dirty="0" smtClean="0"/>
              <a:t>).</a:t>
            </a:r>
          </a:p>
          <a:p>
            <a:r>
              <a:rPr lang="en-US" sz="1800" dirty="0" smtClean="0"/>
              <a:t>The student has to perform three titrations of the unknown amino acid solution </a:t>
            </a:r>
            <a:br>
              <a:rPr lang="en-US" sz="1800" dirty="0" smtClean="0"/>
            </a:br>
            <a:r>
              <a:rPr lang="en-US" sz="1800" dirty="0" smtClean="0"/>
              <a:t>(until pH=12)</a:t>
            </a:r>
          </a:p>
          <a:p>
            <a:r>
              <a:rPr lang="en-US" sz="1800" b="1" dirty="0" smtClean="0"/>
              <a:t>Clean-up</a:t>
            </a:r>
          </a:p>
          <a:p>
            <a:pPr lvl="1">
              <a:buFont typeface="Arial" panose="020B0604020202020204" pitchFamily="34" charset="0"/>
              <a:buChar char="•"/>
            </a:pPr>
            <a:r>
              <a:rPr lang="en-US" sz="1600" dirty="0">
                <a:solidFill>
                  <a:srgbClr val="002060"/>
                </a:solidFill>
              </a:rPr>
              <a:t>Neutralize all titrant solutions with citric acid until the pH paper turns light green or </a:t>
            </a:r>
            <a:r>
              <a:rPr lang="en-US" sz="1600" dirty="0" smtClean="0">
                <a:solidFill>
                  <a:srgbClr val="002060"/>
                </a:solidFill>
              </a:rPr>
              <a:t/>
            </a:r>
            <a:br>
              <a:rPr lang="en-US" sz="1600" dirty="0" smtClean="0">
                <a:solidFill>
                  <a:srgbClr val="002060"/>
                </a:solidFill>
              </a:rPr>
            </a:br>
            <a:r>
              <a:rPr lang="en-US" sz="1600" dirty="0" smtClean="0">
                <a:solidFill>
                  <a:srgbClr val="002060"/>
                </a:solidFill>
              </a:rPr>
              <a:t>orange </a:t>
            </a:r>
            <a:r>
              <a:rPr lang="en-US" sz="1600" dirty="0">
                <a:solidFill>
                  <a:srgbClr val="002060"/>
                </a:solidFill>
              </a:rPr>
              <a:t>before discarding in the drain. Pour the small amount of waste NaOH used </a:t>
            </a:r>
            <a:r>
              <a:rPr lang="en-US" sz="1600" dirty="0" smtClean="0">
                <a:solidFill>
                  <a:srgbClr val="002060"/>
                </a:solidFill>
              </a:rPr>
              <a:t>to</a:t>
            </a:r>
            <a:br>
              <a:rPr lang="en-US" sz="1600" dirty="0" smtClean="0">
                <a:solidFill>
                  <a:srgbClr val="002060"/>
                </a:solidFill>
              </a:rPr>
            </a:br>
            <a:r>
              <a:rPr lang="en-US" sz="1600" dirty="0" smtClean="0">
                <a:solidFill>
                  <a:srgbClr val="002060"/>
                </a:solidFill>
              </a:rPr>
              <a:t>rinse </a:t>
            </a:r>
            <a:r>
              <a:rPr lang="en-US" sz="1600" dirty="0">
                <a:solidFill>
                  <a:srgbClr val="002060"/>
                </a:solidFill>
              </a:rPr>
              <a:t>the burette into the labeled waste container. Do not pour un-neutralized </a:t>
            </a:r>
            <a:r>
              <a:rPr lang="en-US" sz="1600" dirty="0" smtClean="0">
                <a:solidFill>
                  <a:srgbClr val="002060"/>
                </a:solidFill>
              </a:rPr>
              <a:t>NaOH</a:t>
            </a:r>
            <a:br>
              <a:rPr lang="en-US" sz="1600" dirty="0" smtClean="0">
                <a:solidFill>
                  <a:srgbClr val="002060"/>
                </a:solidFill>
              </a:rPr>
            </a:br>
            <a:r>
              <a:rPr lang="en-US" sz="1600" dirty="0" smtClean="0">
                <a:solidFill>
                  <a:srgbClr val="002060"/>
                </a:solidFill>
              </a:rPr>
              <a:t>solutions </a:t>
            </a:r>
            <a:r>
              <a:rPr lang="en-US" sz="1600" dirty="0">
                <a:solidFill>
                  <a:srgbClr val="002060"/>
                </a:solidFill>
              </a:rPr>
              <a:t>down the drain. </a:t>
            </a:r>
            <a:endParaRPr lang="en-US" sz="1600" dirty="0" smtClean="0">
              <a:solidFill>
                <a:srgbClr val="002060"/>
              </a:solidFill>
            </a:endParaRPr>
          </a:p>
          <a:p>
            <a:pPr lvl="1">
              <a:buFont typeface="Arial" panose="020B0604020202020204" pitchFamily="34" charset="0"/>
              <a:buChar char="•"/>
            </a:pPr>
            <a:r>
              <a:rPr lang="en-US" sz="1600" dirty="0" smtClean="0">
                <a:solidFill>
                  <a:srgbClr val="002060"/>
                </a:solidFill>
              </a:rPr>
              <a:t>At the end of the assignment, place the capped bottles of unused NaOH and amino </a:t>
            </a:r>
            <a:br>
              <a:rPr lang="en-US" sz="1600" dirty="0" smtClean="0">
                <a:solidFill>
                  <a:srgbClr val="002060"/>
                </a:solidFill>
              </a:rPr>
            </a:br>
            <a:r>
              <a:rPr lang="en-US" sz="1600" dirty="0" smtClean="0">
                <a:solidFill>
                  <a:srgbClr val="002060"/>
                </a:solidFill>
              </a:rPr>
              <a:t>acid on the lab cart for return to the lab support</a:t>
            </a:r>
            <a:endParaRPr lang="en-US" sz="1600" dirty="0">
              <a:solidFill>
                <a:srgbClr val="002060"/>
              </a:solidFill>
            </a:endParaRPr>
          </a:p>
          <a:p>
            <a:endParaRPr lang="en-US" sz="1800" dirty="0" smtClean="0">
              <a:solidFill>
                <a:schemeClr val="bg1"/>
              </a:solidFill>
            </a:endParaRPr>
          </a:p>
        </p:txBody>
      </p:sp>
    </p:spTree>
    <p:extLst>
      <p:ext uri="{BB962C8B-B14F-4D97-AF65-F5344CB8AC3E}">
        <p14:creationId xmlns:p14="http://schemas.microsoft.com/office/powerpoint/2010/main" val="214071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rgbClr val="002060"/>
                </a:solidFill>
              </a:rPr>
              <a:t>Report</a:t>
            </a:r>
            <a:endParaRPr lang="en-US" dirty="0">
              <a:solidFill>
                <a:srgbClr val="002060"/>
              </a:solidFill>
            </a:endParaRPr>
          </a:p>
        </p:txBody>
      </p:sp>
      <p:sp>
        <p:nvSpPr>
          <p:cNvPr id="2" name="Content Placeholder 1"/>
          <p:cNvSpPr>
            <a:spLocks noGrp="1"/>
          </p:cNvSpPr>
          <p:nvPr>
            <p:ph idx="1"/>
          </p:nvPr>
        </p:nvSpPr>
        <p:spPr>
          <a:xfrm>
            <a:off x="457200" y="1524000"/>
            <a:ext cx="8229600" cy="4953000"/>
          </a:xfrm>
        </p:spPr>
        <p:txBody>
          <a:bodyPr>
            <a:normAutofit fontScale="85000" lnSpcReduction="10000"/>
          </a:bodyPr>
          <a:lstStyle/>
          <a:p>
            <a:r>
              <a:rPr lang="en-US" sz="2000" dirty="0" smtClean="0"/>
              <a:t>Use Excel for </a:t>
            </a:r>
            <a:r>
              <a:rPr lang="en-US" sz="2000" dirty="0"/>
              <a:t>plotting titration curves and first-derivative graphs.  </a:t>
            </a:r>
            <a:endParaRPr lang="en-US" sz="2000" dirty="0" smtClean="0"/>
          </a:p>
          <a:p>
            <a:r>
              <a:rPr lang="en-US" sz="2000" dirty="0"/>
              <a:t>The </a:t>
            </a:r>
            <a:r>
              <a:rPr lang="en-US" sz="2000" dirty="0" smtClean="0"/>
              <a:t>pK</a:t>
            </a:r>
            <a:r>
              <a:rPr lang="en-US" sz="2000" baseline="-25000" dirty="0" smtClean="0"/>
              <a:t>a</a:t>
            </a:r>
            <a:r>
              <a:rPr lang="en-US" sz="2000" dirty="0" smtClean="0"/>
              <a:t>-values </a:t>
            </a:r>
            <a:r>
              <a:rPr lang="en-US" sz="2000" dirty="0"/>
              <a:t>of the amino acid are determined from the full titration </a:t>
            </a:r>
            <a:r>
              <a:rPr lang="en-US" sz="2000" dirty="0" smtClean="0"/>
              <a:t>graph</a:t>
            </a:r>
          </a:p>
          <a:p>
            <a:r>
              <a:rPr lang="en-US" sz="2000" dirty="0"/>
              <a:t>To determine pK</a:t>
            </a:r>
            <a:r>
              <a:rPr lang="en-US" sz="2000" baseline="-25000" dirty="0"/>
              <a:t>a1</a:t>
            </a:r>
            <a:r>
              <a:rPr lang="en-US" sz="2000" dirty="0"/>
              <a:t> and pK</a:t>
            </a:r>
            <a:r>
              <a:rPr lang="en-US" sz="2000" baseline="-25000" dirty="0"/>
              <a:t>a2</a:t>
            </a:r>
            <a:r>
              <a:rPr lang="en-US" sz="2000" dirty="0"/>
              <a:t>, locate the volume on the graphs half way between the two equivalence point volumes determined from the expanded derivative curves. The pH at this point is in the titration is equal to pK</a:t>
            </a:r>
            <a:r>
              <a:rPr lang="en-US" sz="2000" baseline="-25000" dirty="0"/>
              <a:t>a2</a:t>
            </a:r>
            <a:r>
              <a:rPr lang="en-US" sz="2000" dirty="0"/>
              <a:t>. </a:t>
            </a:r>
            <a:endParaRPr lang="en-US" sz="2000" dirty="0" smtClean="0"/>
          </a:p>
          <a:p>
            <a:r>
              <a:rPr lang="en-US" sz="2000" dirty="0" smtClean="0"/>
              <a:t>Next, </a:t>
            </a:r>
            <a:r>
              <a:rPr lang="en-US" sz="2000" dirty="0"/>
              <a:t>measure an equal distance on the graph to the left of </a:t>
            </a:r>
            <a:r>
              <a:rPr lang="en-US" sz="2000" dirty="0" smtClean="0"/>
              <a:t>V</a:t>
            </a:r>
            <a:r>
              <a:rPr lang="en-US" sz="2000" baseline="-25000" dirty="0" smtClean="0"/>
              <a:t>ep1</a:t>
            </a:r>
            <a:r>
              <a:rPr lang="en-US" sz="2000" dirty="0" smtClean="0"/>
              <a:t>. The </a:t>
            </a:r>
            <a:r>
              <a:rPr lang="en-US" sz="2000" dirty="0"/>
              <a:t>pH at this point is equal to pK</a:t>
            </a:r>
            <a:r>
              <a:rPr lang="en-US" sz="2000" baseline="-25000" dirty="0"/>
              <a:t>a1</a:t>
            </a:r>
            <a:r>
              <a:rPr lang="en-US" sz="2000" dirty="0"/>
              <a:t>. </a:t>
            </a:r>
            <a:endParaRPr lang="en-US" sz="2000" dirty="0" smtClean="0"/>
          </a:p>
          <a:p>
            <a:endParaRPr lang="en-US" sz="2000" dirty="0"/>
          </a:p>
          <a:p>
            <a:r>
              <a:rPr lang="en-US" sz="2000" u="sng" dirty="0"/>
              <a:t>Error Analysis:</a:t>
            </a:r>
            <a:endParaRPr lang="en-US" sz="2000" dirty="0"/>
          </a:p>
          <a:p>
            <a:pPr lvl="1">
              <a:buFont typeface="Arial" panose="020B0604020202020204" pitchFamily="34" charset="0"/>
              <a:buChar char="•"/>
            </a:pPr>
            <a:r>
              <a:rPr lang="en-US" sz="1800" dirty="0" smtClean="0">
                <a:solidFill>
                  <a:srgbClr val="002060"/>
                </a:solidFill>
              </a:rPr>
              <a:t>Calculate </a:t>
            </a:r>
            <a:r>
              <a:rPr lang="en-US" sz="1800" dirty="0">
                <a:solidFill>
                  <a:srgbClr val="002060"/>
                </a:solidFill>
              </a:rPr>
              <a:t>the relative average deviation in the concentrations of your amino acid.</a:t>
            </a:r>
          </a:p>
          <a:p>
            <a:pPr lvl="1">
              <a:buFont typeface="Arial" panose="020B0604020202020204" pitchFamily="34" charset="0"/>
              <a:buChar char="•"/>
            </a:pPr>
            <a:r>
              <a:rPr lang="en-US" sz="1800" dirty="0" smtClean="0">
                <a:solidFill>
                  <a:srgbClr val="002060"/>
                </a:solidFill>
              </a:rPr>
              <a:t>Compare </a:t>
            </a:r>
            <a:r>
              <a:rPr lang="en-US" sz="1800" dirty="0">
                <a:solidFill>
                  <a:srgbClr val="002060"/>
                </a:solidFill>
              </a:rPr>
              <a:t>the relative average deviation with the inherent error calculated by propagating </a:t>
            </a:r>
            <a:r>
              <a:rPr lang="en-US" sz="1800" dirty="0" smtClean="0">
                <a:solidFill>
                  <a:srgbClr val="002060"/>
                </a:solidFill>
              </a:rPr>
              <a:t/>
            </a:r>
            <a:br>
              <a:rPr lang="en-US" sz="1800" dirty="0" smtClean="0">
                <a:solidFill>
                  <a:srgbClr val="002060"/>
                </a:solidFill>
              </a:rPr>
            </a:br>
            <a:r>
              <a:rPr lang="en-US" sz="1800" dirty="0" smtClean="0">
                <a:solidFill>
                  <a:srgbClr val="002060"/>
                </a:solidFill>
              </a:rPr>
              <a:t>the </a:t>
            </a:r>
            <a:r>
              <a:rPr lang="en-US" sz="1800" dirty="0">
                <a:solidFill>
                  <a:srgbClr val="002060"/>
                </a:solidFill>
              </a:rPr>
              <a:t>errors in measurements of the pipet, the volumes determined from the graphs, and the standard base solution.</a:t>
            </a:r>
          </a:p>
          <a:p>
            <a:pPr lvl="1">
              <a:buFont typeface="Arial" panose="020B0604020202020204" pitchFamily="34" charset="0"/>
              <a:buChar char="•"/>
            </a:pPr>
            <a:r>
              <a:rPr lang="en-US" sz="1800" dirty="0" smtClean="0">
                <a:solidFill>
                  <a:srgbClr val="002060"/>
                </a:solidFill>
              </a:rPr>
              <a:t>Estimate </a:t>
            </a:r>
            <a:r>
              <a:rPr lang="en-US" sz="1800" dirty="0">
                <a:solidFill>
                  <a:srgbClr val="002060"/>
                </a:solidFill>
              </a:rPr>
              <a:t>the absolute error in your </a:t>
            </a:r>
            <a:r>
              <a:rPr lang="en-US" sz="1800" dirty="0" smtClean="0">
                <a:solidFill>
                  <a:srgbClr val="002060"/>
                </a:solidFill>
              </a:rPr>
              <a:t>pK</a:t>
            </a:r>
            <a:r>
              <a:rPr lang="en-US" sz="1800" baseline="-25000" dirty="0" smtClean="0">
                <a:solidFill>
                  <a:srgbClr val="002060"/>
                </a:solidFill>
              </a:rPr>
              <a:t>a</a:t>
            </a:r>
            <a:r>
              <a:rPr lang="en-US" sz="1800" dirty="0" smtClean="0">
                <a:solidFill>
                  <a:srgbClr val="002060"/>
                </a:solidFill>
              </a:rPr>
              <a:t>-values </a:t>
            </a:r>
            <a:r>
              <a:rPr lang="en-US" sz="1800" dirty="0">
                <a:solidFill>
                  <a:srgbClr val="002060"/>
                </a:solidFill>
              </a:rPr>
              <a:t>by considering the variability you had in </a:t>
            </a:r>
            <a:r>
              <a:rPr lang="en-US" sz="1800" dirty="0" smtClean="0">
                <a:solidFill>
                  <a:srgbClr val="002060"/>
                </a:solidFill>
              </a:rPr>
              <a:t/>
            </a:r>
            <a:br>
              <a:rPr lang="en-US" sz="1800" dirty="0" smtClean="0">
                <a:solidFill>
                  <a:srgbClr val="002060"/>
                </a:solidFill>
              </a:rPr>
            </a:br>
            <a:r>
              <a:rPr lang="en-US" sz="1800" dirty="0" smtClean="0">
                <a:solidFill>
                  <a:srgbClr val="002060"/>
                </a:solidFill>
              </a:rPr>
              <a:t>the </a:t>
            </a:r>
            <a:r>
              <a:rPr lang="en-US" sz="1800" dirty="0">
                <a:solidFill>
                  <a:srgbClr val="002060"/>
                </a:solidFill>
              </a:rPr>
              <a:t>pH’s of </a:t>
            </a:r>
            <a:r>
              <a:rPr lang="en-US" sz="1800" dirty="0" smtClean="0">
                <a:solidFill>
                  <a:srgbClr val="002060"/>
                </a:solidFill>
              </a:rPr>
              <a:t>the </a:t>
            </a:r>
            <a:r>
              <a:rPr lang="en-US" sz="1800" dirty="0">
                <a:solidFill>
                  <a:srgbClr val="002060"/>
                </a:solidFill>
              </a:rPr>
              <a:t>solutions at the |</a:t>
            </a:r>
            <a:r>
              <a:rPr lang="en-US" sz="1800" dirty="0" err="1" smtClean="0">
                <a:solidFill>
                  <a:srgbClr val="002060"/>
                </a:solidFill>
                <a:latin typeface="Symbol" panose="05050102010706020507" pitchFamily="18" charset="2"/>
              </a:rPr>
              <a:t>D</a:t>
            </a:r>
            <a:r>
              <a:rPr lang="en-US" sz="1800" dirty="0" err="1" smtClean="0">
                <a:solidFill>
                  <a:srgbClr val="002060"/>
                </a:solidFill>
              </a:rPr>
              <a:t>V</a:t>
            </a:r>
            <a:r>
              <a:rPr lang="en-US" sz="1800" baseline="-25000" dirty="0" err="1" smtClean="0">
                <a:solidFill>
                  <a:srgbClr val="002060"/>
                </a:solidFill>
              </a:rPr>
              <a:t>ep</a:t>
            </a:r>
            <a:r>
              <a:rPr lang="en-US" sz="1800" dirty="0" smtClean="0">
                <a:solidFill>
                  <a:srgbClr val="002060"/>
                </a:solidFill>
              </a:rPr>
              <a:t>/2</a:t>
            </a:r>
            <a:r>
              <a:rPr lang="en-US" sz="1800" dirty="0">
                <a:solidFill>
                  <a:srgbClr val="002060"/>
                </a:solidFill>
              </a:rPr>
              <a:t>| points in the three titrations. Report the range for </a:t>
            </a:r>
            <a:r>
              <a:rPr lang="en-US" sz="1800" dirty="0" smtClean="0">
                <a:solidFill>
                  <a:srgbClr val="002060"/>
                </a:solidFill>
              </a:rPr>
              <a:t/>
            </a:r>
            <a:br>
              <a:rPr lang="en-US" sz="1800" dirty="0" smtClean="0">
                <a:solidFill>
                  <a:srgbClr val="002060"/>
                </a:solidFill>
              </a:rPr>
            </a:br>
            <a:r>
              <a:rPr lang="en-US" sz="1800" dirty="0" smtClean="0">
                <a:solidFill>
                  <a:srgbClr val="002060"/>
                </a:solidFill>
              </a:rPr>
              <a:t>each of </a:t>
            </a:r>
            <a:r>
              <a:rPr lang="en-US" sz="1800" dirty="0">
                <a:solidFill>
                  <a:srgbClr val="002060"/>
                </a:solidFill>
              </a:rPr>
              <a:t>the </a:t>
            </a:r>
            <a:r>
              <a:rPr lang="en-US" sz="1800" dirty="0" smtClean="0">
                <a:solidFill>
                  <a:srgbClr val="002060"/>
                </a:solidFill>
              </a:rPr>
              <a:t>pK</a:t>
            </a:r>
            <a:r>
              <a:rPr lang="en-US" sz="1800" baseline="-25000" dirty="0" smtClean="0">
                <a:solidFill>
                  <a:srgbClr val="002060"/>
                </a:solidFill>
              </a:rPr>
              <a:t>a</a:t>
            </a:r>
            <a:r>
              <a:rPr lang="en-US" sz="1800" dirty="0" smtClean="0">
                <a:solidFill>
                  <a:srgbClr val="002060"/>
                </a:solidFill>
              </a:rPr>
              <a:t>-values.</a:t>
            </a:r>
          </a:p>
          <a:p>
            <a:endParaRPr lang="en-US" sz="2000" b="1" dirty="0" smtClean="0">
              <a:solidFill>
                <a:srgbClr val="FF0000"/>
              </a:solidFill>
            </a:endParaRPr>
          </a:p>
          <a:p>
            <a:r>
              <a:rPr lang="en-US" sz="2000" b="1" dirty="0" smtClean="0">
                <a:solidFill>
                  <a:srgbClr val="FF0000"/>
                </a:solidFill>
              </a:rPr>
              <a:t>The </a:t>
            </a:r>
            <a:r>
              <a:rPr lang="en-US" sz="2000" b="1" dirty="0" smtClean="0">
                <a:solidFill>
                  <a:srgbClr val="FF0000"/>
                </a:solidFill>
              </a:rPr>
              <a:t>report is due on April 14, 2014 or April 15, 2015 at the beginning of </a:t>
            </a:r>
            <a:r>
              <a:rPr lang="en-US" sz="2000" b="1" dirty="0" smtClean="0">
                <a:solidFill>
                  <a:srgbClr val="FF0000"/>
                </a:solidFill>
              </a:rPr>
              <a:t>the </a:t>
            </a:r>
            <a:r>
              <a:rPr lang="en-US" sz="2000" b="1" dirty="0" smtClean="0">
                <a:solidFill>
                  <a:srgbClr val="FF0000"/>
                </a:solidFill>
              </a:rPr>
              <a:t>lab section.</a:t>
            </a:r>
            <a:endParaRPr lang="en-US" sz="2000" b="1" dirty="0">
              <a:solidFill>
                <a:srgbClr val="FF0000"/>
              </a:solidFill>
            </a:endParaRP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426340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childTnLst>
                          </p:cTn>
                        </p:par>
                        <p:par>
                          <p:cTn id="33" fill="hold">
                            <p:stCondLst>
                              <p:cond delay="500"/>
                            </p:stCondLst>
                            <p:childTnLst>
                              <p:par>
                                <p:cTn id="34" presetID="16" presetClass="entr" presetSubtype="21" fill="hold" nodeType="afterEffect">
                                  <p:stCondLst>
                                    <p:cond delay="0"/>
                                  </p:stCondLst>
                                  <p:childTnLst>
                                    <p:set>
                                      <p:cBhvr>
                                        <p:cTn id="35" dur="1" fill="hold">
                                          <p:stCondLst>
                                            <p:cond delay="0"/>
                                          </p:stCondLst>
                                        </p:cTn>
                                        <p:tgtEl>
                                          <p:spTgt spid="2">
                                            <p:txEl>
                                              <p:pRg st="8" end="8"/>
                                            </p:txEl>
                                          </p:spTgt>
                                        </p:tgtEl>
                                        <p:attrNameLst>
                                          <p:attrName>style.visibility</p:attrName>
                                        </p:attrNameLst>
                                      </p:cBhvr>
                                      <p:to>
                                        <p:strVal val="visible"/>
                                      </p:to>
                                    </p:set>
                                    <p:animEffect transition="in" filter="barn(inVertical)">
                                      <p:cBhvr>
                                        <p:cTn id="36" dur="500"/>
                                        <p:tgtEl>
                                          <p:spTgt spid="2">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10" end="10"/>
                                            </p:txEl>
                                          </p:spTgt>
                                        </p:tgtEl>
                                        <p:attrNameLst>
                                          <p:attrName>style.visibility</p:attrName>
                                        </p:attrNameLst>
                                      </p:cBhvr>
                                      <p:to>
                                        <p:strVal val="visible"/>
                                      </p:to>
                                    </p:set>
                                    <p:animEffect transition="in" filter="barn(inVertical)">
                                      <p:cBhvr>
                                        <p:cTn id="4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Scheduling</a:t>
            </a:r>
            <a:endParaRPr lang="en-US" dirty="0">
              <a:solidFill>
                <a:srgbClr val="002060"/>
              </a:solidFill>
            </a:endParaRPr>
          </a:p>
        </p:txBody>
      </p:sp>
      <p:sp>
        <p:nvSpPr>
          <p:cNvPr id="2" name="Content Placeholder 1"/>
          <p:cNvSpPr>
            <a:spLocks noGrp="1"/>
          </p:cNvSpPr>
          <p:nvPr>
            <p:ph idx="1"/>
          </p:nvPr>
        </p:nvSpPr>
        <p:spPr/>
        <p:txBody>
          <a:bodyPr>
            <a:normAutofit fontScale="92500"/>
          </a:bodyPr>
          <a:lstStyle/>
          <a:p>
            <a:r>
              <a:rPr lang="en-US" b="1" dirty="0">
                <a:solidFill>
                  <a:srgbClr val="002060"/>
                </a:solidFill>
              </a:rPr>
              <a:t>This week in lab: </a:t>
            </a:r>
            <a:r>
              <a:rPr lang="en-US" dirty="0">
                <a:solidFill>
                  <a:srgbClr val="002060"/>
                </a:solidFill>
              </a:rPr>
              <a:t> </a:t>
            </a:r>
            <a:endParaRPr lang="en-US" b="1" dirty="0">
              <a:solidFill>
                <a:srgbClr val="002060"/>
              </a:solidFill>
            </a:endParaRPr>
          </a:p>
          <a:p>
            <a:pPr lvl="1">
              <a:buFont typeface="Arial" panose="020B0604020202020204" pitchFamily="34" charset="0"/>
              <a:buChar char="•"/>
            </a:pPr>
            <a:r>
              <a:rPr lang="en-US" dirty="0" smtClean="0">
                <a:solidFill>
                  <a:srgbClr val="002060"/>
                </a:solidFill>
              </a:rPr>
              <a:t>Tuesday/Wednesday: Check-in and Pipette calibration</a:t>
            </a:r>
          </a:p>
          <a:p>
            <a:pPr lvl="1">
              <a:buFont typeface="Arial" panose="020B0604020202020204" pitchFamily="34" charset="0"/>
              <a:buChar char="•"/>
            </a:pPr>
            <a:r>
              <a:rPr lang="en-US" dirty="0" smtClean="0">
                <a:solidFill>
                  <a:srgbClr val="002060"/>
                </a:solidFill>
              </a:rPr>
              <a:t>Thursday/Friday: Start of experiment </a:t>
            </a:r>
            <a:r>
              <a:rPr lang="en-US" dirty="0">
                <a:solidFill>
                  <a:srgbClr val="002060"/>
                </a:solidFill>
              </a:rPr>
              <a:t>8: </a:t>
            </a:r>
            <a:r>
              <a:rPr lang="en-US" dirty="0" smtClean="0">
                <a:solidFill>
                  <a:srgbClr val="002060"/>
                </a:solidFill>
              </a:rPr>
              <a:t>“Determination </a:t>
            </a:r>
            <a:r>
              <a:rPr lang="en-US" dirty="0">
                <a:solidFill>
                  <a:srgbClr val="002060"/>
                </a:solidFill>
              </a:rPr>
              <a:t>of the concentration and </a:t>
            </a:r>
            <a:r>
              <a:rPr lang="en-US" dirty="0" smtClean="0">
                <a:solidFill>
                  <a:srgbClr val="002060"/>
                </a:solidFill>
              </a:rPr>
              <a:t>the acid </a:t>
            </a:r>
            <a:r>
              <a:rPr lang="en-US" dirty="0">
                <a:solidFill>
                  <a:srgbClr val="002060"/>
                </a:solidFill>
              </a:rPr>
              <a:t>dissociation constants of an </a:t>
            </a:r>
            <a:r>
              <a:rPr lang="en-US" dirty="0" smtClean="0">
                <a:solidFill>
                  <a:srgbClr val="002060"/>
                </a:solidFill>
              </a:rPr>
              <a:t>unknown amino </a:t>
            </a:r>
            <a:r>
              <a:rPr lang="en-US" dirty="0">
                <a:solidFill>
                  <a:srgbClr val="002060"/>
                </a:solidFill>
              </a:rPr>
              <a:t>acid” </a:t>
            </a:r>
            <a:endParaRPr lang="en-US" b="1" dirty="0">
              <a:solidFill>
                <a:srgbClr val="002060"/>
              </a:solidFill>
            </a:endParaRPr>
          </a:p>
          <a:p>
            <a:pPr lvl="1">
              <a:buFont typeface="Arial" panose="020B0604020202020204" pitchFamily="34" charset="0"/>
              <a:buChar char="•"/>
            </a:pPr>
            <a:r>
              <a:rPr lang="en-US" dirty="0">
                <a:solidFill>
                  <a:srgbClr val="002060"/>
                </a:solidFill>
              </a:rPr>
              <a:t>Experiment 8 </a:t>
            </a:r>
            <a:r>
              <a:rPr lang="en-US" dirty="0" smtClean="0">
                <a:solidFill>
                  <a:srgbClr val="002060"/>
                </a:solidFill>
              </a:rPr>
              <a:t>takes a total </a:t>
            </a:r>
            <a:r>
              <a:rPr lang="en-US" dirty="0">
                <a:solidFill>
                  <a:srgbClr val="002060"/>
                </a:solidFill>
              </a:rPr>
              <a:t>of </a:t>
            </a:r>
            <a:r>
              <a:rPr lang="en-US" dirty="0" smtClean="0">
                <a:solidFill>
                  <a:srgbClr val="002060"/>
                </a:solidFill>
              </a:rPr>
              <a:t>two </a:t>
            </a:r>
            <a:r>
              <a:rPr lang="en-US" dirty="0">
                <a:solidFill>
                  <a:srgbClr val="002060"/>
                </a:solidFill>
              </a:rPr>
              <a:t>lab </a:t>
            </a:r>
            <a:r>
              <a:rPr lang="en-US" dirty="0" smtClean="0">
                <a:solidFill>
                  <a:srgbClr val="002060"/>
                </a:solidFill>
              </a:rPr>
              <a:t>periods (4/3-4/8)</a:t>
            </a:r>
            <a:endParaRPr lang="en-US" dirty="0">
              <a:solidFill>
                <a:srgbClr val="002060"/>
              </a:solidFill>
            </a:endParaRPr>
          </a:p>
          <a:p>
            <a:pPr lvl="1">
              <a:buFont typeface="Arial" panose="020B0604020202020204" pitchFamily="34" charset="0"/>
              <a:buChar char="•"/>
            </a:pPr>
            <a:r>
              <a:rPr lang="en-US" dirty="0" smtClean="0">
                <a:solidFill>
                  <a:srgbClr val="002060"/>
                </a:solidFill>
              </a:rPr>
              <a:t>Today’s lecture: Titration of an unknown amino acids</a:t>
            </a:r>
            <a:endParaRPr lang="en-US" dirty="0">
              <a:solidFill>
                <a:srgbClr val="002060"/>
              </a:solidFill>
            </a:endParaRPr>
          </a:p>
          <a:p>
            <a:pPr lvl="1">
              <a:buFont typeface="Arial" panose="020B0604020202020204" pitchFamily="34" charset="0"/>
              <a:buChar char="•"/>
            </a:pPr>
            <a:r>
              <a:rPr lang="en-US" b="1" i="1" dirty="0">
                <a:solidFill>
                  <a:srgbClr val="FF0000"/>
                </a:solidFill>
              </a:rPr>
              <a:t>Hint: </a:t>
            </a:r>
            <a:r>
              <a:rPr lang="en-US" i="1" dirty="0">
                <a:solidFill>
                  <a:srgbClr val="FF0000"/>
                </a:solidFill>
              </a:rPr>
              <a:t>You may think of the unknown </a:t>
            </a:r>
            <a:r>
              <a:rPr lang="en-US" i="1" dirty="0" smtClean="0">
                <a:solidFill>
                  <a:srgbClr val="FF0000"/>
                </a:solidFill>
              </a:rPr>
              <a:t> amino acid containing </a:t>
            </a:r>
            <a:r>
              <a:rPr lang="en-US" i="1" dirty="0">
                <a:solidFill>
                  <a:srgbClr val="FF0000"/>
                </a:solidFill>
              </a:rPr>
              <a:t>both HA</a:t>
            </a:r>
            <a:r>
              <a:rPr lang="en-US" i="1" baseline="30000" dirty="0">
                <a:solidFill>
                  <a:srgbClr val="FF0000"/>
                </a:solidFill>
              </a:rPr>
              <a:t>+/-</a:t>
            </a:r>
            <a:r>
              <a:rPr lang="en-US" i="1" dirty="0">
                <a:solidFill>
                  <a:srgbClr val="FF0000"/>
                </a:solidFill>
              </a:rPr>
              <a:t> and H</a:t>
            </a:r>
            <a:r>
              <a:rPr lang="en-US" i="1" baseline="-25000" dirty="0">
                <a:solidFill>
                  <a:srgbClr val="FF0000"/>
                </a:solidFill>
              </a:rPr>
              <a:t>2</a:t>
            </a:r>
            <a:r>
              <a:rPr lang="en-US" i="1" dirty="0">
                <a:solidFill>
                  <a:srgbClr val="FF0000"/>
                </a:solidFill>
              </a:rPr>
              <a:t>A</a:t>
            </a:r>
            <a:r>
              <a:rPr lang="en-US" i="1" baseline="30000" dirty="0">
                <a:solidFill>
                  <a:srgbClr val="FF0000"/>
                </a:solidFill>
              </a:rPr>
              <a:t>+</a:t>
            </a:r>
            <a:r>
              <a:rPr lang="en-US" i="1" dirty="0">
                <a:solidFill>
                  <a:srgbClr val="FF0000"/>
                </a:solidFill>
              </a:rPr>
              <a:t> forms of the amino acid</a:t>
            </a:r>
          </a:p>
          <a:p>
            <a:endParaRPr lang="en-US" dirty="0">
              <a:solidFill>
                <a:schemeClr val="bg1"/>
              </a:solidFill>
            </a:endParaRPr>
          </a:p>
        </p:txBody>
      </p:sp>
    </p:spTree>
    <p:extLst>
      <p:ext uri="{BB962C8B-B14F-4D97-AF65-F5344CB8AC3E}">
        <p14:creationId xmlns:p14="http://schemas.microsoft.com/office/powerpoint/2010/main" val="2190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err="1">
                <a:solidFill>
                  <a:srgbClr val="002060"/>
                </a:solidFill>
              </a:rPr>
              <a:t>Polyprotic</a:t>
            </a:r>
            <a:r>
              <a:rPr lang="en-US" dirty="0">
                <a:solidFill>
                  <a:srgbClr val="002060"/>
                </a:solidFill>
              </a:rPr>
              <a:t> </a:t>
            </a:r>
            <a:r>
              <a:rPr lang="en-US" dirty="0" smtClean="0">
                <a:solidFill>
                  <a:srgbClr val="002060"/>
                </a:solidFill>
              </a:rPr>
              <a:t>Acids</a:t>
            </a:r>
            <a:endParaRPr lang="en-US" dirty="0">
              <a:solidFill>
                <a:srgbClr val="002060"/>
              </a:solidFill>
            </a:endParaRPr>
          </a:p>
        </p:txBody>
      </p:sp>
      <p:sp>
        <p:nvSpPr>
          <p:cNvPr id="2" name="Content Placeholder 1"/>
          <p:cNvSpPr>
            <a:spLocks noGrp="1"/>
          </p:cNvSpPr>
          <p:nvPr>
            <p:ph idx="1"/>
          </p:nvPr>
        </p:nvSpPr>
        <p:spPr/>
        <p:txBody>
          <a:bodyPr>
            <a:noAutofit/>
          </a:bodyPr>
          <a:lstStyle/>
          <a:p>
            <a:r>
              <a:rPr lang="en-US" sz="2000" b="1" dirty="0" smtClean="0"/>
              <a:t>Definition: </a:t>
            </a:r>
            <a:r>
              <a:rPr lang="en-US" sz="2000" dirty="0" err="1"/>
              <a:t>Polyprotic</a:t>
            </a:r>
            <a:r>
              <a:rPr lang="en-US" sz="2000" dirty="0"/>
              <a:t> acids, also known as polybasic acids, are able to donate more than one proton per acid molecule, in contrast to </a:t>
            </a:r>
            <a:r>
              <a:rPr lang="en-US" sz="2000" dirty="0" err="1"/>
              <a:t>monoprotic</a:t>
            </a:r>
            <a:r>
              <a:rPr lang="en-US" sz="2000" dirty="0"/>
              <a:t> acids that only donate one proton per molecule</a:t>
            </a:r>
            <a:r>
              <a:rPr lang="en-US" sz="2000" dirty="0" smtClean="0"/>
              <a:t>. The protons are usually released one at a time.</a:t>
            </a:r>
          </a:p>
          <a:p>
            <a:r>
              <a:rPr lang="en-US" sz="2000" b="1" dirty="0" smtClean="0"/>
              <a:t>Examples: </a:t>
            </a:r>
            <a:r>
              <a:rPr lang="en-US" sz="2000" dirty="0" smtClean="0"/>
              <a:t>sulfuric acid (H</a:t>
            </a:r>
            <a:r>
              <a:rPr lang="en-US" sz="2000" baseline="-25000" dirty="0" smtClean="0"/>
              <a:t>2</a:t>
            </a:r>
            <a:r>
              <a:rPr lang="en-US" sz="2000" dirty="0" smtClean="0"/>
              <a:t>SO</a:t>
            </a:r>
            <a:r>
              <a:rPr lang="en-US" sz="2000" baseline="-25000" dirty="0" smtClean="0"/>
              <a:t>4</a:t>
            </a:r>
            <a:r>
              <a:rPr lang="en-US" sz="2000" dirty="0" smtClean="0"/>
              <a:t>=O</a:t>
            </a:r>
            <a:r>
              <a:rPr lang="en-US" sz="2000" baseline="-25000" dirty="0" smtClean="0"/>
              <a:t>2</a:t>
            </a:r>
            <a:r>
              <a:rPr lang="en-US" sz="2000" dirty="0" smtClean="0"/>
              <a:t>S(OH)</a:t>
            </a:r>
            <a:r>
              <a:rPr lang="en-US" sz="2000" baseline="-25000" dirty="0" smtClean="0"/>
              <a:t>2</a:t>
            </a:r>
            <a:r>
              <a:rPr lang="en-US" sz="2000" dirty="0" smtClean="0"/>
              <a:t>), phosphoric acid (H</a:t>
            </a:r>
            <a:r>
              <a:rPr lang="en-US" sz="2000" baseline="-25000" dirty="0" smtClean="0"/>
              <a:t>3</a:t>
            </a:r>
            <a:r>
              <a:rPr lang="en-US" sz="2000" dirty="0" smtClean="0"/>
              <a:t>PO</a:t>
            </a:r>
            <a:r>
              <a:rPr lang="en-US" sz="2000" baseline="-25000" dirty="0" smtClean="0"/>
              <a:t>4</a:t>
            </a:r>
            <a:r>
              <a:rPr lang="en-US" sz="2000" dirty="0" smtClean="0"/>
              <a:t>= OP(OH)</a:t>
            </a:r>
            <a:r>
              <a:rPr lang="en-US" sz="2000" baseline="-25000" dirty="0" smtClean="0"/>
              <a:t>3</a:t>
            </a:r>
            <a:r>
              <a:rPr lang="en-US" sz="2000" dirty="0" smtClean="0"/>
              <a:t>), carbonic acid (H</a:t>
            </a:r>
            <a:r>
              <a:rPr lang="en-US" sz="2000" baseline="-25000" dirty="0" smtClean="0"/>
              <a:t>2</a:t>
            </a:r>
            <a:r>
              <a:rPr lang="en-US" sz="2000" dirty="0" smtClean="0"/>
              <a:t>CO</a:t>
            </a:r>
            <a:r>
              <a:rPr lang="en-US" sz="2000" baseline="-25000" dirty="0" smtClean="0"/>
              <a:t>3</a:t>
            </a:r>
            <a:r>
              <a:rPr lang="en-US" sz="2000" dirty="0" smtClean="0"/>
              <a:t>=OC(OH)</a:t>
            </a:r>
            <a:r>
              <a:rPr lang="en-US" sz="2000" baseline="-25000" dirty="0" smtClean="0"/>
              <a:t>2</a:t>
            </a:r>
            <a:r>
              <a:rPr lang="en-US" sz="2000" dirty="0" smtClean="0"/>
              <a:t>), oxalic acid ((COOH)</a:t>
            </a:r>
            <a:r>
              <a:rPr lang="en-US" sz="2000" baseline="-25000" dirty="0" smtClean="0"/>
              <a:t>2</a:t>
            </a:r>
            <a:r>
              <a:rPr lang="en-US" sz="2000" dirty="0" smtClean="0"/>
              <a:t>), </a:t>
            </a:r>
            <a:br>
              <a:rPr lang="en-US" sz="2000" dirty="0" smtClean="0"/>
            </a:br>
            <a:r>
              <a:rPr lang="en-US" sz="2000" dirty="0" smtClean="0"/>
              <a:t>all </a:t>
            </a:r>
            <a:r>
              <a:rPr lang="en-US" sz="2000" dirty="0"/>
              <a:t>amino acids </a:t>
            </a:r>
            <a:r>
              <a:rPr lang="en-US" sz="2000" dirty="0" smtClean="0"/>
              <a:t>(H</a:t>
            </a:r>
            <a:r>
              <a:rPr lang="en-US" sz="2000" baseline="-25000" dirty="0" smtClean="0"/>
              <a:t>2</a:t>
            </a:r>
            <a:r>
              <a:rPr lang="en-US" sz="2000" dirty="0" smtClean="0"/>
              <a:t>N-CHR-COOH)</a:t>
            </a:r>
            <a:endParaRPr lang="en-US" sz="2000" dirty="0"/>
          </a:p>
          <a:p>
            <a:endParaRPr lang="en-US" sz="2000" dirty="0" smtClean="0"/>
          </a:p>
          <a:p>
            <a:endParaRPr lang="en-US" sz="2000" dirty="0"/>
          </a:p>
          <a:p>
            <a:endParaRPr lang="en-US" sz="2000" dirty="0" smtClean="0"/>
          </a:p>
          <a:p>
            <a:endParaRPr lang="en-US" sz="2000" dirty="0"/>
          </a:p>
        </p:txBody>
      </p:sp>
      <p:graphicFrame>
        <p:nvGraphicFramePr>
          <p:cNvPr id="6" name="Table 5"/>
          <p:cNvGraphicFramePr>
            <a:graphicFrameLocks noGrp="1"/>
          </p:cNvGraphicFramePr>
          <p:nvPr>
            <p:extLst>
              <p:ext uri="{D42A27DB-BD31-4B8C-83A1-F6EECF244321}">
                <p14:modId xmlns:p14="http://schemas.microsoft.com/office/powerpoint/2010/main" val="1578040943"/>
              </p:ext>
            </p:extLst>
          </p:nvPr>
        </p:nvGraphicFramePr>
        <p:xfrm>
          <a:off x="2895600" y="3886200"/>
          <a:ext cx="3931920" cy="2438400"/>
        </p:xfrm>
        <a:graphic>
          <a:graphicData uri="http://schemas.openxmlformats.org/drawingml/2006/table">
            <a:tbl>
              <a:tblPr firstRow="1" bandRow="1">
                <a:tableStyleId>{21E4AEA4-8DFA-4A89-87EB-49C32662AFE0}</a:tableStyleId>
              </a:tblPr>
              <a:tblGrid>
                <a:gridCol w="1737360"/>
                <a:gridCol w="731520"/>
                <a:gridCol w="731520"/>
                <a:gridCol w="731520"/>
              </a:tblGrid>
              <a:tr h="297180">
                <a:tc>
                  <a:txBody>
                    <a:bodyPr/>
                    <a:lstStyle/>
                    <a:p>
                      <a:r>
                        <a:rPr lang="en-US" sz="1400" dirty="0" smtClean="0">
                          <a:solidFill>
                            <a:schemeClr val="tx1"/>
                          </a:solidFill>
                        </a:rPr>
                        <a:t>Acid</a:t>
                      </a:r>
                      <a:endParaRPr lang="en-US" sz="1400" dirty="0">
                        <a:solidFill>
                          <a:schemeClr val="tx1"/>
                        </a:solidFill>
                      </a:endParaRPr>
                    </a:p>
                  </a:txBody>
                  <a:tcPr/>
                </a:tc>
                <a:tc>
                  <a:txBody>
                    <a:bodyPr/>
                    <a:lstStyle/>
                    <a:p>
                      <a:pPr algn="ctr"/>
                      <a:r>
                        <a:rPr lang="en-US" sz="1400" dirty="0" smtClean="0">
                          <a:solidFill>
                            <a:schemeClr val="tx1"/>
                          </a:solidFill>
                        </a:rPr>
                        <a:t>pK</a:t>
                      </a:r>
                      <a:r>
                        <a:rPr lang="en-US" sz="1400" baseline="-25000" dirty="0" smtClean="0">
                          <a:solidFill>
                            <a:schemeClr val="tx1"/>
                          </a:solidFill>
                        </a:rPr>
                        <a:t>a1</a:t>
                      </a:r>
                      <a:endParaRPr lang="en-US" sz="1400" baseline="-25000" dirty="0">
                        <a:solidFill>
                          <a:schemeClr val="tx1"/>
                        </a:solidFill>
                      </a:endParaRPr>
                    </a:p>
                  </a:txBody>
                  <a:tcPr/>
                </a:tc>
                <a:tc>
                  <a:txBody>
                    <a:bodyPr/>
                    <a:lstStyle/>
                    <a:p>
                      <a:pPr algn="ctr"/>
                      <a:r>
                        <a:rPr lang="en-US" sz="1400" dirty="0" smtClean="0">
                          <a:solidFill>
                            <a:schemeClr val="tx1"/>
                          </a:solidFill>
                        </a:rPr>
                        <a:t>pK</a:t>
                      </a:r>
                      <a:r>
                        <a:rPr lang="en-US" sz="1400" baseline="-25000" dirty="0" smtClean="0">
                          <a:solidFill>
                            <a:schemeClr val="tx1"/>
                          </a:solidFill>
                        </a:rPr>
                        <a:t>a2</a:t>
                      </a:r>
                      <a:endParaRPr lang="en-US" sz="1400" baseline="-25000" dirty="0">
                        <a:solidFill>
                          <a:schemeClr val="tx1"/>
                        </a:solidFill>
                      </a:endParaRPr>
                    </a:p>
                  </a:txBody>
                  <a:tcPr/>
                </a:tc>
                <a:tc>
                  <a:txBody>
                    <a:bodyPr/>
                    <a:lstStyle/>
                    <a:p>
                      <a:pPr algn="ctr"/>
                      <a:r>
                        <a:rPr lang="en-US" sz="1400" dirty="0" smtClean="0">
                          <a:solidFill>
                            <a:schemeClr val="tx1"/>
                          </a:solidFill>
                        </a:rPr>
                        <a:t>pK</a:t>
                      </a:r>
                      <a:r>
                        <a:rPr lang="en-US" sz="1400" baseline="-25000" dirty="0" smtClean="0">
                          <a:solidFill>
                            <a:schemeClr val="tx1"/>
                          </a:solidFill>
                        </a:rPr>
                        <a:t>a3</a:t>
                      </a:r>
                      <a:endParaRPr lang="en-US" sz="1400" baseline="-25000" dirty="0">
                        <a:solidFill>
                          <a:schemeClr val="tx1"/>
                        </a:solidFill>
                      </a:endParaRPr>
                    </a:p>
                  </a:txBody>
                  <a:tcPr/>
                </a:tc>
              </a:tr>
              <a:tr h="297180">
                <a:tc>
                  <a:txBody>
                    <a:bodyPr/>
                    <a:lstStyle/>
                    <a:p>
                      <a:r>
                        <a:rPr lang="en-US" sz="1400" dirty="0" smtClean="0">
                          <a:solidFill>
                            <a:schemeClr val="tx1"/>
                          </a:solidFill>
                        </a:rPr>
                        <a:t>Ascorbic</a:t>
                      </a:r>
                      <a:r>
                        <a:rPr lang="en-US" sz="1400" baseline="0" dirty="0" smtClean="0">
                          <a:solidFill>
                            <a:schemeClr val="tx1"/>
                          </a:solidFill>
                        </a:rPr>
                        <a:t> acid</a:t>
                      </a:r>
                      <a:endParaRPr lang="en-US" sz="1400" dirty="0">
                        <a:solidFill>
                          <a:schemeClr val="tx1"/>
                        </a:solidFill>
                      </a:endParaRPr>
                    </a:p>
                  </a:txBody>
                  <a:tcPr/>
                </a:tc>
                <a:tc>
                  <a:txBody>
                    <a:bodyPr/>
                    <a:lstStyle/>
                    <a:p>
                      <a:pPr algn="ctr"/>
                      <a:r>
                        <a:rPr lang="en-US" sz="1400" dirty="0" smtClean="0">
                          <a:solidFill>
                            <a:schemeClr val="tx1"/>
                          </a:solidFill>
                        </a:rPr>
                        <a:t>4.10</a:t>
                      </a:r>
                      <a:endParaRPr lang="en-US" sz="1400" dirty="0">
                        <a:solidFill>
                          <a:schemeClr val="tx1"/>
                        </a:solidFill>
                      </a:endParaRPr>
                    </a:p>
                  </a:txBody>
                  <a:tcPr/>
                </a:tc>
                <a:tc>
                  <a:txBody>
                    <a:bodyPr/>
                    <a:lstStyle/>
                    <a:p>
                      <a:pPr algn="ctr"/>
                      <a:r>
                        <a:rPr lang="en-US" sz="1400" dirty="0" smtClean="0">
                          <a:solidFill>
                            <a:schemeClr val="tx1"/>
                          </a:solidFill>
                        </a:rPr>
                        <a:t>11.60</a:t>
                      </a:r>
                      <a:endParaRPr lang="en-US" sz="1400" dirty="0">
                        <a:solidFill>
                          <a:schemeClr val="tx1"/>
                        </a:solidFill>
                      </a:endParaRPr>
                    </a:p>
                  </a:txBody>
                  <a:tcPr/>
                </a:tc>
                <a:tc>
                  <a:txBody>
                    <a:bodyPr/>
                    <a:lstStyle/>
                    <a:p>
                      <a:pPr algn="ctr"/>
                      <a:endParaRPr lang="en-US" sz="1400" dirty="0">
                        <a:solidFill>
                          <a:schemeClr val="tx1"/>
                        </a:solidFill>
                      </a:endParaRPr>
                    </a:p>
                  </a:txBody>
                  <a:tcPr/>
                </a:tc>
              </a:tr>
              <a:tr h="297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Carbonic acid</a:t>
                      </a:r>
                      <a:endParaRPr lang="en-US" sz="1400" dirty="0">
                        <a:solidFill>
                          <a:schemeClr val="tx1"/>
                        </a:solidFill>
                      </a:endParaRPr>
                    </a:p>
                  </a:txBody>
                  <a:tcPr/>
                </a:tc>
                <a:tc>
                  <a:txBody>
                    <a:bodyPr/>
                    <a:lstStyle/>
                    <a:p>
                      <a:pPr algn="ctr"/>
                      <a:r>
                        <a:rPr lang="en-US" sz="1400" dirty="0" smtClean="0">
                          <a:solidFill>
                            <a:schemeClr val="tx1"/>
                          </a:solidFill>
                        </a:rPr>
                        <a:t>6.37</a:t>
                      </a:r>
                      <a:endParaRPr lang="en-US" sz="1400" dirty="0">
                        <a:solidFill>
                          <a:schemeClr val="tx1"/>
                        </a:solidFill>
                      </a:endParaRPr>
                    </a:p>
                  </a:txBody>
                  <a:tcPr/>
                </a:tc>
                <a:tc>
                  <a:txBody>
                    <a:bodyPr/>
                    <a:lstStyle/>
                    <a:p>
                      <a:pPr algn="ctr"/>
                      <a:r>
                        <a:rPr lang="en-US" sz="1400" dirty="0" smtClean="0">
                          <a:solidFill>
                            <a:schemeClr val="tx1"/>
                          </a:solidFill>
                        </a:rPr>
                        <a:t>10.32</a:t>
                      </a:r>
                      <a:endParaRPr lang="en-US" sz="1400" dirty="0">
                        <a:solidFill>
                          <a:schemeClr val="tx1"/>
                        </a:solidFill>
                      </a:endParaRPr>
                    </a:p>
                  </a:txBody>
                  <a:tcPr/>
                </a:tc>
                <a:tc>
                  <a:txBody>
                    <a:bodyPr/>
                    <a:lstStyle/>
                    <a:p>
                      <a:pPr algn="ctr"/>
                      <a:endParaRPr lang="en-US" sz="1400" dirty="0">
                        <a:solidFill>
                          <a:schemeClr val="tx1"/>
                        </a:solidFill>
                      </a:endParaRPr>
                    </a:p>
                  </a:txBody>
                  <a:tcPr/>
                </a:tc>
              </a:tr>
              <a:tr h="297180">
                <a:tc>
                  <a:txBody>
                    <a:bodyPr/>
                    <a:lstStyle/>
                    <a:p>
                      <a:r>
                        <a:rPr lang="en-US" sz="1400" dirty="0" smtClean="0">
                          <a:solidFill>
                            <a:schemeClr val="tx1"/>
                          </a:solidFill>
                        </a:rPr>
                        <a:t>Malic acid</a:t>
                      </a:r>
                      <a:endParaRPr lang="en-US" sz="1400" dirty="0">
                        <a:solidFill>
                          <a:schemeClr val="tx1"/>
                        </a:solidFill>
                      </a:endParaRPr>
                    </a:p>
                  </a:txBody>
                  <a:tcPr/>
                </a:tc>
                <a:tc>
                  <a:txBody>
                    <a:bodyPr/>
                    <a:lstStyle/>
                    <a:p>
                      <a:pPr algn="ctr"/>
                      <a:r>
                        <a:rPr lang="en-US" sz="1400" dirty="0" smtClean="0">
                          <a:solidFill>
                            <a:schemeClr val="tx1"/>
                          </a:solidFill>
                        </a:rPr>
                        <a:t>3.40</a:t>
                      </a:r>
                      <a:endParaRPr lang="en-US" sz="1400" dirty="0">
                        <a:solidFill>
                          <a:schemeClr val="tx1"/>
                        </a:solidFill>
                      </a:endParaRPr>
                    </a:p>
                  </a:txBody>
                  <a:tcPr/>
                </a:tc>
                <a:tc>
                  <a:txBody>
                    <a:bodyPr/>
                    <a:lstStyle/>
                    <a:p>
                      <a:pPr algn="ctr"/>
                      <a:r>
                        <a:rPr lang="en-US" sz="1400" dirty="0" smtClean="0">
                          <a:solidFill>
                            <a:schemeClr val="tx1"/>
                          </a:solidFill>
                        </a:rPr>
                        <a:t>  5.20</a:t>
                      </a:r>
                      <a:endParaRPr lang="en-US" sz="1400" dirty="0">
                        <a:solidFill>
                          <a:schemeClr val="tx1"/>
                        </a:solidFill>
                      </a:endParaRPr>
                    </a:p>
                  </a:txBody>
                  <a:tcPr/>
                </a:tc>
                <a:tc>
                  <a:txBody>
                    <a:bodyPr/>
                    <a:lstStyle/>
                    <a:p>
                      <a:pPr algn="ctr"/>
                      <a:endParaRPr lang="en-US" sz="1400" dirty="0">
                        <a:solidFill>
                          <a:schemeClr val="tx1"/>
                        </a:solidFill>
                      </a:endParaRPr>
                    </a:p>
                  </a:txBody>
                  <a:tcPr/>
                </a:tc>
              </a:tr>
              <a:tr h="297180">
                <a:tc>
                  <a:txBody>
                    <a:bodyPr/>
                    <a:lstStyle/>
                    <a:p>
                      <a:r>
                        <a:rPr lang="en-US" sz="1400" dirty="0" smtClean="0">
                          <a:solidFill>
                            <a:schemeClr val="tx1"/>
                          </a:solidFill>
                        </a:rPr>
                        <a:t>Oxalic acid</a:t>
                      </a:r>
                      <a:endParaRPr lang="en-US" sz="1400" dirty="0">
                        <a:solidFill>
                          <a:schemeClr val="tx1"/>
                        </a:solidFill>
                      </a:endParaRPr>
                    </a:p>
                  </a:txBody>
                  <a:tcPr/>
                </a:tc>
                <a:tc>
                  <a:txBody>
                    <a:bodyPr/>
                    <a:lstStyle/>
                    <a:p>
                      <a:pPr algn="ctr"/>
                      <a:r>
                        <a:rPr lang="en-US" sz="1400" dirty="0" smtClean="0">
                          <a:solidFill>
                            <a:schemeClr val="tx1"/>
                          </a:solidFill>
                        </a:rPr>
                        <a:t>1.27</a:t>
                      </a:r>
                      <a:endParaRPr lang="en-US" sz="1400" dirty="0">
                        <a:solidFill>
                          <a:schemeClr val="tx1"/>
                        </a:solidFill>
                      </a:endParaRPr>
                    </a:p>
                  </a:txBody>
                  <a:tcPr/>
                </a:tc>
                <a:tc>
                  <a:txBody>
                    <a:bodyPr/>
                    <a:lstStyle/>
                    <a:p>
                      <a:pPr algn="ctr"/>
                      <a:r>
                        <a:rPr lang="en-US" sz="1400" dirty="0" smtClean="0">
                          <a:solidFill>
                            <a:schemeClr val="tx1"/>
                          </a:solidFill>
                        </a:rPr>
                        <a:t>  4.27</a:t>
                      </a:r>
                      <a:endParaRPr lang="en-US" sz="1400" dirty="0">
                        <a:solidFill>
                          <a:schemeClr val="tx1"/>
                        </a:solidFill>
                      </a:endParaRPr>
                    </a:p>
                  </a:txBody>
                  <a:tcPr/>
                </a:tc>
                <a:tc>
                  <a:txBody>
                    <a:bodyPr/>
                    <a:lstStyle/>
                    <a:p>
                      <a:pPr algn="ctr"/>
                      <a:endParaRPr lang="en-US" sz="1400" dirty="0">
                        <a:solidFill>
                          <a:schemeClr val="tx1"/>
                        </a:solidFill>
                      </a:endParaRPr>
                    </a:p>
                  </a:txBody>
                  <a:tcPr/>
                </a:tc>
              </a:tr>
              <a:tr h="297180">
                <a:tc>
                  <a:txBody>
                    <a:bodyPr/>
                    <a:lstStyle/>
                    <a:p>
                      <a:r>
                        <a:rPr lang="en-US" sz="1400" dirty="0" smtClean="0">
                          <a:solidFill>
                            <a:schemeClr val="tx1"/>
                          </a:solidFill>
                        </a:rPr>
                        <a:t>Phthalic</a:t>
                      </a:r>
                      <a:r>
                        <a:rPr lang="en-US" sz="1400" baseline="0" dirty="0" smtClean="0">
                          <a:solidFill>
                            <a:schemeClr val="tx1"/>
                          </a:solidFill>
                        </a:rPr>
                        <a:t> acid</a:t>
                      </a:r>
                      <a:endParaRPr lang="en-US" sz="1400" dirty="0">
                        <a:solidFill>
                          <a:schemeClr val="tx1"/>
                        </a:solidFill>
                      </a:endParaRPr>
                    </a:p>
                  </a:txBody>
                  <a:tcPr/>
                </a:tc>
                <a:tc>
                  <a:txBody>
                    <a:bodyPr/>
                    <a:lstStyle/>
                    <a:p>
                      <a:pPr algn="ctr"/>
                      <a:r>
                        <a:rPr lang="en-US" sz="1400" dirty="0" smtClean="0">
                          <a:solidFill>
                            <a:schemeClr val="tx1"/>
                          </a:solidFill>
                        </a:rPr>
                        <a:t>2.98</a:t>
                      </a:r>
                      <a:endParaRPr lang="en-US" sz="1400" dirty="0">
                        <a:solidFill>
                          <a:schemeClr val="tx1"/>
                        </a:solidFill>
                      </a:endParaRPr>
                    </a:p>
                  </a:txBody>
                  <a:tcPr/>
                </a:tc>
                <a:tc>
                  <a:txBody>
                    <a:bodyPr/>
                    <a:lstStyle/>
                    <a:p>
                      <a:pPr algn="ctr"/>
                      <a:r>
                        <a:rPr lang="en-US" sz="1400" dirty="0" smtClean="0">
                          <a:solidFill>
                            <a:schemeClr val="tx1"/>
                          </a:solidFill>
                        </a:rPr>
                        <a:t>  5.28</a:t>
                      </a:r>
                      <a:endParaRPr lang="en-US" sz="1400" dirty="0">
                        <a:solidFill>
                          <a:schemeClr val="tx1"/>
                        </a:solidFill>
                      </a:endParaRPr>
                    </a:p>
                  </a:txBody>
                  <a:tcPr/>
                </a:tc>
                <a:tc>
                  <a:txBody>
                    <a:bodyPr/>
                    <a:lstStyle/>
                    <a:p>
                      <a:pPr algn="ctr"/>
                      <a:endParaRPr lang="en-US" sz="1400" dirty="0">
                        <a:solidFill>
                          <a:schemeClr val="tx1"/>
                        </a:solidFill>
                      </a:endParaRPr>
                    </a:p>
                  </a:txBody>
                  <a:tcPr/>
                </a:tc>
              </a:tr>
              <a:tr h="297180">
                <a:tc>
                  <a:txBody>
                    <a:bodyPr/>
                    <a:lstStyle/>
                    <a:p>
                      <a:r>
                        <a:rPr lang="en-US" sz="1400" dirty="0" smtClean="0">
                          <a:solidFill>
                            <a:schemeClr val="tx1"/>
                          </a:solidFill>
                        </a:rPr>
                        <a:t>Phosphoric acid</a:t>
                      </a:r>
                      <a:endParaRPr lang="en-US" sz="1400" dirty="0">
                        <a:solidFill>
                          <a:schemeClr val="tx1"/>
                        </a:solidFill>
                      </a:endParaRPr>
                    </a:p>
                  </a:txBody>
                  <a:tcPr/>
                </a:tc>
                <a:tc>
                  <a:txBody>
                    <a:bodyPr/>
                    <a:lstStyle/>
                    <a:p>
                      <a:pPr algn="ctr"/>
                      <a:r>
                        <a:rPr lang="en-US" sz="1400" dirty="0" smtClean="0">
                          <a:solidFill>
                            <a:schemeClr val="tx1"/>
                          </a:solidFill>
                        </a:rPr>
                        <a:t>2.15</a:t>
                      </a:r>
                      <a:endParaRPr lang="en-US" sz="1400" dirty="0">
                        <a:solidFill>
                          <a:schemeClr val="tx1"/>
                        </a:solidFill>
                      </a:endParaRPr>
                    </a:p>
                  </a:txBody>
                  <a:tcPr/>
                </a:tc>
                <a:tc>
                  <a:txBody>
                    <a:bodyPr/>
                    <a:lstStyle/>
                    <a:p>
                      <a:pPr algn="ctr"/>
                      <a:r>
                        <a:rPr lang="en-US" sz="1400" dirty="0" smtClean="0">
                          <a:solidFill>
                            <a:schemeClr val="tx1"/>
                          </a:solidFill>
                        </a:rPr>
                        <a:t>  7.20</a:t>
                      </a:r>
                      <a:endParaRPr lang="en-US" sz="1400" dirty="0">
                        <a:solidFill>
                          <a:schemeClr val="tx1"/>
                        </a:solidFill>
                      </a:endParaRPr>
                    </a:p>
                  </a:txBody>
                  <a:tcPr/>
                </a:tc>
                <a:tc>
                  <a:txBody>
                    <a:bodyPr/>
                    <a:lstStyle/>
                    <a:p>
                      <a:pPr algn="ctr"/>
                      <a:r>
                        <a:rPr lang="en-US" sz="1400" dirty="0" smtClean="0">
                          <a:solidFill>
                            <a:schemeClr val="tx1"/>
                          </a:solidFill>
                        </a:rPr>
                        <a:t>12.35</a:t>
                      </a:r>
                      <a:endParaRPr lang="en-US" sz="1400" dirty="0">
                        <a:solidFill>
                          <a:schemeClr val="tx1"/>
                        </a:solidFill>
                      </a:endParaRPr>
                    </a:p>
                  </a:txBody>
                  <a:tcPr/>
                </a:tc>
              </a:tr>
              <a:tr h="297180">
                <a:tc>
                  <a:txBody>
                    <a:bodyPr/>
                    <a:lstStyle/>
                    <a:p>
                      <a:r>
                        <a:rPr lang="en-US" sz="1400" dirty="0" smtClean="0">
                          <a:solidFill>
                            <a:schemeClr val="tx1"/>
                          </a:solidFill>
                        </a:rPr>
                        <a:t>Sulfuric</a:t>
                      </a:r>
                      <a:r>
                        <a:rPr lang="en-US" sz="1400" baseline="0" dirty="0" smtClean="0">
                          <a:solidFill>
                            <a:schemeClr val="tx1"/>
                          </a:solidFill>
                        </a:rPr>
                        <a:t> acid</a:t>
                      </a:r>
                      <a:endParaRPr lang="en-US" sz="1400" dirty="0">
                        <a:solidFill>
                          <a:schemeClr val="tx1"/>
                        </a:solidFill>
                      </a:endParaRPr>
                    </a:p>
                  </a:txBody>
                  <a:tcPr/>
                </a:tc>
                <a:tc>
                  <a:txBody>
                    <a:bodyPr/>
                    <a:lstStyle/>
                    <a:p>
                      <a:pPr algn="ctr"/>
                      <a:r>
                        <a:rPr lang="en-US" sz="1400" dirty="0" smtClean="0">
                          <a:solidFill>
                            <a:schemeClr val="tx1"/>
                          </a:solidFill>
                        </a:rPr>
                        <a:t>-10</a:t>
                      </a:r>
                      <a:endParaRPr lang="en-US" sz="1400" dirty="0">
                        <a:solidFill>
                          <a:schemeClr val="tx1"/>
                        </a:solidFill>
                      </a:endParaRPr>
                    </a:p>
                  </a:txBody>
                  <a:tcPr/>
                </a:tc>
                <a:tc>
                  <a:txBody>
                    <a:bodyPr/>
                    <a:lstStyle/>
                    <a:p>
                      <a:pPr algn="ctr"/>
                      <a:r>
                        <a:rPr lang="en-US" sz="1400" dirty="0" smtClean="0">
                          <a:solidFill>
                            <a:schemeClr val="tx1"/>
                          </a:solidFill>
                        </a:rPr>
                        <a:t>  1.92</a:t>
                      </a:r>
                      <a:endParaRPr lang="en-US" sz="1400" dirty="0">
                        <a:solidFill>
                          <a:schemeClr val="tx1"/>
                        </a:solidFill>
                      </a:endParaRPr>
                    </a:p>
                  </a:txBody>
                  <a:tcPr/>
                </a:tc>
                <a:tc>
                  <a:txBody>
                    <a:bodyPr/>
                    <a:lstStyle/>
                    <a:p>
                      <a:pPr algn="ctr"/>
                      <a:endParaRPr lang="en-US" sz="1400" dirty="0">
                        <a:solidFill>
                          <a:schemeClr val="tx1"/>
                        </a:solidFill>
                      </a:endParaRPr>
                    </a:p>
                  </a:txBody>
                  <a:tcPr/>
                </a:tc>
              </a:tr>
            </a:tbl>
          </a:graphicData>
        </a:graphic>
      </p:graphicFrame>
    </p:spTree>
    <p:extLst>
      <p:ext uri="{BB962C8B-B14F-4D97-AF65-F5344CB8AC3E}">
        <p14:creationId xmlns:p14="http://schemas.microsoft.com/office/powerpoint/2010/main" val="251911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Amino Acids</a:t>
            </a:r>
            <a:endParaRPr lang="en-US" dirty="0"/>
          </a:p>
        </p:txBody>
      </p:sp>
      <p:sp>
        <p:nvSpPr>
          <p:cNvPr id="2" name="Content Placeholder 1"/>
          <p:cNvSpPr>
            <a:spLocks noGrp="1"/>
          </p:cNvSpPr>
          <p:nvPr>
            <p:ph idx="1"/>
          </p:nvPr>
        </p:nvSpPr>
        <p:spPr>
          <a:xfrm>
            <a:off x="457200" y="1524000"/>
            <a:ext cx="6553200" cy="4953000"/>
          </a:xfrm>
        </p:spPr>
        <p:txBody>
          <a:bodyPr>
            <a:normAutofit fontScale="92500" lnSpcReduction="10000"/>
          </a:bodyPr>
          <a:lstStyle/>
          <a:p>
            <a:r>
              <a:rPr lang="en-US" sz="2000" b="1" dirty="0"/>
              <a:t>Amino acids are the building blocks of proteins and enzymes</a:t>
            </a:r>
          </a:p>
          <a:p>
            <a:pPr lvl="1">
              <a:buFont typeface="Arial" panose="020B0604020202020204" pitchFamily="34" charset="0"/>
              <a:buChar char="•"/>
            </a:pPr>
            <a:r>
              <a:rPr lang="en-US" sz="2000" dirty="0">
                <a:solidFill>
                  <a:srgbClr val="002060"/>
                </a:solidFill>
              </a:rPr>
              <a:t>Amino acids have the form  H</a:t>
            </a:r>
            <a:r>
              <a:rPr lang="en-US" sz="2000" baseline="-25000" dirty="0">
                <a:solidFill>
                  <a:srgbClr val="002060"/>
                </a:solidFill>
              </a:rPr>
              <a:t>2</a:t>
            </a:r>
            <a:r>
              <a:rPr lang="en-US" sz="2000" dirty="0">
                <a:solidFill>
                  <a:srgbClr val="002060"/>
                </a:solidFill>
              </a:rPr>
              <a:t>N-CHR-COOH where R is a side chain</a:t>
            </a:r>
          </a:p>
          <a:p>
            <a:pPr lvl="1">
              <a:buFont typeface="Arial" panose="020B0604020202020204" pitchFamily="34" charset="0"/>
              <a:buChar char="•"/>
            </a:pPr>
            <a:r>
              <a:rPr lang="en-US" sz="2000" dirty="0">
                <a:solidFill>
                  <a:srgbClr val="002060"/>
                </a:solidFill>
              </a:rPr>
              <a:t>Proteins dominantly contain the (</a:t>
            </a:r>
            <a:r>
              <a:rPr lang="en-US" sz="2000" i="1" dirty="0">
                <a:solidFill>
                  <a:srgbClr val="002060"/>
                </a:solidFill>
              </a:rPr>
              <a:t>S</a:t>
            </a:r>
            <a:r>
              <a:rPr lang="en-US" sz="2000" dirty="0">
                <a:solidFill>
                  <a:srgbClr val="002060"/>
                </a:solidFill>
              </a:rPr>
              <a:t>)-enantiomer (exception: (</a:t>
            </a:r>
            <a:r>
              <a:rPr lang="en-US" sz="2000" i="1" dirty="0">
                <a:solidFill>
                  <a:srgbClr val="002060"/>
                </a:solidFill>
              </a:rPr>
              <a:t>R</a:t>
            </a:r>
            <a:r>
              <a:rPr lang="en-US" sz="2000" dirty="0">
                <a:solidFill>
                  <a:srgbClr val="002060"/>
                </a:solidFill>
              </a:rPr>
              <a:t>)-cysteine, glycine (achiral))</a:t>
            </a:r>
          </a:p>
          <a:p>
            <a:pPr lvl="1">
              <a:buFont typeface="Arial" panose="020B0604020202020204" pitchFamily="34" charset="0"/>
              <a:buChar char="•"/>
            </a:pPr>
            <a:r>
              <a:rPr lang="en-US" sz="2000" dirty="0" smtClean="0">
                <a:solidFill>
                  <a:srgbClr val="002060"/>
                </a:solidFill>
              </a:rPr>
              <a:t>NutraSweet </a:t>
            </a:r>
            <a:r>
              <a:rPr lang="en-US" sz="2000" dirty="0">
                <a:solidFill>
                  <a:srgbClr val="002060"/>
                </a:solidFill>
              </a:rPr>
              <a:t>(</a:t>
            </a:r>
            <a:r>
              <a:rPr lang="en-US" sz="2000" dirty="0" smtClean="0">
                <a:solidFill>
                  <a:srgbClr val="002060"/>
                </a:solidFill>
              </a:rPr>
              <a:t>aspartame, artificial sweetener) </a:t>
            </a:r>
            <a:r>
              <a:rPr lang="en-US" sz="2000" dirty="0">
                <a:solidFill>
                  <a:srgbClr val="002060"/>
                </a:solidFill>
              </a:rPr>
              <a:t>is a famous dipeptide composed </a:t>
            </a:r>
            <a:r>
              <a:rPr lang="en-US" sz="2000" dirty="0" smtClean="0">
                <a:solidFill>
                  <a:srgbClr val="002060"/>
                </a:solidFill>
              </a:rPr>
              <a:t>of </a:t>
            </a:r>
            <a:r>
              <a:rPr lang="en-US" sz="2000" dirty="0">
                <a:solidFill>
                  <a:srgbClr val="002060"/>
                </a:solidFill>
              </a:rPr>
              <a:t>phenylalanine and aspartic acid</a:t>
            </a:r>
          </a:p>
          <a:p>
            <a:pPr lvl="1">
              <a:buFont typeface="Arial" panose="020B0604020202020204" pitchFamily="34" charset="0"/>
              <a:buChar char="•"/>
            </a:pPr>
            <a:r>
              <a:rPr lang="en-US" sz="2000" dirty="0" err="1" smtClean="0">
                <a:solidFill>
                  <a:srgbClr val="002060"/>
                </a:solidFill>
              </a:rPr>
              <a:t>Penicillins</a:t>
            </a:r>
            <a:r>
              <a:rPr lang="en-US" sz="2000" dirty="0" smtClean="0">
                <a:solidFill>
                  <a:srgbClr val="002060"/>
                </a:solidFill>
              </a:rPr>
              <a:t> are </a:t>
            </a:r>
            <a:r>
              <a:rPr lang="en-US" sz="2000" dirty="0" err="1" smtClean="0">
                <a:solidFill>
                  <a:srgbClr val="002060"/>
                </a:solidFill>
              </a:rPr>
              <a:t>tripeptides</a:t>
            </a:r>
            <a:r>
              <a:rPr lang="en-US" sz="2000" dirty="0" smtClean="0">
                <a:solidFill>
                  <a:srgbClr val="002060"/>
                </a:solidFill>
              </a:rPr>
              <a:t> (L-Cysteine, D-</a:t>
            </a:r>
            <a:r>
              <a:rPr lang="en-US" sz="2000" dirty="0" err="1" smtClean="0">
                <a:solidFill>
                  <a:srgbClr val="002060"/>
                </a:solidFill>
              </a:rPr>
              <a:t>Valine</a:t>
            </a:r>
            <a:r>
              <a:rPr lang="en-US" sz="2000" dirty="0" smtClean="0">
                <a:solidFill>
                  <a:srgbClr val="002060"/>
                </a:solidFill>
              </a:rPr>
              <a:t>, </a:t>
            </a:r>
            <a:br>
              <a:rPr lang="en-US" sz="2000" dirty="0" smtClean="0">
                <a:solidFill>
                  <a:srgbClr val="002060"/>
                </a:solidFill>
              </a:rPr>
            </a:br>
            <a:r>
              <a:rPr lang="en-US" sz="2000" dirty="0" smtClean="0">
                <a:solidFill>
                  <a:srgbClr val="002060"/>
                </a:solidFill>
              </a:rPr>
              <a:t>L-</a:t>
            </a:r>
            <a:r>
              <a:rPr lang="en-US" sz="2000" dirty="0" err="1" smtClean="0">
                <a:solidFill>
                  <a:srgbClr val="002060"/>
                </a:solidFill>
              </a:rPr>
              <a:t>Aminoadipic</a:t>
            </a:r>
            <a:r>
              <a:rPr lang="en-US" sz="2000" dirty="0" smtClean="0">
                <a:solidFill>
                  <a:srgbClr val="002060"/>
                </a:solidFill>
              </a:rPr>
              <a:t> acid)</a:t>
            </a:r>
          </a:p>
          <a:p>
            <a:pPr lvl="1">
              <a:buFont typeface="Arial" panose="020B0604020202020204" pitchFamily="34" charset="0"/>
              <a:buChar char="•"/>
            </a:pPr>
            <a:r>
              <a:rPr lang="en-US" sz="2000" dirty="0" smtClean="0">
                <a:solidFill>
                  <a:srgbClr val="002060"/>
                </a:solidFill>
              </a:rPr>
              <a:t>The </a:t>
            </a:r>
            <a:r>
              <a:rPr lang="en-US" sz="2000" dirty="0">
                <a:solidFill>
                  <a:srgbClr val="002060"/>
                </a:solidFill>
              </a:rPr>
              <a:t>isoelectric point </a:t>
            </a:r>
            <a:r>
              <a:rPr lang="en-US" sz="2000" dirty="0" smtClean="0">
                <a:solidFill>
                  <a:srgbClr val="002060"/>
                </a:solidFill>
              </a:rPr>
              <a:t>(</a:t>
            </a:r>
            <a:r>
              <a:rPr lang="en-US" sz="2000" dirty="0" err="1" smtClean="0">
                <a:solidFill>
                  <a:srgbClr val="002060"/>
                </a:solidFill>
              </a:rPr>
              <a:t>pI</a:t>
            </a:r>
            <a:r>
              <a:rPr lang="en-US" sz="2000" dirty="0" smtClean="0">
                <a:solidFill>
                  <a:srgbClr val="002060"/>
                </a:solidFill>
              </a:rPr>
              <a:t>) is </a:t>
            </a:r>
            <a:r>
              <a:rPr lang="en-US" sz="2000" dirty="0">
                <a:solidFill>
                  <a:srgbClr val="002060"/>
                </a:solidFill>
              </a:rPr>
              <a:t>the pH value at which the molecule </a:t>
            </a:r>
            <a:r>
              <a:rPr lang="en-US" sz="2000" dirty="0" smtClean="0">
                <a:solidFill>
                  <a:srgbClr val="002060"/>
                </a:solidFill>
              </a:rPr>
              <a:t>carries </a:t>
            </a:r>
            <a:r>
              <a:rPr lang="en-US" sz="2000" dirty="0">
                <a:solidFill>
                  <a:srgbClr val="002060"/>
                </a:solidFill>
              </a:rPr>
              <a:t>no net electrical charge (HL). </a:t>
            </a:r>
            <a:endParaRPr lang="en-US" sz="2000" dirty="0" smtClean="0">
              <a:solidFill>
                <a:srgbClr val="002060"/>
              </a:solidFill>
            </a:endParaRPr>
          </a:p>
          <a:p>
            <a:pPr lvl="2"/>
            <a:r>
              <a:rPr lang="en-US" sz="1600" dirty="0" smtClean="0">
                <a:solidFill>
                  <a:srgbClr val="7030A0"/>
                </a:solidFill>
              </a:rPr>
              <a:t>At </a:t>
            </a:r>
            <a:r>
              <a:rPr lang="en-US" sz="1600" dirty="0">
                <a:solidFill>
                  <a:srgbClr val="7030A0"/>
                </a:solidFill>
              </a:rPr>
              <a:t>this point, the </a:t>
            </a:r>
            <a:r>
              <a:rPr lang="en-US" sz="1600" dirty="0" smtClean="0">
                <a:solidFill>
                  <a:srgbClr val="7030A0"/>
                </a:solidFill>
              </a:rPr>
              <a:t>amino acid </a:t>
            </a:r>
            <a:r>
              <a:rPr lang="en-US" sz="1600" dirty="0">
                <a:solidFill>
                  <a:srgbClr val="7030A0"/>
                </a:solidFill>
              </a:rPr>
              <a:t>displays its lowest solubility in polar solvents (i.e., water, </a:t>
            </a:r>
            <a:r>
              <a:rPr lang="en-US" sz="1600" dirty="0" smtClean="0">
                <a:solidFill>
                  <a:srgbClr val="7030A0"/>
                </a:solidFill>
              </a:rPr>
              <a:t>salt </a:t>
            </a:r>
            <a:r>
              <a:rPr lang="en-US" sz="1600" dirty="0">
                <a:solidFill>
                  <a:srgbClr val="7030A0"/>
                </a:solidFill>
              </a:rPr>
              <a:t>solutions) and does not migrate in the electrical field </a:t>
            </a:r>
            <a:r>
              <a:rPr lang="en-US" sz="1600" dirty="0" smtClean="0">
                <a:solidFill>
                  <a:srgbClr val="7030A0"/>
                </a:solidFill>
              </a:rPr>
              <a:t>either.</a:t>
            </a:r>
          </a:p>
          <a:p>
            <a:pPr lvl="2"/>
            <a:r>
              <a:rPr lang="en-US" sz="1600" dirty="0" smtClean="0">
                <a:solidFill>
                  <a:srgbClr val="7030A0"/>
                </a:solidFill>
              </a:rPr>
              <a:t>Important for the chromatographic separation of peptides and proteins</a:t>
            </a:r>
            <a:endParaRPr lang="en-US" sz="1600" dirty="0">
              <a:solidFill>
                <a:srgbClr val="7030A0"/>
              </a:solidFill>
            </a:endParaRPr>
          </a:p>
          <a:p>
            <a:endParaRPr lang="en-US" sz="3200" dirty="0">
              <a:solidFill>
                <a:srgbClr val="7030A0"/>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561853581"/>
              </p:ext>
            </p:extLst>
          </p:nvPr>
        </p:nvGraphicFramePr>
        <p:xfrm>
          <a:off x="7010400" y="2286000"/>
          <a:ext cx="1990090" cy="1203118"/>
        </p:xfrm>
        <a:graphic>
          <a:graphicData uri="http://schemas.openxmlformats.org/presentationml/2006/ole">
            <mc:AlternateContent xmlns:mc="http://schemas.openxmlformats.org/markup-compatibility/2006">
              <mc:Choice xmlns:v="urn:schemas-microsoft-com:vml" Requires="v">
                <p:oleObj spid="_x0000_s9268" r:id="rId3" imgW="3067455" imgH="1852792" progId="ChemDraw.Document.6.0">
                  <p:embed/>
                </p:oleObj>
              </mc:Choice>
              <mc:Fallback>
                <p:oleObj r:id="rId3" imgW="3067455" imgH="1852792" progId="ChemDraw.Document.6.0">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2286000"/>
                        <a:ext cx="1990090" cy="1203118"/>
                      </a:xfrm>
                      <a:prstGeom prst="rect">
                        <a:avLst/>
                      </a:prstGeom>
                      <a:solidFill>
                        <a:srgbClr val="FDF69C"/>
                      </a:solidFill>
                      <a:ln>
                        <a:noFill/>
                      </a:ln>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032885075"/>
              </p:ext>
            </p:extLst>
          </p:nvPr>
        </p:nvGraphicFramePr>
        <p:xfrm>
          <a:off x="6991357" y="5029200"/>
          <a:ext cx="2028175" cy="627741"/>
        </p:xfrm>
        <a:graphic>
          <a:graphicData uri="http://schemas.openxmlformats.org/presentationml/2006/ole">
            <mc:AlternateContent xmlns:mc="http://schemas.openxmlformats.org/markup-compatibility/2006">
              <mc:Choice xmlns:v="urn:schemas-microsoft-com:vml" Requires="v">
                <p:oleObj spid="_x0000_s9269" name="CS ChemDraw Drawing" r:id="rId5" imgW="3526277" imgH="1090702" progId="ChemDraw.Document.6.0">
                  <p:embed/>
                </p:oleObj>
              </mc:Choice>
              <mc:Fallback>
                <p:oleObj name="CS ChemDraw Drawing" r:id="rId5" imgW="3526277" imgH="1090702" progId="ChemDraw.Document.6.0">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91357" y="5029200"/>
                        <a:ext cx="2028175" cy="627741"/>
                      </a:xfrm>
                      <a:prstGeom prst="rect">
                        <a:avLst/>
                      </a:prstGeom>
                      <a:solidFill>
                        <a:srgbClr val="FDEDDA"/>
                      </a:solidFill>
                      <a:ln>
                        <a:noFill/>
                      </a:ln>
                      <a:extLst/>
                    </p:spPr>
                  </p:pic>
                </p:oleObj>
              </mc:Fallback>
            </mc:AlternateContent>
          </a:graphicData>
        </a:graphic>
      </p:graphicFrame>
      <p:pic>
        <p:nvPicPr>
          <p:cNvPr id="6" name="Picture 5"/>
          <p:cNvPicPr/>
          <p:nvPr/>
        </p:nvPicPr>
        <p:blipFill>
          <a:blip r:embed="rId7">
            <a:extLst>
              <a:ext uri="{28A0092B-C50C-407E-A947-70E740481C1C}">
                <a14:useLocalDpi xmlns:a14="http://schemas.microsoft.com/office/drawing/2010/main" val="0"/>
              </a:ext>
            </a:extLst>
          </a:blip>
          <a:srcRect/>
          <a:stretch>
            <a:fillRect/>
          </a:stretch>
        </p:blipFill>
        <p:spPr bwMode="auto">
          <a:xfrm>
            <a:off x="7010400" y="3810000"/>
            <a:ext cx="1990090" cy="904240"/>
          </a:xfrm>
          <a:prstGeom prst="rect">
            <a:avLst/>
          </a:prstGeom>
          <a:solidFill>
            <a:schemeClr val="bg2">
              <a:lumMod val="20000"/>
              <a:lumOff val="80000"/>
            </a:schemeClr>
          </a:solidFill>
          <a:ln>
            <a:noFill/>
          </a:ln>
        </p:spPr>
      </p:pic>
    </p:spTree>
    <p:extLst>
      <p:ext uri="{BB962C8B-B14F-4D97-AF65-F5344CB8AC3E}">
        <p14:creationId xmlns:p14="http://schemas.microsoft.com/office/powerpoint/2010/main" val="175697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par>
                                <p:cTn id="18" presetID="53" presetClass="entr" presetSubtype="16"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barn(inVertical)">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barn(inVertical)">
                                      <p:cBhvr>
                                        <p:cTn id="35" dur="500"/>
                                        <p:tgtEl>
                                          <p:spTgt spid="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barn(inVertical)">
                                      <p:cBhvr>
                                        <p:cTn id="40" dur="500"/>
                                        <p:tgtEl>
                                          <p:spTgt spid="2">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Effect transition="in" filter="barn(inVertical)">
                                      <p:cBhvr>
                                        <p:cTn id="45" dur="500"/>
                                        <p:tgtEl>
                                          <p:spTgt spid="2">
                                            <p:txEl>
                                              <p:pRg st="7" end="7"/>
                                            </p:txEl>
                                          </p:spTgt>
                                        </p:tgtEl>
                                      </p:cBhvr>
                                    </p:animEffect>
                                  </p:childTnLst>
                                </p:cTn>
                              </p:par>
                              <p:par>
                                <p:cTn id="46" presetID="53" presetClass="entr" presetSubtype="16" fill="hold" nodeType="with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500" fill="hold"/>
                                        <p:tgtEl>
                                          <p:spTgt spid="5"/>
                                        </p:tgtEl>
                                        <p:attrNameLst>
                                          <p:attrName>ppt_w</p:attrName>
                                        </p:attrNameLst>
                                      </p:cBhvr>
                                      <p:tavLst>
                                        <p:tav tm="0">
                                          <p:val>
                                            <p:fltVal val="0"/>
                                          </p:val>
                                        </p:tav>
                                        <p:tav tm="100000">
                                          <p:val>
                                            <p:strVal val="#ppt_w"/>
                                          </p:val>
                                        </p:tav>
                                      </p:tavLst>
                                    </p:anim>
                                    <p:anim calcmode="lin" valueType="num">
                                      <p:cBhvr>
                                        <p:cTn id="49" dur="500" fill="hold"/>
                                        <p:tgtEl>
                                          <p:spTgt spid="5"/>
                                        </p:tgtEl>
                                        <p:attrNameLst>
                                          <p:attrName>ppt_h</p:attrName>
                                        </p:attrNameLst>
                                      </p:cBhvr>
                                      <p:tavLst>
                                        <p:tav tm="0">
                                          <p:val>
                                            <p:fltVal val="0"/>
                                          </p:val>
                                        </p:tav>
                                        <p:tav tm="100000">
                                          <p:val>
                                            <p:strVal val="#ppt_h"/>
                                          </p:val>
                                        </p:tav>
                                      </p:tavLst>
                                    </p:anim>
                                    <p:animEffect transition="in" filter="fade">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Diprotic Acids I</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800" dirty="0">
                <a:solidFill>
                  <a:srgbClr val="002060"/>
                </a:solidFill>
              </a:rPr>
              <a:t>Diprotic acids undergo the following </a:t>
            </a:r>
            <a:r>
              <a:rPr lang="en-US" sz="2800" dirty="0" err="1">
                <a:solidFill>
                  <a:srgbClr val="002060"/>
                </a:solidFill>
              </a:rPr>
              <a:t>equilibria</a:t>
            </a:r>
            <a:r>
              <a:rPr lang="en-US" sz="2800" dirty="0">
                <a:solidFill>
                  <a:srgbClr val="002060"/>
                </a:solidFill>
              </a:rPr>
              <a:t>:</a:t>
            </a:r>
          </a:p>
          <a:p>
            <a:r>
              <a:rPr lang="en-US" sz="2800" dirty="0">
                <a:solidFill>
                  <a:srgbClr val="002060"/>
                </a:solidFill>
              </a:rPr>
              <a:t> </a:t>
            </a:r>
          </a:p>
          <a:p>
            <a:pPr lvl="1">
              <a:buFont typeface="Arial" panose="020B0604020202020204" pitchFamily="34" charset="0"/>
              <a:buChar char="•"/>
            </a:pPr>
            <a:r>
              <a:rPr lang="en-US" dirty="0">
                <a:solidFill>
                  <a:srgbClr val="C00000"/>
                </a:solidFill>
              </a:rPr>
              <a:t>H</a:t>
            </a:r>
            <a:r>
              <a:rPr lang="en-US" baseline="-25000" dirty="0">
                <a:solidFill>
                  <a:srgbClr val="C00000"/>
                </a:solidFill>
              </a:rPr>
              <a:t>2</a:t>
            </a:r>
            <a:r>
              <a:rPr lang="en-US" dirty="0">
                <a:solidFill>
                  <a:srgbClr val="C00000"/>
                </a:solidFill>
              </a:rPr>
              <a:t>L</a:t>
            </a:r>
            <a:r>
              <a:rPr lang="en-US" baseline="30000" dirty="0">
                <a:solidFill>
                  <a:srgbClr val="C00000"/>
                </a:solidFill>
              </a:rPr>
              <a:t>+</a:t>
            </a:r>
            <a:r>
              <a:rPr lang="en-US" dirty="0">
                <a:solidFill>
                  <a:srgbClr val="C00000"/>
                </a:solidFill>
              </a:rPr>
              <a:t>	 	</a:t>
            </a:r>
            <a:r>
              <a:rPr lang="en-US" dirty="0">
                <a:solidFill>
                  <a:srgbClr val="002060"/>
                </a:solidFill>
              </a:rPr>
              <a:t>HL</a:t>
            </a:r>
            <a:r>
              <a:rPr lang="en-US" dirty="0">
                <a:solidFill>
                  <a:srgbClr val="C00000"/>
                </a:solidFill>
              </a:rPr>
              <a:t> + H</a:t>
            </a:r>
            <a:r>
              <a:rPr lang="en-US" baseline="30000" dirty="0">
                <a:solidFill>
                  <a:srgbClr val="C00000"/>
                </a:solidFill>
              </a:rPr>
              <a:t>+</a:t>
            </a:r>
            <a:r>
              <a:rPr lang="en-US" dirty="0">
                <a:solidFill>
                  <a:srgbClr val="C00000"/>
                </a:solidFill>
              </a:rPr>
              <a:t>		</a:t>
            </a:r>
            <a:r>
              <a:rPr lang="en-US" b="1" dirty="0">
                <a:solidFill>
                  <a:srgbClr val="002060"/>
                </a:solidFill>
              </a:rPr>
              <a:t>K</a:t>
            </a:r>
            <a:r>
              <a:rPr lang="en-US" b="1" baseline="-25000" dirty="0">
                <a:solidFill>
                  <a:srgbClr val="002060"/>
                </a:solidFill>
              </a:rPr>
              <a:t>a1</a:t>
            </a:r>
          </a:p>
          <a:p>
            <a:pPr lvl="1">
              <a:buFont typeface="Arial" panose="020B0604020202020204" pitchFamily="34" charset="0"/>
              <a:buChar char="•"/>
            </a:pPr>
            <a:r>
              <a:rPr lang="en-US" dirty="0" smtClean="0">
                <a:solidFill>
                  <a:srgbClr val="002060"/>
                </a:solidFill>
              </a:rPr>
              <a:t>HL</a:t>
            </a:r>
            <a:r>
              <a:rPr lang="en-US" dirty="0">
                <a:solidFill>
                  <a:srgbClr val="C00000"/>
                </a:solidFill>
              </a:rPr>
              <a:t>	 	</a:t>
            </a:r>
            <a:r>
              <a:rPr lang="en-US" dirty="0" smtClean="0">
                <a:solidFill>
                  <a:srgbClr val="006600"/>
                </a:solidFill>
              </a:rPr>
              <a:t>L</a:t>
            </a:r>
            <a:r>
              <a:rPr lang="en-US" baseline="30000" dirty="0" smtClean="0">
                <a:solidFill>
                  <a:srgbClr val="006600"/>
                </a:solidFill>
              </a:rPr>
              <a:t>-</a:t>
            </a:r>
            <a:r>
              <a:rPr lang="en-US" dirty="0" smtClean="0">
                <a:solidFill>
                  <a:srgbClr val="C00000"/>
                </a:solidFill>
              </a:rPr>
              <a:t>   + </a:t>
            </a:r>
            <a:r>
              <a:rPr lang="en-US" dirty="0">
                <a:solidFill>
                  <a:srgbClr val="C00000"/>
                </a:solidFill>
              </a:rPr>
              <a:t>H</a:t>
            </a:r>
            <a:r>
              <a:rPr lang="en-US" baseline="30000" dirty="0">
                <a:solidFill>
                  <a:srgbClr val="C00000"/>
                </a:solidFill>
              </a:rPr>
              <a:t>+</a:t>
            </a:r>
            <a:r>
              <a:rPr lang="en-US" dirty="0">
                <a:solidFill>
                  <a:srgbClr val="C00000"/>
                </a:solidFill>
              </a:rPr>
              <a:t>	</a:t>
            </a:r>
            <a:r>
              <a:rPr lang="en-US" dirty="0" smtClean="0">
                <a:solidFill>
                  <a:srgbClr val="C00000"/>
                </a:solidFill>
              </a:rPr>
              <a:t>	</a:t>
            </a:r>
            <a:r>
              <a:rPr lang="en-US" b="1" dirty="0" smtClean="0">
                <a:solidFill>
                  <a:srgbClr val="002060"/>
                </a:solidFill>
              </a:rPr>
              <a:t>K</a:t>
            </a:r>
            <a:r>
              <a:rPr lang="en-US" b="1" baseline="-25000" dirty="0" smtClean="0">
                <a:solidFill>
                  <a:srgbClr val="002060"/>
                </a:solidFill>
              </a:rPr>
              <a:t>a2</a:t>
            </a:r>
            <a:endParaRPr lang="en-US" b="1" baseline="-25000" dirty="0">
              <a:solidFill>
                <a:srgbClr val="002060"/>
              </a:solidFill>
            </a:endParaRPr>
          </a:p>
          <a:p>
            <a:endParaRPr lang="en-US" sz="2800" dirty="0">
              <a:solidFill>
                <a:schemeClr val="bg1"/>
              </a:solidFill>
            </a:endParaRPr>
          </a:p>
          <a:p>
            <a:r>
              <a:rPr lang="en-US" sz="2800" dirty="0"/>
              <a:t>Three possible forms </a:t>
            </a:r>
            <a:r>
              <a:rPr lang="en-US" sz="2800" dirty="0" smtClean="0"/>
              <a:t>in solution: </a:t>
            </a:r>
            <a:r>
              <a:rPr lang="en-US" sz="2800" dirty="0">
                <a:solidFill>
                  <a:srgbClr val="C00000"/>
                </a:solidFill>
              </a:rPr>
              <a:t>H</a:t>
            </a:r>
            <a:r>
              <a:rPr lang="en-US" sz="2800" baseline="-25000" dirty="0">
                <a:solidFill>
                  <a:srgbClr val="C00000"/>
                </a:solidFill>
              </a:rPr>
              <a:t>2</a:t>
            </a:r>
            <a:r>
              <a:rPr lang="en-US" sz="2800" dirty="0">
                <a:solidFill>
                  <a:srgbClr val="C00000"/>
                </a:solidFill>
              </a:rPr>
              <a:t>L</a:t>
            </a:r>
            <a:r>
              <a:rPr lang="en-US" sz="2800" baseline="30000" dirty="0">
                <a:solidFill>
                  <a:srgbClr val="C00000"/>
                </a:solidFill>
              </a:rPr>
              <a:t>+</a:t>
            </a:r>
            <a:r>
              <a:rPr lang="en-US" sz="2800" dirty="0"/>
              <a:t>,</a:t>
            </a:r>
            <a:r>
              <a:rPr lang="en-US" sz="2800" dirty="0">
                <a:solidFill>
                  <a:schemeClr val="bg1"/>
                </a:solidFill>
              </a:rPr>
              <a:t> </a:t>
            </a:r>
            <a:r>
              <a:rPr lang="en-US" sz="2800" dirty="0">
                <a:solidFill>
                  <a:srgbClr val="002060"/>
                </a:solidFill>
              </a:rPr>
              <a:t>HL</a:t>
            </a:r>
            <a:r>
              <a:rPr lang="en-US" sz="2800" dirty="0"/>
              <a:t>,</a:t>
            </a:r>
            <a:r>
              <a:rPr lang="en-US" sz="2800" dirty="0">
                <a:solidFill>
                  <a:schemeClr val="bg1"/>
                </a:solidFill>
              </a:rPr>
              <a:t> </a:t>
            </a:r>
            <a:r>
              <a:rPr lang="en-US" sz="2800" dirty="0" smtClean="0">
                <a:solidFill>
                  <a:srgbClr val="006600"/>
                </a:solidFill>
              </a:rPr>
              <a:t>L</a:t>
            </a:r>
            <a:r>
              <a:rPr lang="en-US" sz="2800" baseline="30000" dirty="0" smtClean="0">
                <a:solidFill>
                  <a:srgbClr val="006600"/>
                </a:solidFill>
              </a:rPr>
              <a:t>-</a:t>
            </a:r>
            <a:endParaRPr lang="en-US" sz="2800" dirty="0">
              <a:solidFill>
                <a:srgbClr val="006600"/>
              </a:solidFill>
            </a:endParaRPr>
          </a:p>
          <a:p>
            <a:r>
              <a:rPr lang="en-US" sz="2800" dirty="0" smtClean="0"/>
              <a:t>The </a:t>
            </a:r>
            <a:r>
              <a:rPr lang="en-US" sz="2800" dirty="0"/>
              <a:t>solution </a:t>
            </a:r>
            <a:r>
              <a:rPr lang="en-US" sz="2800" dirty="0" smtClean="0"/>
              <a:t>contains all three species at any </a:t>
            </a:r>
            <a:r>
              <a:rPr lang="en-US" sz="2800" dirty="0"/>
              <a:t>given </a:t>
            </a:r>
            <a:r>
              <a:rPr lang="en-US" sz="2800" dirty="0" smtClean="0"/>
              <a:t>time. The individual concentration depends on the </a:t>
            </a:r>
            <a:br>
              <a:rPr lang="en-US" sz="2800" dirty="0" smtClean="0"/>
            </a:br>
            <a:r>
              <a:rPr lang="en-US" sz="2800" dirty="0" smtClean="0"/>
              <a:t>pH-value.</a:t>
            </a:r>
            <a:endParaRPr lang="en-US" sz="2800" dirty="0"/>
          </a:p>
          <a:p>
            <a:endParaRPr lang="en-US" dirty="0"/>
          </a:p>
        </p:txBody>
      </p:sp>
      <p:cxnSp>
        <p:nvCxnSpPr>
          <p:cNvPr id="5" name="Straight Arrow Connector 4"/>
          <p:cNvCxnSpPr/>
          <p:nvPr/>
        </p:nvCxnSpPr>
        <p:spPr>
          <a:xfrm>
            <a:off x="2194560" y="2926080"/>
            <a:ext cx="762000"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194560" y="3429000"/>
            <a:ext cx="762000"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87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barn(inVertical)">
                                      <p:cBhvr>
                                        <p:cTn id="7" dur="500"/>
                                        <p:tgtEl>
                                          <p:spTgt spid="2">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barn(inVertical)">
                                      <p:cBhvr>
                                        <p:cTn id="1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Diprotic Acids </a:t>
            </a:r>
            <a:r>
              <a:rPr lang="en-US" dirty="0" smtClean="0">
                <a:solidFill>
                  <a:srgbClr val="002060"/>
                </a:solidFill>
              </a:rPr>
              <a:t>II</a:t>
            </a:r>
            <a:endParaRPr lang="en-US" dirty="0"/>
          </a:p>
        </p:txBody>
      </p:sp>
      <p:sp>
        <p:nvSpPr>
          <p:cNvPr id="2" name="Content Placeholder 1"/>
          <p:cNvSpPr>
            <a:spLocks noGrp="1"/>
          </p:cNvSpPr>
          <p:nvPr>
            <p:ph idx="1"/>
          </p:nvPr>
        </p:nvSpPr>
        <p:spPr>
          <a:xfrm>
            <a:off x="373616" y="1524000"/>
            <a:ext cx="8229600" cy="4572000"/>
          </a:xfrm>
        </p:spPr>
        <p:txBody>
          <a:bodyPr>
            <a:normAutofit/>
          </a:bodyPr>
          <a:lstStyle/>
          <a:p>
            <a:r>
              <a:rPr lang="en-US" sz="1800" b="1" dirty="0" smtClean="0"/>
              <a:t>Example: Bicarbonate buffer system</a:t>
            </a:r>
          </a:p>
          <a:p>
            <a:pPr lvl="1">
              <a:buFont typeface="Arial" panose="020B0604020202020204" pitchFamily="34" charset="0"/>
              <a:buChar char="•"/>
            </a:pPr>
            <a:r>
              <a:rPr lang="en-US" sz="1800" dirty="0" smtClean="0">
                <a:solidFill>
                  <a:srgbClr val="002060"/>
                </a:solidFill>
              </a:rPr>
              <a:t>pH&lt;6.37: [H</a:t>
            </a:r>
            <a:r>
              <a:rPr lang="en-US" sz="1800" baseline="-25000" dirty="0" smtClean="0">
                <a:solidFill>
                  <a:srgbClr val="002060"/>
                </a:solidFill>
              </a:rPr>
              <a:t>2</a:t>
            </a:r>
            <a:r>
              <a:rPr lang="en-US" sz="1800" dirty="0" smtClean="0">
                <a:solidFill>
                  <a:srgbClr val="002060"/>
                </a:solidFill>
              </a:rPr>
              <a:t>CO</a:t>
            </a:r>
            <a:r>
              <a:rPr lang="en-US" sz="1800" baseline="-25000" dirty="0" smtClean="0">
                <a:solidFill>
                  <a:srgbClr val="002060"/>
                </a:solidFill>
              </a:rPr>
              <a:t>3</a:t>
            </a:r>
            <a:r>
              <a:rPr lang="en-US" sz="1800" dirty="0" smtClean="0">
                <a:solidFill>
                  <a:srgbClr val="002060"/>
                </a:solidFill>
              </a:rPr>
              <a:t>] &gt; [HCO</a:t>
            </a:r>
            <a:r>
              <a:rPr lang="en-US" sz="1800" baseline="-25000" dirty="0" smtClean="0">
                <a:solidFill>
                  <a:srgbClr val="002060"/>
                </a:solidFill>
              </a:rPr>
              <a:t>3</a:t>
            </a:r>
            <a:r>
              <a:rPr lang="en-US" sz="1800" baseline="30000" dirty="0" smtClean="0">
                <a:solidFill>
                  <a:srgbClr val="002060"/>
                </a:solidFill>
              </a:rPr>
              <a:t>-</a:t>
            </a:r>
            <a:r>
              <a:rPr lang="en-US" sz="1800" dirty="0" smtClean="0">
                <a:solidFill>
                  <a:srgbClr val="002060"/>
                </a:solidFill>
              </a:rPr>
              <a:t>] &gt;&gt;&gt; [CO</a:t>
            </a:r>
            <a:r>
              <a:rPr lang="en-US" sz="1800" baseline="-25000" dirty="0" smtClean="0">
                <a:solidFill>
                  <a:srgbClr val="002060"/>
                </a:solidFill>
              </a:rPr>
              <a:t>3</a:t>
            </a:r>
            <a:r>
              <a:rPr lang="en-US" sz="1800" baseline="30000" dirty="0" smtClean="0">
                <a:solidFill>
                  <a:srgbClr val="002060"/>
                </a:solidFill>
              </a:rPr>
              <a:t>2-</a:t>
            </a:r>
            <a:r>
              <a:rPr lang="en-US" sz="1800" dirty="0" smtClean="0">
                <a:solidFill>
                  <a:srgbClr val="002060"/>
                </a:solidFill>
              </a:rPr>
              <a:t>]</a:t>
            </a:r>
          </a:p>
          <a:p>
            <a:pPr lvl="1">
              <a:buFont typeface="Arial" panose="020B0604020202020204" pitchFamily="34" charset="0"/>
              <a:buChar char="•"/>
            </a:pPr>
            <a:r>
              <a:rPr lang="en-US" sz="1800" dirty="0" smtClean="0">
                <a:solidFill>
                  <a:srgbClr val="002060"/>
                </a:solidFill>
              </a:rPr>
              <a:t>pH=6.37: [H</a:t>
            </a:r>
            <a:r>
              <a:rPr lang="en-US" sz="1800" baseline="-25000" dirty="0" smtClean="0">
                <a:solidFill>
                  <a:srgbClr val="002060"/>
                </a:solidFill>
              </a:rPr>
              <a:t>2</a:t>
            </a:r>
            <a:r>
              <a:rPr lang="en-US" sz="1800" dirty="0" smtClean="0">
                <a:solidFill>
                  <a:srgbClr val="002060"/>
                </a:solidFill>
              </a:rPr>
              <a:t>CO</a:t>
            </a:r>
            <a:r>
              <a:rPr lang="en-US" sz="1800" baseline="-25000" dirty="0" smtClean="0">
                <a:solidFill>
                  <a:srgbClr val="002060"/>
                </a:solidFill>
              </a:rPr>
              <a:t>3</a:t>
            </a:r>
            <a:r>
              <a:rPr lang="en-US" sz="1800" dirty="0" smtClean="0">
                <a:solidFill>
                  <a:srgbClr val="002060"/>
                </a:solidFill>
              </a:rPr>
              <a:t>]=[HCO</a:t>
            </a:r>
            <a:r>
              <a:rPr lang="en-US" sz="1800" baseline="-25000" dirty="0" smtClean="0">
                <a:solidFill>
                  <a:srgbClr val="002060"/>
                </a:solidFill>
              </a:rPr>
              <a:t>3</a:t>
            </a:r>
            <a:r>
              <a:rPr lang="en-US" sz="1800" baseline="30000" dirty="0" smtClean="0">
                <a:solidFill>
                  <a:srgbClr val="002060"/>
                </a:solidFill>
              </a:rPr>
              <a:t>-</a:t>
            </a:r>
            <a:r>
              <a:rPr lang="en-US" sz="1800" dirty="0" smtClean="0">
                <a:solidFill>
                  <a:srgbClr val="002060"/>
                </a:solidFill>
              </a:rPr>
              <a:t>]</a:t>
            </a:r>
          </a:p>
          <a:p>
            <a:pPr lvl="1">
              <a:buFont typeface="Arial" panose="020B0604020202020204" pitchFamily="34" charset="0"/>
              <a:buChar char="•"/>
            </a:pPr>
            <a:r>
              <a:rPr lang="en-US" sz="1800" dirty="0" smtClean="0">
                <a:solidFill>
                  <a:srgbClr val="002060"/>
                </a:solidFill>
              </a:rPr>
              <a:t>6.37&lt;pH&lt;8.35: </a:t>
            </a:r>
            <a:r>
              <a:rPr lang="en-US" sz="1800" dirty="0">
                <a:solidFill>
                  <a:srgbClr val="002060"/>
                </a:solidFill>
              </a:rPr>
              <a:t>[HCO</a:t>
            </a:r>
            <a:r>
              <a:rPr lang="en-US" sz="1800" baseline="-25000" dirty="0">
                <a:solidFill>
                  <a:srgbClr val="002060"/>
                </a:solidFill>
              </a:rPr>
              <a:t>3</a:t>
            </a:r>
            <a:r>
              <a:rPr lang="en-US" sz="1800" baseline="30000" dirty="0">
                <a:solidFill>
                  <a:srgbClr val="002060"/>
                </a:solidFill>
              </a:rPr>
              <a:t>-</a:t>
            </a:r>
            <a:r>
              <a:rPr lang="en-US" sz="1800" dirty="0" smtClean="0">
                <a:solidFill>
                  <a:srgbClr val="002060"/>
                </a:solidFill>
              </a:rPr>
              <a:t>] &gt; </a:t>
            </a:r>
            <a:r>
              <a:rPr lang="en-US" sz="1800" dirty="0">
                <a:solidFill>
                  <a:srgbClr val="002060"/>
                </a:solidFill>
              </a:rPr>
              <a:t>[H</a:t>
            </a:r>
            <a:r>
              <a:rPr lang="en-US" sz="1800" baseline="-25000" dirty="0">
                <a:solidFill>
                  <a:srgbClr val="002060"/>
                </a:solidFill>
              </a:rPr>
              <a:t>2</a:t>
            </a:r>
            <a:r>
              <a:rPr lang="en-US" sz="1800" dirty="0">
                <a:solidFill>
                  <a:srgbClr val="002060"/>
                </a:solidFill>
              </a:rPr>
              <a:t>CO</a:t>
            </a:r>
            <a:r>
              <a:rPr lang="en-US" sz="1800" baseline="-25000" dirty="0">
                <a:solidFill>
                  <a:srgbClr val="002060"/>
                </a:solidFill>
              </a:rPr>
              <a:t>3</a:t>
            </a:r>
            <a:r>
              <a:rPr lang="en-US" sz="1800" dirty="0" smtClean="0">
                <a:solidFill>
                  <a:srgbClr val="002060"/>
                </a:solidFill>
              </a:rPr>
              <a:t>] &gt;&gt; </a:t>
            </a:r>
            <a:r>
              <a:rPr lang="en-US" sz="1800" dirty="0">
                <a:solidFill>
                  <a:srgbClr val="002060"/>
                </a:solidFill>
              </a:rPr>
              <a:t>[CO</a:t>
            </a:r>
            <a:r>
              <a:rPr lang="en-US" sz="1800" baseline="-25000" dirty="0">
                <a:solidFill>
                  <a:srgbClr val="002060"/>
                </a:solidFill>
              </a:rPr>
              <a:t>3</a:t>
            </a:r>
            <a:r>
              <a:rPr lang="en-US" sz="1800" baseline="30000" dirty="0">
                <a:solidFill>
                  <a:srgbClr val="002060"/>
                </a:solidFill>
              </a:rPr>
              <a:t>2-</a:t>
            </a:r>
            <a:r>
              <a:rPr lang="en-US" sz="1800" dirty="0">
                <a:solidFill>
                  <a:srgbClr val="002060"/>
                </a:solidFill>
              </a:rPr>
              <a:t>]</a:t>
            </a:r>
          </a:p>
          <a:p>
            <a:pPr lvl="1">
              <a:buFont typeface="Arial" panose="020B0604020202020204" pitchFamily="34" charset="0"/>
              <a:buChar char="•"/>
            </a:pPr>
            <a:r>
              <a:rPr lang="en-US" sz="1800" dirty="0" smtClean="0">
                <a:solidFill>
                  <a:srgbClr val="002060"/>
                </a:solidFill>
              </a:rPr>
              <a:t>8.35&lt;pH&lt;10.32: </a:t>
            </a:r>
            <a:r>
              <a:rPr lang="en-US" sz="1800" dirty="0">
                <a:solidFill>
                  <a:srgbClr val="002060"/>
                </a:solidFill>
              </a:rPr>
              <a:t>[HCO</a:t>
            </a:r>
            <a:r>
              <a:rPr lang="en-US" sz="1800" baseline="-25000" dirty="0">
                <a:solidFill>
                  <a:srgbClr val="002060"/>
                </a:solidFill>
              </a:rPr>
              <a:t>3</a:t>
            </a:r>
            <a:r>
              <a:rPr lang="en-US" sz="1800" baseline="30000" dirty="0">
                <a:solidFill>
                  <a:srgbClr val="002060"/>
                </a:solidFill>
              </a:rPr>
              <a:t>-</a:t>
            </a:r>
            <a:r>
              <a:rPr lang="en-US" sz="1800" dirty="0">
                <a:solidFill>
                  <a:srgbClr val="002060"/>
                </a:solidFill>
              </a:rPr>
              <a:t>] &gt; [CO</a:t>
            </a:r>
            <a:r>
              <a:rPr lang="en-US" sz="1800" baseline="-25000" dirty="0">
                <a:solidFill>
                  <a:srgbClr val="002060"/>
                </a:solidFill>
              </a:rPr>
              <a:t>3</a:t>
            </a:r>
            <a:r>
              <a:rPr lang="en-US" sz="1800" baseline="30000" dirty="0">
                <a:solidFill>
                  <a:srgbClr val="002060"/>
                </a:solidFill>
              </a:rPr>
              <a:t>2-</a:t>
            </a:r>
            <a:r>
              <a:rPr lang="en-US" sz="1800" dirty="0" smtClean="0">
                <a:solidFill>
                  <a:srgbClr val="002060"/>
                </a:solidFill>
              </a:rPr>
              <a:t>]</a:t>
            </a:r>
            <a:r>
              <a:rPr lang="en-US" sz="1800" dirty="0">
                <a:solidFill>
                  <a:srgbClr val="002060"/>
                </a:solidFill>
              </a:rPr>
              <a:t> </a:t>
            </a:r>
            <a:r>
              <a:rPr lang="en-US" sz="1800" dirty="0" smtClean="0">
                <a:solidFill>
                  <a:srgbClr val="002060"/>
                </a:solidFill>
              </a:rPr>
              <a:t>&gt;&gt; [</a:t>
            </a:r>
            <a:r>
              <a:rPr lang="en-US" sz="1800" dirty="0">
                <a:solidFill>
                  <a:srgbClr val="002060"/>
                </a:solidFill>
              </a:rPr>
              <a:t>H</a:t>
            </a:r>
            <a:r>
              <a:rPr lang="en-US" sz="1800" baseline="-25000" dirty="0">
                <a:solidFill>
                  <a:srgbClr val="002060"/>
                </a:solidFill>
              </a:rPr>
              <a:t>2</a:t>
            </a:r>
            <a:r>
              <a:rPr lang="en-US" sz="1800" dirty="0">
                <a:solidFill>
                  <a:srgbClr val="002060"/>
                </a:solidFill>
              </a:rPr>
              <a:t>CO</a:t>
            </a:r>
            <a:r>
              <a:rPr lang="en-US" sz="1800" baseline="-25000" dirty="0">
                <a:solidFill>
                  <a:srgbClr val="002060"/>
                </a:solidFill>
              </a:rPr>
              <a:t>3</a:t>
            </a:r>
            <a:r>
              <a:rPr lang="en-US" sz="1800" dirty="0">
                <a:solidFill>
                  <a:srgbClr val="002060"/>
                </a:solidFill>
              </a:rPr>
              <a:t>] </a:t>
            </a:r>
          </a:p>
          <a:p>
            <a:pPr lvl="1">
              <a:buFont typeface="Arial" panose="020B0604020202020204" pitchFamily="34" charset="0"/>
              <a:buChar char="•"/>
            </a:pPr>
            <a:r>
              <a:rPr lang="en-US" sz="1800" dirty="0" smtClean="0">
                <a:solidFill>
                  <a:srgbClr val="002060"/>
                </a:solidFill>
              </a:rPr>
              <a:t>pH=10.32: [HCO</a:t>
            </a:r>
            <a:r>
              <a:rPr lang="en-US" sz="1800" baseline="-25000" dirty="0" smtClean="0">
                <a:solidFill>
                  <a:srgbClr val="002060"/>
                </a:solidFill>
              </a:rPr>
              <a:t>3</a:t>
            </a:r>
            <a:r>
              <a:rPr lang="en-US" sz="1800" baseline="30000" dirty="0" smtClean="0">
                <a:solidFill>
                  <a:srgbClr val="002060"/>
                </a:solidFill>
              </a:rPr>
              <a:t>-</a:t>
            </a:r>
            <a:r>
              <a:rPr lang="en-US" sz="1800" dirty="0" smtClean="0">
                <a:solidFill>
                  <a:srgbClr val="002060"/>
                </a:solidFill>
              </a:rPr>
              <a:t>]=[CO</a:t>
            </a:r>
            <a:r>
              <a:rPr lang="en-US" sz="1800" baseline="-25000" dirty="0" smtClean="0">
                <a:solidFill>
                  <a:srgbClr val="002060"/>
                </a:solidFill>
              </a:rPr>
              <a:t>3</a:t>
            </a:r>
            <a:r>
              <a:rPr lang="en-US" sz="1800" baseline="30000" dirty="0" smtClean="0">
                <a:solidFill>
                  <a:srgbClr val="002060"/>
                </a:solidFill>
              </a:rPr>
              <a:t>2-</a:t>
            </a:r>
            <a:r>
              <a:rPr lang="en-US" sz="1800" dirty="0" smtClean="0">
                <a:solidFill>
                  <a:srgbClr val="002060"/>
                </a:solidFill>
              </a:rPr>
              <a:t>]</a:t>
            </a:r>
          </a:p>
          <a:p>
            <a:pPr lvl="1">
              <a:buFont typeface="Arial" panose="020B0604020202020204" pitchFamily="34" charset="0"/>
              <a:buChar char="•"/>
            </a:pPr>
            <a:r>
              <a:rPr lang="en-US" sz="1800" dirty="0" smtClean="0">
                <a:solidFill>
                  <a:srgbClr val="002060"/>
                </a:solidFill>
              </a:rPr>
              <a:t>pH&gt;10.32: </a:t>
            </a:r>
            <a:r>
              <a:rPr lang="en-US" sz="1800" dirty="0">
                <a:solidFill>
                  <a:srgbClr val="002060"/>
                </a:solidFill>
              </a:rPr>
              <a:t>[CO</a:t>
            </a:r>
            <a:r>
              <a:rPr lang="en-US" sz="1800" baseline="-25000" dirty="0">
                <a:solidFill>
                  <a:srgbClr val="002060"/>
                </a:solidFill>
              </a:rPr>
              <a:t>3</a:t>
            </a:r>
            <a:r>
              <a:rPr lang="en-US" sz="1800" baseline="30000" dirty="0">
                <a:solidFill>
                  <a:srgbClr val="002060"/>
                </a:solidFill>
              </a:rPr>
              <a:t>2-</a:t>
            </a:r>
            <a:r>
              <a:rPr lang="en-US" sz="1800" dirty="0">
                <a:solidFill>
                  <a:srgbClr val="002060"/>
                </a:solidFill>
              </a:rPr>
              <a:t>] </a:t>
            </a:r>
            <a:r>
              <a:rPr lang="en-US" sz="1800" dirty="0" smtClean="0">
                <a:solidFill>
                  <a:srgbClr val="002060"/>
                </a:solidFill>
              </a:rPr>
              <a:t>&gt; </a:t>
            </a:r>
            <a:r>
              <a:rPr lang="en-US" sz="1800" dirty="0">
                <a:solidFill>
                  <a:srgbClr val="002060"/>
                </a:solidFill>
              </a:rPr>
              <a:t>[HCO</a:t>
            </a:r>
            <a:r>
              <a:rPr lang="en-US" sz="1800" baseline="-25000" dirty="0">
                <a:solidFill>
                  <a:srgbClr val="002060"/>
                </a:solidFill>
              </a:rPr>
              <a:t>3</a:t>
            </a:r>
            <a:r>
              <a:rPr lang="en-US" sz="1800" baseline="30000" dirty="0">
                <a:solidFill>
                  <a:srgbClr val="002060"/>
                </a:solidFill>
              </a:rPr>
              <a:t>-</a:t>
            </a:r>
            <a:r>
              <a:rPr lang="en-US" sz="1800" dirty="0">
                <a:solidFill>
                  <a:srgbClr val="002060"/>
                </a:solidFill>
              </a:rPr>
              <a:t>] </a:t>
            </a:r>
            <a:r>
              <a:rPr lang="en-US" sz="1800" dirty="0" smtClean="0">
                <a:solidFill>
                  <a:srgbClr val="002060"/>
                </a:solidFill>
              </a:rPr>
              <a:t>&gt;&gt;&gt; </a:t>
            </a:r>
            <a:r>
              <a:rPr lang="en-US" sz="1800" dirty="0">
                <a:solidFill>
                  <a:srgbClr val="002060"/>
                </a:solidFill>
              </a:rPr>
              <a:t>[H</a:t>
            </a:r>
            <a:r>
              <a:rPr lang="en-US" sz="1800" baseline="-25000" dirty="0">
                <a:solidFill>
                  <a:srgbClr val="002060"/>
                </a:solidFill>
              </a:rPr>
              <a:t>2</a:t>
            </a:r>
            <a:r>
              <a:rPr lang="en-US" sz="1800" dirty="0">
                <a:solidFill>
                  <a:srgbClr val="002060"/>
                </a:solidFill>
              </a:rPr>
              <a:t>CO</a:t>
            </a:r>
            <a:r>
              <a:rPr lang="en-US" sz="1800" baseline="-25000" dirty="0">
                <a:solidFill>
                  <a:srgbClr val="002060"/>
                </a:solidFill>
              </a:rPr>
              <a:t>3</a:t>
            </a:r>
            <a:r>
              <a:rPr lang="en-US" sz="1800" dirty="0">
                <a:solidFill>
                  <a:srgbClr val="002060"/>
                </a:solidFill>
              </a:rPr>
              <a:t>] </a:t>
            </a:r>
          </a:p>
          <a:p>
            <a:r>
              <a:rPr lang="en-US" sz="2000" b="1" dirty="0" smtClean="0">
                <a:solidFill>
                  <a:srgbClr val="C00000"/>
                </a:solidFill>
              </a:rPr>
              <a:t>Relevance:</a:t>
            </a:r>
          </a:p>
          <a:p>
            <a:pPr lvl="1">
              <a:buFont typeface="Arial" panose="020B0604020202020204" pitchFamily="34" charset="0"/>
              <a:buChar char="•"/>
            </a:pPr>
            <a:r>
              <a:rPr lang="en-US" sz="1800" dirty="0" smtClean="0">
                <a:solidFill>
                  <a:srgbClr val="002060"/>
                </a:solidFill>
              </a:rPr>
              <a:t>pH-value of blood: 7.35-7.45</a:t>
            </a:r>
          </a:p>
          <a:p>
            <a:pPr lvl="2"/>
            <a:r>
              <a:rPr lang="en-US" sz="1600" dirty="0" smtClean="0">
                <a:solidFill>
                  <a:srgbClr val="006600"/>
                </a:solidFill>
              </a:rPr>
              <a:t>pH=7.4: 91.5% HCO</a:t>
            </a:r>
            <a:r>
              <a:rPr lang="en-US" sz="1600" baseline="-25000" dirty="0" smtClean="0">
                <a:solidFill>
                  <a:srgbClr val="006600"/>
                </a:solidFill>
              </a:rPr>
              <a:t>3</a:t>
            </a:r>
            <a:r>
              <a:rPr lang="en-US" sz="1600" baseline="30000" dirty="0" smtClean="0">
                <a:solidFill>
                  <a:srgbClr val="006600"/>
                </a:solidFill>
              </a:rPr>
              <a:t>-</a:t>
            </a:r>
            <a:r>
              <a:rPr lang="en-US" sz="1600" dirty="0" smtClean="0">
                <a:solidFill>
                  <a:srgbClr val="006600"/>
                </a:solidFill>
              </a:rPr>
              <a:t>/8.5 % H</a:t>
            </a:r>
            <a:r>
              <a:rPr lang="en-US" sz="1600" baseline="-25000" dirty="0" smtClean="0">
                <a:solidFill>
                  <a:srgbClr val="006600"/>
                </a:solidFill>
              </a:rPr>
              <a:t>2</a:t>
            </a:r>
            <a:r>
              <a:rPr lang="en-US" sz="1600" dirty="0" smtClean="0">
                <a:solidFill>
                  <a:srgbClr val="006600"/>
                </a:solidFill>
              </a:rPr>
              <a:t>CO</a:t>
            </a:r>
            <a:r>
              <a:rPr lang="en-US" sz="1600" baseline="-25000" dirty="0" smtClean="0">
                <a:solidFill>
                  <a:srgbClr val="006600"/>
                </a:solidFill>
              </a:rPr>
              <a:t>3</a:t>
            </a:r>
            <a:r>
              <a:rPr lang="en-US" sz="1600" dirty="0" smtClean="0">
                <a:solidFill>
                  <a:srgbClr val="006600"/>
                </a:solidFill>
              </a:rPr>
              <a:t> </a:t>
            </a:r>
            <a:endParaRPr lang="en-US" sz="1600" dirty="0">
              <a:solidFill>
                <a:srgbClr val="006600"/>
              </a:solidFill>
            </a:endParaRPr>
          </a:p>
        </p:txBody>
      </p:sp>
      <p:sp>
        <p:nvSpPr>
          <p:cNvPr id="4" name="AutoShape 2" descr="data:image/jpeg;base64,/9j/4AAQSkZJRgABAQAAAQABAAD/2wCEAAkGBhQSERUUExAQFRUWGB8XGBgYGCEZHBgcGBwbGR0bFhoaHCYfGBwkGxcYHy8iIycqLC0sFR8xNTAqNSYrLCkBCQoKDgwOGg8PGiwlHyQuLCwzLCotLCksKSosLCksNSwpLC4uKSkpLCoqNSwsLC8sLS8vNSkpKSw1LCwqLCwtLP/AABEIALQBGQMBIgACEQEDEQH/xAAbAAACAwEBAQAAAAAAAAAAAAAEBQACBgMBB//EAEoQAAEDAgMDBwYMBQMDBAMAAAECAxEABAUSIQYTMRQiIzM0QVEyYXOBsrMHJEJDUmJxcnSRobEVNVOCtMHD0WPE8BaSo9JEZJT/xAAZAQEAAwEBAAAAAAAAAAAAAAAAAQIDBAX/xAA1EQACAQIDBAkCBAcAAAAAAAAAAQIDERIhMQRRcYETIkFSYZGhsfAywSNCktEUM2KCouHx/9oADAMBAAIRAxEAPwD7jUqVKAlSudw0VJKQpSSRGZMSPskHWgsKZcRaNJ+cS0kc8k84JA551J14mgGNSk2G31w62F5bcaqESo+Sop8O/LPrrlg+Lv3AdIQwndvLZMlRktmJ4aT4VW5r0fih9UpHh+KXDq30BLA3Du6JlRzEttuyNNOtj+2ujN7cKdcby28oCTMq1zz5vq0xDo/FDipShF5cF5TWW3lKErmVa5ytMRHdu/1ri5itwLpFvkYlbS3c0q0Dam0REd+9Bn6tMQ6PxXmPalJ7i+uEONoy253hIBlWmVJV4a8I9dS7vbhCmk5bc7xeQaq05i1zw18iPXTEOj8V5jipWafxe+QpCTaWsuKyJ6dXEJUvXo/BB/Shb3a27t9biwCG5ALiHN4BJicoGbz+NV6RLW/kzdbHUf0uLe5Si3yV7vka+pWXe2yG4U80ph4JW22QkqBBdcQ3JkSIzg8O6Ka4jePNNOOlLRDaFLiSJygmJjThV0080c04ShLDNWe55DOpS+6uHkNqXDJypKolWsCY/Svbd95aEqhoZgDHO0kTUlA+pSXAcWdurZp8IaQHUBYSSTE90wJr3BMWduWQ6ENJBUtMEk9WtTczA45J9dAOalJ04uvI4tZYbQ0pSVKUTHN7/Nx4Vn2PhSt1qWlLiVZSILbTzgUCkGea3pqSIP0a2p7PVqq9ODfBNkNpG4qVh7L4T2HH1MlxpuMgSXA4jOpc6ZVoBTEJ1OhzeatGjEXS9ugGT0YczSYIKimOHmmairQqUv5kWuKsE0xrUpYu7eDqW4a5yFLmVaZC2IiO/efpXj986l1tvK0S4FGZOmQA8I1mayJGlSlb1+6l1trK1LgWZk6ZMvdGs5v0rliWLOsrt0FDSt+7ugZIynduOydNdGiI+t5qAc1KV39660lJKWjmWhHEjrFBE8O6Z9VBY7tQLQDeLZzKICUDMVGTBgJBOgk8O6KhtLNkOSirs0NSsa5tde7tTqcOG5AKgtboQSkCc2SCoSO6jbnFr9tClqtLQJQkqMPqJhIJMDda8Kqqiel/JlFUT0v5M0tSk+G3tw8y26E24DiEriVGM4ComNeNTDb64eaQ4E24C05olRifVU3LYvAcVK4WTxUgFQEyQY4aEjSfsrvVixKlSpQC5jaFhaXFJdSQ1OfQiInUSOcnQwRIMaTRGH4i2+gLaWFJPfBEEdxBAIPmIrPs7ILSFDetmWUW4lBjI0XFJUYWDnJc7iAMulMMD2f3DTiFOqUXXFOKUCQQVwISokq0jiTNAX2a7OPvue9XQWxXk3f41/26ps9giSwDvroc9zg8sfOL89BbIYMlSbrprkRePjR5Q4L4mDqfPQDXZrr8Q/Fj/GtqKsu13H3Wv2XSXZ7BUl6+6a6EXQGjy9fi9uZOup1/IDwomzwRJuXxvrrRLfzy51C+OtAMme2O+ga9t+g7j+as/hHve21cmsDTytwb666ls9cudVvcdfN+poN/BU/xNlO+uuyvGd8udHbcQDPDXh5h4UA7xPtFr99fulV7jHW2npz7h+l2I4IkP2w311qpfzy/6auGulTFcDSHLbprrV4jrl6dC8dNdOFAM8V6219MfcP1TH+DH4hv9zWcFw0txpBVdlzlK2utdhGXeozhXklRSnhPyz4UbieFlToZaLy1JAdJcuXEpTziExlkqUSlXmEeeqKpFq6OmWy1YvDJW7c8stLg3wiYA0pkXAQEvocZCVj6zzaRnHBQBUFa+FEDG1PWF227lFwy04h5IECcqoKZ4pKYProPFLQqS6FIecbYyqeCrtwEqSEvQ1A52TmqBVEkRpQ21+ywS2q7YdczKaLbmd1QztrBgqWTIyykx3hMVm2k8Uef7naoznTVKt/a8m09cN90r5XyTd95tcW7O76NfsmrYZ1LX3E/sKU4jgqDbuKD90Ru1EdMuDzSfGumHYEktNnfXfkJ+eX4Dz1ueScvg+/llp6FNA7PY21aYXv315W0OPSYk63DgAAGpJJqmwmCpVh1qrfXIlpJgPLA9QB0rJ7FYVy64yFx8M2K3JBWrnvLddiJPNyJg6TJPnrp2akqkm5/TFXfDcvFuyXG/YQ2OdltmDfpNzflwnfKWm1PNbbPAZkgnOSMqtT6tTWwwZIDl0AAAHwNPQs0gytW6VKcfuglV0Ws2/UkJzfKUSoCNP1rkzdMS5uV3763H1ISlu4nOUNt5lBWcJCAnLJUZnTwFbVen2nrJdXOyWUUvDsXi+bIVkH29g29iGINuoStC2bcKSRIIIfrOXaTg120W1ursQ1DwX0hYQpaspQRzsuc6jX/AIZC2CH1KS1iirh1tKnGg+mW0NKWlKlL3gBzFSsozEmDoINM8Owhi5h5Dt8UraA5zigCkkkpMmcwMgjuqaUqtBddXg9VdPerrWz7r90HZjPfpXcsKSoKSph0gjUEFVuQRUv+1232O+ymsPsxg/J8RcsFOPJQ02txgpdKJbeW2oICQZJSUuSrviYFae9wRIurcb661Dnzy50CeGtc+00ehqYVmtU96eafztyJTuML3tlt9x7/AGqF2o6/Dvxn/a3VcLzBEi7txvrrVDvzy503fAzSfb9lFqm1eLtyQm4OheWZPJrnKAZ0JVCZ8FGuZuyuw2krsO20xdS3WbNlZStTjanHAnNuUlYCFamJLmX/AI1rv/6UYtGJbR0hU0FuGSpfSoJJJOknWBSPCdklt24duFOpffuWlLyuqBylxGULymCoSoyPEeFaHGsNbQlKCu+cW4oBCEvqklHPmVKASBlkkn96yir9eX/DCCv+JPX2/wBjHansb/o1ftV9oeyXHoXPYVSC+tgtO5LWJKccQSpoXAlKAcsqUXMmp4AGTrpoaGxlxtVqpTbl4Q42vy3HPoKkcYBTBBB7xHfpfGjXpIml2Y7Fbegb9hNebLdjY+4KX7N4Gk2dsd9dCWWzo8sDyE8BOlebN4GlVoyd9dCUDg8sD1a1cuPcO8j+5ftqomhMKRlaAkmCoSTJMLVxJ4nz0XQEqVKlAZZja9ZS4S0iRbouUQo8HVLSEK01I3fEccw0FH4VtBnYdcdTl3K1IWEgqPMAJOQAqB18kZj5zNdhsxbQocnbhay4rTioggk+pStOGtGWFg2ygNtIShA4Af8AmtAZPANuLVLABU/OZzhbPni4s8Q14GhNk9tLZCbnMp/nXbyhFu8dFKkTDRg+Y6itVs12cffc96ugdi/Ju/xr/t0AnwDbW1S9ekqfhdyFCLd46cnYTrDWhlJ0OvfwIom024tRcvqzPwpLcfFn50C+I3WnGmmzfX4h+LH+NbUVZdruPutfsugETW3FrypxWZ+Cy2OzPzIW8Tpup7x/4KEf21tf4kyvM/lFq8k/F3pku25Gm6kiEnWI/MVqme2O+ga9t+grj+as/hHve21AK8Q24tS/bkKfhKlz8Wf721DQbrX1V7ie3Fqpy2IU/wA14k/FnxpuXhp0WupHCn2J9otfvr90qpi/W2vpz7h+gM+ranDxu05rrR5Tqfi7/lq3iz81qOevT/ig0bQ2cJU69dtuyUhTTdzwUZySpmSmRMGYMkRMVrsU6219MfcP1TH+DH4hv9zVMEToW01Fo/mfvcy+IY/hsZluXoSQhDg3VyA6NEJ3st886gEzJGhnhXl9tTapYu4cfJdQvKOTPpA5ihxLUDjxPh+T3bzsZ9Nb/wCSzR+0nY7n0LnsKqcEdbEPaKrWFyfz4vIxWDbYMNWTtutb5LYcQgm3d1QQckwglOh+VGg8Nae2G3doGmwVP6ISOzP9wH/SofFDuLx/wvLdRHdCmEGZ1kykitRhvUt/cT+wqtPS27L5yNttV6iqd9KXN6/5XMJsvt5asYUwFLdCkMD5h0pkDTnbvKRPfMVz+Dfay2Yw5pLm+S6SsuRbvKlZcVMqS2QT69OFcGEcossHsVFW7uE5nQAechhIcie4Z8g9YrX7B9iR6R737tejP8PZ4x77xcleK9cXocGrM/8A+oLN4ELW/CLovRyV5QVHBKhutOP6VxTillmWpm4umXEPqcQpNm6QneNthSCjdQpBAB1ymQCPE7TBPnvTr/0qYR1t16ce5ZrGG0VIK0XkTZGKO0rCnSU394i4Q2EOO8iWUuIWpSkjd7rmlBzQSPlHytYIwzaq2Yfbabcutw2zEKZfJUc3lFO68qcxJgTm49we4V/M770Vt/v0ant5/Dj3iql7TUawu1uC+27s3dgsYXbDam3Vd2Vyhx1PJlKUubZ0FSFqaQoSpAiEqWf04kU9vNuLU3LCgp+Ehyfiz/eExA3WtNsfwlu5cSw6CUOMPJUAYPl2+oPcQYPqpHsbiDjqbRLxl1lVwws+JZKUToTrAE+ea1l+Jsyd84O3KWatweK/FEdp1u9t7U3TCsz8JQ6D8WfnXdxA3UngaVbUbaW7t3Yol5TKXSt0bl1JCghSmjlLedWqVaAfsa2d72y3+49/tVjkHfX7V33LvwwjhOVi1ugTIOoUon/2ivOnnaJSpnaO/wC2Y1xvbi1UhACn9HmjrbPjQOJJ4teA4V5i+11m4ELD9y0ttUoWLV4xm5pCkqZhSTPDzCOFP9oOrb9Oz71FXx/qf72/eoq7VzRpNWZkrraa3ADvLrpLqUlK3OROwpBOaCgswMp4Ge8zM1wuNoLZpl5KHbko5MtsBTFxKlEE5lSyEgzmJP1jw79jtR2N/wBGr9qvtD2S49C57CqrgV7lejje5ntntuLVNpbpKn5Sy2DFs+RIQkaENQftFebO7cWqLVlJU/IQAYtnyPzDUGn+zHYrb0DfsJrzZbsbH3BVy4Rg74WylaZyqKlCQUmCokSFAEadxANG0Nh/kf3L9tVE0ADjN+pllTiGVvKEQ2kwVZlBMAnQcZ1001I413sn1LbQpTam1KSCUKIJQSJKSUkgkcNKz+0Vnc7/AHjCG7hK2dwplbpaDYUolToIBzSMqSIB5gg8ad4NZKZt2mlKzKQhKSrXXKANJJP5knxoDK4bi7qQ8XRdrSGUpUnKvMbkb5TqWzEpGVKACkhuYgya0eDsrRbJ1UpxSc8OLUYKudlKlSoBM5eE6eNFt4i0oKIdbIROchQOWOObXm+ur29yhxIUhaVpPApIUD6xpQGe2eduuTjK1bEZ3OLqx84v/pUHse5c5brK1bH44/MuqGufWIaMinmzXZx99z3q6C2K8m7/ABr/ALdACbPO3O+voatieVDNLqhB5Pb8Oi1ER4d9E2bt1yq4hq2nK3PSrjguI6Ku+zXX4h+LH+NbUVZdruPutfsugAGXbrlbnRWs7lrTeriM70a7n7aDfduf4mz0Vtm5K9A3qoje28yd1xmO7xp4z2x30DXtv0HcfzVn8I9722oDjiLt1v7aWracy46Vf9NXHotKmKu3W8tZateuMdKvjuXuPRaaTTDE+0Wv31+6VXuMdba+nPuH6AAxN263ttLVr1xjpV8dw9x6LTSarjbt1DMtWw6duIdWdZ9FTPFettfTH3D9Ux/gx+Ib/c0Aj22dueSHM1bAb1jg6omeUNRxaHfFHbQu3XJLiWrWNy5MOrmMh4DdVbbzsR9Nb/5LNH7S9jufQOewqgMt8INu+q0Lq2beWCFpKHFlWpCSAN2kQQYMnhWhsl3YbQNza6JSOtX4D/o0dizQVbupJgKbWCfAFJFLNjsa39g06okkJhZI1lGh0A80+us1lO2/7Ha7z2VPuytykrr1T8zB/BkX33Eupbt1C0t27duXFCCtOdfkpMnUAgjTgDoa1exLtzyNOVq2I3j3F1QPXuTwaPfNT4J7MN4WyQCM5W5qI8pao+3SPzo/YPsSfSPe/dr0Ntdqzh3er+nJ+bu+ZwR0KYM7ddNDVr1y5l1fHT/pVMKdut5cw1a9cJ6VfHcs8Oh10imOB/PenX/pXmEdbdenHuWa4ywhwty5/iV7DVtm3dvI3qoHXxB3Wvf3UWl265aeits24Gm9XEbxXfuq6YT/ADO+9Fbf79Gp7efw494qgA3nbrlTXRWs7p2OlXHlsT819lZXDTcM404wlm2AcSq8SAshIKwhpZzZCSVKROoGoPjW7f7W16F327ekm1dzub7DnM5TndXbqAAOZLqJAPeOe2jh4muzZOs5U+9F+a6y9rcyr3gO2d/cNjOtu3EMPgZXFk84Np06IayoR9vEVxesXrdOFtJatoTc83pF85RtrkkqlvmzKj36wOHBhty2tVxYJSSAt/KuBJKeY54eLYM/Vo/afr8O/Gf9rdV56zm2UWdRvcvn2OeOu3WRuWrXr2eDq+O9RHzXjVscdutzq1agZ2+Dqz84j/o0ftB1bfp2feoq2P8AUf3t+9RWhqLNpXbrkj+Zq1A3aph1ZPDu6Kr487dclflq1jdOTDqyfIVwG6o7ansb/o1ftV9oeyXHoXPYVQCvZt265HbQ1bEbluJdWDGRPEbr/Wps07dckZytWxGQRLqwfdUx2Y7Fbegb9hNebLdjY+4KAKwondDMAFSqYMic6pgkAkeoUXQ2HeR/cv21UTQGE+Em3Q0pm7zraXO6U6lbwGSFqSlYYBUecpUGPlGTqK1ez7pXasqUFAltJOYlR4DiVQon7dfGle3OIPtNINutxvMuFuIZD5SMpI6MqSIJAEzp66c4StRYaK1KUsoSVFSN2SSBJKJOQ+adKAzadj3cjic7XOYbtgRmHMaU4oLmJCiVgZRwiQo8Kd4ThjiGVocdJK1KIKSSUBUQkLUMyyPpKEmfNS+z2rWsOfF5Um3TctpQokrDhcCUHmyFy2ZiRrpNHYZjoXbqddU2jISHMuaGymCQrOlKgROsigF2z2DEsA8quhz3OCx/UX9WgtkMIKk3Xxm6EXj40WNYXxPN41bANt7JLACrpsHM4e/vcWR3eBoTZLbOzQm5zXLYzXbyhx1ClSDwoA7Z/ByXr4cpuhFyBosa/F7cyebx1j7AKJs8GPKXxyq60S3rnEmQvjzaWYBtrZJeviq6bAXchSeOo5OwmeHikj1UTabcWQuX1G6bgpbg69wXPd56ALZwU8rcHKrvqWjOcTqt7jzfN+poN/Bz/E2U8puuyvGc4nR23EDm8Nf0FWa24suVuK5U3BZbAOvELeJ7vOPzoR/bWz/iTK+VN5RavJJ14l23IHDwSfyoBpiGDEP2w5VdGVL+WNOjVw5tTFcGIctvjV2ZeI8sadC8dOb5v1oTENt7Iv25F03CVLJ46S2oeHjXuKbcWSnLYi6bhLxJ46DcvDw8SB66ALxLBSHLb41d6vEeWNOheOnN8361XG8GIDPxm6MvtjVY8fu0PiW3FkXLci6bhLpJ46DcvDw8SPzquNbb2StzF02YfQTx4A/ZQHm2uDlNoTym6PSsaFYjW4aH0eImfVR20OCkWlweVXRhlwwViDzDoebSfbPbSzctClF02TvWDGvBNw0onh3AE+qjdoNubJVrcJTdNkqZWANdSUEDuoBhimCEMOnlV2ejVoVj6J+rWIxJ1xm1vwh+6CkJZLcOCFG5SlMnT6eYnhpWsxPbqxLDoF22SW1AcfonzVicXxq1cvbIB5osuJQbklJUCWBmQFAjTXKNPGt9ljfaIN6J4nwim37HRSnFU6kX2xy44k/a5rdg8IUrDbQm5uUksplKVgAacBzeFe7FYOVWaTym6HSPaBYjR9wfR9dC7D7a2beH2yF3TYUlpIIM6H8q92M20s27RKV3TYO8eMa8C84R3eBBrGUnJuT1ZzjbB8GJ33xq6EPLGix3R9WvMLwUly5+NXejwHljXoWTrzfP+lDYRtxZJ303TYl5ZHHgY81eYXtxZBy5Jum4U8COOo3LQ8PEH8qgHPDMHJxG8Tym6EN2+ucSZ3/Hm+b9aMGDHlpHKbrqAZziesV9WlWG7Z2YxG8WblvKpu3CTrqU76e7ukfnRY23suWFXKm8u4AnXjnUfCgDnsFPKmhyq76p3XOJ0Wxw5vn/AErN/CXhCkMpcS/crWyFvoJWOapvISoaDUIK6dPbc2XKm1cqbgNOgnXiVMR3eY/lQ2M7W2DzrSVXLKmyh1KwQSIUlIgiNa22ep0VWNTc0yHmgdLQfxNlve3RDduXkrKxKVuZeaITBG7J8e/wo3aTByHrD4zdGbuNVjT4tcmRzdDpH2E1kNgNoGGVNruH2wvnozQRLbbbKGtBoNEq/WtNtFtpZqesSm6bIRdZlcdBye4TJ08VAeusXFKUrO6u896vl6GdLNYt/wA9hrjmDEIR8auz0zQ1WO91H1atjeCkMzyq7PPb4rHe4j6tB45txZKQgC6bMPNHv4B1JPd4CrY1txZKZgXTZOds9/c4gnu8BQ1O+0mDEWj55VdGG1aFYjh382umPYKRavnlV2YaXoViPIVx5tA7R7cWSrV5KbpsktqAGupj7Kvjm3Fkq2fSLpsktLAGupKT5qAI2cwUmztzyq6EstmAsQOYnhzeFebN4MVWjJ5VdCUDQLEerm0Ns9txZJtLdKrpsKSy2CNdCEJBHCvNnNuLJFqylV02CEAEa/8AFAabCkQ0BJMFQk6kwpWpPeaLoLB30rZStBBSoqUkjvBUog/lRtAfPvhVSt0NMoZbWoKDid4WFJVKXEqG6fWmcoAOb6+nA1qtkmwmxtkjgGUDik8EjQFHNj7unhWY+F1toMsOOt27hS6UhLiZzZ0LEJIaciDlV5PFA1HfqdlnM1lbHOlcso5wTlB5o1CcqY+yB9g4UB6nZq3AUA2ecAk89XkpzQgc7RAKlEIHNBMgTRdjh6GUlLaYBJUdSSpR4qUoklRMDUmdKy1gq8Sl2EvlZYSlO8JI5V0pWoZpARG71HM7h3042bNzyUB9BDwKxz15s3OOUqUkaAiOA4RQHXZo/Fx99z3q6B2L8m7/ABr/ALdV2eXc7gQi2jO5xWv+qv6lBbILuct1lRb9sfmVq459YhHCgGmzfX4h+KH+NbUVZdruPutfsukuzyrnfX0Jtp5UJla+PJ7fhzNREfrRVmu55VcQi2nK3PPX4Lj5FAMme2O+ga9t+grj+as/hHve21c2V3XK3OZbTuWvlr4Z3o+R9tBvruf4mzzLbNyV6OeqI3tvPyOMx+tAO8T7Ra/fX7pVTF+ttfTn3D9L8RXc7+2lFtOZcc9f9NXHmVMVXc7y2lFt1xjnr47l7jzPCaAZYp1tr6Y+4fqmPcGfTt/vQOJrut5bSi2nfGOev+g9x5nhNVxtdzDMotuvbiFr4z9ygOm3fYz6a3/yWaP2k7Hc+hc9hVIdtlXPJDmRbAb5jgtR15Q1HyOExRu0K7rklxKLaNy5MLXMZDw5lAN8W7O76NfsmvnOI3iv4g3cZQUWDLCVDNqrlQIkdwgfbwFbXE1XW4d5ltG7VwWv6J+pWJwaxdu7W/dbRaKRcFKQvOdRbtpQCJRwlJImNSftrpppqjVmtcNlxbXur8rm+yuKrwx6Xs+DyZsvg/8A5ZaehTXuwnYk+ke9+7QOxCLhGH2qUJtlJS0kAlSgTA7wEEA+uq7EqueRpyotiN49xWoHr3J+R4zXKndXRnODhJwlqsh7gnz3p1/6VMI6269OPcs0vwddz00ItuuXPPXx0+pXmFLut5cwi264Tz18dyzw5nhFSUPcK/md96K2/wB+jU9uP4ce8VSPDF3P8SvYRbZt1bzz1R8/EczXvoxK7nlp5ltO4Hy1xG8V9SgGr/a2vQu+3b0v2nxHcLbeIJDbTy4mJypSY1rx5d1yprmW07p2Oev6bE/I+ys/8IPKF7hpTbEvqLKYWrirKqTKOHMj11SbtFspUlhg2gLYEKZvjauKlYSq5meIfbYzDKJACVojjrmrX7T9fh34z/tbqkGJMvsYtaP7u3l9pdoBnISnL0wPkTJgpj7OHeftIu531hKLaeV82Fq48muePM0ET64rs2iCioOOjivRYX6piCwrDuHm0HVt+nZ96ir4/wBT/e371FLMdXdZESi269n5a+O9RHyKtji7rc6otozt/LX/AFEfUrmLh21HY3/Rq/ar7Q9kuPQuewqle0i7nkj+ZFsBu1TC1+H3K6Y8u65K/KLaN05MLXPkK+pQBuzHYrb0DfsJrzZfsbH3BQGza7nkdtCLaNy3ErXMZE8eZXmzS7nkjOVFtGQRK1//AEoB5h/kf3L9tVE0Jhc7sZomVTHCc6pidYougMbt5eJWpq3S0y+skZmXVKbBS6l1CSHEoVBltenm7tK0+EtFLDSS2hshCQUIVmSiABlSqBmA4TApbj2w9lerS5c2yHVpTlBJUIEkxzVDvJ/Om1nZoabQ22kJQhISlPgEiANdeAoAZjH2FpdUl5BDJIcP0cvHjxHnGhiu9hiDb6A40sKSeBH+oOoP20kwzZx5lRWHGSoNIt0ykxkaLikqOvlEuDQaCKNwPBVMsrbU5JWtSubIyZo5qVHnKj6StdfMKA92a7OPvue9XQWxXk3f41/2682dwgG3B31z5bnBw/1V0FsfhQUm66a4EXj40cI4L4nz0Az2a6/EPxY/xrairLtdx91r9l0n2ewkF6+6a50ugNHDr8Xtzr4nX9BRNnhA5VcDfXOiW/nD4LoBgz2x30DXtv0HcfzVn8I9722qjOEDlbo31z1LR6w/TeoO4wkfxNlO+uOyPGd4Z0dt+/w1/QUA5xPtFr99fulV7jHW2vpz7h+gMRwgB+2G+udVr+cP9NXCpiuEAOWvTXOrxHWH+i9w/KgGOK9ba+mPuH6pj/Bj8Q3+5oPE8IAdtumudXj84f6Dx08OFUxzCAAz01zq+2OsPjQF9vOxH01v/ks0ftL2O59A57CqRbb4SE2ZO+uD0zHFwnjcNCjtosHAtLg7650ZcOrhjyDxoA3abEk29m+6sgJQ2rjpJIgD1qIHroTYbBTa4fbsKgqSjnd4lRKiPOOdFZf4TrXoWrRDlwpV0ogguyA20A44YVoYSNPPHHhWusMIBabO+udUJPWnwFds1g2aK7zb5RyXq5eRXtFHwWYol7Dm4gFBUkjwlRUJ9Ro/YPsSfSPe/drIbBYdu+SjePBN3bBfNcywtkAHznmkeHrjTQ7EYSFWaTvrgdI9wcI4PuCvOp6W3ZfOR3bar1Ok76xc3r5SuuQ8wP5706/9K8wjrbr049yzQODYQDvumudHljrD5qmFYQC5ddNc6PAdYf6LPGtDjPMJ/md96K2/36NT28/hx7xVJMLwoHEr0b640at9d4ZM7/ie/hRicIHLSN9c9QD1hnrFUA0f7W16F327elmMLS7iFoyFJloLuVAgnQDdJju4rUfNkHjV3sHHKmhvrnqnfnD9Nj/ms7heFJdxJT+9uIK3WEkqIVlZS3m5wOoLmYa/Q89ZzzsjKpnaPj7ZhPwl81dm8VJSm3e36s0wUhbTZ4cIDub+2nG0iwXsOIMg3cj/APluqW7WbOF0hpLtwpTlvcJSC5xOVEDXSCYmaT4a9ypnC3FOXIXyotOAuHmrbt7pKo0AElM6dyor0GnPZlLuya5NXXqmX7TcbQdW36dn3qKtj/Uf3t+9RS7HcIAQ301z17I6w97qKtjmEAMzvrny2/nD/URXGWDdqexv+jV+1X2h7Jcehc9hVLdpcIAtHzvrnq1cXD4VfHsIAtXzvrnRpfFw/QNAGbMditvQN+wmvNluxsfcFA7N4QDZ2x31yJZb4OGPITwFebNYQDaMnfXI5g4OGgHeHeR/cv21UTQmFohsCSYKhJMk89XE95ougJUqVKAQYXtOp7eJDBCw2Hmk5wd42sqDZJIAbUShUp1jxNGYRjW9aUtxO6LalIcBVKUlHHKsgBSdfKgcD4VyRsswAoJ3ozpyEhxQIQAoBtJBlKBnUQBwJnuFH4fYJZbDaSspHDMoqIHhJ1gUAl2dxy3FuAbm3BzufOJ/qr89BbHY0wlN1NwwJvHyJcSJBXoRrwpzs0gcnGg8tz3q6C2LQMt3p/8Amv8At0Bw2dxtgPX83DAm6BHSJ1HJ7cSNddQR6jRNnjluLq4PKbeCluDvE9wX56vs2gb/ABDQdrH+NbUVZIHK7jQeS1+y6AEZxy35W6eU28bloTvE8Qt7z+cfnQdxjbH8UZVyhjLyR4TvExJdtyBM8YB/I04ZQOWO6DqGvbfoK4QP4qzoOyPe9tqA8xHHLcv2xFzbwFrnpE6S2rz17iuOW5ctYubfR8k9InQbl4a6+JH50XiaByi10Hlr90qvcXQN7a6Drz7l+gBMTx23LttFzb6PEnpE6dA8NdfEj86rjmOW5DMXNuYfbJ6RPAH7aOxRA3troOuPuH6rj6BDGg7Q3+5oBPtvjTCrMhNwwTvmNA4k8Lhonv7gCfVR20WO25tLgC5tySy4AN4nU5D56pt2gcjOg663/wAlmidsLpDVjcrWUhO6WJPioFIGg71KA9dWjFyajFXbBlH8SZev711bzJTb24aYJWkc51CluZDm53FI7+JGkVrcOx63DLYNzbzkT84nwHnpPs1hziMNdXcJSH3w684ABoXMxAJHGExWlwxA3LWg8hP7CunbJXq4U8opRy0yVm1xd3zIjofOrLFmmsOw24DzRXbBOZAWnMUuDdqETMgHgB+1aPYjGmE2aQq4YB3j2hcSDq+6RoT4Gu2w1sF4TbJIEKYA1E8R4HjXH4NHW+RBlPlW61trHHnZ1Hj38e6vP+mfH7fPQ7mnV2ZPuO3KWa8nf9SDMGxy3G+m5txLyyOkTw089TCsctw5dTc2+rwI6ROo3LI018Qfyo3BEDptB16/9K8whA3t1oOvHuWa1OISYXjTAxK9UbhiC1bwd4mDG/mDPdI/OjE45b8tJ5TbxuAJ3ieO8V56mFIH8TvtB1Vt/v0YlA5edB2ce8VQCraHaxllYeQ6y4UMOwlLiTKiu3gaH/wA0FgC2LbkiFXNuVQ6tw7xHluBKjwVGhMeqiNp+lxGzYQQQMzjycoIyBTa0yToJUzHj/q7v0DldtoODvsprNdabe7L56GMetNvdl+/2A7zHLc3dueU28BDsneJ0ndx31jP4gyziyWkvMhlV2i6RCk5QXLW6Q6c2Y8VpSYPerukTvr1A5Zb6DyHv9qsz8Iym7a6w29cyhDT6mlmNYdbUMxgSQkJUYr0dkvNyo95W5rNc3ay4mj3j3HsctyhuLm3MPsnrE8A6ie+rY5jluWYFzbk52/nE9ziPPROOwW2iIgvsn/5UVfH0DccB5bfvUVxFgDaXHLc2j4FzbkltUDeJ8Ptq+P47bm1fAubcktLAG8T9BXnonalA5G/oOrV+1dNoUDklxoOpc9hVAL9m8ctxZ2wNzbghlsEFxOkITx1qbM45bptGQbm3BCBI3if+aN2YQORW2g6hv2E15ssgcjY0HkCgC8LWFNggggqUQQZBBWrUEcRRdDYd5H9y/bVRNASpUqUBjcBxN5S1pU68ApCGypSCrLdEul1KcyYACEo4dGO7jroMOed5G2qN47ukmFnJmVlHlnKcpJ4831UwcWEgkkADUkmAAO8nuqrFwlaQpCkqSeBSQQfsI0NAZLAMQvgwMtjbEZnNTdEfOLnTcHvmg9kr+9CbnJZW6pu3iZuimFZtQOgMgeOk+ArT7NdnH33PeroLYrybv8AGv8At0ApwDEL4PXuWxtyTcgqBuiMp5Pb6A7jnCIM6cSO6STaYhfcpfIsbbNlbkcqOmi4g7jXvpls11+Ifix/jW1FWXa7j7rX7LoBI1iN9ypw8gts25bkcrMAZ3oM7jXv7u4eNCP4he/xJk8ht8/JXgE8qMEb23k5txoQQkRGsnXTXTs9sd9A17b9B3H81Z/CPe9tqAXYhiF9v7abG2BClwOVEz0apnoNNKmKYhfby2mwtgQ8Y+Nkydy9oeg00kz5vPTvE+0Wv31+6VXuMdba+nPuH6AS4jiF9vLebC2B3pj42TJ3L2h6DTSTPmqmNYhfEM5rG2HToiLomTOg6jQeen+K9ba+mPuH6F2qv22kNLccQhKX0ElSgIAknj5qlRcnZAQbZ396bQhdjbpTvWNRdFRkXDRAjcDiYEzpM68KQbX4xd35ethaNpbtAXbgpuJSSEFbaQstDUK5xSEmcsSnjR+1+2RvLcIsm3S2XGc9ypBQlrp0BBQFxvVZwOGgjz6aQbPIssLfZQSo7l1SlkQpalJUSpUd+tejGD2NOc/r0Ue2P9T3W/Ktb56LOn1FcTxG/wBw7NhbAbtUnlZMc093J9ath+I3+6biwtiMiYPKz4D/APXp3i3Z3fRr9k1bDOpa+4n9hXmlzHbD396MPtQiyt1J3SYUbopJHiU7gx9kms3s9c3VkgXaWGksuuOJeG+kKXvXEpUTupbAUYkTMcBNb74Pv5ZaehTVNiWUrsAlSQpJcfBB1B6d2qTjiXidGz1uilmrxas1vT+61XikwPBsSvodKbG2UC8o9rPExw6DUeepheI328uYsLYkvDN8bIg7prQdBrpBnz+agcAuHsPLrXJ3HbNLqglbcFaCTrmQNVjMRqOA18wfbL4w08bhbbiSFPSAeaqN00nVJ1GqVDUd1RGonk8nuNK+ySprHDrQ7y0591+DEWG397/Ebwiytyst2+ZPKiAB00EK3HOnXuER3zVsR2jure4W87Z2yQlgZvjRiN4Yj4vJJJiIrovaVm2xK8LilEqat8iUJK1LI30hISOPOTxjyhXK0sXb2/Q7dNBlLSN42z5RUMywlTvgQdQKSn2R1+anmyqfljm/biBYAb3lXKjZtqcuW3FALuC3DYUyEJyhogZRGvE5zMERTi8xC+5Tbk2NsDDkDlR10TMncaVoH+1tehd9u3rnf9rtvsd9lNWjHCrGkI4VYR3eIX3KmCbG2zZHYHKjr1cydxp3fnS3bPldxyRp6xtwldwUwLonNmtrkEE7gZeaVGddUgRrI1t72y2+49/tULtR1+HfjP8Atbqrxbi7rUsYnDNoL1tKcPdtWS9bLYhRfyZ0b1Iby9Ecw0AKtOMxxFajGsQviyc1hbAZ29Rdk/OIj5jxqvwh7PF5LDzKw3dMup3KykES4oIhUg82SDwMRwoF/bcpaQxfsrtrgqb1UAWnCl1MlDg5okJKoMQO/vr0atL+J/Go6v6orVPel2p65aabr1vbJh20WIXxtXgqxtgndqki6JIEdw3Amr45iN8bZ8KsLYDdLki7JgZTJA3An7Ka7RPpXZPlCkqBaJBSZBBHEEd1d9oeyXHoXPYVXmtWyLCDZ3EL4WluE2NsU7luCbogkZEwSNwY+ya82cxC+FqyE2NsU5BBN0QT6twYp7sx2K29A37Ca82W7Gx9wUARg6lFlJWkJUSrMkHMAcypAVAzAHvgT4UbQ2HeR/cv21UTQEqVKlABYzYl5hbYIBUIBPCeOv5UJg+DLabeClwp51bpyfIzwISpQ50RxKRx4U4oDHLtTVu4tJAUBoTrBJiY74mfVQCmy2PUlEG+vQcyjzHABzlKVoMnn1881a32KS3myXl+nMorVDo1UrVSjzOJNE7K4kt5pe8UlamnVtZwIDmQgZ4GgmeA0pyrhpUWRFkZaw2JUhb6jfXsOOZ05XADG7bRz+ZqqUHXwyjuolOx4CioXuIZlRJ3o1jh8juk0ywW6W41mcy5g44k5eAyOrQAJ4wEgT3xOnCj6WQsjNJ2OVvVL5dfQUJT1ozSkrJk5OHOEeurHYtJWHOWX+cJKAreiQlRSSPI4EpSf7RXfD75w3jre+adbAJIAALCgUhLehJWSkqUqYywn6VPKWQsjMv7HKK21C+voSSTLonVJHN5mhk/lNdXNjwopJvcQJScyelGhgpkczwUR666Xt+6m+ZQHUFpYKVIhMhWVSgSZz65TGmWAZMkU9pZCyMRiHwVMOuJcU/eKJVLhU8ZIyKHNgQDmy+oHxrxj4IbNDgdSq6Dg1Ci5J4R8pJnTSm+L7S7m9treCEunU7tas2ZLgSkKSkpTCkAmTwPhJrQ1uq9VKym7aavQjCtxk8Y2HU61kTfXk521c9wFMIcQs6BHGEmPAxRb2x+dJSq9xApUCCC6IIOhB5nhVNs8UfZDYZUlAJUpxcoKkoQBORtwjeTmk5dRlAjnaaSsLImyM7c7IqUhSRfX8lJAl0EaiNeZwr1jZIpSkG+v5AA0dEaDu5nCu211+61b9BAcUtKAebzZ1J6QhHAd57/ABijcDxEP27TwMhxAVOUpmfqnUfZSyFkKrTYpLSEtt3l+hCRCUh0QAO4cyh8G2IW0yEKvrwEKWeY4AnnLUoaFHGFCfPNaHFCdy4Uu7ohJOfKFZYEzlOhjwobZrfcmbNw4HHFDMSEhGijKRAJEhJAMd4NLIWQsd2FQpKkKvL8pUcyhvok6GTCZ4gflSlPwQWpUsuOXCpVzek1y5U+USnU5s3qIrdk1mdiscdf3qXlpUpOVYgAQl3MUjm82ITprm+kBpVXCL1SIcIvVATXwT2ifJcu0/Y7H7JoxnYkpcBTe3oQGwgdLzhBJicnkxWorNYNjDy7x1txSSkhwpSnKQgNOJQIWlRKipKgpQUBlIIEwaKEVokbdLPCo4nZdl8lyOp2QGYK5bf5gCAd6NAqCR5HeUp/KuT2xyi42rl17Cc0y4J5wEZTk04a1pax99jVwcyN+0yoOuDOEBQyttoWEQsiSc+p46aCrWRGOW8YK2PBUFG9v8yZAO9EjNExzO+B+VCYjsSpa2FC+vIbdzqzOAmN24jo+ZoqVjX6OYd9aSwuC40hZEFaEqI8MwBj9aR3mMPpTcHogW30IHEwhQbPhzlHP3wBm741WQxy3l3dkAoAKvb8gEKEujikyD5HcQD6q44hsWXEZeW3qtUmFuAjRQJ0ycYGnnrTVnL7F3RePM71ppsWgdStQByKzqSVqkgQAOHDTU60sMct4mT8C9gJg3SZ4w6RP2wNa7j4L2W0Obm5vULW2pEl4kHMOCgQZExWg2ZvHHbdKnSkqkgKTHPSCQhZSNEKUmFFPySY7q9xK+cQ80kFpLa88lXGUoUoeACRlkmZ+yNel7VXkrOcmuLM7dosw7YststoN9fShCUnK7CZSkDmjLoNNK6sbGBCQlN7iASkQAHuA/8AbXXZa/dcDyXXUOFDhCVJCQChQCkxkJEQdNZiJ1o3GrpxtCFIKBLraVZteatxCCEjxIVxPDwNZY5bybHTCbNTTQQpZWQVc4mSQVEjMe9UESfGaMrO4FtObi7uWSlSdzASChYkBS0lZUpASZIEAE6CQTrGiqgJUqVKAleKSCIIBB4ivalAVbbCQAkAAaAAQB9gFWqVKA8AivalSgOTdohKioIQFHioJAJ79TxNdalSgKFhObNlTmAjNGseE8Yq9SpQHhFe1KlAUdZSqMyUqgyJEwRwInvq9SpQFHWUqBSpIUDxBEg/aDV6lSgPCK9ArGbf7cOWC2UtttrLjbqwFZpWpotgNoy8CreHUzEUu2W2ivXLu3Q8s7tZvQRAk7l1KW8/MGXKkwIOvfQH0SqNMpSISlKQTOgjU8Tp31epQEqiWUglQSkKVEkDUxwk98VepQErk7aoUIUhChMwQDr4699dalASqlsa6DXj56tUoCVzcYSqcyUmRBkTI8D5q6VKAoywlAypSlI8AIGvmFWKfNXtSgKNMpSISlKQTOgjU8Tp31Yia9qUB5Fe1KlASpUqUBKlSpQEqVKlASpUqUBKlSpQEqVKlASpUqUBKlSpQEqVKlADu2DanEOqQkuICghUapC4zAHunKJ+yiKlSgJUqVKAlSpUoCVKlSgJUqVKAlSpUoCVKlSgJUqVKAlSpUoD/9k="/>
          <p:cNvSpPr>
            <a:spLocks noChangeAspect="1" noChangeArrowheads="1"/>
          </p:cNvSpPr>
          <p:nvPr/>
        </p:nvSpPr>
        <p:spPr bwMode="auto">
          <a:xfrm>
            <a:off x="63500" y="-1555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5" name="Picture 7" descr="http://www.lenntech.com/images/ozon_decomp3.gif">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756" t="10438"/>
          <a:stretch/>
        </p:blipFill>
        <p:spPr bwMode="auto">
          <a:xfrm>
            <a:off x="4914900" y="3943350"/>
            <a:ext cx="3943350" cy="253365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6739128" y="4038600"/>
            <a:ext cx="0" cy="19050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943600" y="4267200"/>
            <a:ext cx="343043" cy="138499"/>
          </a:xfrm>
          <a:prstGeom prst="rect">
            <a:avLst/>
          </a:prstGeom>
          <a:solidFill>
            <a:schemeClr val="bg1"/>
          </a:solidFill>
          <a:ln>
            <a:solidFill>
              <a:schemeClr val="tx1"/>
            </a:solidFill>
          </a:ln>
        </p:spPr>
        <p:txBody>
          <a:bodyPr wrap="none" lIns="0" tIns="0" rIns="0" bIns="0" rtlCol="0">
            <a:spAutoFit/>
          </a:bodyPr>
          <a:lstStyle/>
          <a:p>
            <a:r>
              <a:rPr lang="en-US" sz="900" b="1" dirty="0" smtClean="0">
                <a:latin typeface="Arial" pitchFamily="34" charset="0"/>
                <a:cs typeface="Arial" pitchFamily="34" charset="0"/>
              </a:rPr>
              <a:t>H</a:t>
            </a:r>
            <a:r>
              <a:rPr lang="en-US" sz="900" b="1" baseline="-25000" dirty="0" smtClean="0">
                <a:latin typeface="Arial" pitchFamily="34" charset="0"/>
                <a:cs typeface="Arial" pitchFamily="34" charset="0"/>
              </a:rPr>
              <a:t>2</a:t>
            </a:r>
            <a:r>
              <a:rPr lang="en-US" sz="900" b="1" dirty="0" smtClean="0">
                <a:latin typeface="Arial" pitchFamily="34" charset="0"/>
                <a:cs typeface="Arial" pitchFamily="34" charset="0"/>
              </a:rPr>
              <a:t>CO</a:t>
            </a:r>
            <a:r>
              <a:rPr lang="en-US" sz="900" b="1" baseline="-25000" dirty="0" smtClean="0">
                <a:latin typeface="Arial" pitchFamily="34" charset="0"/>
                <a:cs typeface="Arial" pitchFamily="34" charset="0"/>
              </a:rPr>
              <a:t>3</a:t>
            </a:r>
            <a:endParaRPr lang="en-US" sz="900" b="1" baseline="-25000" dirty="0">
              <a:latin typeface="Arial" pitchFamily="34" charset="0"/>
              <a:cs typeface="Arial" pitchFamily="34" charset="0"/>
            </a:endParaRPr>
          </a:p>
        </p:txBody>
      </p:sp>
      <p:sp>
        <p:nvSpPr>
          <p:cNvPr id="8" name="TextBox 7"/>
          <p:cNvSpPr txBox="1"/>
          <p:nvPr/>
        </p:nvSpPr>
        <p:spPr>
          <a:xfrm>
            <a:off x="7068312" y="4754880"/>
            <a:ext cx="320040" cy="123111"/>
          </a:xfrm>
          <a:prstGeom prst="rect">
            <a:avLst/>
          </a:prstGeom>
          <a:solidFill>
            <a:schemeClr val="bg1"/>
          </a:solidFill>
        </p:spPr>
        <p:txBody>
          <a:bodyPr wrap="square" lIns="0" tIns="0" rIns="0" bIns="0" rtlCol="0">
            <a:spAutoFit/>
          </a:bodyPr>
          <a:lstStyle/>
          <a:p>
            <a:r>
              <a:rPr lang="en-US" sz="800" b="1" dirty="0" smtClean="0">
                <a:solidFill>
                  <a:schemeClr val="bg2">
                    <a:lumMod val="25000"/>
                  </a:schemeClr>
                </a:solidFill>
                <a:latin typeface="Arial" pitchFamily="34" charset="0"/>
                <a:cs typeface="Arial" pitchFamily="34" charset="0"/>
              </a:rPr>
              <a:t>H</a:t>
            </a:r>
            <a:r>
              <a:rPr lang="en-US" sz="800" b="1" baseline="-25000" dirty="0" smtClean="0">
                <a:solidFill>
                  <a:schemeClr val="bg2">
                    <a:lumMod val="25000"/>
                  </a:schemeClr>
                </a:solidFill>
                <a:latin typeface="Arial" pitchFamily="34" charset="0"/>
                <a:cs typeface="Arial" pitchFamily="34" charset="0"/>
              </a:rPr>
              <a:t>2</a:t>
            </a:r>
            <a:r>
              <a:rPr lang="en-US" sz="800" b="1" dirty="0" smtClean="0">
                <a:solidFill>
                  <a:schemeClr val="bg2">
                    <a:lumMod val="25000"/>
                  </a:schemeClr>
                </a:solidFill>
                <a:latin typeface="Arial" pitchFamily="34" charset="0"/>
                <a:cs typeface="Arial" pitchFamily="34" charset="0"/>
              </a:rPr>
              <a:t>CO</a:t>
            </a:r>
            <a:r>
              <a:rPr lang="en-US" sz="800" b="1" baseline="-25000" dirty="0" smtClean="0">
                <a:solidFill>
                  <a:schemeClr val="bg2">
                    <a:lumMod val="25000"/>
                  </a:schemeClr>
                </a:solidFill>
                <a:latin typeface="Arial" pitchFamily="34" charset="0"/>
                <a:cs typeface="Arial" pitchFamily="34" charset="0"/>
              </a:rPr>
              <a:t>3</a:t>
            </a:r>
            <a:endParaRPr lang="en-US" sz="800" b="1" baseline="-25000" dirty="0">
              <a:solidFill>
                <a:schemeClr val="bg2">
                  <a:lumMod val="25000"/>
                </a:schemeClr>
              </a:solidFill>
              <a:latin typeface="Arial" pitchFamily="34" charset="0"/>
              <a:cs typeface="Arial" pitchFamily="34" charset="0"/>
            </a:endParaRPr>
          </a:p>
        </p:txBody>
      </p:sp>
    </p:spTree>
    <p:extLst>
      <p:ext uri="{BB962C8B-B14F-4D97-AF65-F5344CB8AC3E}">
        <p14:creationId xmlns:p14="http://schemas.microsoft.com/office/powerpoint/2010/main" val="334340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barn(inVertical)">
                                      <p:cBhvr>
                                        <p:cTn id="47" dur="500"/>
                                        <p:tgtEl>
                                          <p:spTgt spid="2">
                                            <p:txEl>
                                              <p:pRg st="9" end="9"/>
                                            </p:txEl>
                                          </p:spTgt>
                                        </p:tgtEl>
                                      </p:cBhvr>
                                    </p:animEffect>
                                  </p:childTnLst>
                                </p:cTn>
                              </p:par>
                              <p:par>
                                <p:cTn id="48" presetID="22" presetClass="entr" presetSubtype="4" fill="hold" nodeType="with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down)">
                                      <p:cBhvr>
                                        <p:cTn id="5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Example I</a:t>
            </a:r>
            <a:endParaRPr lang="en-US" dirty="0">
              <a:solidFill>
                <a:srgbClr val="002060"/>
              </a:solidFill>
            </a:endParaRPr>
          </a:p>
        </p:txBody>
      </p:sp>
      <p:sp>
        <p:nvSpPr>
          <p:cNvPr id="2" name="Content Placeholder 1"/>
          <p:cNvSpPr>
            <a:spLocks noGrp="1"/>
          </p:cNvSpPr>
          <p:nvPr>
            <p:ph idx="1"/>
          </p:nvPr>
        </p:nvSpPr>
        <p:spPr/>
        <p:txBody>
          <a:bodyPr>
            <a:normAutofit fontScale="85000" lnSpcReduction="20000"/>
          </a:bodyPr>
          <a:lstStyle/>
          <a:p>
            <a:r>
              <a:rPr lang="en-US" b="1" dirty="0" err="1" smtClean="0"/>
              <a:t>Leucine</a:t>
            </a:r>
            <a:r>
              <a:rPr lang="en-US" b="1"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Since K</a:t>
            </a:r>
            <a:r>
              <a:rPr lang="en-US" baseline="-25000" dirty="0" smtClean="0"/>
              <a:t>a1 </a:t>
            </a:r>
            <a:r>
              <a:rPr lang="en-US" dirty="0" smtClean="0"/>
              <a:t>&gt;&gt;&gt; K</a:t>
            </a:r>
            <a:r>
              <a:rPr lang="en-US" baseline="-25000" dirty="0" smtClean="0"/>
              <a:t>a2</a:t>
            </a:r>
            <a:r>
              <a:rPr lang="en-US" dirty="0" smtClean="0"/>
              <a:t>, only the first equilibrium has to be considered at low pH-values</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71970582"/>
              </p:ext>
            </p:extLst>
          </p:nvPr>
        </p:nvGraphicFramePr>
        <p:xfrm>
          <a:off x="2319338" y="1595438"/>
          <a:ext cx="6292850" cy="3519487"/>
        </p:xfrm>
        <a:graphic>
          <a:graphicData uri="http://schemas.openxmlformats.org/presentationml/2006/ole">
            <mc:AlternateContent xmlns:mc="http://schemas.openxmlformats.org/markup-compatibility/2006">
              <mc:Choice xmlns:v="urn:schemas-microsoft-com:vml" Requires="v">
                <p:oleObj spid="_x0000_s3123" name="CS ChemDraw Drawing" r:id="rId3" imgW="6293526" imgH="3520117" progId="ChemDraw.Document.6.0">
                  <p:embed/>
                </p:oleObj>
              </mc:Choice>
              <mc:Fallback>
                <p:oleObj name="CS ChemDraw Drawing" r:id="rId3" imgW="6293526" imgH="3520117" progId="ChemDraw.Document.6.0">
                  <p:embed/>
                  <p:pic>
                    <p:nvPicPr>
                      <p:cNvPr id="0" name=""/>
                      <p:cNvPicPr/>
                      <p:nvPr/>
                    </p:nvPicPr>
                    <p:blipFill>
                      <a:blip r:embed="rId4"/>
                      <a:stretch>
                        <a:fillRect/>
                      </a:stretch>
                    </p:blipFill>
                    <p:spPr>
                      <a:xfrm>
                        <a:off x="2319338" y="1595438"/>
                        <a:ext cx="6292850" cy="3519487"/>
                      </a:xfrm>
                      <a:prstGeom prst="rect">
                        <a:avLst/>
                      </a:prstGeom>
                      <a:solidFill>
                        <a:srgbClr val="FFFF99"/>
                      </a:solidFill>
                    </p:spPr>
                  </p:pic>
                </p:oleObj>
              </mc:Fallback>
            </mc:AlternateContent>
          </a:graphicData>
        </a:graphic>
      </p:graphicFrame>
      <p:sp>
        <p:nvSpPr>
          <p:cNvPr id="5" name="TextBox 4"/>
          <p:cNvSpPr txBox="1"/>
          <p:nvPr/>
        </p:nvSpPr>
        <p:spPr>
          <a:xfrm>
            <a:off x="7315200" y="2286000"/>
            <a:ext cx="958917" cy="307777"/>
          </a:xfrm>
          <a:prstGeom prst="rect">
            <a:avLst/>
          </a:prstGeom>
          <a:noFill/>
        </p:spPr>
        <p:txBody>
          <a:bodyPr wrap="none" rtlCol="0">
            <a:spAutoFit/>
          </a:bodyPr>
          <a:lstStyle/>
          <a:p>
            <a:r>
              <a:rPr lang="en-US" sz="1400" b="1" dirty="0" smtClean="0">
                <a:solidFill>
                  <a:srgbClr val="000099"/>
                </a:solidFill>
              </a:rPr>
              <a:t>pK</a:t>
            </a:r>
            <a:r>
              <a:rPr lang="en-US" sz="1400" b="1" baseline="-25000" dirty="0" smtClean="0">
                <a:solidFill>
                  <a:srgbClr val="000099"/>
                </a:solidFill>
              </a:rPr>
              <a:t>a1</a:t>
            </a:r>
            <a:r>
              <a:rPr lang="en-US" sz="1400" b="1" dirty="0" smtClean="0">
                <a:solidFill>
                  <a:srgbClr val="000099"/>
                </a:solidFill>
              </a:rPr>
              <a:t>=2.33</a:t>
            </a:r>
            <a:endParaRPr lang="en-US" sz="1400" b="1" dirty="0">
              <a:solidFill>
                <a:srgbClr val="000099"/>
              </a:solidFill>
            </a:endParaRPr>
          </a:p>
        </p:txBody>
      </p:sp>
      <p:sp>
        <p:nvSpPr>
          <p:cNvPr id="6" name="TextBox 5"/>
          <p:cNvSpPr txBox="1"/>
          <p:nvPr/>
        </p:nvSpPr>
        <p:spPr>
          <a:xfrm>
            <a:off x="7315200" y="4038600"/>
            <a:ext cx="958917" cy="307777"/>
          </a:xfrm>
          <a:prstGeom prst="rect">
            <a:avLst/>
          </a:prstGeom>
          <a:noFill/>
        </p:spPr>
        <p:txBody>
          <a:bodyPr wrap="none" rtlCol="0">
            <a:spAutoFit/>
          </a:bodyPr>
          <a:lstStyle/>
          <a:p>
            <a:r>
              <a:rPr lang="en-US" sz="1400" b="1" dirty="0" smtClean="0">
                <a:solidFill>
                  <a:srgbClr val="000099"/>
                </a:solidFill>
              </a:rPr>
              <a:t>pK</a:t>
            </a:r>
            <a:r>
              <a:rPr lang="en-US" sz="1400" b="1" baseline="-25000" dirty="0" smtClean="0">
                <a:solidFill>
                  <a:srgbClr val="000099"/>
                </a:solidFill>
              </a:rPr>
              <a:t>a2</a:t>
            </a:r>
            <a:r>
              <a:rPr lang="en-US" sz="1400" b="1" dirty="0" smtClean="0">
                <a:solidFill>
                  <a:srgbClr val="000099"/>
                </a:solidFill>
              </a:rPr>
              <a:t>=9.75</a:t>
            </a:r>
            <a:endParaRPr lang="en-US" sz="1400" b="1" dirty="0">
              <a:solidFill>
                <a:srgbClr val="000099"/>
              </a:solidFill>
            </a:endParaRPr>
          </a:p>
        </p:txBody>
      </p:sp>
    </p:spTree>
    <p:extLst>
      <p:ext uri="{BB962C8B-B14F-4D97-AF65-F5344CB8AC3E}">
        <p14:creationId xmlns:p14="http://schemas.microsoft.com/office/powerpoint/2010/main" val="35928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barn(inVertical)">
                                      <p:cBhvr>
                                        <p:cTn id="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Example </a:t>
            </a:r>
            <a:r>
              <a:rPr lang="en-US" dirty="0" smtClean="0">
                <a:solidFill>
                  <a:srgbClr val="002060"/>
                </a:solidFill>
              </a:rPr>
              <a:t>II</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What is the pH-value of a 0.05 M H</a:t>
            </a:r>
            <a:r>
              <a:rPr lang="en-US" baseline="-25000" dirty="0" smtClean="0"/>
              <a:t>2</a:t>
            </a:r>
            <a:r>
              <a:rPr lang="en-US" dirty="0" smtClean="0"/>
              <a:t>L</a:t>
            </a:r>
            <a:r>
              <a:rPr lang="en-US" baseline="30000" dirty="0" smtClean="0"/>
              <a:t>+</a:t>
            </a:r>
            <a:r>
              <a:rPr lang="en-US" dirty="0" smtClean="0"/>
              <a:t> solution?</a:t>
            </a:r>
          </a:p>
          <a:p>
            <a:endParaRPr lang="en-US" dirty="0" smtClean="0"/>
          </a:p>
          <a:p>
            <a:endParaRPr lang="en-US" sz="1900" dirty="0" smtClean="0"/>
          </a:p>
          <a:p>
            <a:r>
              <a:rPr lang="en-US" dirty="0" smtClean="0"/>
              <a:t>The 5 % rule fails in this case. Thus, the quadratic formula has to be used here.</a:t>
            </a:r>
            <a:endParaRPr lang="en-US" dirty="0"/>
          </a:p>
          <a:p>
            <a:r>
              <a:rPr lang="en-US" dirty="0"/>
              <a:t> 	</a:t>
            </a:r>
            <a:r>
              <a:rPr lang="en-US" dirty="0" smtClean="0"/>
              <a:t>x </a:t>
            </a:r>
            <a:r>
              <a:rPr lang="en-US" dirty="0"/>
              <a:t>=1.31 </a:t>
            </a:r>
            <a:r>
              <a:rPr lang="en-US" dirty="0" smtClean="0"/>
              <a:t>* </a:t>
            </a:r>
            <a:r>
              <a:rPr lang="en-US" dirty="0"/>
              <a:t>10</a:t>
            </a:r>
            <a:r>
              <a:rPr lang="en-US" baseline="30000" dirty="0"/>
              <a:t>-2</a:t>
            </a:r>
            <a:r>
              <a:rPr lang="en-US" dirty="0"/>
              <a:t> M = [H</a:t>
            </a:r>
            <a:r>
              <a:rPr lang="en-US" baseline="30000" dirty="0" smtClean="0"/>
              <a:t>+</a:t>
            </a:r>
            <a:r>
              <a:rPr lang="en-US" dirty="0" smtClean="0"/>
              <a:t>] (=26.2 %&gt;&gt;5 %)</a:t>
            </a:r>
            <a:endParaRPr lang="en-US" dirty="0"/>
          </a:p>
          <a:p>
            <a:r>
              <a:rPr lang="en-US" dirty="0"/>
              <a:t> </a:t>
            </a:r>
            <a:r>
              <a:rPr lang="en-US" dirty="0" smtClean="0"/>
              <a:t>   </a:t>
            </a:r>
            <a:r>
              <a:rPr lang="en-US" dirty="0" smtClean="0"/>
              <a:t>pH</a:t>
            </a:r>
            <a:r>
              <a:rPr lang="en-US" dirty="0" smtClean="0"/>
              <a:t>= -log([H</a:t>
            </a:r>
            <a:r>
              <a:rPr lang="en-US" baseline="30000" dirty="0" smtClean="0"/>
              <a:t>+</a:t>
            </a:r>
            <a:r>
              <a:rPr lang="en-US" dirty="0" smtClean="0"/>
              <a:t>])=</a:t>
            </a:r>
            <a:r>
              <a:rPr lang="en-US" dirty="0" smtClean="0">
                <a:solidFill>
                  <a:srgbClr val="FF0000"/>
                </a:solidFill>
              </a:rPr>
              <a:t>1.88</a:t>
            </a:r>
            <a:endParaRPr lang="en-US" dirty="0">
              <a:solidFill>
                <a:srgbClr val="FF0000"/>
              </a:solidFill>
            </a:endParaRPr>
          </a:p>
          <a:p>
            <a:r>
              <a:rPr lang="en-US" dirty="0" smtClean="0"/>
              <a:t>For the calculation above, we </a:t>
            </a:r>
            <a:r>
              <a:rPr lang="en-US" dirty="0"/>
              <a:t>assumed that the second </a:t>
            </a:r>
            <a:r>
              <a:rPr lang="en-US" dirty="0" smtClean="0"/>
              <a:t>equilibrium </a:t>
            </a:r>
            <a:r>
              <a:rPr lang="en-US" dirty="0"/>
              <a:t>was </a:t>
            </a:r>
            <a:r>
              <a:rPr lang="en-US" dirty="0" smtClean="0"/>
              <a:t>unimportant (L</a:t>
            </a:r>
            <a:r>
              <a:rPr lang="en-US" baseline="30000" dirty="0" smtClean="0"/>
              <a:t>- </a:t>
            </a:r>
            <a:r>
              <a:rPr lang="en-US" dirty="0"/>
              <a:t>≈</a:t>
            </a:r>
            <a:r>
              <a:rPr lang="en-US" dirty="0" smtClean="0"/>
              <a:t> 0).  </a:t>
            </a:r>
            <a:endParaRPr lang="en-US" dirty="0"/>
          </a:p>
        </p:txBody>
      </p:sp>
      <p:sp>
        <p:nvSpPr>
          <p:cNvPr id="8" name="Rectangle 7"/>
          <p:cNvSpPr/>
          <p:nvPr/>
        </p:nvSpPr>
        <p:spPr>
          <a:xfrm>
            <a:off x="2971800" y="2057400"/>
            <a:ext cx="19050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838698559"/>
              </p:ext>
            </p:extLst>
          </p:nvPr>
        </p:nvGraphicFramePr>
        <p:xfrm>
          <a:off x="3886200" y="2133600"/>
          <a:ext cx="971550" cy="647700"/>
        </p:xfrm>
        <a:graphic>
          <a:graphicData uri="http://schemas.openxmlformats.org/presentationml/2006/ole">
            <mc:AlternateContent xmlns:mc="http://schemas.openxmlformats.org/markup-compatibility/2006">
              <mc:Choice xmlns:v="urn:schemas-microsoft-com:vml" Requires="v">
                <p:oleObj spid="_x0000_s2113" r:id="rId3" imgW="485775" imgH="323850" progId="Equation.3">
                  <p:embed/>
                </p:oleObj>
              </mc:Choice>
              <mc:Fallback>
                <p:oleObj r:id="rId3" imgW="485775" imgH="32385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2133600"/>
                        <a:ext cx="971550" cy="64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0" y="428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p:cNvSpPr txBox="1"/>
          <p:nvPr/>
        </p:nvSpPr>
        <p:spPr>
          <a:xfrm>
            <a:off x="3048000" y="2286000"/>
            <a:ext cx="838200" cy="400110"/>
          </a:xfrm>
          <a:prstGeom prst="rect">
            <a:avLst/>
          </a:prstGeom>
          <a:noFill/>
        </p:spPr>
        <p:txBody>
          <a:bodyPr wrap="square" rtlCol="0">
            <a:spAutoFit/>
          </a:bodyPr>
          <a:lstStyle/>
          <a:p>
            <a:r>
              <a:rPr lang="en-US" sz="2000" dirty="0"/>
              <a:t>K</a:t>
            </a:r>
            <a:r>
              <a:rPr lang="en-US" sz="2000" baseline="-25000" dirty="0"/>
              <a:t>a1</a:t>
            </a:r>
            <a:r>
              <a:rPr lang="en-US" sz="2000" dirty="0"/>
              <a:t> </a:t>
            </a:r>
            <a:r>
              <a:rPr lang="en-US" sz="2000" dirty="0" smtClean="0"/>
              <a:t>=</a:t>
            </a:r>
            <a:endParaRPr lang="en-US" sz="2000" dirty="0"/>
          </a:p>
        </p:txBody>
      </p:sp>
    </p:spTree>
    <p:extLst>
      <p:ext uri="{BB962C8B-B14F-4D97-AF65-F5344CB8AC3E}">
        <p14:creationId xmlns:p14="http://schemas.microsoft.com/office/powerpoint/2010/main" val="359340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Example </a:t>
            </a:r>
            <a:r>
              <a:rPr lang="en-US" dirty="0" smtClean="0">
                <a:solidFill>
                  <a:srgbClr val="002060"/>
                </a:solidFill>
              </a:rPr>
              <a:t>III</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However, using </a:t>
            </a:r>
            <a:r>
              <a:rPr lang="en-US" dirty="0"/>
              <a:t>the </a:t>
            </a:r>
            <a:r>
              <a:rPr lang="en-US" dirty="0" smtClean="0"/>
              <a:t>number above </a:t>
            </a:r>
            <a:r>
              <a:rPr lang="en-US" dirty="0"/>
              <a:t>we </a:t>
            </a:r>
            <a:r>
              <a:rPr lang="en-US" dirty="0" smtClean="0"/>
              <a:t>can find </a:t>
            </a:r>
            <a:r>
              <a:rPr lang="en-US" dirty="0"/>
              <a:t>the true concentration.</a:t>
            </a:r>
          </a:p>
          <a:p>
            <a:endParaRPr lang="en-US" dirty="0"/>
          </a:p>
          <a:p>
            <a:pPr marL="0" indent="0">
              <a:buNone/>
            </a:pPr>
            <a:r>
              <a:rPr lang="en-US" dirty="0"/>
              <a:t>	</a:t>
            </a:r>
            <a:endParaRPr lang="en-US" dirty="0" smtClean="0"/>
          </a:p>
          <a:p>
            <a:pPr marL="0" indent="0">
              <a:buNone/>
            </a:pPr>
            <a:r>
              <a:rPr lang="en-US" dirty="0"/>
              <a:t>	</a:t>
            </a:r>
          </a:p>
          <a:p>
            <a:r>
              <a:rPr lang="en-US" dirty="0" smtClean="0"/>
              <a:t>With </a:t>
            </a:r>
            <a:r>
              <a:rPr lang="en-US" dirty="0"/>
              <a:t>[HL] = [H</a:t>
            </a:r>
            <a:r>
              <a:rPr lang="en-US" baseline="30000" dirty="0"/>
              <a:t>+</a:t>
            </a:r>
            <a:r>
              <a:rPr lang="en-US" dirty="0"/>
              <a:t>] </a:t>
            </a:r>
            <a:r>
              <a:rPr lang="en-US" dirty="0" smtClean="0"/>
              <a:t>=1.31 * </a:t>
            </a:r>
            <a:r>
              <a:rPr lang="en-US" dirty="0"/>
              <a:t>10</a:t>
            </a:r>
            <a:r>
              <a:rPr lang="en-US" baseline="30000" dirty="0"/>
              <a:t>-2</a:t>
            </a:r>
            <a:r>
              <a:rPr lang="en-US" dirty="0"/>
              <a:t> M.</a:t>
            </a:r>
          </a:p>
          <a:p>
            <a:r>
              <a:rPr lang="en-US" dirty="0" smtClean="0"/>
              <a:t>The calculation shows that the concentration </a:t>
            </a:r>
            <a:br>
              <a:rPr lang="en-US" dirty="0" smtClean="0"/>
            </a:br>
            <a:r>
              <a:rPr lang="en-US" dirty="0" smtClean="0"/>
              <a:t>of L</a:t>
            </a:r>
            <a:r>
              <a:rPr lang="en-US" baseline="30000" dirty="0" smtClean="0"/>
              <a:t>-</a:t>
            </a:r>
            <a:r>
              <a:rPr lang="en-US" dirty="0" smtClean="0"/>
              <a:t> is indeed very low compared to the other concentrations.</a:t>
            </a:r>
            <a:endParaRPr lang="en-US" dirty="0"/>
          </a:p>
        </p:txBody>
      </p:sp>
      <p:sp>
        <p:nvSpPr>
          <p:cNvPr id="13" name="Rectangle 12"/>
          <p:cNvSpPr/>
          <p:nvPr/>
        </p:nvSpPr>
        <p:spPr>
          <a:xfrm>
            <a:off x="2792819" y="2470281"/>
            <a:ext cx="3124200" cy="12635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884368946"/>
              </p:ext>
            </p:extLst>
          </p:nvPr>
        </p:nvGraphicFramePr>
        <p:xfrm>
          <a:off x="3553047" y="2438400"/>
          <a:ext cx="990600" cy="628650"/>
        </p:xfrm>
        <a:graphic>
          <a:graphicData uri="http://schemas.openxmlformats.org/presentationml/2006/ole">
            <mc:AlternateContent xmlns:mc="http://schemas.openxmlformats.org/markup-compatibility/2006">
              <mc:Choice xmlns:v="urn:schemas-microsoft-com:vml" Requires="v">
                <p:oleObj spid="_x0000_s4205" r:id="rId3" imgW="495300" imgH="314325" progId="Equation.3">
                  <p:embed/>
                </p:oleObj>
              </mc:Choice>
              <mc:Fallback>
                <p:oleObj r:id="rId3" imgW="495300" imgH="314325"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3047" y="2438400"/>
                        <a:ext cx="990600"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0" y="419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p:cNvSpPr txBox="1"/>
          <p:nvPr/>
        </p:nvSpPr>
        <p:spPr>
          <a:xfrm>
            <a:off x="2743200" y="2590800"/>
            <a:ext cx="838200" cy="400110"/>
          </a:xfrm>
          <a:prstGeom prst="rect">
            <a:avLst/>
          </a:prstGeom>
          <a:noFill/>
        </p:spPr>
        <p:txBody>
          <a:bodyPr wrap="square" rtlCol="0">
            <a:spAutoFit/>
          </a:bodyPr>
          <a:lstStyle/>
          <a:p>
            <a:r>
              <a:rPr lang="en-US" sz="2000" dirty="0" smtClean="0"/>
              <a:t>K</a:t>
            </a:r>
            <a:r>
              <a:rPr lang="en-US" sz="2000" baseline="-25000" dirty="0" smtClean="0"/>
              <a:t>a2</a:t>
            </a:r>
            <a:r>
              <a:rPr lang="en-US" sz="2000" dirty="0" smtClean="0"/>
              <a:t> =</a:t>
            </a:r>
            <a:endParaRPr lang="en-US" sz="2000" dirty="0"/>
          </a:p>
        </p:txBody>
      </p:sp>
      <p:sp>
        <p:nvSpPr>
          <p:cNvPr id="8" name="TextBox 7"/>
          <p:cNvSpPr txBox="1"/>
          <p:nvPr/>
        </p:nvSpPr>
        <p:spPr>
          <a:xfrm>
            <a:off x="2819400" y="3190965"/>
            <a:ext cx="838200" cy="400110"/>
          </a:xfrm>
          <a:prstGeom prst="rect">
            <a:avLst/>
          </a:prstGeom>
          <a:noFill/>
        </p:spPr>
        <p:txBody>
          <a:bodyPr wrap="square" rtlCol="0">
            <a:spAutoFit/>
          </a:bodyPr>
          <a:lstStyle/>
          <a:p>
            <a:r>
              <a:rPr lang="en-US" sz="2000" dirty="0" smtClean="0"/>
              <a:t>L</a:t>
            </a:r>
            <a:r>
              <a:rPr lang="en-US" sz="2000" baseline="30000" dirty="0" smtClean="0"/>
              <a:t>-</a:t>
            </a:r>
            <a:r>
              <a:rPr lang="en-US" sz="2000" dirty="0" smtClean="0"/>
              <a:t> =</a:t>
            </a:r>
            <a:endParaRPr lang="en-US" sz="2000" dirty="0"/>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801413372"/>
              </p:ext>
            </p:extLst>
          </p:nvPr>
        </p:nvGraphicFramePr>
        <p:xfrm>
          <a:off x="3581400" y="3162612"/>
          <a:ext cx="838200" cy="571500"/>
        </p:xfrm>
        <a:graphic>
          <a:graphicData uri="http://schemas.openxmlformats.org/presentationml/2006/ole">
            <mc:AlternateContent xmlns:mc="http://schemas.openxmlformats.org/markup-compatibility/2006">
              <mc:Choice xmlns:v="urn:schemas-microsoft-com:vml" Requires="v">
                <p:oleObj spid="_x0000_s4206" r:id="rId5" imgW="419100" imgH="285750" progId="Equation.3">
                  <p:embed/>
                </p:oleObj>
              </mc:Choice>
              <mc:Fallback>
                <p:oleObj r:id="rId5" imgW="419100" imgH="28575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3162612"/>
                        <a:ext cx="8382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6"/>
          <p:cNvSpPr>
            <a:spLocks noChangeArrowheads="1"/>
          </p:cNvSpPr>
          <p:nvPr/>
        </p:nvSpPr>
        <p:spPr bwMode="auto">
          <a:xfrm>
            <a:off x="0" y="381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4541874" y="3200400"/>
            <a:ext cx="1494320" cy="369332"/>
          </a:xfrm>
          <a:prstGeom prst="rect">
            <a:avLst/>
          </a:prstGeom>
          <a:noFill/>
        </p:spPr>
        <p:txBody>
          <a:bodyPr wrap="none" rtlCol="0">
            <a:spAutoFit/>
          </a:bodyPr>
          <a:lstStyle/>
          <a:p>
            <a:r>
              <a:rPr lang="en-US" dirty="0"/>
              <a:t>=   </a:t>
            </a:r>
            <a:r>
              <a:rPr lang="en-US" dirty="0" smtClean="0"/>
              <a:t>1.79x10</a:t>
            </a:r>
            <a:r>
              <a:rPr lang="en-US" baseline="30000" dirty="0" smtClean="0"/>
              <a:t>-10</a:t>
            </a:r>
            <a:endParaRPr lang="en-US" baseline="30000" dirty="0"/>
          </a:p>
        </p:txBody>
      </p:sp>
    </p:spTree>
    <p:extLst>
      <p:ext uri="{BB962C8B-B14F-4D97-AF65-F5344CB8AC3E}">
        <p14:creationId xmlns:p14="http://schemas.microsoft.com/office/powerpoint/2010/main" val="85863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childTnLst>
                                </p:cTn>
                              </p:par>
                              <p:par>
                                <p:cTn id="10" presetID="16" presetClass="entr" presetSubtype="21"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barn(inVertical)">
                                      <p:cBhvr>
                                        <p:cTn id="28" dur="500"/>
                                        <p:tgtEl>
                                          <p:spTgt spid="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barn(inVertical)">
                                      <p:cBhvr>
                                        <p:cTn id="3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7" grpId="0"/>
      <p:bldP spid="8"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1174</TotalTime>
  <Words>863</Words>
  <Application>Microsoft Office PowerPoint</Application>
  <PresentationFormat>On-screen Show (4:3)</PresentationFormat>
  <Paragraphs>217</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1" baseType="lpstr">
      <vt:lpstr>Office Theme</vt:lpstr>
      <vt:lpstr>CS ChemDraw Drawing</vt:lpstr>
      <vt:lpstr>Microsoft Equation 3.0</vt:lpstr>
      <vt:lpstr>Equation</vt:lpstr>
      <vt:lpstr>Lecture 1</vt:lpstr>
      <vt:lpstr>Scheduling</vt:lpstr>
      <vt:lpstr>Polyprotic Acids</vt:lpstr>
      <vt:lpstr>Amino Acids</vt:lpstr>
      <vt:lpstr>Diprotic Acids I</vt:lpstr>
      <vt:lpstr>Diprotic Acids II</vt:lpstr>
      <vt:lpstr>Example I</vt:lpstr>
      <vt:lpstr>Example II</vt:lpstr>
      <vt:lpstr>Example III</vt:lpstr>
      <vt:lpstr>Titration I</vt:lpstr>
      <vt:lpstr>Titration II</vt:lpstr>
      <vt:lpstr>Titration III</vt:lpstr>
      <vt:lpstr>Titration IV</vt:lpstr>
      <vt:lpstr>Titration V</vt:lpstr>
      <vt:lpstr>Summary for Leucine</vt:lpstr>
      <vt:lpstr>Individual Work</vt:lpstr>
      <vt:lpstr>Report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Alf Bacher</dc:creator>
  <cp:lastModifiedBy>Alf Bacher</cp:lastModifiedBy>
  <cp:revision>81</cp:revision>
  <cp:lastPrinted>2013-03-22T01:40:13Z</cp:lastPrinted>
  <dcterms:created xsi:type="dcterms:W3CDTF">2013-03-22T00:36:37Z</dcterms:created>
  <dcterms:modified xsi:type="dcterms:W3CDTF">2015-03-24T19:25:27Z</dcterms:modified>
</cp:coreProperties>
</file>