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1" r:id="rId15"/>
    <p:sldId id="270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99FF99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9"/>
    </mc:Choice>
    <mc:Fallback>
      <c:style val="9"/>
    </mc:Fallback>
  </mc:AlternateContent>
  <c:chart>
    <c:title>
      <c:tx>
        <c:rich>
          <a:bodyPr/>
          <a:lstStyle/>
          <a:p>
            <a:pPr>
              <a:defRPr sz="1000">
                <a:solidFill>
                  <a:schemeClr val="tx1"/>
                </a:solidFill>
              </a:defRPr>
            </a:pPr>
            <a:r>
              <a:rPr lang="en-US" sz="1000">
                <a:solidFill>
                  <a:schemeClr val="tx1"/>
                </a:solidFill>
              </a:rPr>
              <a:t>Boiling Points of Linear Hydrocarbons</a:t>
            </a:r>
          </a:p>
        </c:rich>
      </c:tx>
      <c:layout>
        <c:manualLayout>
          <c:xMode val="edge"/>
          <c:yMode val="edge"/>
          <c:x val="0.23927455573776973"/>
          <c:y val="4.819277108433735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764317708988212"/>
          <c:y val="0.18875502008032127"/>
          <c:w val="0.76673464771282573"/>
          <c:h val="0.62615817601113111"/>
        </c:manualLayout>
      </c:layout>
      <c:scatterChart>
        <c:scatterStyle val="lineMarker"/>
        <c:varyColors val="0"/>
        <c:ser>
          <c:idx val="0"/>
          <c:order val="0"/>
          <c:spPr>
            <a:ln w="63500">
              <a:noFill/>
            </a:ln>
          </c:spPr>
          <c:marker>
            <c:symbol val="diamond"/>
            <c:size val="6"/>
            <c:spPr>
              <a:solidFill>
                <a:schemeClr val="bg1"/>
              </a:solidFill>
            </c:spPr>
          </c:marker>
          <c:dPt>
            <c:idx val="0"/>
            <c:marker>
              <c:spPr>
                <a:solidFill>
                  <a:schemeClr val="tx1"/>
                </a:solidFill>
              </c:spPr>
            </c:marker>
            <c:bubble3D val="0"/>
          </c:dPt>
          <c:dPt>
            <c:idx val="1"/>
            <c:marker>
              <c:spPr>
                <a:solidFill>
                  <a:schemeClr val="tx1"/>
                </a:solidFill>
              </c:spPr>
            </c:marker>
            <c:bubble3D val="0"/>
          </c:dPt>
          <c:dPt>
            <c:idx val="2"/>
            <c:marker>
              <c:spPr>
                <a:solidFill>
                  <a:schemeClr val="tx1"/>
                </a:solidFill>
              </c:spPr>
            </c:marker>
            <c:bubble3D val="0"/>
          </c:dPt>
          <c:dPt>
            <c:idx val="3"/>
            <c:marker>
              <c:spPr>
                <a:solidFill>
                  <a:srgbClr val="C00000"/>
                </a:solidFill>
              </c:spPr>
            </c:marker>
            <c:bubble3D val="0"/>
          </c:dPt>
          <c:dPt>
            <c:idx val="4"/>
            <c:marker>
              <c:spPr>
                <a:solidFill>
                  <a:srgbClr val="C00000"/>
                </a:solidFill>
              </c:spPr>
            </c:marker>
            <c:bubble3D val="0"/>
          </c:dPt>
          <c:dPt>
            <c:idx val="5"/>
            <c:marker>
              <c:spPr>
                <a:solidFill>
                  <a:srgbClr val="C00000"/>
                </a:solidFill>
              </c:spPr>
            </c:marker>
            <c:bubble3D val="0"/>
          </c:dPt>
          <c:dPt>
            <c:idx val="6"/>
            <c:marker>
              <c:spPr>
                <a:solidFill>
                  <a:schemeClr val="tx1"/>
                </a:solidFill>
              </c:spPr>
            </c:marker>
            <c:bubble3D val="0"/>
          </c:dPt>
          <c:dPt>
            <c:idx val="7"/>
            <c:marker>
              <c:spPr>
                <a:solidFill>
                  <a:schemeClr val="tx1"/>
                </a:solidFill>
              </c:spPr>
            </c:marker>
            <c:bubble3D val="0"/>
          </c:dPt>
          <c:dPt>
            <c:idx val="8"/>
            <c:marker>
              <c:spPr>
                <a:solidFill>
                  <a:schemeClr val="tx1"/>
                </a:solidFill>
              </c:spPr>
            </c:marker>
            <c:bubble3D val="0"/>
          </c:dPt>
          <c:dPt>
            <c:idx val="9"/>
            <c:marker>
              <c:spPr>
                <a:solidFill>
                  <a:srgbClr val="C00000"/>
                </a:solidFill>
              </c:spPr>
            </c:marker>
            <c:bubble3D val="0"/>
          </c:dPt>
          <c:dPt>
            <c:idx val="10"/>
            <c:marker>
              <c:spPr>
                <a:solidFill>
                  <a:schemeClr val="tx1"/>
                </a:solidFill>
              </c:spPr>
            </c:marker>
            <c:bubble3D val="0"/>
          </c:dPt>
          <c:dPt>
            <c:idx val="11"/>
            <c:marker>
              <c:spPr>
                <a:solidFill>
                  <a:schemeClr val="tx1"/>
                </a:solidFill>
              </c:spPr>
            </c:marker>
            <c:bubble3D val="0"/>
          </c:dPt>
          <c:dPt>
            <c:idx val="12"/>
            <c:marker>
              <c:spPr>
                <a:solidFill>
                  <a:schemeClr val="tx1"/>
                </a:solidFill>
              </c:spPr>
            </c:marker>
            <c:bubble3D val="0"/>
          </c:dPt>
          <c:dPt>
            <c:idx val="13"/>
            <c:marker>
              <c:spPr>
                <a:solidFill>
                  <a:schemeClr val="tx1"/>
                </a:solidFill>
              </c:spPr>
            </c:marker>
            <c:bubble3D val="0"/>
          </c:dPt>
          <c:xVal>
            <c:numRef>
              <c:f>Sheet1!$A$3:$A$16</c:f>
              <c:numCache>
                <c:formatCode>General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16</c:v>
                </c:pt>
                <c:pt idx="13">
                  <c:v>20</c:v>
                </c:pt>
              </c:numCache>
            </c:numRef>
          </c:xVal>
          <c:yVal>
            <c:numRef>
              <c:f>Sheet1!$B$3:$B$16</c:f>
              <c:numCache>
                <c:formatCode>General</c:formatCode>
                <c:ptCount val="14"/>
                <c:pt idx="0">
                  <c:v>-161.69999999999999</c:v>
                </c:pt>
                <c:pt idx="1">
                  <c:v>-88.6</c:v>
                </c:pt>
                <c:pt idx="2">
                  <c:v>-42.1</c:v>
                </c:pt>
                <c:pt idx="3">
                  <c:v>-0.4</c:v>
                </c:pt>
                <c:pt idx="4">
                  <c:v>36</c:v>
                </c:pt>
                <c:pt idx="5">
                  <c:v>69</c:v>
                </c:pt>
                <c:pt idx="6">
                  <c:v>98.4</c:v>
                </c:pt>
                <c:pt idx="7">
                  <c:v>125.7</c:v>
                </c:pt>
                <c:pt idx="8">
                  <c:v>150.80000000000001</c:v>
                </c:pt>
                <c:pt idx="9">
                  <c:v>174</c:v>
                </c:pt>
                <c:pt idx="10">
                  <c:v>196</c:v>
                </c:pt>
                <c:pt idx="11">
                  <c:v>216.2</c:v>
                </c:pt>
                <c:pt idx="12">
                  <c:v>287</c:v>
                </c:pt>
                <c:pt idx="13">
                  <c:v>342.7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5814912"/>
        <c:axId val="155815304"/>
      </c:scatterChart>
      <c:valAx>
        <c:axId val="155814912"/>
        <c:scaling>
          <c:orientation val="minMax"/>
          <c:max val="21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000">
                    <a:solidFill>
                      <a:schemeClr val="tx1"/>
                    </a:solidFill>
                  </a:defRPr>
                </a:pPr>
                <a:r>
                  <a:rPr lang="en-US" sz="1000">
                    <a:solidFill>
                      <a:schemeClr val="tx1"/>
                    </a:solidFill>
                  </a:rPr>
                  <a:t>Number of Carbon atoms</a:t>
                </a:r>
              </a:p>
            </c:rich>
          </c:tx>
          <c:layout>
            <c:manualLayout>
              <c:xMode val="edge"/>
              <c:yMode val="edge"/>
              <c:x val="0.3639197508570457"/>
              <c:y val="0.8470417101476773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</a:ln>
          <a:effectLst/>
        </c:spPr>
        <c:txPr>
          <a:bodyPr/>
          <a:lstStyle/>
          <a:p>
            <a:pPr>
              <a:defRPr sz="10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815304"/>
        <c:crosses val="autoZero"/>
        <c:crossBetween val="midCat"/>
      </c:valAx>
      <c:valAx>
        <c:axId val="1558153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000">
                    <a:solidFill>
                      <a:schemeClr val="tx1"/>
                    </a:solidFill>
                  </a:defRPr>
                </a:pPr>
                <a:r>
                  <a:rPr lang="en-US" sz="1000" dirty="0">
                    <a:solidFill>
                      <a:schemeClr val="tx1"/>
                    </a:solidFill>
                  </a:rPr>
                  <a:t>Boiling Point in </a:t>
                </a:r>
                <a:r>
                  <a:rPr lang="en-US" sz="1000" baseline="30000" dirty="0">
                    <a:solidFill>
                      <a:schemeClr val="tx1"/>
                    </a:solidFill>
                  </a:rPr>
                  <a:t>o</a:t>
                </a:r>
                <a:r>
                  <a:rPr lang="en-US" sz="1000" dirty="0">
                    <a:solidFill>
                      <a:schemeClr val="tx1"/>
                    </a:solidFill>
                  </a:rPr>
                  <a:t>C</a:t>
                </a:r>
              </a:p>
            </c:rich>
          </c:tx>
          <c:layout>
            <c:manualLayout>
              <c:xMode val="edge"/>
              <c:yMode val="edge"/>
              <c:x val="2.2386144583681093E-2"/>
              <c:y val="0.1485943775100401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chemeClr val="tx1"/>
                </a:solidFill>
              </a:defRPr>
            </a:pPr>
            <a:endParaRPr lang="en-US"/>
          </a:p>
        </c:txPr>
        <c:crossAx val="155814912"/>
        <c:crosses val="autoZero"/>
        <c:crossBetween val="midCat"/>
        <c:majorUnit val="100"/>
      </c:valAx>
      <c:spPr>
        <a:ln>
          <a:solidFill>
            <a:schemeClr val="tx1"/>
          </a:solidFill>
        </a:ln>
        <a:effectLst>
          <a:glow rad="127000">
            <a:schemeClr val="bg1"/>
          </a:glow>
        </a:effectLst>
      </c:spPr>
    </c:plotArea>
    <c:plotVisOnly val="1"/>
    <c:dispBlanksAs val="gap"/>
    <c:showDLblsOverMax val="0"/>
  </c:chart>
  <c:spPr>
    <a:solidFill>
      <a:schemeClr val="accent2">
        <a:lumMod val="40000"/>
        <a:lumOff val="60000"/>
      </a:schemeClr>
    </a:solidFill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Vapor Pressure of Methyl Benzoate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4163692170069594"/>
          <c:y val="0.18342391141091527"/>
          <c:w val="0.79054958143461829"/>
          <c:h val="0.59291772754963368"/>
        </c:manualLayout>
      </c:layout>
      <c:scatterChart>
        <c:scatterStyle val="lineMarker"/>
        <c:varyColors val="0"/>
        <c:ser>
          <c:idx val="0"/>
          <c:order val="0"/>
          <c:spPr>
            <a:ln w="25400">
              <a:solidFill>
                <a:srgbClr val="C00000"/>
              </a:solidFill>
            </a:ln>
          </c:spPr>
          <c:marker>
            <c:symbol val="diamond"/>
            <c:size val="6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dLblPos val="r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xVal>
            <c:numRef>
              <c:f>Sheet1!$B$15:$B$24</c:f>
              <c:numCache>
                <c:formatCode>General</c:formatCode>
                <c:ptCount val="10"/>
                <c:pt idx="0">
                  <c:v>39</c:v>
                </c:pt>
                <c:pt idx="1">
                  <c:v>64</c:v>
                </c:pt>
                <c:pt idx="2">
                  <c:v>77</c:v>
                </c:pt>
                <c:pt idx="3">
                  <c:v>92</c:v>
                </c:pt>
                <c:pt idx="4">
                  <c:v>108</c:v>
                </c:pt>
                <c:pt idx="5">
                  <c:v>117</c:v>
                </c:pt>
                <c:pt idx="6">
                  <c:v>131</c:v>
                </c:pt>
                <c:pt idx="7">
                  <c:v>151</c:v>
                </c:pt>
                <c:pt idx="8">
                  <c:v>175</c:v>
                </c:pt>
                <c:pt idx="9">
                  <c:v>200</c:v>
                </c:pt>
              </c:numCache>
            </c:numRef>
          </c:xVal>
          <c:yVal>
            <c:numRef>
              <c:f>Sheet1!$C$15:$C$24</c:f>
              <c:numCache>
                <c:formatCode>General</c:formatCode>
                <c:ptCount val="10"/>
                <c:pt idx="0">
                  <c:v>1</c:v>
                </c:pt>
                <c:pt idx="1">
                  <c:v>5</c:v>
                </c:pt>
                <c:pt idx="2">
                  <c:v>10</c:v>
                </c:pt>
                <c:pt idx="3">
                  <c:v>20</c:v>
                </c:pt>
                <c:pt idx="4">
                  <c:v>40</c:v>
                </c:pt>
                <c:pt idx="5">
                  <c:v>60</c:v>
                </c:pt>
                <c:pt idx="6">
                  <c:v>100</c:v>
                </c:pt>
                <c:pt idx="7">
                  <c:v>200</c:v>
                </c:pt>
                <c:pt idx="8">
                  <c:v>400</c:v>
                </c:pt>
                <c:pt idx="9">
                  <c:v>760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5816088"/>
        <c:axId val="179897408"/>
      </c:scatterChart>
      <c:valAx>
        <c:axId val="155816088"/>
        <c:scaling>
          <c:orientation val="minMax"/>
          <c:max val="200"/>
          <c:min val="2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Boiling Point (oC)</a:t>
                </a:r>
              </a:p>
            </c:rich>
          </c:tx>
          <c:layout>
            <c:manualLayout>
              <c:xMode val="edge"/>
              <c:yMode val="edge"/>
              <c:x val="0.42031238810301874"/>
              <c:y val="0.9069146539428799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79897408"/>
        <c:crosses val="autoZero"/>
        <c:crossBetween val="midCat"/>
      </c:valAx>
      <c:valAx>
        <c:axId val="179897408"/>
        <c:scaling>
          <c:logBase val="10"/>
          <c:orientation val="minMax"/>
          <c:max val="76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Vapor Pressure (in mmHg)</a:t>
                </a:r>
              </a:p>
            </c:rich>
          </c:tx>
          <c:layout>
            <c:manualLayout>
              <c:xMode val="edge"/>
              <c:yMode val="edge"/>
              <c:x val="1.5956116909337847E-2"/>
              <c:y val="0.1223843402259185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55816088"/>
        <c:crosses val="autoZero"/>
        <c:crossBetween val="midCat"/>
        <c:majorUnit val="10"/>
        <c:minorUnit val="10"/>
      </c:valAx>
      <c:spPr>
        <a:solidFill>
          <a:schemeClr val="accent4">
            <a:lumMod val="40000"/>
            <a:lumOff val="60000"/>
          </a:schemeClr>
        </a:solidFill>
      </c:spPr>
    </c:plotArea>
    <c:plotVisOnly val="1"/>
    <c:dispBlanksAs val="gap"/>
    <c:showDLblsOverMax val="0"/>
  </c:chart>
  <c:spPr>
    <a:solidFill>
      <a:schemeClr val="accent4">
        <a:lumMod val="40000"/>
        <a:lumOff val="60000"/>
      </a:schemeClr>
    </a:solidFill>
  </c:spPr>
  <c:txPr>
    <a:bodyPr/>
    <a:lstStyle/>
    <a:p>
      <a:pPr>
        <a:defRPr sz="80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55DE2-6304-4A7B-815E-E7192CFB4524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C06BD4-64AC-44CF-A0BF-641C21FB1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67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06BD4-64AC-44CF-A0BF-641C21FB11F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510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DC25-466F-474F-AD9A-D3D33CEB258E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6B34D-AF49-4748-ACDD-25C08027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319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DC25-466F-474F-AD9A-D3D33CEB258E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6B34D-AF49-4748-ACDD-25C08027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649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DC25-466F-474F-AD9A-D3D33CEB258E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6B34D-AF49-4748-ACDD-25C08027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76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DC25-466F-474F-AD9A-D3D33CEB258E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6B34D-AF49-4748-ACDD-25C08027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517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DC25-466F-474F-AD9A-D3D33CEB258E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6B34D-AF49-4748-ACDD-25C08027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670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DC25-466F-474F-AD9A-D3D33CEB258E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6B34D-AF49-4748-ACDD-25C08027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37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DC25-466F-474F-AD9A-D3D33CEB258E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6B34D-AF49-4748-ACDD-25C08027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562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DC25-466F-474F-AD9A-D3D33CEB258E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6B34D-AF49-4748-ACDD-25C08027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2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DC25-466F-474F-AD9A-D3D33CEB258E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6B34D-AF49-4748-ACDD-25C08027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134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DC25-466F-474F-AD9A-D3D33CEB258E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6B34D-AF49-4748-ACDD-25C08027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51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DC25-466F-474F-AD9A-D3D33CEB258E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6B34D-AF49-4748-ACDD-25C08027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32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7DC25-466F-474F-AD9A-D3D33CEB258E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6B34D-AF49-4748-ACDD-25C08027E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813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5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Lecture </a:t>
            </a:r>
            <a:r>
              <a:rPr lang="en-US" b="1" dirty="0" smtClean="0"/>
              <a:t>9a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Distillation</a:t>
            </a:r>
            <a:endParaRPr lang="en-US" sz="3600" b="1" dirty="0">
              <a:solidFill>
                <a:srgbClr val="C00000"/>
              </a:solidFill>
            </a:endParaRPr>
          </a:p>
        </p:txBody>
      </p:sp>
      <p:pic>
        <p:nvPicPr>
          <p:cNvPr id="3076" name="Picture 4" descr="http://previews.123rf.com/images/gameover/gameover1403/gameover140300023/26965837-Chemistry-distillation-by-alembic-engraving-from-an-old-chemistry-book-Stock-Photo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8" t="10856" r="5994" b="5254"/>
          <a:stretch/>
        </p:blipFill>
        <p:spPr bwMode="auto">
          <a:xfrm>
            <a:off x="2945081" y="4495800"/>
            <a:ext cx="3051958" cy="1911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5564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Distillation Theory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686800" cy="4876800"/>
          </a:xfrm>
        </p:spPr>
        <p:txBody>
          <a:bodyPr>
            <a:noAutofit/>
          </a:bodyPr>
          <a:lstStyle/>
          <a:p>
            <a:r>
              <a:rPr lang="en-US" sz="1800" b="1" dirty="0"/>
              <a:t>How do we use this equation?</a:t>
            </a:r>
            <a:endParaRPr lang="en-US" sz="1800" dirty="0"/>
          </a:p>
          <a:p>
            <a:r>
              <a:rPr lang="en-US" sz="1800" dirty="0" smtClean="0"/>
              <a:t>If one knows </a:t>
            </a:r>
            <a:r>
              <a:rPr lang="en-US" sz="1800" dirty="0"/>
              <a:t>the PURE vapor pressure of toluene and hexane at a specific temperature (Remember that vapor pressure is temperature dependent!) </a:t>
            </a:r>
          </a:p>
          <a:p>
            <a:r>
              <a:rPr lang="en-US" sz="1800" dirty="0"/>
              <a:t>Suppose we have the following </a:t>
            </a:r>
            <a:r>
              <a:rPr lang="en-US" sz="1800" dirty="0" smtClean="0"/>
              <a:t>individual vapor pressures </a:t>
            </a:r>
            <a:r>
              <a:rPr lang="en-US" sz="1800" dirty="0"/>
              <a:t>at </a:t>
            </a:r>
            <a:r>
              <a:rPr lang="en-US" sz="1800" dirty="0" smtClean="0"/>
              <a:t>T</a:t>
            </a:r>
            <a:r>
              <a:rPr lang="en-US" sz="1800" baseline="-25000" dirty="0" smtClean="0"/>
              <a:t>b</a:t>
            </a:r>
            <a:r>
              <a:rPr lang="en-US" sz="1800" dirty="0" smtClean="0"/>
              <a:t>=80.8 </a:t>
            </a:r>
            <a:r>
              <a:rPr lang="en-US" sz="1800" dirty="0"/>
              <a:t>˚C</a:t>
            </a:r>
          </a:p>
          <a:p>
            <a:endParaRPr lang="en-US" sz="1400" dirty="0"/>
          </a:p>
          <a:p>
            <a:r>
              <a:rPr lang="en-US" sz="1800" dirty="0" err="1" smtClean="0"/>
              <a:t>P</a:t>
            </a:r>
            <a:r>
              <a:rPr lang="en-US" sz="1800" dirty="0" err="1"/>
              <a:t>˚</a:t>
            </a:r>
            <a:r>
              <a:rPr lang="en-US" sz="1800" baseline="-25000" dirty="0" err="1"/>
              <a:t>toluene</a:t>
            </a:r>
            <a:r>
              <a:rPr lang="en-US" sz="1800" dirty="0"/>
              <a:t>= 350 </a:t>
            </a:r>
            <a:r>
              <a:rPr lang="en-US" sz="1800" dirty="0" smtClean="0"/>
              <a:t>torr </a:t>
            </a:r>
            <a:r>
              <a:rPr lang="en-US" sz="1800" dirty="0" smtClean="0"/>
              <a:t>and </a:t>
            </a:r>
            <a:r>
              <a:rPr lang="en-US" sz="1800" dirty="0" err="1" smtClean="0"/>
              <a:t>P</a:t>
            </a:r>
            <a:r>
              <a:rPr lang="en-US" sz="1800" dirty="0" err="1"/>
              <a:t>˚</a:t>
            </a:r>
            <a:r>
              <a:rPr lang="en-US" sz="1800" baseline="-25000" dirty="0" err="1"/>
              <a:t>hexane</a:t>
            </a:r>
            <a:r>
              <a:rPr lang="en-US" sz="1800" dirty="0"/>
              <a:t> = 1170 torr </a:t>
            </a:r>
            <a:r>
              <a:rPr lang="en-US" sz="1800" dirty="0" smtClean="0"/>
              <a:t> </a:t>
            </a:r>
            <a:r>
              <a:rPr lang="en-US" sz="1800" dirty="0" smtClean="0"/>
              <a:t>(note that p&gt;760 </a:t>
            </a:r>
            <a:r>
              <a:rPr lang="en-US" sz="1800" dirty="0" smtClean="0"/>
              <a:t>torr because the temperature 				</a:t>
            </a:r>
            <a:r>
              <a:rPr lang="en-US" sz="1800" dirty="0"/>
              <a:t> </a:t>
            </a:r>
            <a:r>
              <a:rPr lang="en-US" sz="1800" dirty="0" smtClean="0"/>
              <a:t>          </a:t>
            </a:r>
            <a:r>
              <a:rPr lang="en-US" sz="1800" dirty="0" smtClean="0"/>
              <a:t>is </a:t>
            </a:r>
            <a:r>
              <a:rPr lang="en-US" sz="1800" dirty="0" smtClean="0"/>
              <a:t>above the boiling point for hexane)</a:t>
            </a:r>
          </a:p>
          <a:p>
            <a:r>
              <a:rPr lang="en-US" sz="1800" dirty="0" smtClean="0"/>
              <a:t>So </a:t>
            </a:r>
            <a:r>
              <a:rPr lang="en-US" sz="1800" dirty="0"/>
              <a:t>the above equation becomes:</a:t>
            </a:r>
          </a:p>
          <a:p>
            <a:r>
              <a:rPr lang="en-US" sz="1800" dirty="0" smtClean="0"/>
              <a:t>(</a:t>
            </a:r>
            <a:r>
              <a:rPr lang="en-US" sz="1800" dirty="0"/>
              <a:t>1170 torr</a:t>
            </a:r>
            <a:r>
              <a:rPr lang="en-US" sz="1800" dirty="0" smtClean="0"/>
              <a:t>) </a:t>
            </a:r>
            <a:r>
              <a:rPr lang="en-US" sz="1800" dirty="0" err="1" smtClean="0"/>
              <a:t>X</a:t>
            </a:r>
            <a:r>
              <a:rPr lang="en-US" sz="1800" baseline="-25000" dirty="0" err="1" smtClean="0"/>
              <a:t>hexane</a:t>
            </a:r>
            <a:r>
              <a:rPr lang="en-US" sz="1800" dirty="0" smtClean="0"/>
              <a:t> </a:t>
            </a:r>
            <a:r>
              <a:rPr lang="en-US" sz="1800" dirty="0"/>
              <a:t>+ (350 torr) </a:t>
            </a:r>
            <a:r>
              <a:rPr lang="en-US" sz="1800" dirty="0" err="1"/>
              <a:t>X</a:t>
            </a:r>
            <a:r>
              <a:rPr lang="en-US" sz="1800" baseline="-25000" dirty="0" err="1"/>
              <a:t>toluene</a:t>
            </a:r>
            <a:r>
              <a:rPr lang="en-US" sz="1800" dirty="0"/>
              <a:t> = 760 </a:t>
            </a:r>
            <a:r>
              <a:rPr lang="en-US" sz="1800" dirty="0" smtClean="0"/>
              <a:t>torr</a:t>
            </a:r>
            <a:r>
              <a:rPr lang="en-US" sz="1800" dirty="0"/>
              <a:t> </a:t>
            </a:r>
            <a:endParaRPr lang="en-US" sz="1800" dirty="0" smtClean="0"/>
          </a:p>
          <a:p>
            <a:r>
              <a:rPr lang="en-US" sz="1800" dirty="0" smtClean="0"/>
              <a:t>BUT	 </a:t>
            </a:r>
            <a:r>
              <a:rPr lang="en-US" sz="1800" dirty="0" err="1" smtClean="0"/>
              <a:t>X</a:t>
            </a:r>
            <a:r>
              <a:rPr lang="en-US" sz="1800" baseline="-25000" dirty="0" err="1" smtClean="0"/>
              <a:t>toluene</a:t>
            </a:r>
            <a:r>
              <a:rPr lang="en-US" sz="1800" dirty="0" smtClean="0"/>
              <a:t> =  1 – </a:t>
            </a:r>
            <a:r>
              <a:rPr lang="en-US" sz="1800" dirty="0" err="1" smtClean="0"/>
              <a:t>X</a:t>
            </a:r>
            <a:r>
              <a:rPr lang="en-US" sz="1800" baseline="-25000" dirty="0" err="1" smtClean="0"/>
              <a:t>hexane</a:t>
            </a:r>
            <a:r>
              <a:rPr lang="en-US" sz="1800" dirty="0" smtClean="0"/>
              <a:t>   </a:t>
            </a:r>
            <a:r>
              <a:rPr lang="en-US" sz="1800" b="1" dirty="0" smtClean="0">
                <a:sym typeface="Wingdings 3"/>
              </a:rPr>
              <a:t> </a:t>
            </a:r>
            <a:r>
              <a:rPr lang="en-US" sz="1800" dirty="0" smtClean="0"/>
              <a:t> (1170 torr) </a:t>
            </a:r>
            <a:r>
              <a:rPr lang="en-US" sz="1800" dirty="0" err="1" smtClean="0"/>
              <a:t>X</a:t>
            </a:r>
            <a:r>
              <a:rPr lang="en-US" sz="1800" baseline="-25000" dirty="0" err="1" smtClean="0"/>
              <a:t>hexane</a:t>
            </a:r>
            <a:r>
              <a:rPr lang="en-US" sz="1800" dirty="0" smtClean="0"/>
              <a:t> + (350 torr) (1 - </a:t>
            </a:r>
            <a:r>
              <a:rPr lang="en-US" sz="1800" dirty="0" err="1" smtClean="0"/>
              <a:t>X</a:t>
            </a:r>
            <a:r>
              <a:rPr lang="en-US" sz="1800" baseline="-25000" dirty="0" err="1" smtClean="0"/>
              <a:t>hexane</a:t>
            </a:r>
            <a:r>
              <a:rPr lang="en-US" sz="1800" dirty="0" smtClean="0"/>
              <a:t>) = 760 torr      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r>
              <a:rPr lang="en-US" sz="1800" dirty="0" smtClean="0"/>
              <a:t>Isolating </a:t>
            </a:r>
            <a:r>
              <a:rPr lang="en-US" sz="1800" dirty="0" err="1" smtClean="0"/>
              <a:t>X</a:t>
            </a:r>
            <a:r>
              <a:rPr lang="en-US" sz="1800" baseline="-25000" dirty="0" err="1" smtClean="0"/>
              <a:t>hexane</a:t>
            </a:r>
            <a:r>
              <a:rPr lang="en-US" sz="1800" dirty="0" smtClean="0"/>
              <a:t> gives:  </a:t>
            </a:r>
            <a:r>
              <a:rPr lang="en-US" sz="1800" dirty="0" err="1">
                <a:solidFill>
                  <a:srgbClr val="FF0000"/>
                </a:solidFill>
              </a:rPr>
              <a:t>X</a:t>
            </a:r>
            <a:r>
              <a:rPr lang="en-US" sz="1800" baseline="-25000" dirty="0" err="1">
                <a:solidFill>
                  <a:srgbClr val="FF0000"/>
                </a:solidFill>
              </a:rPr>
              <a:t>hexane</a:t>
            </a:r>
            <a:r>
              <a:rPr lang="en-US" sz="1800" dirty="0">
                <a:solidFill>
                  <a:srgbClr val="FF0000"/>
                </a:solidFill>
              </a:rPr>
              <a:t> = </a:t>
            </a:r>
            <a:r>
              <a:rPr lang="en-US" sz="1800" dirty="0" smtClean="0">
                <a:solidFill>
                  <a:srgbClr val="FF0000"/>
                </a:solidFill>
              </a:rPr>
              <a:t>0.5      </a:t>
            </a:r>
            <a:r>
              <a:rPr lang="en-US" sz="1800" b="1" dirty="0" smtClean="0">
                <a:solidFill>
                  <a:srgbClr val="FF0000"/>
                </a:solidFill>
                <a:sym typeface="Wingdings 3"/>
              </a:rPr>
              <a:t>         </a:t>
            </a:r>
            <a:r>
              <a:rPr lang="en-US" sz="1800" dirty="0" err="1" smtClean="0">
                <a:solidFill>
                  <a:srgbClr val="FF0000"/>
                </a:solidFill>
              </a:rPr>
              <a:t>X</a:t>
            </a:r>
            <a:r>
              <a:rPr lang="en-US" sz="1800" baseline="-25000" dirty="0" err="1" smtClean="0">
                <a:solidFill>
                  <a:srgbClr val="FF0000"/>
                </a:solidFill>
              </a:rPr>
              <a:t>toluene</a:t>
            </a:r>
            <a:r>
              <a:rPr lang="en-US" sz="1800" dirty="0" smtClean="0">
                <a:solidFill>
                  <a:srgbClr val="FF0000"/>
                </a:solidFill>
              </a:rPr>
              <a:t>= 0.5</a:t>
            </a:r>
          </a:p>
          <a:p>
            <a:endParaRPr lang="en-US" sz="1200" dirty="0">
              <a:solidFill>
                <a:schemeClr val="bg1"/>
              </a:solidFill>
            </a:endParaRPr>
          </a:p>
          <a:p>
            <a:r>
              <a:rPr lang="en-US" sz="1800" b="1" dirty="0" smtClean="0">
                <a:solidFill>
                  <a:srgbClr val="C00000"/>
                </a:solidFill>
              </a:rPr>
              <a:t>Conclusion: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FF0000"/>
                </a:solidFill>
              </a:rPr>
              <a:t>The mixture of hexane and toluene that </a:t>
            </a:r>
            <a:r>
              <a:rPr lang="en-US" sz="1800" dirty="0">
                <a:solidFill>
                  <a:srgbClr val="FF0000"/>
                </a:solidFill>
              </a:rPr>
              <a:t>boils </a:t>
            </a:r>
            <a:r>
              <a:rPr lang="en-US" sz="1800" dirty="0" smtClean="0">
                <a:solidFill>
                  <a:srgbClr val="FF0000"/>
                </a:solidFill>
              </a:rPr>
              <a:t>at T</a:t>
            </a:r>
            <a:r>
              <a:rPr lang="en-US" sz="1800" baseline="-25000" dirty="0" smtClean="0">
                <a:solidFill>
                  <a:srgbClr val="FF0000"/>
                </a:solidFill>
              </a:rPr>
              <a:t>b</a:t>
            </a:r>
            <a:r>
              <a:rPr lang="en-US" sz="1800" dirty="0" smtClean="0">
                <a:solidFill>
                  <a:srgbClr val="FF0000"/>
                </a:solidFill>
              </a:rPr>
              <a:t>=80.8</a:t>
            </a:r>
            <a:r>
              <a:rPr lang="en-US" sz="1800" dirty="0">
                <a:solidFill>
                  <a:srgbClr val="FF0000"/>
                </a:solidFill>
              </a:rPr>
              <a:t>˚</a:t>
            </a:r>
            <a:r>
              <a:rPr lang="en-US" sz="1800" dirty="0" smtClean="0">
                <a:solidFill>
                  <a:srgbClr val="FF0000"/>
                </a:solidFill>
              </a:rPr>
              <a:t>C is a 50:50 mixture </a:t>
            </a:r>
            <a:br>
              <a:rPr lang="en-US" sz="1800" dirty="0" smtClean="0">
                <a:solidFill>
                  <a:srgbClr val="FF0000"/>
                </a:solidFill>
              </a:rPr>
            </a:br>
            <a:r>
              <a:rPr lang="en-US" sz="1800" dirty="0" smtClean="0">
                <a:solidFill>
                  <a:srgbClr val="FF0000"/>
                </a:solidFill>
              </a:rPr>
              <a:t>of these two compounds.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108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Distillation Theory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610600" cy="4953000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What is </a:t>
            </a:r>
            <a:r>
              <a:rPr lang="en-US" sz="2000" b="1" dirty="0"/>
              <a:t>the composition of the </a:t>
            </a:r>
            <a:r>
              <a:rPr lang="en-US" sz="2000" b="1" dirty="0" smtClean="0"/>
              <a:t>vapor?</a:t>
            </a:r>
            <a:endParaRPr lang="en-US" sz="2000" b="1" dirty="0"/>
          </a:p>
          <a:p>
            <a:r>
              <a:rPr lang="en-US" sz="2000" dirty="0" smtClean="0"/>
              <a:t>From </a:t>
            </a:r>
            <a:r>
              <a:rPr lang="en-US" sz="2000" dirty="0"/>
              <a:t>Dalton’s law of partial pressure, we </a:t>
            </a:r>
            <a:r>
              <a:rPr lang="en-US" sz="2000" dirty="0" smtClean="0"/>
              <a:t>know that 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hexane</a:t>
            </a:r>
            <a:r>
              <a:rPr lang="en-US" sz="2000" dirty="0" smtClean="0"/>
              <a:t> </a:t>
            </a:r>
            <a:r>
              <a:rPr lang="en-US" sz="2000" dirty="0"/>
              <a:t>+ 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toluene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= </a:t>
            </a:r>
            <a:r>
              <a:rPr lang="en-US" sz="2000" dirty="0"/>
              <a:t>760 torr</a:t>
            </a:r>
          </a:p>
          <a:p>
            <a:r>
              <a:rPr lang="en-US" sz="2000" dirty="0" smtClean="0"/>
              <a:t>This </a:t>
            </a:r>
            <a:r>
              <a:rPr lang="en-US" sz="2000" dirty="0"/>
              <a:t>is the same as</a:t>
            </a:r>
          </a:p>
          <a:p>
            <a:endParaRPr lang="en-US" sz="2000" dirty="0" smtClean="0"/>
          </a:p>
          <a:p>
            <a:r>
              <a:rPr lang="en-US" sz="2000" dirty="0" smtClean="0"/>
              <a:t>This </a:t>
            </a:r>
            <a:r>
              <a:rPr lang="en-US" sz="2000" dirty="0"/>
              <a:t>means that:</a:t>
            </a:r>
          </a:p>
          <a:p>
            <a:endParaRPr lang="en-US" sz="2000" dirty="0" smtClean="0"/>
          </a:p>
          <a:p>
            <a:r>
              <a:rPr lang="en-US" sz="2000" dirty="0" smtClean="0"/>
              <a:t>Substitute </a:t>
            </a:r>
            <a:r>
              <a:rPr lang="en-US" sz="2000" dirty="0"/>
              <a:t>the pure vapor pressure at </a:t>
            </a:r>
            <a:r>
              <a:rPr lang="en-US" sz="2000" dirty="0" smtClean="0"/>
              <a:t>T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=80.8</a:t>
            </a:r>
            <a:r>
              <a:rPr lang="en-US" sz="2000" dirty="0"/>
              <a:t>˚C for </a:t>
            </a:r>
            <a:r>
              <a:rPr lang="en-US" sz="2000" dirty="0" smtClean="0"/>
              <a:t>hexane: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   </a:t>
            </a: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 </a:t>
            </a:r>
          </a:p>
          <a:p>
            <a:r>
              <a:rPr lang="en-US" sz="2000" b="1" dirty="0" smtClean="0">
                <a:solidFill>
                  <a:srgbClr val="C00000"/>
                </a:solidFill>
              </a:rPr>
              <a:t>Conclusion: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FF0000"/>
                </a:solidFill>
              </a:rPr>
              <a:t>Hexane comprises 77 % of </a:t>
            </a:r>
            <a:r>
              <a:rPr lang="en-US" sz="1800" dirty="0">
                <a:solidFill>
                  <a:srgbClr val="FF0000"/>
                </a:solidFill>
              </a:rPr>
              <a:t>the vapor composition </a:t>
            </a:r>
            <a:r>
              <a:rPr lang="en-US" sz="1800" dirty="0" smtClean="0">
                <a:solidFill>
                  <a:srgbClr val="FF0000"/>
                </a:solidFill>
              </a:rPr>
              <a:t>at T</a:t>
            </a:r>
            <a:r>
              <a:rPr lang="en-US" sz="1800" baseline="-25000" dirty="0" smtClean="0">
                <a:solidFill>
                  <a:srgbClr val="FF0000"/>
                </a:solidFill>
              </a:rPr>
              <a:t>b</a:t>
            </a:r>
            <a:r>
              <a:rPr lang="en-US" sz="1800" dirty="0" smtClean="0">
                <a:solidFill>
                  <a:srgbClr val="FF0000"/>
                </a:solidFill>
              </a:rPr>
              <a:t>=80.8</a:t>
            </a:r>
            <a:r>
              <a:rPr lang="en-US" sz="1800" dirty="0">
                <a:solidFill>
                  <a:srgbClr val="FF0000"/>
                </a:solidFill>
              </a:rPr>
              <a:t>˚</a:t>
            </a:r>
            <a:r>
              <a:rPr lang="en-US" sz="1800" dirty="0" smtClean="0">
                <a:solidFill>
                  <a:srgbClr val="FF0000"/>
                </a:solidFill>
              </a:rPr>
              <a:t>C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FF0000"/>
                </a:solidFill>
              </a:rPr>
              <a:t>The </a:t>
            </a:r>
            <a:r>
              <a:rPr lang="en-US" sz="1800" dirty="0">
                <a:solidFill>
                  <a:srgbClr val="FF0000"/>
                </a:solidFill>
              </a:rPr>
              <a:t>vapor is enriched with the LOWER boiling </a:t>
            </a:r>
            <a:r>
              <a:rPr lang="en-US" sz="1800" dirty="0" smtClean="0">
                <a:solidFill>
                  <a:srgbClr val="FF0000"/>
                </a:solidFill>
              </a:rPr>
              <a:t>component compared to the liquid.</a:t>
            </a:r>
            <a:endParaRPr lang="en-US" sz="1800" dirty="0">
              <a:solidFill>
                <a:srgbClr val="FF0000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3750036"/>
              </p:ext>
            </p:extLst>
          </p:nvPr>
        </p:nvGraphicFramePr>
        <p:xfrm>
          <a:off x="4836856" y="2377943"/>
          <a:ext cx="1618920" cy="323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7" name="Equation" r:id="rId3" imgW="1079280" imgH="215640" progId="Equation.3">
                  <p:embed/>
                </p:oleObj>
              </mc:Choice>
              <mc:Fallback>
                <p:oleObj name="Equation" r:id="rId3" imgW="10792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36856" y="2377943"/>
                        <a:ext cx="1618920" cy="32346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9201898"/>
              </p:ext>
            </p:extLst>
          </p:nvPr>
        </p:nvGraphicFramePr>
        <p:xfrm>
          <a:off x="3010320" y="2359592"/>
          <a:ext cx="1561680" cy="495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8" name="Equation" r:id="rId5" imgW="1041120" imgH="330120" progId="Equation.3">
                  <p:embed/>
                </p:oleObj>
              </mc:Choice>
              <mc:Fallback>
                <p:oleObj name="Equation" r:id="rId5" imgW="104112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10320" y="2359592"/>
                        <a:ext cx="1561680" cy="49518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7947543"/>
              </p:ext>
            </p:extLst>
          </p:nvPr>
        </p:nvGraphicFramePr>
        <p:xfrm>
          <a:off x="4114800" y="333375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" name="Equation" r:id="rId7" imgW="914400" imgH="190440" progId="Equation.3">
                  <p:embed/>
                </p:oleObj>
              </mc:Choice>
              <mc:Fallback>
                <p:oleObj name="Equation" r:id="rId7" imgW="914400" imgH="1904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114800" y="3333750"/>
                        <a:ext cx="914400" cy="19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4186425"/>
              </p:ext>
            </p:extLst>
          </p:nvPr>
        </p:nvGraphicFramePr>
        <p:xfrm>
          <a:off x="3010320" y="3056713"/>
          <a:ext cx="264795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" name="Equation" r:id="rId9" imgW="1765080" imgH="368280" progId="Equation.3">
                  <p:embed/>
                </p:oleObj>
              </mc:Choice>
              <mc:Fallback>
                <p:oleObj name="Equation" r:id="rId9" imgW="1765080" imgH="3682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10320" y="3056713"/>
                        <a:ext cx="2647950" cy="55245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4973619"/>
              </p:ext>
            </p:extLst>
          </p:nvPr>
        </p:nvGraphicFramePr>
        <p:xfrm>
          <a:off x="3010320" y="4131181"/>
          <a:ext cx="2114100" cy="495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1" name="Equation" r:id="rId11" imgW="1409400" imgH="330120" progId="Equation.3">
                  <p:embed/>
                </p:oleObj>
              </mc:Choice>
              <mc:Fallback>
                <p:oleObj name="Equation" r:id="rId11" imgW="140940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010320" y="4131181"/>
                        <a:ext cx="2114100" cy="49518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5924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Distillation Theory </a:t>
            </a:r>
            <a:r>
              <a:rPr lang="en-US" dirty="0" smtClean="0">
                <a:solidFill>
                  <a:srgbClr val="002060"/>
                </a:solidFill>
              </a:rPr>
              <a:t>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rmAutofit fontScale="32500" lnSpcReduction="20000"/>
          </a:bodyPr>
          <a:lstStyle/>
          <a:p>
            <a:endParaRPr lang="en-US" sz="4400" b="1" dirty="0" smtClean="0">
              <a:solidFill>
                <a:srgbClr val="C00000"/>
              </a:solidFill>
            </a:endParaRPr>
          </a:p>
          <a:p>
            <a:endParaRPr lang="en-US" sz="4400" b="1" dirty="0">
              <a:solidFill>
                <a:srgbClr val="C00000"/>
              </a:solidFill>
            </a:endParaRPr>
          </a:p>
          <a:p>
            <a:endParaRPr lang="en-US" sz="4400" b="1" dirty="0" smtClean="0">
              <a:solidFill>
                <a:srgbClr val="C00000"/>
              </a:solidFill>
            </a:endParaRPr>
          </a:p>
          <a:p>
            <a:endParaRPr lang="en-US" sz="4400" b="1" dirty="0">
              <a:solidFill>
                <a:srgbClr val="C00000"/>
              </a:solidFill>
            </a:endParaRPr>
          </a:p>
          <a:p>
            <a:endParaRPr lang="en-US" sz="4400" dirty="0" smtClean="0">
              <a:solidFill>
                <a:srgbClr val="C00000"/>
              </a:solidFill>
            </a:endParaRPr>
          </a:p>
          <a:p>
            <a:endParaRPr lang="en-US" sz="4400" dirty="0">
              <a:solidFill>
                <a:srgbClr val="C00000"/>
              </a:solidFill>
            </a:endParaRPr>
          </a:p>
          <a:p>
            <a:endParaRPr lang="en-US" sz="4400" dirty="0" smtClean="0">
              <a:solidFill>
                <a:srgbClr val="C00000"/>
              </a:solidFill>
            </a:endParaRPr>
          </a:p>
          <a:p>
            <a:endParaRPr lang="en-US" sz="4400" dirty="0">
              <a:solidFill>
                <a:srgbClr val="C00000"/>
              </a:solidFill>
            </a:endParaRPr>
          </a:p>
          <a:p>
            <a:endParaRPr lang="en-US" sz="6200" dirty="0" smtClean="0">
              <a:solidFill>
                <a:srgbClr val="C00000"/>
              </a:solidFill>
            </a:endParaRPr>
          </a:p>
          <a:p>
            <a:endParaRPr lang="en-US" sz="4400" dirty="0" smtClean="0">
              <a:solidFill>
                <a:srgbClr val="C00000"/>
              </a:solidFill>
            </a:endParaRPr>
          </a:p>
          <a:p>
            <a:endParaRPr lang="en-US" sz="4400" dirty="0" smtClean="0">
              <a:solidFill>
                <a:srgbClr val="C00000"/>
              </a:solidFill>
            </a:endParaRPr>
          </a:p>
          <a:p>
            <a:r>
              <a:rPr lang="en-US" sz="5500" dirty="0" smtClean="0"/>
              <a:t>On </a:t>
            </a:r>
            <a:r>
              <a:rPr lang="en-US" sz="5500" dirty="0"/>
              <a:t>this diagram, the horizontal lines represent constant T.  The upper curve represents vapor composition</a:t>
            </a:r>
            <a:r>
              <a:rPr lang="en-US" sz="5500" dirty="0" smtClean="0"/>
              <a:t>, </a:t>
            </a:r>
            <a:r>
              <a:rPr lang="en-US" sz="5500" dirty="0"/>
              <a:t>the lower curve represents liquid composition.  </a:t>
            </a:r>
            <a:endParaRPr lang="en-US" sz="5500" dirty="0" smtClean="0"/>
          </a:p>
          <a:p>
            <a:r>
              <a:rPr lang="en-US" sz="5500" dirty="0" smtClean="0"/>
              <a:t>The composition </a:t>
            </a:r>
            <a:r>
              <a:rPr lang="en-US" sz="5500" dirty="0"/>
              <a:t>is given as a mole % of A and </a:t>
            </a:r>
            <a:r>
              <a:rPr lang="en-US" sz="5500" dirty="0" smtClean="0"/>
              <a:t>mole % B </a:t>
            </a:r>
            <a:r>
              <a:rPr lang="en-US" sz="5500" dirty="0"/>
              <a:t>in the </a:t>
            </a:r>
            <a:r>
              <a:rPr lang="en-US" sz="5500" dirty="0" smtClean="0"/>
              <a:t>mixture. </a:t>
            </a:r>
            <a:r>
              <a:rPr lang="en-US" sz="5500" dirty="0"/>
              <a:t>Pure A boils at </a:t>
            </a:r>
            <a:r>
              <a:rPr lang="en-US" sz="5500" dirty="0" smtClean="0"/>
              <a:t>T</a:t>
            </a:r>
            <a:r>
              <a:rPr lang="en-US" sz="5500" baseline="-25000" dirty="0" smtClean="0"/>
              <a:t>A</a:t>
            </a:r>
            <a:r>
              <a:rPr lang="en-US" sz="5500" dirty="0" smtClean="0"/>
              <a:t> and </a:t>
            </a:r>
            <a:r>
              <a:rPr lang="en-US" sz="5500" dirty="0"/>
              <a:t>pure B boils </a:t>
            </a:r>
            <a:r>
              <a:rPr lang="en-US" sz="5500" dirty="0" smtClean="0"/>
              <a:t>at T</a:t>
            </a:r>
            <a:r>
              <a:rPr lang="en-US" sz="5500" baseline="-25000" dirty="0" smtClean="0"/>
              <a:t>B</a:t>
            </a:r>
            <a:r>
              <a:rPr lang="en-US" sz="5500" dirty="0" smtClean="0"/>
              <a:t>.  </a:t>
            </a:r>
            <a:r>
              <a:rPr lang="en-US" sz="5500" dirty="0"/>
              <a:t>For either pure A or pure B, the vapor and liquid curves meet at the boiling </a:t>
            </a:r>
            <a:r>
              <a:rPr lang="en-US" sz="5500" dirty="0" smtClean="0"/>
              <a:t>points.  </a:t>
            </a:r>
            <a:endParaRPr lang="en-US" sz="5500" dirty="0"/>
          </a:p>
          <a:p>
            <a:r>
              <a:rPr lang="en-US" sz="5500" dirty="0" smtClean="0"/>
              <a:t>A solution with the initial concentration of L</a:t>
            </a:r>
            <a:r>
              <a:rPr lang="en-US" sz="5500" baseline="-25000" dirty="0" smtClean="0"/>
              <a:t>1</a:t>
            </a:r>
            <a:r>
              <a:rPr lang="en-US" sz="5500" dirty="0" smtClean="0"/>
              <a:t> (A:B=0.4:0.6) is in equilibrium </a:t>
            </a:r>
            <a:br>
              <a:rPr lang="en-US" sz="5500" dirty="0" smtClean="0"/>
            </a:br>
            <a:r>
              <a:rPr lang="en-US" sz="5500" dirty="0" smtClean="0"/>
              <a:t>with vapor V</a:t>
            </a:r>
            <a:r>
              <a:rPr lang="en-US" sz="5500" baseline="-25000" dirty="0" smtClean="0"/>
              <a:t>1</a:t>
            </a:r>
            <a:r>
              <a:rPr lang="en-US" sz="5500" dirty="0" smtClean="0"/>
              <a:t> (A:B=0.2:0.8). As the vapor V</a:t>
            </a:r>
            <a:r>
              <a:rPr lang="en-US" sz="5500" baseline="-25000" dirty="0" smtClean="0"/>
              <a:t>1</a:t>
            </a:r>
            <a:r>
              <a:rPr lang="en-US" sz="5500" dirty="0" smtClean="0"/>
              <a:t> condenses, the liquid L</a:t>
            </a:r>
            <a:r>
              <a:rPr lang="en-US" sz="5500" baseline="-25000" dirty="0" smtClean="0"/>
              <a:t>2</a:t>
            </a:r>
            <a:r>
              <a:rPr lang="en-US" sz="5500" dirty="0" smtClean="0"/>
              <a:t> is formed that has the same composition as V</a:t>
            </a:r>
            <a:r>
              <a:rPr lang="en-US" sz="5500" baseline="-25000" dirty="0" smtClean="0"/>
              <a:t>1</a:t>
            </a:r>
            <a:r>
              <a:rPr lang="en-US" sz="5500" dirty="0" smtClean="0"/>
              <a:t>. Note that the vapor of for L</a:t>
            </a:r>
            <a:r>
              <a:rPr lang="en-US" sz="5500" baseline="-25000" dirty="0" smtClean="0"/>
              <a:t>1</a:t>
            </a:r>
            <a:r>
              <a:rPr lang="en-US" sz="5500" dirty="0" smtClean="0"/>
              <a:t> contains more </a:t>
            </a:r>
            <a:br>
              <a:rPr lang="en-US" sz="5500" dirty="0" smtClean="0"/>
            </a:br>
            <a:r>
              <a:rPr lang="en-US" sz="5500" dirty="0" smtClean="0"/>
              <a:t>of the lower boiling liquid B.</a:t>
            </a:r>
          </a:p>
          <a:p>
            <a:endParaRPr lang="en-US" sz="17600" dirty="0" smtClean="0">
              <a:solidFill>
                <a:schemeClr val="bg1"/>
              </a:solidFill>
            </a:endParaRPr>
          </a:p>
          <a:p>
            <a:endParaRPr lang="en-US" sz="14400" b="1" dirty="0">
              <a:solidFill>
                <a:schemeClr val="bg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524000"/>
            <a:ext cx="3779837" cy="23891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4410750" y="2438400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L</a:t>
            </a:r>
            <a:r>
              <a:rPr lang="en-US" sz="1600" b="1" baseline="-25000" dirty="0" smtClean="0"/>
              <a:t>1</a:t>
            </a:r>
            <a:endParaRPr lang="en-US" sz="1600" b="1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3124200" y="2480846"/>
            <a:ext cx="4010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V</a:t>
            </a:r>
            <a:r>
              <a:rPr lang="en-US" sz="1600" b="1" baseline="-25000" dirty="0" smtClean="0"/>
              <a:t>1</a:t>
            </a:r>
            <a:endParaRPr lang="en-US" sz="1600" b="1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3429000" y="3124200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L</a:t>
            </a:r>
            <a:r>
              <a:rPr lang="en-US" sz="1600" b="1" baseline="-25000" dirty="0" smtClean="0"/>
              <a:t>2</a:t>
            </a:r>
            <a:endParaRPr lang="en-US" sz="1600" b="1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5919553" y="1752600"/>
            <a:ext cx="365760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T</a:t>
            </a:r>
            <a:r>
              <a:rPr lang="en-US" sz="1600" b="1" baseline="-25000" dirty="0" smtClean="0"/>
              <a:t>A</a:t>
            </a:r>
            <a:endParaRPr lang="en-US" sz="1600" b="1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2514600" y="3048000"/>
            <a:ext cx="412292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T</a:t>
            </a:r>
            <a:r>
              <a:rPr lang="en-US" sz="1600" b="1" baseline="-25000" dirty="0" smtClean="0"/>
              <a:t>B</a:t>
            </a:r>
            <a:endParaRPr lang="en-US" sz="1600" b="1" baseline="-25000" dirty="0"/>
          </a:p>
        </p:txBody>
      </p:sp>
    </p:spTree>
    <p:extLst>
      <p:ext uri="{BB962C8B-B14F-4D97-AF65-F5344CB8AC3E}">
        <p14:creationId xmlns:p14="http://schemas.microsoft.com/office/powerpoint/2010/main" val="2295256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Distillation Theory </a:t>
            </a:r>
            <a:r>
              <a:rPr lang="en-US" dirty="0" smtClean="0">
                <a:solidFill>
                  <a:srgbClr val="002060"/>
                </a:solidFill>
              </a:rPr>
              <a:t>VI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Non Ideal System:</a:t>
            </a:r>
            <a:endParaRPr lang="en-US" sz="2400" dirty="0">
              <a:solidFill>
                <a:srgbClr val="C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FF0000"/>
                </a:solidFill>
              </a:rPr>
              <a:t>Azeotrope</a:t>
            </a:r>
            <a:r>
              <a:rPr lang="en-US" sz="2000" b="1" dirty="0">
                <a:solidFill>
                  <a:srgbClr val="FF0000"/>
                </a:solidFill>
              </a:rPr>
              <a:t>:</a:t>
            </a:r>
            <a:r>
              <a:rPr lang="en-US" sz="2000" dirty="0">
                <a:solidFill>
                  <a:srgbClr val="FF0000"/>
                </a:solidFill>
              </a:rPr>
              <a:t>  A liquid mixture of two or more substances that retains the same composition in the vapor </a:t>
            </a:r>
            <a:r>
              <a:rPr lang="en-US" sz="2000" dirty="0" smtClean="0">
                <a:solidFill>
                  <a:srgbClr val="FF0000"/>
                </a:solidFill>
              </a:rPr>
              <a:t>state </a:t>
            </a:r>
            <a:r>
              <a:rPr lang="en-US" sz="2000" dirty="0">
                <a:solidFill>
                  <a:srgbClr val="FF0000"/>
                </a:solidFill>
              </a:rPr>
              <a:t>as in the liquid state when distilled </a:t>
            </a:r>
            <a:r>
              <a:rPr lang="en-US" sz="2000" dirty="0" smtClean="0">
                <a:solidFill>
                  <a:srgbClr val="FF0000"/>
                </a:solidFill>
              </a:rPr>
              <a:t/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or </a:t>
            </a:r>
            <a:r>
              <a:rPr lang="en-US" sz="2000" dirty="0">
                <a:solidFill>
                  <a:srgbClr val="FF0000"/>
                </a:solidFill>
              </a:rPr>
              <a:t>partially evaporated under a certain </a:t>
            </a:r>
            <a:r>
              <a:rPr lang="en-US" sz="2000" dirty="0" smtClean="0">
                <a:solidFill>
                  <a:srgbClr val="FF0000"/>
                </a:solidFill>
              </a:rPr>
              <a:t>pressure.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The </a:t>
            </a:r>
            <a:r>
              <a:rPr lang="en-US" sz="2000" dirty="0"/>
              <a:t>minimum and maximum points in </a:t>
            </a:r>
            <a:r>
              <a:rPr lang="en-US" sz="2000" dirty="0" smtClean="0"/>
              <a:t>the </a:t>
            </a:r>
            <a:r>
              <a:rPr lang="en-US" sz="2000" dirty="0"/>
              <a:t>phase </a:t>
            </a:r>
            <a:r>
              <a:rPr lang="en-US" sz="2000" dirty="0" smtClean="0"/>
              <a:t>diagrams on the next slide are corresponding </a:t>
            </a:r>
            <a:r>
              <a:rPr lang="en-US" sz="2000" dirty="0"/>
              <a:t>to constant boiling mixture called </a:t>
            </a:r>
            <a:r>
              <a:rPr lang="en-US" sz="2000" dirty="0" smtClean="0"/>
              <a:t>azeotrope.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err="1" smtClean="0"/>
              <a:t>Azeotropes</a:t>
            </a:r>
            <a:r>
              <a:rPr lang="en-US" sz="2000" dirty="0" smtClean="0"/>
              <a:t> are often found when compounds in the solution interact strongly with each other i.e., via hydrogen bonding, etc.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endParaRPr lang="en-US" sz="2800" dirty="0">
              <a:solidFill>
                <a:schemeClr val="bg1"/>
              </a:solidFill>
            </a:endParaRPr>
          </a:p>
          <a:p>
            <a:endParaRPr lang="en-US" sz="2800" dirty="0" smtClean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  <a:p>
            <a:endParaRPr lang="en-US" sz="2800" dirty="0" smtClean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  <a:p>
            <a:endParaRPr lang="en-US" sz="2800" dirty="0" smtClean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97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Distillation Theory </a:t>
            </a:r>
            <a:r>
              <a:rPr lang="en-US" dirty="0" smtClean="0">
                <a:solidFill>
                  <a:srgbClr val="002060"/>
                </a:solidFill>
              </a:rPr>
              <a:t>VII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019800" cy="4525963"/>
          </a:xfrm>
        </p:spPr>
        <p:txBody>
          <a:bodyPr>
            <a:normAutofit fontScale="92500"/>
          </a:bodyPr>
          <a:lstStyle/>
          <a:p>
            <a:r>
              <a:rPr lang="en-US" sz="1800" b="1" i="1" dirty="0"/>
              <a:t>Minimum boiling point </a:t>
            </a:r>
            <a:r>
              <a:rPr lang="en-US" sz="1800" b="1" i="1" dirty="0" smtClean="0"/>
              <a:t>azeotrope</a:t>
            </a:r>
            <a:endParaRPr lang="en-US" sz="1800" b="1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The azeotrope of water and ethanol boils at 78.15 </a:t>
            </a:r>
            <a:r>
              <a:rPr lang="en-US" sz="1600" baseline="30000" dirty="0">
                <a:solidFill>
                  <a:srgbClr val="002060"/>
                </a:solidFill>
              </a:rPr>
              <a:t>o</a:t>
            </a:r>
            <a:r>
              <a:rPr lang="en-US" sz="1600" dirty="0">
                <a:solidFill>
                  <a:srgbClr val="002060"/>
                </a:solidFill>
              </a:rPr>
              <a:t>C and has a composition </a:t>
            </a:r>
            <a:r>
              <a:rPr lang="en-US" sz="1600" dirty="0" smtClean="0">
                <a:solidFill>
                  <a:srgbClr val="002060"/>
                </a:solidFill>
              </a:rPr>
              <a:t>of </a:t>
            </a:r>
            <a:r>
              <a:rPr lang="en-US" sz="1600" dirty="0">
                <a:solidFill>
                  <a:srgbClr val="002060"/>
                </a:solidFill>
              </a:rPr>
              <a:t>95.6 % of EtOH and 4.4 % of water (by weight)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Other azeotropic mixtures are </a:t>
            </a:r>
            <a:r>
              <a:rPr lang="en-US" sz="1600" dirty="0" err="1">
                <a:solidFill>
                  <a:srgbClr val="002060"/>
                </a:solidFill>
              </a:rPr>
              <a:t>water:benzene</a:t>
            </a:r>
            <a:r>
              <a:rPr lang="en-US" sz="1600" dirty="0">
                <a:solidFill>
                  <a:srgbClr val="002060"/>
                </a:solidFill>
              </a:rPr>
              <a:t> (</a:t>
            </a:r>
            <a:r>
              <a:rPr lang="en-US" sz="1600" dirty="0" err="1">
                <a:solidFill>
                  <a:srgbClr val="002060"/>
                </a:solidFill>
              </a:rPr>
              <a:t>b.p</a:t>
            </a:r>
            <a:r>
              <a:rPr lang="en-US" sz="1600" dirty="0">
                <a:solidFill>
                  <a:srgbClr val="002060"/>
                </a:solidFill>
              </a:rPr>
              <a:t>.= 69.2 </a:t>
            </a:r>
            <a:r>
              <a:rPr lang="en-US" sz="1600" baseline="30000" dirty="0">
                <a:solidFill>
                  <a:srgbClr val="002060"/>
                </a:solidFill>
              </a:rPr>
              <a:t>o</a:t>
            </a:r>
            <a:r>
              <a:rPr lang="en-US" sz="1600" dirty="0">
                <a:solidFill>
                  <a:srgbClr val="002060"/>
                </a:solidFill>
              </a:rPr>
              <a:t>C, 9:91), </a:t>
            </a:r>
            <a:br>
              <a:rPr lang="en-US" sz="1600" dirty="0">
                <a:solidFill>
                  <a:srgbClr val="002060"/>
                </a:solidFill>
              </a:rPr>
            </a:br>
            <a:r>
              <a:rPr lang="en-US" sz="1600" dirty="0" err="1">
                <a:solidFill>
                  <a:srgbClr val="002060"/>
                </a:solidFill>
              </a:rPr>
              <a:t>water:toluene</a:t>
            </a:r>
            <a:r>
              <a:rPr lang="en-US" sz="1600" dirty="0">
                <a:solidFill>
                  <a:srgbClr val="002060"/>
                </a:solidFill>
              </a:rPr>
              <a:t> (</a:t>
            </a:r>
            <a:r>
              <a:rPr lang="en-US" sz="1600" dirty="0" err="1">
                <a:solidFill>
                  <a:srgbClr val="002060"/>
                </a:solidFill>
              </a:rPr>
              <a:t>b.p</a:t>
            </a:r>
            <a:r>
              <a:rPr lang="en-US" sz="1600" dirty="0">
                <a:solidFill>
                  <a:srgbClr val="002060"/>
                </a:solidFill>
              </a:rPr>
              <a:t>.= 84.2 </a:t>
            </a:r>
            <a:r>
              <a:rPr lang="en-US" sz="1600" baseline="30000" dirty="0">
                <a:solidFill>
                  <a:srgbClr val="002060"/>
                </a:solidFill>
              </a:rPr>
              <a:t>o</a:t>
            </a:r>
            <a:r>
              <a:rPr lang="en-US" sz="1600" dirty="0">
                <a:solidFill>
                  <a:srgbClr val="002060"/>
                </a:solidFill>
              </a:rPr>
              <a:t>C, 20:80), </a:t>
            </a:r>
            <a:r>
              <a:rPr lang="en-US" sz="1600" dirty="0" err="1">
                <a:solidFill>
                  <a:srgbClr val="002060"/>
                </a:solidFill>
              </a:rPr>
              <a:t>ethanol:benzene</a:t>
            </a:r>
            <a:r>
              <a:rPr lang="en-US" sz="1600" dirty="0">
                <a:solidFill>
                  <a:srgbClr val="002060"/>
                </a:solidFill>
              </a:rPr>
              <a:t> (</a:t>
            </a:r>
            <a:r>
              <a:rPr lang="en-US" sz="1600" dirty="0" err="1">
                <a:solidFill>
                  <a:srgbClr val="002060"/>
                </a:solidFill>
              </a:rPr>
              <a:t>b.p</a:t>
            </a:r>
            <a:r>
              <a:rPr lang="en-US" sz="1600" dirty="0">
                <a:solidFill>
                  <a:srgbClr val="002060"/>
                </a:solidFill>
              </a:rPr>
              <a:t>.= 68.2 </a:t>
            </a:r>
            <a:r>
              <a:rPr lang="en-US" sz="1600" baseline="30000" dirty="0">
                <a:solidFill>
                  <a:srgbClr val="002060"/>
                </a:solidFill>
              </a:rPr>
              <a:t>o</a:t>
            </a:r>
            <a:r>
              <a:rPr lang="en-US" sz="1600" dirty="0">
                <a:solidFill>
                  <a:srgbClr val="002060"/>
                </a:solidFill>
              </a:rPr>
              <a:t>C, 32:68)</a:t>
            </a:r>
          </a:p>
          <a:p>
            <a:pPr lvl="0"/>
            <a:r>
              <a:rPr lang="en-US" sz="1800" b="1" i="1" dirty="0"/>
              <a:t>Maximum boiling point </a:t>
            </a:r>
            <a:r>
              <a:rPr lang="en-US" sz="1800" b="1" i="1" dirty="0" smtClean="0"/>
              <a:t>azeotrope</a:t>
            </a:r>
            <a:endParaRPr lang="en-US" sz="18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A mixture of water and formic acid forms a maximum boiling point azeotrope </a:t>
            </a:r>
            <a:r>
              <a:rPr lang="en-US" sz="1600" dirty="0" smtClean="0">
                <a:solidFill>
                  <a:srgbClr val="002060"/>
                </a:solidFill>
              </a:rPr>
              <a:t>(</a:t>
            </a:r>
            <a:r>
              <a:rPr lang="en-US" sz="1600" dirty="0">
                <a:solidFill>
                  <a:srgbClr val="002060"/>
                </a:solidFill>
              </a:rPr>
              <a:t>77.5 %)  that boils at 107.3 </a:t>
            </a:r>
            <a:r>
              <a:rPr lang="en-US" sz="1600" baseline="30000" dirty="0">
                <a:solidFill>
                  <a:srgbClr val="002060"/>
                </a:solidFill>
              </a:rPr>
              <a:t>o</a:t>
            </a:r>
            <a:r>
              <a:rPr lang="en-US" sz="1600" dirty="0">
                <a:solidFill>
                  <a:srgbClr val="002060"/>
                </a:solidFill>
              </a:rPr>
              <a:t>C, while water and formic acid boiling at 100.0 </a:t>
            </a:r>
            <a:r>
              <a:rPr lang="en-US" sz="1600" baseline="30000" dirty="0">
                <a:solidFill>
                  <a:srgbClr val="002060"/>
                </a:solidFill>
              </a:rPr>
              <a:t>o</a:t>
            </a:r>
            <a:r>
              <a:rPr lang="en-US" sz="1600" dirty="0">
                <a:solidFill>
                  <a:srgbClr val="002060"/>
                </a:solidFill>
              </a:rPr>
              <a:t>C and 100.7 </a:t>
            </a:r>
            <a:r>
              <a:rPr lang="en-US" sz="1600" baseline="30000" dirty="0">
                <a:solidFill>
                  <a:srgbClr val="002060"/>
                </a:solidFill>
              </a:rPr>
              <a:t>o</a:t>
            </a:r>
            <a:r>
              <a:rPr lang="en-US" sz="1600" dirty="0">
                <a:solidFill>
                  <a:srgbClr val="002060"/>
                </a:solidFill>
              </a:rPr>
              <a:t>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Concentrated nitric acid (68 %) is another example for a maximum boiling </a:t>
            </a:r>
            <a:r>
              <a:rPr lang="en-US" sz="1600" dirty="0" smtClean="0">
                <a:solidFill>
                  <a:srgbClr val="002060"/>
                </a:solidFill>
              </a:rPr>
              <a:t>azeotrope </a:t>
            </a:r>
            <a:r>
              <a:rPr lang="en-US" sz="1600" dirty="0">
                <a:solidFill>
                  <a:srgbClr val="002060"/>
                </a:solidFill>
              </a:rPr>
              <a:t>(</a:t>
            </a:r>
            <a:r>
              <a:rPr lang="en-US" sz="1600" dirty="0" err="1">
                <a:solidFill>
                  <a:srgbClr val="002060"/>
                </a:solidFill>
              </a:rPr>
              <a:t>b.p</a:t>
            </a:r>
            <a:r>
              <a:rPr lang="en-US" sz="1600" dirty="0">
                <a:solidFill>
                  <a:srgbClr val="002060"/>
                </a:solidFill>
              </a:rPr>
              <a:t>.= 120.5 </a:t>
            </a:r>
            <a:r>
              <a:rPr lang="en-US" sz="1600" baseline="30000" dirty="0">
                <a:solidFill>
                  <a:srgbClr val="002060"/>
                </a:solidFill>
              </a:rPr>
              <a:t>o</a:t>
            </a:r>
            <a:r>
              <a:rPr lang="en-US" sz="1600" dirty="0">
                <a:solidFill>
                  <a:srgbClr val="002060"/>
                </a:solidFill>
              </a:rPr>
              <a:t>C), while pure nitric acid boils at 83 </a:t>
            </a:r>
            <a:r>
              <a:rPr lang="en-US" sz="1600" baseline="30000" dirty="0">
                <a:solidFill>
                  <a:srgbClr val="002060"/>
                </a:solidFill>
              </a:rPr>
              <a:t>o</a:t>
            </a:r>
            <a:r>
              <a:rPr lang="en-US" sz="1600" dirty="0">
                <a:solidFill>
                  <a:srgbClr val="002060"/>
                </a:solidFill>
              </a:rPr>
              <a:t>C. This means </a:t>
            </a:r>
            <a:r>
              <a:rPr lang="en-US" sz="1600" dirty="0" smtClean="0">
                <a:solidFill>
                  <a:srgbClr val="002060"/>
                </a:solidFill>
              </a:rPr>
              <a:t>that </a:t>
            </a:r>
            <a:r>
              <a:rPr lang="en-US" sz="1600" dirty="0">
                <a:solidFill>
                  <a:srgbClr val="002060"/>
                </a:solidFill>
              </a:rPr>
              <a:t>diluted nitric acid can be concentrated by removing the water by </a:t>
            </a:r>
            <a:r>
              <a:rPr lang="en-US" sz="1600" dirty="0" smtClean="0">
                <a:solidFill>
                  <a:srgbClr val="002060"/>
                </a:solidFill>
              </a:rPr>
              <a:t>distillation</a:t>
            </a:r>
            <a:r>
              <a:rPr lang="en-US" sz="1600" dirty="0">
                <a:solidFill>
                  <a:srgbClr val="002060"/>
                </a:solidFill>
              </a:rPr>
              <a:t>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rgbClr val="002060"/>
                </a:solidFill>
              </a:rPr>
              <a:t>Perchloric</a:t>
            </a:r>
            <a:r>
              <a:rPr lang="en-US" sz="1600" dirty="0">
                <a:solidFill>
                  <a:srgbClr val="002060"/>
                </a:solidFill>
              </a:rPr>
              <a:t> acid (71.6 %, 203 </a:t>
            </a:r>
            <a:r>
              <a:rPr lang="en-US" sz="1600" baseline="30000" dirty="0">
                <a:solidFill>
                  <a:srgbClr val="002060"/>
                </a:solidFill>
              </a:rPr>
              <a:t>o</a:t>
            </a:r>
            <a:r>
              <a:rPr lang="en-US" sz="1600" dirty="0">
                <a:solidFill>
                  <a:srgbClr val="002060"/>
                </a:solidFill>
              </a:rPr>
              <a:t>C), sulfuric acid (98.3 %, 338 </a:t>
            </a:r>
            <a:r>
              <a:rPr lang="en-US" sz="1600" baseline="30000" dirty="0">
                <a:solidFill>
                  <a:srgbClr val="002060"/>
                </a:solidFill>
              </a:rPr>
              <a:t>o</a:t>
            </a:r>
            <a:r>
              <a:rPr lang="en-US" sz="1600" dirty="0">
                <a:solidFill>
                  <a:srgbClr val="002060"/>
                </a:solidFill>
              </a:rPr>
              <a:t>C) and </a:t>
            </a:r>
            <a:r>
              <a:rPr lang="en-US" sz="1600" dirty="0" smtClean="0">
                <a:solidFill>
                  <a:srgbClr val="002060"/>
                </a:solidFill>
              </a:rPr>
              <a:t>hydrochloric </a:t>
            </a:r>
            <a:r>
              <a:rPr lang="en-US" sz="1600" dirty="0">
                <a:solidFill>
                  <a:srgbClr val="002060"/>
                </a:solidFill>
              </a:rPr>
              <a:t>acid (20.2 %, 110 </a:t>
            </a:r>
            <a:r>
              <a:rPr lang="en-US" sz="1600" baseline="30000" dirty="0">
                <a:solidFill>
                  <a:srgbClr val="002060"/>
                </a:solidFill>
              </a:rPr>
              <a:t>o</a:t>
            </a:r>
            <a:r>
              <a:rPr lang="en-US" sz="1600" dirty="0">
                <a:solidFill>
                  <a:srgbClr val="002060"/>
                </a:solidFill>
              </a:rPr>
              <a:t>C) also form maximum boiling </a:t>
            </a:r>
            <a:r>
              <a:rPr lang="en-US" sz="1600" dirty="0" err="1">
                <a:solidFill>
                  <a:srgbClr val="002060"/>
                </a:solidFill>
              </a:rPr>
              <a:t>azeotropes</a:t>
            </a:r>
            <a:r>
              <a:rPr lang="en-US" sz="1600" dirty="0">
                <a:solidFill>
                  <a:srgbClr val="002060"/>
                </a:solidFill>
              </a:rPr>
              <a:t>.</a:t>
            </a:r>
          </a:p>
          <a:p>
            <a:endParaRPr lang="en-US" sz="4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944" y="1640662"/>
            <a:ext cx="242887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820426"/>
            <a:ext cx="242887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839338" y="1612784"/>
            <a:ext cx="18565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002060"/>
                </a:solidFill>
              </a:rPr>
              <a:t>Minimum boiling azeotrope</a:t>
            </a:r>
            <a:endParaRPr lang="en-US" sz="11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7923" y="3732376"/>
            <a:ext cx="18806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002060"/>
                </a:solidFill>
              </a:rPr>
              <a:t>Maximum boiling azeotrope</a:t>
            </a:r>
            <a:endParaRPr lang="en-US" sz="11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68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Experiment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0198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sz="2800" b="1" dirty="0" smtClean="0"/>
              <a:t>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Parts: Heating mantle with control unit, pot, distillation column, three-way distilling head, thermometer, Liebig condenser, vacuum adapter, collection flask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Important Pointers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A spin bar has to be added to the pot to reduce </a:t>
            </a:r>
            <a:r>
              <a:rPr lang="en-US" sz="2400" dirty="0" smtClean="0">
                <a:solidFill>
                  <a:srgbClr val="FF0000"/>
                </a:solidFill>
              </a:rPr>
              <a:t>bumping.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The bulb of the thermometer has to be placed below the side arm as shown in the </a:t>
            </a:r>
            <a:r>
              <a:rPr lang="en-US" sz="2400" dirty="0" smtClean="0">
                <a:solidFill>
                  <a:srgbClr val="FF0000"/>
                </a:solidFill>
              </a:rPr>
              <a:t>diagram.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The water enters the condenser on the low end and exist on the upper end. The thin-walled tubing has to be properly attached to avoid </a:t>
            </a:r>
            <a:r>
              <a:rPr lang="en-US" sz="2400" smtClean="0">
                <a:solidFill>
                  <a:srgbClr val="FF0000"/>
                </a:solidFill>
              </a:rPr>
              <a:t>a </a:t>
            </a:r>
            <a:r>
              <a:rPr lang="en-US" sz="2400" smtClean="0">
                <a:solidFill>
                  <a:srgbClr val="FF0000"/>
                </a:solidFill>
              </a:rPr>
              <a:t>flood.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The heating mantle cannot be plugged straight into the wall outlet because there is no temperature control. </a:t>
            </a:r>
            <a:r>
              <a:rPr lang="en-US" sz="2300" dirty="0" smtClean="0">
                <a:solidFill>
                  <a:srgbClr val="FF0000"/>
                </a:solidFill>
              </a:rPr>
              <a:t>You will also adjust the Power-Mite setting to 45 during the experiment. Power-Mite is the knob that controls the heating rate of the heating mantle.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b="1" dirty="0" smtClean="0">
              <a:solidFill>
                <a:srgbClr val="C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6553199" y="1905000"/>
            <a:ext cx="2209800" cy="4380389"/>
            <a:chOff x="3758564" y="2014419"/>
            <a:chExt cx="3335366" cy="5199062"/>
          </a:xfrm>
        </p:grpSpPr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42698353"/>
                </p:ext>
              </p:extLst>
            </p:nvPr>
          </p:nvGraphicFramePr>
          <p:xfrm>
            <a:off x="3758564" y="2014419"/>
            <a:ext cx="3335366" cy="51990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1" name="CS ChemDraw Drawing" r:id="rId3" imgW="4227209" imgH="6589233" progId="ChemDraw.Document.6.0">
                    <p:embed/>
                  </p:oleObj>
                </mc:Choice>
                <mc:Fallback>
                  <p:oleObj name="CS ChemDraw Drawing" r:id="rId3" imgW="4227209" imgH="6589233" progId="ChemDraw.Document.6.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758564" y="2014419"/>
                          <a:ext cx="3335366" cy="519906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Rectangle 4"/>
            <p:cNvSpPr/>
            <p:nvPr/>
          </p:nvSpPr>
          <p:spPr>
            <a:xfrm>
              <a:off x="4218616" y="4727661"/>
              <a:ext cx="533400" cy="1600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Oval 8"/>
          <p:cNvSpPr>
            <a:spLocks noChangeAspect="1"/>
          </p:cNvSpPr>
          <p:nvPr/>
        </p:nvSpPr>
        <p:spPr>
          <a:xfrm>
            <a:off x="6605101" y="3695700"/>
            <a:ext cx="405299" cy="4191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8093122" y="3322320"/>
            <a:ext cx="152400" cy="640080"/>
          </a:xfrm>
          <a:prstGeom prst="straightConnector1">
            <a:avLst/>
          </a:prstGeom>
          <a:ln w="254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7467600" y="3114674"/>
            <a:ext cx="152400" cy="640080"/>
          </a:xfrm>
          <a:prstGeom prst="straightConnector1">
            <a:avLst/>
          </a:prstGeom>
          <a:ln w="254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245522" y="312257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597582" y="2869173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350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Experiment II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nstead </a:t>
            </a:r>
            <a:r>
              <a:rPr lang="en-US" dirty="0">
                <a:solidFill>
                  <a:srgbClr val="C00000"/>
                </a:solidFill>
              </a:rPr>
              <a:t>of toluene/ethyl acetate mixture as stated in the lab manual </a:t>
            </a:r>
            <a:r>
              <a:rPr lang="en-US" dirty="0" smtClean="0">
                <a:solidFill>
                  <a:srgbClr val="C00000"/>
                </a:solidFill>
              </a:rPr>
              <a:t>experiment 9, the students </a:t>
            </a:r>
            <a:r>
              <a:rPr lang="en-US" dirty="0">
                <a:solidFill>
                  <a:srgbClr val="C00000"/>
                </a:solidFill>
              </a:rPr>
              <a:t>will be provided with an </a:t>
            </a:r>
            <a:r>
              <a:rPr lang="en-US" b="1" u="sng" dirty="0">
                <a:solidFill>
                  <a:srgbClr val="C00000"/>
                </a:solidFill>
              </a:rPr>
              <a:t>UNKNOWN mixture</a:t>
            </a:r>
            <a:r>
              <a:rPr lang="en-US" dirty="0">
                <a:solidFill>
                  <a:srgbClr val="C00000"/>
                </a:solidFill>
              </a:rPr>
              <a:t>.  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Possible </a:t>
            </a:r>
            <a:r>
              <a:rPr lang="en-US" dirty="0"/>
              <a:t>components </a:t>
            </a:r>
            <a:r>
              <a:rPr lang="en-US" dirty="0" smtClean="0"/>
              <a:t>of your </a:t>
            </a:r>
            <a:r>
              <a:rPr lang="en-US" dirty="0"/>
              <a:t>unknown are ethyl </a:t>
            </a:r>
            <a:r>
              <a:rPr lang="en-US" dirty="0" smtClean="0"/>
              <a:t>acetate, </a:t>
            </a:r>
            <a:br>
              <a:rPr lang="en-US" dirty="0" smtClean="0"/>
            </a:br>
            <a:r>
              <a:rPr lang="en-US" i="1"/>
              <a:t>n</a:t>
            </a:r>
            <a:r>
              <a:rPr lang="en-US"/>
              <a:t>-propyl </a:t>
            </a:r>
            <a:r>
              <a:rPr lang="en-US" smtClean="0"/>
              <a:t>acetate, </a:t>
            </a:r>
            <a:r>
              <a:rPr lang="en-US" dirty="0"/>
              <a:t>2-butanone</a:t>
            </a:r>
            <a:r>
              <a:rPr lang="en-US" dirty="0" smtClean="0"/>
              <a:t>, </a:t>
            </a:r>
            <a:r>
              <a:rPr lang="en-US" smtClean="0"/>
              <a:t>and 2-pentanone</a:t>
            </a:r>
            <a:r>
              <a:rPr lang="en-US" dirty="0"/>
              <a:t>. </a:t>
            </a:r>
            <a:r>
              <a:rPr lang="en-US" dirty="0" smtClean="0"/>
              <a:t>Use 15 mL </a:t>
            </a:r>
            <a:r>
              <a:rPr lang="en-US" dirty="0"/>
              <a:t>of this unknown </a:t>
            </a:r>
            <a:r>
              <a:rPr lang="en-US" dirty="0" smtClean="0"/>
              <a:t>mixture for the </a:t>
            </a:r>
            <a:r>
              <a:rPr lang="en-US" dirty="0"/>
              <a:t>distillation.</a:t>
            </a:r>
          </a:p>
          <a:p>
            <a:r>
              <a:rPr lang="en-US" dirty="0" smtClean="0"/>
              <a:t>You </a:t>
            </a:r>
            <a:r>
              <a:rPr lang="en-US" dirty="0"/>
              <a:t>will collect the fractions at the following temperatures instead </a:t>
            </a:r>
            <a:r>
              <a:rPr lang="en-US" dirty="0" smtClean="0"/>
              <a:t>of </a:t>
            </a:r>
            <a:r>
              <a:rPr lang="en-US" dirty="0"/>
              <a:t>the ones listed in the manual: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Fraction </a:t>
            </a:r>
            <a:r>
              <a:rPr lang="en-US" dirty="0">
                <a:solidFill>
                  <a:srgbClr val="002060"/>
                </a:solidFill>
              </a:rPr>
              <a:t>#1 between 55 – </a:t>
            </a:r>
            <a:r>
              <a:rPr lang="en-US" dirty="0" smtClean="0">
                <a:solidFill>
                  <a:srgbClr val="002060"/>
                </a:solidFill>
              </a:rPr>
              <a:t>65 </a:t>
            </a:r>
            <a:r>
              <a:rPr lang="en-US" baseline="30000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C</a:t>
            </a:r>
            <a:r>
              <a:rPr lang="en-US" dirty="0">
                <a:solidFill>
                  <a:srgbClr val="002060"/>
                </a:solidFill>
              </a:rPr>
              <a:t>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Fraction #2 between 65 – </a:t>
            </a:r>
            <a:r>
              <a:rPr lang="en-US" dirty="0" smtClean="0">
                <a:solidFill>
                  <a:srgbClr val="002060"/>
                </a:solidFill>
              </a:rPr>
              <a:t>75 </a:t>
            </a:r>
            <a:r>
              <a:rPr lang="en-US" baseline="30000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C</a:t>
            </a:r>
            <a:r>
              <a:rPr lang="en-US" dirty="0">
                <a:solidFill>
                  <a:srgbClr val="002060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Fraction #3 between 75 – </a:t>
            </a:r>
            <a:r>
              <a:rPr lang="en-US" dirty="0" smtClean="0">
                <a:solidFill>
                  <a:srgbClr val="002060"/>
                </a:solidFill>
              </a:rPr>
              <a:t>85 </a:t>
            </a:r>
            <a:r>
              <a:rPr lang="en-US" baseline="30000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C </a:t>
            </a: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Fraction #4 between 85 </a:t>
            </a:r>
            <a:r>
              <a:rPr lang="en-US" dirty="0" smtClean="0">
                <a:solidFill>
                  <a:srgbClr val="002060"/>
                </a:solidFill>
              </a:rPr>
              <a:t>– 100 </a:t>
            </a:r>
            <a:r>
              <a:rPr lang="en-US" baseline="30000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C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 smtClean="0"/>
              <a:t>Depending </a:t>
            </a:r>
            <a:r>
              <a:rPr lang="en-US" dirty="0"/>
              <a:t>on the unknown, you may NOT see fraction #1 or #4. 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20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Introduction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Autofit/>
          </a:bodyPr>
          <a:lstStyle/>
          <a:p>
            <a:r>
              <a:rPr lang="en-US" sz="2800" b="1" dirty="0"/>
              <a:t>What is </a:t>
            </a:r>
            <a:r>
              <a:rPr lang="en-US" sz="2800" b="1" dirty="0" smtClean="0"/>
              <a:t>distillation? </a:t>
            </a:r>
            <a:endParaRPr lang="en-US" sz="28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A </a:t>
            </a:r>
            <a:r>
              <a:rPr lang="en-US" sz="2200" dirty="0">
                <a:solidFill>
                  <a:srgbClr val="002060"/>
                </a:solidFill>
              </a:rPr>
              <a:t>distillation </a:t>
            </a:r>
            <a:r>
              <a:rPr lang="en-US" sz="2200" dirty="0" smtClean="0">
                <a:solidFill>
                  <a:srgbClr val="002060"/>
                </a:solidFill>
              </a:rPr>
              <a:t>is </a:t>
            </a:r>
            <a:r>
              <a:rPr lang="en-US" sz="2200" dirty="0">
                <a:solidFill>
                  <a:srgbClr val="002060"/>
                </a:solidFill>
              </a:rPr>
              <a:t>the process </a:t>
            </a:r>
            <a:r>
              <a:rPr lang="en-US" sz="2200" dirty="0" smtClean="0">
                <a:solidFill>
                  <a:srgbClr val="002060"/>
                </a:solidFill>
              </a:rPr>
              <a:t>that includes the vaporizing </a:t>
            </a:r>
            <a:r>
              <a:rPr lang="en-US" sz="2200" dirty="0">
                <a:solidFill>
                  <a:srgbClr val="002060"/>
                </a:solidFill>
              </a:rPr>
              <a:t>a </a:t>
            </a:r>
            <a:r>
              <a:rPr lang="en-US" sz="2200" dirty="0" smtClean="0">
                <a:solidFill>
                  <a:srgbClr val="002060"/>
                </a:solidFill>
              </a:rPr>
              <a:t>liquid from a pot and the subsequent condensation of </a:t>
            </a:r>
            <a:r>
              <a:rPr lang="en-US" sz="2200" dirty="0">
                <a:solidFill>
                  <a:srgbClr val="002060"/>
                </a:solidFill>
              </a:rPr>
              <a:t>the vapor </a:t>
            </a:r>
            <a:r>
              <a:rPr lang="en-US" sz="2200" dirty="0" smtClean="0">
                <a:solidFill>
                  <a:srgbClr val="002060"/>
                </a:solidFill>
              </a:rPr>
              <a:t>and </a:t>
            </a:r>
            <a:r>
              <a:rPr lang="en-US" sz="2200" dirty="0">
                <a:solidFill>
                  <a:srgbClr val="002060"/>
                </a:solidFill>
              </a:rPr>
              <a:t>collecting the condensate in a </a:t>
            </a:r>
            <a:r>
              <a:rPr lang="en-US" sz="2200" dirty="0" smtClean="0">
                <a:solidFill>
                  <a:srgbClr val="002060"/>
                </a:solidFill>
              </a:rPr>
              <a:t>receiver.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The evaporation is an endothermic process and requires heat (external or internal). The heat of vaporization is much lower </a:t>
            </a:r>
            <a:br>
              <a:rPr lang="en-US" sz="2200" dirty="0" smtClean="0">
                <a:solidFill>
                  <a:srgbClr val="002060"/>
                </a:solidFill>
              </a:rPr>
            </a:br>
            <a:r>
              <a:rPr lang="en-US" sz="2200" dirty="0" smtClean="0">
                <a:solidFill>
                  <a:srgbClr val="002060"/>
                </a:solidFill>
              </a:rPr>
              <a:t>than the bond energies (i.e., water: </a:t>
            </a:r>
            <a:r>
              <a:rPr lang="en-US" sz="2200" dirty="0" err="1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sz="2200" dirty="0" err="1" smtClean="0">
                <a:solidFill>
                  <a:srgbClr val="002060"/>
                </a:solidFill>
              </a:rPr>
              <a:t>H</a:t>
            </a:r>
            <a:r>
              <a:rPr lang="en-US" sz="2200" baseline="-25000" dirty="0" err="1" smtClean="0">
                <a:solidFill>
                  <a:srgbClr val="002060"/>
                </a:solidFill>
              </a:rPr>
              <a:t>vap</a:t>
            </a:r>
            <a:r>
              <a:rPr lang="en-US" sz="2200" dirty="0" smtClean="0">
                <a:solidFill>
                  <a:srgbClr val="002060"/>
                </a:solidFill>
              </a:rPr>
              <a:t>= 40.7 kJ/mol,  </a:t>
            </a:r>
            <a:br>
              <a:rPr lang="en-US" sz="2200" dirty="0" smtClean="0">
                <a:solidFill>
                  <a:srgbClr val="002060"/>
                </a:solidFill>
              </a:rPr>
            </a:br>
            <a:r>
              <a:rPr lang="en-US" sz="2200" dirty="0" smtClean="0">
                <a:solidFill>
                  <a:srgbClr val="002060"/>
                </a:solidFill>
              </a:rPr>
              <a:t>D</a:t>
            </a:r>
            <a:r>
              <a:rPr lang="en-US" sz="2200" baseline="30000" dirty="0" smtClean="0">
                <a:solidFill>
                  <a:srgbClr val="002060"/>
                </a:solidFill>
              </a:rPr>
              <a:t>o</a:t>
            </a:r>
            <a:r>
              <a:rPr lang="en-US" sz="2200" dirty="0" smtClean="0">
                <a:solidFill>
                  <a:srgbClr val="002060"/>
                </a:solidFill>
              </a:rPr>
              <a:t>(O-H)= 460 kJ/mol).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The condensation is an exothermic process and therefore requires cooling (i.e., condenser to remove the heat).</a:t>
            </a:r>
            <a:endParaRPr lang="en-US" sz="2200" b="1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This </a:t>
            </a:r>
            <a:r>
              <a:rPr lang="en-US" sz="2200" dirty="0">
                <a:solidFill>
                  <a:srgbClr val="002060"/>
                </a:solidFill>
              </a:rPr>
              <a:t>technique is very useful for separating a liquid mixture when the components have </a:t>
            </a:r>
            <a:r>
              <a:rPr lang="en-US" sz="2200" dirty="0" smtClean="0">
                <a:solidFill>
                  <a:srgbClr val="002060"/>
                </a:solidFill>
              </a:rPr>
              <a:t>sufficiently different </a:t>
            </a:r>
            <a:r>
              <a:rPr lang="en-US" sz="2200" dirty="0">
                <a:solidFill>
                  <a:srgbClr val="002060"/>
                </a:solidFill>
              </a:rPr>
              <a:t>boiling </a:t>
            </a:r>
            <a:r>
              <a:rPr lang="en-US" sz="2200" dirty="0" smtClean="0">
                <a:solidFill>
                  <a:srgbClr val="002060"/>
                </a:solidFill>
              </a:rPr>
              <a:t>points.  </a:t>
            </a:r>
            <a:endParaRPr lang="en-US" sz="2200" b="1" dirty="0">
              <a:solidFill>
                <a:srgbClr val="002060"/>
              </a:solidFill>
            </a:endParaRPr>
          </a:p>
          <a:p>
            <a:endParaRPr lang="en-US" sz="2800" b="1" dirty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46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Introduction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Four </a:t>
            </a:r>
            <a:r>
              <a:rPr lang="en-US" sz="2400" b="1" dirty="0"/>
              <a:t>distillation methods are available to the chemist:  </a:t>
            </a:r>
          </a:p>
          <a:p>
            <a:pPr lvl="0"/>
            <a:r>
              <a:rPr lang="en-US" sz="2000" b="1" dirty="0" smtClean="0">
                <a:solidFill>
                  <a:srgbClr val="660033"/>
                </a:solidFill>
              </a:rPr>
              <a:t>1. Simple distillation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Separating </a:t>
            </a:r>
            <a:r>
              <a:rPr lang="en-US" sz="1600" dirty="0">
                <a:solidFill>
                  <a:srgbClr val="002060"/>
                </a:solidFill>
              </a:rPr>
              <a:t>liquids boiling below </a:t>
            </a:r>
            <a:r>
              <a:rPr lang="en-US" sz="1600" dirty="0" smtClean="0">
                <a:solidFill>
                  <a:srgbClr val="002060"/>
                </a:solidFill>
              </a:rPr>
              <a:t>150 ˚C </a:t>
            </a:r>
            <a:r>
              <a:rPr lang="en-US" sz="1600" dirty="0">
                <a:solidFill>
                  <a:srgbClr val="002060"/>
                </a:solidFill>
              </a:rPr>
              <a:t>at </a:t>
            </a:r>
            <a:r>
              <a:rPr lang="en-US" sz="1600" dirty="0" smtClean="0">
                <a:solidFill>
                  <a:srgbClr val="002060"/>
                </a:solidFill>
              </a:rPr>
              <a:t>1 </a:t>
            </a:r>
            <a:r>
              <a:rPr lang="en-US" sz="1600" dirty="0">
                <a:solidFill>
                  <a:srgbClr val="002060"/>
                </a:solidFill>
              </a:rPr>
              <a:t>atm. </a:t>
            </a:r>
            <a:r>
              <a:rPr lang="en-US" sz="1600" dirty="0" smtClean="0">
                <a:solidFill>
                  <a:srgbClr val="002060"/>
                </a:solidFill>
              </a:rPr>
              <a:t>The </a:t>
            </a:r>
            <a:r>
              <a:rPr lang="en-US" sz="1600" dirty="0">
                <a:solidFill>
                  <a:srgbClr val="002060"/>
                </a:solidFill>
              </a:rPr>
              <a:t>liquids should dissolve </a:t>
            </a:r>
            <a:r>
              <a:rPr lang="en-US" sz="1600" dirty="0" smtClean="0">
                <a:solidFill>
                  <a:srgbClr val="002060"/>
                </a:solidFill>
              </a:rPr>
              <a:t>in </a:t>
            </a:r>
            <a:r>
              <a:rPr lang="en-US" sz="1600" dirty="0">
                <a:solidFill>
                  <a:srgbClr val="002060"/>
                </a:solidFill>
              </a:rPr>
              <a:t>each other and the difference in boiling point between various liquid </a:t>
            </a:r>
            <a:r>
              <a:rPr lang="en-US" sz="1600" dirty="0" smtClean="0">
                <a:solidFill>
                  <a:srgbClr val="002060"/>
                </a:solidFill>
              </a:rPr>
              <a:t>components </a:t>
            </a:r>
            <a:r>
              <a:rPr lang="en-US" sz="1600" dirty="0">
                <a:solidFill>
                  <a:srgbClr val="002060"/>
                </a:solidFill>
              </a:rPr>
              <a:t>should be </a:t>
            </a:r>
            <a:r>
              <a:rPr lang="en-US" sz="1600" dirty="0" smtClean="0">
                <a:solidFill>
                  <a:srgbClr val="002060"/>
                </a:solidFill>
              </a:rPr>
              <a:t/>
            </a:r>
            <a:br>
              <a:rPr lang="en-US" sz="1600" dirty="0" smtClean="0">
                <a:solidFill>
                  <a:srgbClr val="002060"/>
                </a:solidFill>
              </a:rPr>
            </a:br>
            <a:r>
              <a:rPr lang="en-US" sz="1600" dirty="0" smtClean="0">
                <a:solidFill>
                  <a:srgbClr val="002060"/>
                </a:solidFill>
              </a:rPr>
              <a:t>at </a:t>
            </a:r>
            <a:r>
              <a:rPr lang="en-US" sz="1600" dirty="0">
                <a:solidFill>
                  <a:srgbClr val="002060"/>
                </a:solidFill>
              </a:rPr>
              <a:t>least 25 </a:t>
            </a:r>
            <a:r>
              <a:rPr lang="en-US" sz="1600" dirty="0" smtClean="0">
                <a:solidFill>
                  <a:srgbClr val="002060"/>
                </a:solidFill>
              </a:rPr>
              <a:t>˚C (i.e., water from salt water solution).</a:t>
            </a:r>
            <a:endParaRPr lang="en-US" sz="1600" dirty="0">
              <a:solidFill>
                <a:srgbClr val="002060"/>
              </a:solidFill>
            </a:endParaRPr>
          </a:p>
          <a:p>
            <a:pPr>
              <a:buClr>
                <a:srgbClr val="660033"/>
              </a:buClr>
            </a:pPr>
            <a:r>
              <a:rPr lang="en-US" sz="2000" b="1" dirty="0" smtClean="0">
                <a:solidFill>
                  <a:srgbClr val="660033"/>
                </a:solidFill>
              </a:rPr>
              <a:t>2. Vacuum distillation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Separating a liquid </a:t>
            </a:r>
            <a:r>
              <a:rPr lang="en-US" sz="1600" dirty="0">
                <a:solidFill>
                  <a:srgbClr val="002060"/>
                </a:solidFill>
              </a:rPr>
              <a:t>mixture boiling </a:t>
            </a:r>
            <a:r>
              <a:rPr lang="en-US" sz="1600" dirty="0" smtClean="0">
                <a:solidFill>
                  <a:srgbClr val="002060"/>
                </a:solidFill>
              </a:rPr>
              <a:t>with boiling points above </a:t>
            </a:r>
            <a:r>
              <a:rPr lang="en-US" sz="1600" dirty="0">
                <a:solidFill>
                  <a:srgbClr val="002060"/>
                </a:solidFill>
              </a:rPr>
              <a:t>150˚C  </a:t>
            </a:r>
            <a:r>
              <a:rPr lang="en-US" sz="1600" dirty="0" smtClean="0">
                <a:solidFill>
                  <a:srgbClr val="002060"/>
                </a:solidFill>
              </a:rPr>
              <a:t>at </a:t>
            </a:r>
            <a:r>
              <a:rPr lang="en-US" sz="1600" dirty="0">
                <a:solidFill>
                  <a:srgbClr val="002060"/>
                </a:solidFill>
              </a:rPr>
              <a:t>1 </a:t>
            </a:r>
            <a:r>
              <a:rPr lang="en-US" sz="1600" dirty="0" smtClean="0">
                <a:solidFill>
                  <a:srgbClr val="002060"/>
                </a:solidFill>
              </a:rPr>
              <a:t>atm.</a:t>
            </a:r>
            <a:endParaRPr lang="en-US" sz="1600" dirty="0">
              <a:solidFill>
                <a:srgbClr val="002060"/>
              </a:solidFill>
            </a:endParaRPr>
          </a:p>
          <a:p>
            <a:pPr lvl="0"/>
            <a:r>
              <a:rPr lang="en-US" sz="2000" b="1" dirty="0" smtClean="0">
                <a:solidFill>
                  <a:srgbClr val="660033"/>
                </a:solidFill>
              </a:rPr>
              <a:t>3. Fractional distillation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Separating </a:t>
            </a:r>
            <a:r>
              <a:rPr lang="en-US" sz="1600" dirty="0">
                <a:solidFill>
                  <a:srgbClr val="002060"/>
                </a:solidFill>
              </a:rPr>
              <a:t>liquid mixtures in which </a:t>
            </a:r>
            <a:r>
              <a:rPr lang="en-US" sz="1600" dirty="0" smtClean="0">
                <a:solidFill>
                  <a:srgbClr val="002060"/>
                </a:solidFill>
              </a:rPr>
              <a:t>boiling </a:t>
            </a:r>
            <a:r>
              <a:rPr lang="en-US" sz="1600" dirty="0">
                <a:solidFill>
                  <a:srgbClr val="002060"/>
                </a:solidFill>
              </a:rPr>
              <a:t>points </a:t>
            </a:r>
            <a:r>
              <a:rPr lang="en-US" sz="1600" dirty="0" smtClean="0">
                <a:solidFill>
                  <a:srgbClr val="002060"/>
                </a:solidFill>
              </a:rPr>
              <a:t>of the volatile components differ </a:t>
            </a:r>
            <a:br>
              <a:rPr lang="en-US" sz="1600" dirty="0" smtClean="0">
                <a:solidFill>
                  <a:srgbClr val="002060"/>
                </a:solidFill>
              </a:rPr>
            </a:br>
            <a:r>
              <a:rPr lang="en-US" sz="1600" dirty="0" smtClean="0">
                <a:solidFill>
                  <a:srgbClr val="002060"/>
                </a:solidFill>
              </a:rPr>
              <a:t>by </a:t>
            </a:r>
            <a:r>
              <a:rPr lang="en-US" sz="1600" dirty="0">
                <a:solidFill>
                  <a:srgbClr val="002060"/>
                </a:solidFill>
              </a:rPr>
              <a:t>less than 25˚C from each </a:t>
            </a:r>
            <a:r>
              <a:rPr lang="en-US" sz="1600" dirty="0" smtClean="0">
                <a:solidFill>
                  <a:srgbClr val="002060"/>
                </a:solidFill>
              </a:rPr>
              <a:t>other (i.e., gasoline).</a:t>
            </a:r>
            <a:endParaRPr lang="en-US" sz="1600" dirty="0">
              <a:solidFill>
                <a:srgbClr val="002060"/>
              </a:solidFill>
            </a:endParaRPr>
          </a:p>
          <a:p>
            <a:pPr lvl="0"/>
            <a:r>
              <a:rPr lang="en-US" sz="2000" b="1" dirty="0" smtClean="0">
                <a:solidFill>
                  <a:srgbClr val="660033"/>
                </a:solidFill>
              </a:rPr>
              <a:t>4. Steam distillation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This technique is mainly used </a:t>
            </a:r>
            <a:r>
              <a:rPr lang="en-US" sz="1600" dirty="0">
                <a:solidFill>
                  <a:srgbClr val="002060"/>
                </a:solidFill>
              </a:rPr>
              <a:t>to isolate </a:t>
            </a:r>
            <a:r>
              <a:rPr lang="en-US" sz="1600" dirty="0" smtClean="0">
                <a:solidFill>
                  <a:srgbClr val="002060"/>
                </a:solidFill>
              </a:rPr>
              <a:t>oils from natural compounds (i.e., eugenol </a:t>
            </a:r>
            <a:br>
              <a:rPr lang="en-US" sz="1600" dirty="0" smtClean="0">
                <a:solidFill>
                  <a:srgbClr val="002060"/>
                </a:solidFill>
              </a:rPr>
            </a:br>
            <a:r>
              <a:rPr lang="en-US" sz="1600" dirty="0" smtClean="0">
                <a:solidFill>
                  <a:srgbClr val="002060"/>
                </a:solidFill>
              </a:rPr>
              <a:t>from cloves, eucalyptus oil from eucalyptus leaves, D-limonene from orange).</a:t>
            </a:r>
            <a:endParaRPr lang="en-US" sz="1600" dirty="0">
              <a:solidFill>
                <a:srgbClr val="002060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84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002060"/>
                </a:solidFill>
              </a:rPr>
              <a:t>What determines the Boiling Point of a Compound?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 </a:t>
            </a:r>
            <a:r>
              <a:rPr lang="en-US" sz="2400" b="1" i="1" dirty="0" smtClean="0"/>
              <a:t>Which </a:t>
            </a:r>
            <a:r>
              <a:rPr lang="en-US" sz="2400" b="1" i="1" dirty="0"/>
              <a:t>factors influence the boiling point in general?</a:t>
            </a:r>
            <a:r>
              <a:rPr lang="en-US" sz="2400" dirty="0"/>
              <a:t> </a:t>
            </a:r>
          </a:p>
          <a:p>
            <a:r>
              <a:rPr lang="en-US" sz="2400" b="1" dirty="0"/>
              <a:t> </a:t>
            </a:r>
            <a:r>
              <a:rPr lang="en-US" sz="2000" b="1" i="1" dirty="0" smtClean="0"/>
              <a:t>1. Molecular </a:t>
            </a:r>
            <a:r>
              <a:rPr lang="en-US" sz="2000" b="1" i="1" dirty="0"/>
              <a:t>weight </a:t>
            </a:r>
            <a:endParaRPr lang="en-US" sz="2000" b="1" i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</a:rPr>
              <a:t>The </a:t>
            </a:r>
            <a:r>
              <a:rPr lang="en-US" sz="1800" dirty="0">
                <a:solidFill>
                  <a:srgbClr val="002060"/>
                </a:solidFill>
              </a:rPr>
              <a:t>higher the molecular weight, the higher boiling point is as the following sequence </a:t>
            </a:r>
            <a:r>
              <a:rPr lang="en-US" sz="1800" dirty="0" smtClean="0">
                <a:solidFill>
                  <a:srgbClr val="002060"/>
                </a:solidFill>
              </a:rPr>
              <a:t>shows: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</a:rPr>
              <a:t>While </a:t>
            </a:r>
            <a:r>
              <a:rPr lang="en-US" sz="1800" dirty="0">
                <a:solidFill>
                  <a:srgbClr val="002060"/>
                </a:solidFill>
              </a:rPr>
              <a:t>butane is a gas at ambient pressure (that is why it is stored in pressurized metal containers), pentane and hexane are low boiling </a:t>
            </a:r>
            <a:r>
              <a:rPr lang="en-US" sz="1800" dirty="0" smtClean="0">
                <a:solidFill>
                  <a:srgbClr val="002060"/>
                </a:solidFill>
              </a:rPr>
              <a:t>liquids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</a:rPr>
              <a:t>As </a:t>
            </a:r>
            <a:r>
              <a:rPr lang="en-US" sz="1800" dirty="0">
                <a:solidFill>
                  <a:srgbClr val="002060"/>
                </a:solidFill>
              </a:rPr>
              <a:t>a rule of thumb, each additional carbon</a:t>
            </a:r>
            <a:br>
              <a:rPr lang="en-US" sz="1800" dirty="0">
                <a:solidFill>
                  <a:srgbClr val="002060"/>
                </a:solidFill>
              </a:rPr>
            </a:br>
            <a:r>
              <a:rPr lang="en-US" sz="1800" dirty="0">
                <a:solidFill>
                  <a:srgbClr val="002060"/>
                </a:solidFill>
              </a:rPr>
              <a:t>atoms increases the boiling point by 20-40 </a:t>
            </a:r>
            <a:r>
              <a:rPr lang="en-US" sz="1800" baseline="30000" dirty="0">
                <a:solidFill>
                  <a:srgbClr val="002060"/>
                </a:solidFill>
              </a:rPr>
              <a:t>o</a:t>
            </a:r>
            <a:r>
              <a:rPr lang="en-US" sz="1800" dirty="0">
                <a:solidFill>
                  <a:srgbClr val="002060"/>
                </a:solidFill>
              </a:rPr>
              <a:t>C </a:t>
            </a:r>
            <a:br>
              <a:rPr lang="en-US" sz="1800" dirty="0">
                <a:solidFill>
                  <a:srgbClr val="002060"/>
                </a:solidFill>
              </a:rPr>
            </a:br>
            <a:r>
              <a:rPr lang="en-US" sz="1800" dirty="0">
                <a:solidFill>
                  <a:srgbClr val="002060"/>
                </a:solidFill>
              </a:rPr>
              <a:t>in a homologous series because </a:t>
            </a:r>
            <a:r>
              <a:rPr lang="en-US" sz="1800" dirty="0" smtClean="0">
                <a:solidFill>
                  <a:srgbClr val="002060"/>
                </a:solidFill>
              </a:rPr>
              <a:t>large </a:t>
            </a:r>
            <a:r>
              <a:rPr lang="en-US" sz="1800" dirty="0">
                <a:solidFill>
                  <a:srgbClr val="002060"/>
                </a:solidFill>
              </a:rPr>
              <a:t>molecules</a:t>
            </a:r>
            <a:br>
              <a:rPr lang="en-US" sz="1800" dirty="0">
                <a:solidFill>
                  <a:srgbClr val="002060"/>
                </a:solidFill>
              </a:rPr>
            </a:br>
            <a:r>
              <a:rPr lang="en-US" sz="1800" dirty="0" smtClean="0">
                <a:solidFill>
                  <a:srgbClr val="002060"/>
                </a:solidFill>
              </a:rPr>
              <a:t>are easier </a:t>
            </a:r>
            <a:r>
              <a:rPr lang="en-US" sz="1800" dirty="0">
                <a:solidFill>
                  <a:srgbClr val="002060"/>
                </a:solidFill>
              </a:rPr>
              <a:t>to polarize than small </a:t>
            </a:r>
            <a:r>
              <a:rPr lang="en-US" sz="1800" dirty="0" smtClean="0">
                <a:solidFill>
                  <a:srgbClr val="002060"/>
                </a:solidFill>
              </a:rPr>
              <a:t>molecules,</a:t>
            </a:r>
            <a:r>
              <a:rPr lang="en-US" sz="1800" dirty="0">
                <a:solidFill>
                  <a:srgbClr val="002060"/>
                </a:solidFill>
              </a:rPr>
              <a:t/>
            </a:r>
            <a:br>
              <a:rPr lang="en-US" sz="1800" dirty="0">
                <a:solidFill>
                  <a:srgbClr val="002060"/>
                </a:solidFill>
              </a:rPr>
            </a:br>
            <a:r>
              <a:rPr lang="en-US" sz="1800" dirty="0" smtClean="0">
                <a:solidFill>
                  <a:srgbClr val="002060"/>
                </a:solidFill>
              </a:rPr>
              <a:t>which results </a:t>
            </a:r>
            <a:r>
              <a:rPr lang="en-US" sz="1800" dirty="0">
                <a:solidFill>
                  <a:srgbClr val="002060"/>
                </a:solidFill>
              </a:rPr>
              <a:t>in a larger </a:t>
            </a:r>
            <a:r>
              <a:rPr lang="en-US" sz="1800" dirty="0" smtClean="0">
                <a:solidFill>
                  <a:srgbClr val="002060"/>
                </a:solidFill>
              </a:rPr>
              <a:t>instantaneous </a:t>
            </a:r>
            <a:r>
              <a:rPr lang="en-US" sz="1800" dirty="0">
                <a:solidFill>
                  <a:srgbClr val="002060"/>
                </a:solidFill>
              </a:rPr>
              <a:t>dipole </a:t>
            </a:r>
            <a:r>
              <a:rPr lang="en-US" sz="1800" dirty="0" smtClean="0">
                <a:solidFill>
                  <a:srgbClr val="002060"/>
                </a:solidFill>
              </a:rPr>
              <a:t/>
            </a:r>
            <a:br>
              <a:rPr lang="en-US" sz="1800" dirty="0" smtClean="0">
                <a:solidFill>
                  <a:srgbClr val="002060"/>
                </a:solidFill>
              </a:rPr>
            </a:br>
            <a:r>
              <a:rPr lang="en-US" sz="1800" dirty="0" smtClean="0">
                <a:solidFill>
                  <a:srgbClr val="002060"/>
                </a:solidFill>
              </a:rPr>
              <a:t>moment </a:t>
            </a:r>
            <a:r>
              <a:rPr lang="en-US" sz="1800" dirty="0">
                <a:solidFill>
                  <a:srgbClr val="002060"/>
                </a:solidFill>
              </a:rPr>
              <a:t>(LDF</a:t>
            </a:r>
            <a:r>
              <a:rPr lang="en-US" sz="1800" dirty="0" smtClean="0">
                <a:solidFill>
                  <a:srgbClr val="002060"/>
                </a:solidFill>
              </a:rPr>
              <a:t>) </a:t>
            </a:r>
            <a:r>
              <a:rPr lang="en-US" sz="1400" dirty="0">
                <a:solidFill>
                  <a:schemeClr val="bg1"/>
                </a:solidFill>
              </a:rPr>
              <a:t> </a:t>
            </a:r>
          </a:p>
          <a:p>
            <a:endParaRPr lang="en-US" sz="1400" dirty="0">
              <a:solidFill>
                <a:schemeClr val="bg1"/>
              </a:solidFill>
            </a:endParaRPr>
          </a:p>
          <a:p>
            <a:endParaRPr lang="en-US" sz="1400" i="1" dirty="0" smtClean="0">
              <a:solidFill>
                <a:schemeClr val="bg1"/>
              </a:solidFill>
            </a:endParaRPr>
          </a:p>
          <a:p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3225800"/>
            <a:ext cx="7404100" cy="736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</p:pic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977341088"/>
              </p:ext>
            </p:extLst>
          </p:nvPr>
        </p:nvGraphicFramePr>
        <p:xfrm>
          <a:off x="5715000" y="4724400"/>
          <a:ext cx="3366770" cy="1581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7706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002060"/>
                </a:solidFill>
              </a:rPr>
              <a:t>What determines the </a:t>
            </a:r>
            <a:r>
              <a:rPr lang="en-US" sz="2800" dirty="0" smtClean="0">
                <a:solidFill>
                  <a:srgbClr val="002060"/>
                </a:solidFill>
              </a:rPr>
              <a:t>Boiling Point </a:t>
            </a:r>
            <a:r>
              <a:rPr lang="en-US" sz="2800" dirty="0">
                <a:solidFill>
                  <a:srgbClr val="002060"/>
                </a:solidFill>
              </a:rPr>
              <a:t>of a </a:t>
            </a:r>
            <a:r>
              <a:rPr lang="en-US" sz="2800" dirty="0" smtClean="0">
                <a:solidFill>
                  <a:srgbClr val="002060"/>
                </a:solidFill>
              </a:rPr>
              <a:t>Compound</a:t>
            </a:r>
            <a:r>
              <a:rPr lang="en-US" sz="2800" dirty="0">
                <a:solidFill>
                  <a:srgbClr val="002060"/>
                </a:solidFill>
              </a:rPr>
              <a:t>?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5105400"/>
          </a:xfrm>
        </p:spPr>
        <p:txBody>
          <a:bodyPr>
            <a:normAutofit fontScale="62500" lnSpcReduction="20000"/>
          </a:bodyPr>
          <a:lstStyle/>
          <a:p>
            <a:r>
              <a:rPr lang="en-US" sz="2800" b="1" i="1" dirty="0"/>
              <a:t>2. Functional groups </a:t>
            </a:r>
            <a:endParaRPr lang="en-US" sz="28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C00000"/>
                </a:solidFill>
              </a:rPr>
              <a:t>The </a:t>
            </a:r>
            <a:r>
              <a:rPr lang="en-US" b="1" dirty="0">
                <a:solidFill>
                  <a:srgbClr val="C00000"/>
                </a:solidFill>
              </a:rPr>
              <a:t>more polar a compound is, the higher its boiling point is going to be.</a:t>
            </a:r>
            <a:r>
              <a:rPr lang="en-US" dirty="0">
                <a:solidFill>
                  <a:srgbClr val="C00000"/>
                </a:solidFill>
              </a:rPr>
              <a:t> </a:t>
            </a:r>
            <a:endParaRPr lang="en-US" dirty="0" smtClean="0">
              <a:solidFill>
                <a:srgbClr val="C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Most </a:t>
            </a:r>
            <a:r>
              <a:rPr lang="en-US" dirty="0"/>
              <a:t>hydrocarbons are non-polar or weakly polar, while molecules containing heteroatoms with high electronegativity values (i.e., O, Cl, N, F) possess a larger permanent dipole </a:t>
            </a:r>
            <a:r>
              <a:rPr lang="en-US" dirty="0" smtClean="0"/>
              <a:t>moment.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</a:endParaRPr>
          </a:p>
          <a:p>
            <a:endParaRPr lang="en-US" sz="3600" dirty="0" smtClean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compounds above have similar molecular weights. Thus, the compounds with the higher boiling points must experience stronger intermolecular forces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the liquid </a:t>
            </a:r>
            <a:r>
              <a:rPr lang="en-US" dirty="0" smtClean="0"/>
              <a:t>state: 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The </a:t>
            </a:r>
            <a:r>
              <a:rPr lang="en-US" dirty="0">
                <a:solidFill>
                  <a:srgbClr val="002060"/>
                </a:solidFill>
              </a:rPr>
              <a:t>alcohol and the carboxylic acid exhibit very strong hydrogen bonding between the </a:t>
            </a:r>
            <a:r>
              <a:rPr lang="en-US" dirty="0" smtClean="0">
                <a:solidFill>
                  <a:srgbClr val="002060"/>
                </a:solidFill>
              </a:rPr>
              <a:t>molecules resulting in very high boiling points. 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The </a:t>
            </a:r>
            <a:r>
              <a:rPr lang="en-US" dirty="0">
                <a:solidFill>
                  <a:srgbClr val="002060"/>
                </a:solidFill>
              </a:rPr>
              <a:t>primary </a:t>
            </a:r>
            <a:r>
              <a:rPr lang="en-US" dirty="0" smtClean="0">
                <a:solidFill>
                  <a:srgbClr val="002060"/>
                </a:solidFill>
              </a:rPr>
              <a:t>amine experience </a:t>
            </a:r>
            <a:r>
              <a:rPr lang="en-US" dirty="0" smtClean="0">
                <a:solidFill>
                  <a:srgbClr val="002060"/>
                </a:solidFill>
              </a:rPr>
              <a:t>this force </a:t>
            </a:r>
            <a:r>
              <a:rPr lang="en-US" dirty="0">
                <a:solidFill>
                  <a:srgbClr val="002060"/>
                </a:solidFill>
              </a:rPr>
              <a:t>but to a much lesser degree because of the lower E-H bond </a:t>
            </a:r>
            <a:r>
              <a:rPr lang="en-US" dirty="0" smtClean="0">
                <a:solidFill>
                  <a:srgbClr val="002060"/>
                </a:solidFill>
              </a:rPr>
              <a:t>polarity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The phosphine and the thiol display E-H bonds, but do not display intermolecular hydrogen bonding that increase the boiling point.</a:t>
            </a:r>
            <a:endParaRPr lang="en-US" dirty="0" smtClean="0">
              <a:solidFill>
                <a:srgbClr val="002060"/>
              </a:solidFill>
            </a:endParaRPr>
          </a:p>
          <a:p>
            <a:pPr lvl="2"/>
            <a:r>
              <a:rPr lang="en-US" dirty="0" err="1" smtClean="0">
                <a:solidFill>
                  <a:srgbClr val="002060"/>
                </a:solidFill>
              </a:rPr>
              <a:t>Chloroethane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does not exhibit hydrogen bonding and therefore displays a greatly reduced boiling point because the dominating intermolecular force in this case is </a:t>
            </a:r>
            <a:r>
              <a:rPr lang="en-US" dirty="0" smtClean="0">
                <a:solidFill>
                  <a:srgbClr val="002060"/>
                </a:solidFill>
              </a:rPr>
              <a:t>the dipole-dipole </a:t>
            </a:r>
            <a:r>
              <a:rPr lang="en-US" dirty="0">
                <a:solidFill>
                  <a:srgbClr val="002060"/>
                </a:solidFill>
              </a:rPr>
              <a:t>interaction (</a:t>
            </a:r>
            <a:r>
              <a:rPr lang="en-US" dirty="0">
                <a:solidFill>
                  <a:srgbClr val="002060"/>
                </a:solidFill>
                <a:latin typeface="Symbol" pitchFamily="18" charset="2"/>
              </a:rPr>
              <a:t>m</a:t>
            </a:r>
            <a:r>
              <a:rPr lang="en-US" dirty="0">
                <a:solidFill>
                  <a:srgbClr val="002060"/>
                </a:solidFill>
              </a:rPr>
              <a:t>=2.06 D</a:t>
            </a:r>
            <a:r>
              <a:rPr lang="en-US" dirty="0" smtClean="0">
                <a:solidFill>
                  <a:srgbClr val="002060"/>
                </a:solidFill>
              </a:rPr>
              <a:t>). 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The </a:t>
            </a:r>
            <a:r>
              <a:rPr lang="en-US" dirty="0">
                <a:solidFill>
                  <a:srgbClr val="002060"/>
                </a:solidFill>
              </a:rPr>
              <a:t>low boiling point of butane is a result of weak London dispersion </a:t>
            </a:r>
            <a:r>
              <a:rPr lang="en-US" dirty="0" smtClean="0">
                <a:solidFill>
                  <a:srgbClr val="002060"/>
                </a:solidFill>
              </a:rPr>
              <a:t>forces.</a:t>
            </a:r>
            <a:endParaRPr lang="en-US" dirty="0">
              <a:solidFill>
                <a:srgbClr val="002060"/>
              </a:solidFill>
            </a:endParaRPr>
          </a:p>
          <a:p>
            <a:endParaRPr lang="en-US" b="1" dirty="0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914400" y="2935069"/>
            <a:ext cx="7531100" cy="64633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Times"/>
                <a:ea typeface="Times"/>
                <a:cs typeface="Times New Roman"/>
              </a:rPr>
              <a:t>    CH</a:t>
            </a:r>
            <a:r>
              <a:rPr lang="en-US" sz="1200" baseline="-25000" dirty="0">
                <a:effectLst/>
                <a:latin typeface="Times"/>
                <a:ea typeface="Times"/>
                <a:cs typeface="Times New Roman"/>
              </a:rPr>
              <a:t>3</a:t>
            </a:r>
            <a:r>
              <a:rPr lang="en-US" sz="1200" dirty="0">
                <a:effectLst/>
                <a:latin typeface="Times"/>
                <a:ea typeface="Times"/>
                <a:cs typeface="Times New Roman"/>
              </a:rPr>
              <a:t>CH</a:t>
            </a:r>
            <a:r>
              <a:rPr lang="en-US" sz="1200" baseline="-25000" dirty="0">
                <a:effectLst/>
                <a:latin typeface="Times"/>
                <a:ea typeface="Times"/>
                <a:cs typeface="Times New Roman"/>
              </a:rPr>
              <a:t>2</a:t>
            </a:r>
            <a:r>
              <a:rPr lang="en-US" sz="1200" dirty="0">
                <a:effectLst/>
                <a:latin typeface="Times"/>
                <a:ea typeface="Times"/>
                <a:cs typeface="Times New Roman"/>
              </a:rPr>
              <a:t>CH</a:t>
            </a:r>
            <a:r>
              <a:rPr lang="en-US" sz="1200" baseline="-25000" dirty="0">
                <a:effectLst/>
                <a:latin typeface="Times"/>
                <a:ea typeface="Times"/>
                <a:cs typeface="Times New Roman"/>
              </a:rPr>
              <a:t>2</a:t>
            </a:r>
            <a:r>
              <a:rPr lang="en-US" sz="1200" dirty="0">
                <a:effectLst/>
                <a:latin typeface="Times"/>
                <a:ea typeface="Times"/>
                <a:cs typeface="Times New Roman"/>
              </a:rPr>
              <a:t>CH</a:t>
            </a:r>
            <a:r>
              <a:rPr lang="en-US" sz="1200" baseline="-25000" dirty="0">
                <a:effectLst/>
                <a:latin typeface="Times"/>
                <a:ea typeface="Times"/>
                <a:cs typeface="Times New Roman"/>
              </a:rPr>
              <a:t>3     </a:t>
            </a:r>
            <a:r>
              <a:rPr lang="en-US" sz="1200" dirty="0">
                <a:effectLst/>
                <a:latin typeface="Times"/>
                <a:ea typeface="Times"/>
                <a:cs typeface="Times New Roman"/>
              </a:rPr>
              <a:t>CH</a:t>
            </a:r>
            <a:r>
              <a:rPr lang="en-US" sz="1200" baseline="-25000" dirty="0">
                <a:effectLst/>
                <a:latin typeface="Times"/>
                <a:ea typeface="Times"/>
                <a:cs typeface="Times New Roman"/>
              </a:rPr>
              <a:t>3</a:t>
            </a:r>
            <a:r>
              <a:rPr lang="en-US" sz="1200" dirty="0">
                <a:effectLst/>
                <a:latin typeface="Times"/>
                <a:ea typeface="Times"/>
                <a:cs typeface="Times New Roman"/>
              </a:rPr>
              <a:t>CH</a:t>
            </a:r>
            <a:r>
              <a:rPr lang="en-US" sz="1200" baseline="-25000" dirty="0">
                <a:effectLst/>
                <a:latin typeface="Times"/>
                <a:ea typeface="Times"/>
                <a:cs typeface="Times New Roman"/>
              </a:rPr>
              <a:t>2</a:t>
            </a:r>
            <a:r>
              <a:rPr lang="en-US" sz="1200" dirty="0">
                <a:effectLst/>
                <a:latin typeface="Times"/>
                <a:ea typeface="Times"/>
                <a:cs typeface="Times New Roman"/>
              </a:rPr>
              <a:t>CH</a:t>
            </a:r>
            <a:r>
              <a:rPr lang="en-US" sz="1200" baseline="-25000" dirty="0">
                <a:effectLst/>
                <a:latin typeface="Times"/>
                <a:ea typeface="Times"/>
                <a:cs typeface="Times New Roman"/>
              </a:rPr>
              <a:t>2</a:t>
            </a:r>
            <a:r>
              <a:rPr lang="en-US" sz="1200" dirty="0">
                <a:effectLst/>
                <a:latin typeface="Times"/>
                <a:ea typeface="Times"/>
                <a:cs typeface="Times New Roman"/>
              </a:rPr>
              <a:t>OH</a:t>
            </a:r>
            <a:r>
              <a:rPr lang="en-US" sz="1200" baseline="-25000" dirty="0">
                <a:effectLst/>
                <a:latin typeface="Times"/>
                <a:ea typeface="Times"/>
                <a:cs typeface="Times New Roman"/>
              </a:rPr>
              <a:t>     </a:t>
            </a:r>
            <a:r>
              <a:rPr lang="en-US" sz="1200" dirty="0">
                <a:effectLst/>
                <a:latin typeface="Times"/>
                <a:ea typeface="Times"/>
                <a:cs typeface="Times New Roman"/>
              </a:rPr>
              <a:t>CH</a:t>
            </a:r>
            <a:r>
              <a:rPr lang="en-US" sz="1200" baseline="-25000" dirty="0">
                <a:effectLst/>
                <a:latin typeface="Times"/>
                <a:ea typeface="Times"/>
                <a:cs typeface="Times New Roman"/>
              </a:rPr>
              <a:t>3</a:t>
            </a:r>
            <a:r>
              <a:rPr lang="en-US" sz="1200" dirty="0">
                <a:effectLst/>
                <a:latin typeface="Times"/>
                <a:ea typeface="Times"/>
                <a:cs typeface="Times New Roman"/>
              </a:rPr>
              <a:t>COOH</a:t>
            </a:r>
            <a:r>
              <a:rPr lang="en-US" sz="1200" baseline="-25000" dirty="0">
                <a:effectLst/>
                <a:latin typeface="Times"/>
                <a:ea typeface="Times"/>
                <a:cs typeface="Times New Roman"/>
              </a:rPr>
              <a:t>    </a:t>
            </a:r>
            <a:r>
              <a:rPr lang="en-US" sz="1200" dirty="0">
                <a:effectLst/>
                <a:latin typeface="Times"/>
                <a:ea typeface="Times"/>
                <a:cs typeface="Times New Roman"/>
              </a:rPr>
              <a:t>CH</a:t>
            </a:r>
            <a:r>
              <a:rPr lang="en-US" sz="1200" baseline="-25000" dirty="0">
                <a:effectLst/>
                <a:latin typeface="Times"/>
                <a:ea typeface="Times"/>
                <a:cs typeface="Times New Roman"/>
              </a:rPr>
              <a:t>3</a:t>
            </a:r>
            <a:r>
              <a:rPr lang="en-US" sz="1200" dirty="0">
                <a:effectLst/>
                <a:latin typeface="Times"/>
                <a:ea typeface="Times"/>
                <a:cs typeface="Times New Roman"/>
              </a:rPr>
              <a:t>CH</a:t>
            </a:r>
            <a:r>
              <a:rPr lang="en-US" sz="1200" baseline="-25000" dirty="0">
                <a:effectLst/>
                <a:latin typeface="Times"/>
                <a:ea typeface="Times"/>
                <a:cs typeface="Times New Roman"/>
              </a:rPr>
              <a:t>2</a:t>
            </a:r>
            <a:r>
              <a:rPr lang="en-US" sz="1200" dirty="0">
                <a:effectLst/>
                <a:latin typeface="Times"/>
                <a:ea typeface="Times"/>
                <a:cs typeface="Times New Roman"/>
              </a:rPr>
              <a:t>CH</a:t>
            </a:r>
            <a:r>
              <a:rPr lang="en-US" sz="1200" baseline="-25000" dirty="0">
                <a:effectLst/>
                <a:latin typeface="Times"/>
                <a:ea typeface="Times"/>
                <a:cs typeface="Times New Roman"/>
              </a:rPr>
              <a:t>2</a:t>
            </a:r>
            <a:r>
              <a:rPr lang="en-US" sz="1200" dirty="0">
                <a:effectLst/>
                <a:latin typeface="Times"/>
                <a:ea typeface="Times"/>
                <a:cs typeface="Times New Roman"/>
              </a:rPr>
              <a:t>NH</a:t>
            </a:r>
            <a:r>
              <a:rPr lang="en-US" sz="1200" baseline="-25000" dirty="0">
                <a:effectLst/>
                <a:latin typeface="Times"/>
                <a:ea typeface="Times"/>
                <a:cs typeface="Times New Roman"/>
              </a:rPr>
              <a:t>2    </a:t>
            </a:r>
            <a:r>
              <a:rPr lang="en-US" sz="1200" dirty="0">
                <a:effectLst/>
                <a:latin typeface="Times"/>
                <a:ea typeface="Times"/>
                <a:cs typeface="Times New Roman"/>
              </a:rPr>
              <a:t>CH</a:t>
            </a:r>
            <a:r>
              <a:rPr lang="en-US" sz="1200" baseline="-25000" dirty="0">
                <a:effectLst/>
                <a:latin typeface="Times"/>
                <a:ea typeface="Times"/>
                <a:cs typeface="Times New Roman"/>
              </a:rPr>
              <a:t>3</a:t>
            </a:r>
            <a:r>
              <a:rPr lang="en-US" sz="1200" dirty="0">
                <a:effectLst/>
                <a:latin typeface="Times"/>
                <a:ea typeface="Times"/>
                <a:cs typeface="Times New Roman"/>
              </a:rPr>
              <a:t>CH</a:t>
            </a:r>
            <a:r>
              <a:rPr lang="en-US" sz="1200" baseline="-25000" dirty="0">
                <a:effectLst/>
                <a:latin typeface="Times"/>
                <a:ea typeface="Times"/>
                <a:cs typeface="Times New Roman"/>
              </a:rPr>
              <a:t>2</a:t>
            </a:r>
            <a:r>
              <a:rPr lang="en-US" sz="1200" dirty="0">
                <a:effectLst/>
                <a:latin typeface="Times"/>
                <a:ea typeface="Times"/>
                <a:cs typeface="Times New Roman"/>
              </a:rPr>
              <a:t>PH</a:t>
            </a:r>
            <a:r>
              <a:rPr lang="en-US" sz="1200" baseline="-25000" dirty="0">
                <a:effectLst/>
                <a:latin typeface="Times"/>
                <a:ea typeface="Times"/>
                <a:cs typeface="Times New Roman"/>
              </a:rPr>
              <a:t>2     </a:t>
            </a:r>
            <a:r>
              <a:rPr lang="en-US" sz="1200" dirty="0">
                <a:effectLst/>
                <a:latin typeface="Times"/>
                <a:ea typeface="Times"/>
                <a:cs typeface="Times New Roman"/>
              </a:rPr>
              <a:t>CH</a:t>
            </a:r>
            <a:r>
              <a:rPr lang="en-US" sz="1200" baseline="-25000" dirty="0">
                <a:effectLst/>
                <a:latin typeface="Times"/>
                <a:ea typeface="Times"/>
                <a:cs typeface="Times New Roman"/>
              </a:rPr>
              <a:t>3</a:t>
            </a:r>
            <a:r>
              <a:rPr lang="en-US" sz="1200" dirty="0">
                <a:effectLst/>
                <a:latin typeface="Times"/>
                <a:ea typeface="Times"/>
                <a:cs typeface="Times New Roman"/>
              </a:rPr>
              <a:t>CH</a:t>
            </a:r>
            <a:r>
              <a:rPr lang="en-US" sz="1200" baseline="-25000" dirty="0">
                <a:effectLst/>
                <a:latin typeface="Times"/>
                <a:ea typeface="Times"/>
                <a:cs typeface="Times New Roman"/>
              </a:rPr>
              <a:t>2</a:t>
            </a:r>
            <a:r>
              <a:rPr lang="en-US" sz="1200" dirty="0">
                <a:effectLst/>
                <a:latin typeface="Times"/>
                <a:ea typeface="Times"/>
                <a:cs typeface="Times New Roman"/>
              </a:rPr>
              <a:t>SH</a:t>
            </a:r>
            <a:r>
              <a:rPr lang="en-US" sz="1200" baseline="-25000" dirty="0">
                <a:effectLst/>
                <a:latin typeface="Times"/>
                <a:ea typeface="Times"/>
                <a:cs typeface="Times New Roman"/>
              </a:rPr>
              <a:t> </a:t>
            </a:r>
            <a:r>
              <a:rPr lang="en-US" sz="1200" dirty="0">
                <a:effectLst/>
                <a:latin typeface="Times"/>
                <a:ea typeface="Times"/>
                <a:cs typeface="Times New Roman"/>
              </a:rPr>
              <a:t>   CH</a:t>
            </a:r>
            <a:r>
              <a:rPr lang="en-US" sz="1200" baseline="-25000" dirty="0">
                <a:effectLst/>
                <a:latin typeface="Times"/>
                <a:ea typeface="Times"/>
                <a:cs typeface="Times New Roman"/>
              </a:rPr>
              <a:t>3</a:t>
            </a:r>
            <a:r>
              <a:rPr lang="en-US" sz="1200" dirty="0">
                <a:effectLst/>
                <a:latin typeface="Times"/>
                <a:ea typeface="Times"/>
                <a:cs typeface="Times New Roman"/>
              </a:rPr>
              <a:t>CH</a:t>
            </a:r>
            <a:r>
              <a:rPr lang="en-US" sz="1200" baseline="-25000" dirty="0">
                <a:effectLst/>
                <a:latin typeface="Times"/>
                <a:ea typeface="Times"/>
                <a:cs typeface="Times New Roman"/>
              </a:rPr>
              <a:t>2</a:t>
            </a:r>
            <a:r>
              <a:rPr lang="en-US" sz="1200" dirty="0">
                <a:effectLst/>
                <a:latin typeface="Times"/>
                <a:ea typeface="Times"/>
                <a:cs typeface="Times New Roman"/>
              </a:rPr>
              <a:t>Cl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Times"/>
                <a:ea typeface="Times"/>
                <a:cs typeface="Times New Roman"/>
              </a:rPr>
              <a:t>           mw=58                   mw=60              mw=60            mw=59               mw=62          mw=62         mw=64</a:t>
            </a:r>
            <a:br>
              <a:rPr lang="en-US" sz="1200" dirty="0">
                <a:effectLst/>
                <a:latin typeface="Times"/>
                <a:ea typeface="Times"/>
                <a:cs typeface="Times New Roman"/>
              </a:rPr>
            </a:br>
            <a:r>
              <a:rPr lang="en-US" sz="1200" dirty="0" err="1">
                <a:effectLst/>
                <a:latin typeface="Times"/>
                <a:ea typeface="Times"/>
                <a:cs typeface="Times New Roman"/>
              </a:rPr>
              <a:t>b.p</a:t>
            </a:r>
            <a:r>
              <a:rPr lang="en-US" sz="1200" dirty="0">
                <a:effectLst/>
                <a:latin typeface="Times"/>
                <a:ea typeface="Times"/>
                <a:cs typeface="Times New Roman"/>
              </a:rPr>
              <a:t>.:    -0.4 </a:t>
            </a:r>
            <a:r>
              <a:rPr lang="en-US" sz="1200" baseline="30000" dirty="0">
                <a:effectLst/>
                <a:latin typeface="Times"/>
                <a:ea typeface="Times"/>
                <a:cs typeface="Times New Roman"/>
              </a:rPr>
              <a:t>o</a:t>
            </a:r>
            <a:r>
              <a:rPr lang="en-US" sz="1200" dirty="0">
                <a:effectLst/>
                <a:latin typeface="Times"/>
                <a:ea typeface="Times"/>
                <a:cs typeface="Times New Roman"/>
              </a:rPr>
              <a:t>C                    118 </a:t>
            </a:r>
            <a:r>
              <a:rPr lang="en-US" sz="1200" baseline="30000" dirty="0">
                <a:effectLst/>
                <a:latin typeface="Times"/>
                <a:ea typeface="Times"/>
                <a:cs typeface="Times New Roman"/>
              </a:rPr>
              <a:t>o</a:t>
            </a:r>
            <a:r>
              <a:rPr lang="en-US" sz="1200" dirty="0">
                <a:effectLst/>
                <a:latin typeface="Times"/>
                <a:ea typeface="Times"/>
                <a:cs typeface="Times New Roman"/>
              </a:rPr>
              <a:t>C                118 </a:t>
            </a:r>
            <a:r>
              <a:rPr lang="en-US" sz="1200" baseline="30000" dirty="0">
                <a:effectLst/>
                <a:latin typeface="Times"/>
                <a:ea typeface="Times"/>
                <a:cs typeface="Times New Roman"/>
              </a:rPr>
              <a:t>o</a:t>
            </a:r>
            <a:r>
              <a:rPr lang="en-US" sz="1200" dirty="0">
                <a:effectLst/>
                <a:latin typeface="Times"/>
                <a:ea typeface="Times"/>
                <a:cs typeface="Times New Roman"/>
              </a:rPr>
              <a:t>C              48 </a:t>
            </a:r>
            <a:r>
              <a:rPr lang="en-US" sz="1200" baseline="30000" dirty="0">
                <a:effectLst/>
                <a:latin typeface="Times"/>
                <a:ea typeface="Times"/>
                <a:cs typeface="Times New Roman"/>
              </a:rPr>
              <a:t>o</a:t>
            </a:r>
            <a:r>
              <a:rPr lang="en-US" sz="1200" dirty="0">
                <a:effectLst/>
                <a:latin typeface="Times"/>
                <a:ea typeface="Times"/>
                <a:cs typeface="Times New Roman"/>
              </a:rPr>
              <a:t>C                  25 </a:t>
            </a:r>
            <a:r>
              <a:rPr lang="en-US" sz="1200" baseline="30000" dirty="0">
                <a:effectLst/>
                <a:latin typeface="Times"/>
                <a:ea typeface="Times"/>
                <a:cs typeface="Times New Roman"/>
              </a:rPr>
              <a:t>o</a:t>
            </a:r>
            <a:r>
              <a:rPr lang="en-US" sz="1200" dirty="0">
                <a:effectLst/>
                <a:latin typeface="Times"/>
                <a:ea typeface="Times"/>
                <a:cs typeface="Times New Roman"/>
              </a:rPr>
              <a:t>C             35 </a:t>
            </a:r>
            <a:r>
              <a:rPr lang="en-US" sz="1200" baseline="30000" dirty="0">
                <a:effectLst/>
                <a:latin typeface="Times"/>
                <a:ea typeface="Times"/>
                <a:cs typeface="Times New Roman"/>
              </a:rPr>
              <a:t>o</a:t>
            </a:r>
            <a:r>
              <a:rPr lang="en-US" sz="1200" dirty="0">
                <a:effectLst/>
                <a:latin typeface="Times"/>
                <a:ea typeface="Times"/>
                <a:cs typeface="Times New Roman"/>
              </a:rPr>
              <a:t>C             12 </a:t>
            </a:r>
            <a:r>
              <a:rPr lang="en-US" sz="1200" baseline="30000" dirty="0">
                <a:effectLst/>
                <a:latin typeface="Times"/>
                <a:ea typeface="Times"/>
                <a:cs typeface="Times New Roman"/>
              </a:rPr>
              <a:t>o</a:t>
            </a:r>
            <a:r>
              <a:rPr lang="en-US" sz="1200" dirty="0">
                <a:effectLst/>
                <a:latin typeface="Times"/>
                <a:ea typeface="Times"/>
                <a:cs typeface="Times New Roman"/>
              </a:rPr>
              <a:t>C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0" y="2935069"/>
            <a:ext cx="1920240" cy="640080"/>
          </a:xfrm>
          <a:prstGeom prst="rect">
            <a:avLst/>
          </a:prstGeom>
          <a:noFill/>
          <a:ln w="1905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51960" y="2935224"/>
            <a:ext cx="1082040" cy="640080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79720" y="2935069"/>
            <a:ext cx="1706880" cy="640080"/>
          </a:xfrm>
          <a:prstGeom prst="rect">
            <a:avLst/>
          </a:prstGeom>
          <a:noFill/>
          <a:ln w="19050"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725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002060"/>
                </a:solidFill>
              </a:rPr>
              <a:t>What determines the Boiling Point of a Compound?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 fontScale="55000" lnSpcReduction="20000"/>
          </a:bodyPr>
          <a:lstStyle/>
          <a:p>
            <a:r>
              <a:rPr lang="en-US" b="1" i="1" dirty="0" smtClean="0"/>
              <a:t>3. </a:t>
            </a:r>
            <a:r>
              <a:rPr lang="en-US" b="1" i="1" dirty="0"/>
              <a:t>Branching</a:t>
            </a:r>
            <a:r>
              <a:rPr lang="en-US" b="1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Straight </a:t>
            </a:r>
            <a:r>
              <a:rPr lang="en-US" dirty="0">
                <a:solidFill>
                  <a:srgbClr val="002060"/>
                </a:solidFill>
              </a:rPr>
              <a:t>chain molecules usually </a:t>
            </a:r>
            <a:r>
              <a:rPr lang="en-US" dirty="0" smtClean="0">
                <a:solidFill>
                  <a:srgbClr val="002060"/>
                </a:solidFill>
              </a:rPr>
              <a:t>display </a:t>
            </a:r>
            <a:r>
              <a:rPr lang="en-US" dirty="0">
                <a:solidFill>
                  <a:srgbClr val="002060"/>
                </a:solidFill>
              </a:rPr>
              <a:t>a higher boiling point than branched </a:t>
            </a:r>
            <a:r>
              <a:rPr lang="en-US" dirty="0" smtClean="0">
                <a:solidFill>
                  <a:srgbClr val="002060"/>
                </a:solidFill>
              </a:rPr>
              <a:t>molecules</a:t>
            </a:r>
            <a:r>
              <a:rPr lang="en-US" dirty="0">
                <a:solidFill>
                  <a:srgbClr val="002060"/>
                </a:solidFill>
              </a:rPr>
              <a:t>. Since this applies to both, polar and non-polar compounds, London dispersion forces must contribute to a significant degree to the intermolecular forces which determine the boiling point. </a:t>
            </a: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For </a:t>
            </a:r>
            <a:r>
              <a:rPr lang="en-US" dirty="0">
                <a:solidFill>
                  <a:srgbClr val="002060"/>
                </a:solidFill>
              </a:rPr>
              <a:t>instance,  </a:t>
            </a:r>
            <a:r>
              <a:rPr lang="en-US" i="1" dirty="0">
                <a:solidFill>
                  <a:srgbClr val="002060"/>
                </a:solidFill>
              </a:rPr>
              <a:t>n</a:t>
            </a:r>
            <a:r>
              <a:rPr lang="en-US" dirty="0">
                <a:solidFill>
                  <a:srgbClr val="002060"/>
                </a:solidFill>
              </a:rPr>
              <a:t>-butanol boils at 118 </a:t>
            </a:r>
            <a:r>
              <a:rPr lang="en-US" baseline="30000" dirty="0">
                <a:solidFill>
                  <a:srgbClr val="002060"/>
                </a:solidFill>
              </a:rPr>
              <a:t>o</a:t>
            </a:r>
            <a:r>
              <a:rPr lang="en-US" dirty="0">
                <a:solidFill>
                  <a:srgbClr val="002060"/>
                </a:solidFill>
              </a:rPr>
              <a:t>C while </a:t>
            </a:r>
            <a:r>
              <a:rPr lang="en-US" i="1" dirty="0">
                <a:solidFill>
                  <a:srgbClr val="002060"/>
                </a:solidFill>
              </a:rPr>
              <a:t>tert.</a:t>
            </a:r>
            <a:r>
              <a:rPr lang="en-US" dirty="0">
                <a:solidFill>
                  <a:srgbClr val="002060"/>
                </a:solidFill>
              </a:rPr>
              <a:t>-butanol boils at 85 </a:t>
            </a:r>
            <a:r>
              <a:rPr lang="en-US" baseline="30000" dirty="0">
                <a:solidFill>
                  <a:srgbClr val="002060"/>
                </a:solidFill>
              </a:rPr>
              <a:t>o</a:t>
            </a:r>
            <a:r>
              <a:rPr lang="en-US" dirty="0">
                <a:solidFill>
                  <a:srgbClr val="002060"/>
                </a:solidFill>
              </a:rPr>
              <a:t>C, or  </a:t>
            </a:r>
            <a:r>
              <a:rPr lang="en-US" i="1" dirty="0">
                <a:solidFill>
                  <a:srgbClr val="002060"/>
                </a:solidFill>
              </a:rPr>
              <a:t>n</a:t>
            </a:r>
            <a:r>
              <a:rPr lang="en-US" dirty="0">
                <a:solidFill>
                  <a:srgbClr val="002060"/>
                </a:solidFill>
              </a:rPr>
              <a:t>-hexane exhibits 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a </a:t>
            </a:r>
            <a:r>
              <a:rPr lang="en-US" dirty="0">
                <a:solidFill>
                  <a:srgbClr val="002060"/>
                </a:solidFill>
              </a:rPr>
              <a:t>boiling point of 69 </a:t>
            </a:r>
            <a:r>
              <a:rPr lang="en-US" baseline="30000" dirty="0">
                <a:solidFill>
                  <a:srgbClr val="002060"/>
                </a:solidFill>
              </a:rPr>
              <a:t>o</a:t>
            </a:r>
            <a:r>
              <a:rPr lang="en-US" dirty="0">
                <a:solidFill>
                  <a:srgbClr val="002060"/>
                </a:solidFill>
              </a:rPr>
              <a:t>C while 2,2-dimethylbutane boils at 50 </a:t>
            </a:r>
            <a:r>
              <a:rPr lang="en-US" baseline="30000" dirty="0">
                <a:solidFill>
                  <a:srgbClr val="002060"/>
                </a:solidFill>
              </a:rPr>
              <a:t>o</a:t>
            </a:r>
            <a:r>
              <a:rPr lang="en-US" dirty="0">
                <a:solidFill>
                  <a:srgbClr val="002060"/>
                </a:solidFill>
              </a:rPr>
              <a:t>C already. In both cases, the molecule that exhibits the longer chain has the higher boiling point. The decrease of surface 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area </a:t>
            </a:r>
            <a:r>
              <a:rPr lang="en-US" dirty="0">
                <a:solidFill>
                  <a:srgbClr val="002060"/>
                </a:solidFill>
              </a:rPr>
              <a:t>of the molecule and the inability to form an instantaneous dipole causes less intermolecular interaction of the molecules, which in turn lowers the boiling point. </a:t>
            </a: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</a:t>
            </a:r>
            <a:r>
              <a:rPr lang="en-US" dirty="0">
                <a:solidFill>
                  <a:srgbClr val="002060"/>
                </a:solidFill>
              </a:rPr>
              <a:t>boiling point also decreases as shown in the following sequence for the three constitutional isomers of pentane.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      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    </a:t>
            </a:r>
            <a:endParaRPr lang="en-US" dirty="0">
              <a:solidFill>
                <a:schemeClr val="bg1"/>
              </a:solidFill>
            </a:endParaRPr>
          </a:p>
          <a:p>
            <a:endParaRPr lang="en-US" b="1" dirty="0" smtClean="0">
              <a:solidFill>
                <a:schemeClr val="bg1"/>
              </a:solidFill>
            </a:endParaRPr>
          </a:p>
          <a:p>
            <a:endParaRPr lang="en-US" b="1" dirty="0" smtClean="0">
              <a:solidFill>
                <a:schemeClr val="bg1"/>
              </a:solidFill>
            </a:endParaRP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 smtClean="0"/>
              <a:t>Surface </a:t>
            </a:r>
            <a:r>
              <a:rPr lang="en-US" b="1" dirty="0"/>
              <a:t>area (</a:t>
            </a:r>
            <a:r>
              <a:rPr lang="en-US" b="1" i="1" dirty="0"/>
              <a:t>AM1</a:t>
            </a:r>
            <a:r>
              <a:rPr lang="en-US" b="1" dirty="0"/>
              <a:t>):</a:t>
            </a:r>
            <a:r>
              <a:rPr lang="en-US" dirty="0"/>
              <a:t>   </a:t>
            </a:r>
            <a:r>
              <a:rPr lang="en-US" dirty="0" smtClean="0"/>
              <a:t>     </a:t>
            </a:r>
            <a:r>
              <a:rPr lang="en-US" dirty="0"/>
              <a:t>133.12 Å</a:t>
            </a:r>
            <a:r>
              <a:rPr lang="en-US" baseline="30000" dirty="0"/>
              <a:t>2	</a:t>
            </a:r>
            <a:r>
              <a:rPr lang="en-US" baseline="30000" dirty="0" smtClean="0"/>
              <a:t>        </a:t>
            </a:r>
            <a:r>
              <a:rPr lang="en-US" dirty="0" smtClean="0"/>
              <a:t>130.88 Å</a:t>
            </a:r>
            <a:r>
              <a:rPr lang="en-US" baseline="30000" dirty="0" smtClean="0"/>
              <a:t>2                 </a:t>
            </a:r>
            <a:r>
              <a:rPr lang="en-US" dirty="0" smtClean="0"/>
              <a:t>128.75 </a:t>
            </a:r>
            <a:r>
              <a:rPr lang="en-US" dirty="0"/>
              <a:t>Å</a:t>
            </a:r>
            <a:r>
              <a:rPr lang="en-US" baseline="30000" dirty="0"/>
              <a:t>2</a:t>
            </a:r>
            <a:endParaRPr lang="en-US" dirty="0"/>
          </a:p>
          <a:p>
            <a:r>
              <a:rPr lang="en-US" b="1" dirty="0"/>
              <a:t>Volume (</a:t>
            </a:r>
            <a:r>
              <a:rPr lang="en-US" b="1" i="1" dirty="0"/>
              <a:t>AM1</a:t>
            </a:r>
            <a:r>
              <a:rPr lang="en-US" b="1" dirty="0"/>
              <a:t>):         </a:t>
            </a:r>
            <a:r>
              <a:rPr lang="en-US" b="1" dirty="0" smtClean="0"/>
              <a:t>        </a:t>
            </a:r>
            <a:r>
              <a:rPr lang="en-US" dirty="0"/>
              <a:t>107.02 Å</a:t>
            </a:r>
            <a:r>
              <a:rPr lang="en-US" baseline="30000" dirty="0"/>
              <a:t>3	</a:t>
            </a:r>
            <a:r>
              <a:rPr lang="en-US" baseline="30000" dirty="0" smtClean="0"/>
              <a:t>  </a:t>
            </a:r>
            <a:r>
              <a:rPr lang="en-US" dirty="0" smtClean="0"/>
              <a:t>    106.70 Å</a:t>
            </a:r>
            <a:r>
              <a:rPr lang="en-US" baseline="30000" dirty="0" smtClean="0"/>
              <a:t>3</a:t>
            </a:r>
            <a:r>
              <a:rPr lang="en-US" dirty="0" smtClean="0"/>
              <a:t>           </a:t>
            </a:r>
            <a:r>
              <a:rPr lang="en-US" dirty="0"/>
              <a:t>106.18 Å</a:t>
            </a:r>
            <a:r>
              <a:rPr lang="en-US" baseline="30000" dirty="0"/>
              <a:t>3</a:t>
            </a:r>
            <a:endParaRPr lang="en-US" dirty="0"/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38005" y="3671017"/>
            <a:ext cx="3521075" cy="102171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12917" y="4724400"/>
            <a:ext cx="14897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4724400"/>
            <a:ext cx="135826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4724400"/>
            <a:ext cx="11398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20421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002060"/>
                </a:solidFill>
              </a:rPr>
              <a:t>What determines the Boiling Point of a Compound?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800600"/>
          </a:xfrm>
        </p:spPr>
        <p:txBody>
          <a:bodyPr>
            <a:noAutofit/>
          </a:bodyPr>
          <a:lstStyle/>
          <a:p>
            <a:r>
              <a:rPr lang="en-US" sz="1600" b="1" i="1" dirty="0" smtClean="0"/>
              <a:t>4. E/Z-isomers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The </a:t>
            </a:r>
            <a:r>
              <a:rPr lang="en-US" sz="1400" i="1" dirty="0">
                <a:solidFill>
                  <a:srgbClr val="002060"/>
                </a:solidFill>
              </a:rPr>
              <a:t>Z</a:t>
            </a:r>
            <a:r>
              <a:rPr lang="en-US" sz="1400" dirty="0">
                <a:solidFill>
                  <a:srgbClr val="002060"/>
                </a:solidFill>
              </a:rPr>
              <a:t>-isomers often have a higher boiling point than the </a:t>
            </a:r>
            <a:r>
              <a:rPr lang="en-US" sz="1400" i="1" dirty="0" smtClean="0">
                <a:solidFill>
                  <a:srgbClr val="002060"/>
                </a:solidFill>
              </a:rPr>
              <a:t>E</a:t>
            </a:r>
            <a:r>
              <a:rPr lang="en-US" sz="1400" dirty="0" smtClean="0">
                <a:solidFill>
                  <a:srgbClr val="002060"/>
                </a:solidFill>
              </a:rPr>
              <a:t>-isomers even when the two </a:t>
            </a:r>
            <a:r>
              <a:rPr lang="en-US" sz="1400" dirty="0">
                <a:solidFill>
                  <a:srgbClr val="002060"/>
                </a:solidFill>
              </a:rPr>
              <a:t>groups attached to the double bond </a:t>
            </a:r>
            <a:r>
              <a:rPr lang="en-US" sz="1400" dirty="0" smtClean="0">
                <a:solidFill>
                  <a:srgbClr val="002060"/>
                </a:solidFill>
              </a:rPr>
              <a:t>are </a:t>
            </a:r>
            <a:r>
              <a:rPr lang="en-US" sz="1400" dirty="0">
                <a:solidFill>
                  <a:srgbClr val="002060"/>
                </a:solidFill>
              </a:rPr>
              <a:t>similar </a:t>
            </a:r>
            <a:r>
              <a:rPr lang="en-US" sz="1400" dirty="0" smtClean="0">
                <a:solidFill>
                  <a:srgbClr val="002060"/>
                </a:solidFill>
              </a:rPr>
              <a:t>(or identical) in their electron-donating or electron-withdrawing effect (i.e., </a:t>
            </a:r>
            <a:r>
              <a:rPr lang="en-US" sz="1400" i="1" dirty="0" smtClean="0">
                <a:solidFill>
                  <a:srgbClr val="002060"/>
                </a:solidFill>
              </a:rPr>
              <a:t>Z</a:t>
            </a:r>
            <a:r>
              <a:rPr lang="en-US" sz="1400" dirty="0" smtClean="0">
                <a:solidFill>
                  <a:srgbClr val="002060"/>
                </a:solidFill>
              </a:rPr>
              <a:t>-</a:t>
            </a:r>
            <a:r>
              <a:rPr lang="en-US" sz="1400" dirty="0" err="1" smtClean="0">
                <a:solidFill>
                  <a:srgbClr val="002060"/>
                </a:solidFill>
              </a:rPr>
              <a:t>dichloroethene</a:t>
            </a:r>
            <a:r>
              <a:rPr lang="en-US" sz="1400" dirty="0" smtClean="0">
                <a:solidFill>
                  <a:srgbClr val="002060"/>
                </a:solidFill>
              </a:rPr>
              <a:t>: 60.2 </a:t>
            </a:r>
            <a:r>
              <a:rPr lang="en-US" sz="1400" baseline="30000" dirty="0" smtClean="0">
                <a:solidFill>
                  <a:srgbClr val="002060"/>
                </a:solidFill>
              </a:rPr>
              <a:t>o</a:t>
            </a:r>
            <a:r>
              <a:rPr lang="en-US" sz="1400" dirty="0" smtClean="0">
                <a:solidFill>
                  <a:srgbClr val="002060"/>
                </a:solidFill>
              </a:rPr>
              <a:t>C, </a:t>
            </a:r>
            <a:r>
              <a:rPr lang="en-US" sz="1400" i="1" dirty="0" smtClean="0">
                <a:solidFill>
                  <a:srgbClr val="002060"/>
                </a:solidFill>
              </a:rPr>
              <a:t>E</a:t>
            </a:r>
            <a:r>
              <a:rPr lang="en-US" sz="1400" dirty="0" smtClean="0">
                <a:solidFill>
                  <a:srgbClr val="002060"/>
                </a:solidFill>
              </a:rPr>
              <a:t>-</a:t>
            </a:r>
            <a:r>
              <a:rPr lang="en-US" sz="1400" dirty="0" err="1" smtClean="0">
                <a:solidFill>
                  <a:srgbClr val="002060"/>
                </a:solidFill>
              </a:rPr>
              <a:t>dichloroethene</a:t>
            </a:r>
            <a:r>
              <a:rPr lang="en-US" sz="1400" dirty="0" smtClean="0">
                <a:solidFill>
                  <a:srgbClr val="002060"/>
                </a:solidFill>
              </a:rPr>
              <a:t>: 48.5 </a:t>
            </a:r>
            <a:r>
              <a:rPr lang="en-US" sz="1400" baseline="30000" dirty="0" smtClean="0">
                <a:solidFill>
                  <a:srgbClr val="002060"/>
                </a:solidFill>
              </a:rPr>
              <a:t>o</a:t>
            </a:r>
            <a:r>
              <a:rPr lang="en-US" sz="1400" dirty="0" smtClean="0">
                <a:solidFill>
                  <a:srgbClr val="002060"/>
                </a:solidFill>
              </a:rPr>
              <a:t>C; </a:t>
            </a:r>
            <a:r>
              <a:rPr lang="en-US" sz="1400" i="1" dirty="0" smtClean="0">
                <a:solidFill>
                  <a:srgbClr val="002060"/>
                </a:solidFill>
              </a:rPr>
              <a:t>Z</a:t>
            </a:r>
            <a:r>
              <a:rPr lang="en-US" sz="1400" dirty="0" smtClean="0">
                <a:solidFill>
                  <a:srgbClr val="002060"/>
                </a:solidFill>
              </a:rPr>
              <a:t>-2-butene: 3.9 </a:t>
            </a:r>
            <a:r>
              <a:rPr lang="en-US" sz="1400" baseline="30000" dirty="0" smtClean="0">
                <a:solidFill>
                  <a:srgbClr val="002060"/>
                </a:solidFill>
              </a:rPr>
              <a:t>o</a:t>
            </a:r>
            <a:r>
              <a:rPr lang="en-US" sz="1400" dirty="0" smtClean="0">
                <a:solidFill>
                  <a:srgbClr val="002060"/>
                </a:solidFill>
              </a:rPr>
              <a:t>C, </a:t>
            </a:r>
            <a:r>
              <a:rPr lang="en-US" sz="1400" i="1" dirty="0" smtClean="0">
                <a:solidFill>
                  <a:srgbClr val="002060"/>
                </a:solidFill>
              </a:rPr>
              <a:t>E</a:t>
            </a:r>
            <a:r>
              <a:rPr lang="en-US" sz="1400" dirty="0" smtClean="0">
                <a:solidFill>
                  <a:srgbClr val="002060"/>
                </a:solidFill>
              </a:rPr>
              <a:t>-2-butene: 0.8 </a:t>
            </a:r>
            <a:r>
              <a:rPr lang="en-US" sz="1400" baseline="30000" dirty="0" smtClean="0">
                <a:solidFill>
                  <a:srgbClr val="002060"/>
                </a:solidFill>
              </a:rPr>
              <a:t>o</a:t>
            </a:r>
            <a:r>
              <a:rPr lang="en-US" sz="1400" dirty="0" smtClean="0">
                <a:solidFill>
                  <a:srgbClr val="002060"/>
                </a:solidFill>
              </a:rPr>
              <a:t>C)</a:t>
            </a:r>
            <a:endParaRPr lang="en-US" sz="1400" dirty="0">
              <a:solidFill>
                <a:srgbClr val="002060"/>
              </a:solidFill>
            </a:endParaRPr>
          </a:p>
          <a:p>
            <a:r>
              <a:rPr lang="en-US" sz="1600" b="1" i="1" dirty="0" smtClean="0"/>
              <a:t>5. Conjugation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Conjugated systems </a:t>
            </a:r>
            <a:r>
              <a:rPr lang="en-US" sz="1400" dirty="0" smtClean="0">
                <a:solidFill>
                  <a:srgbClr val="002060"/>
                </a:solidFill>
              </a:rPr>
              <a:t>frequently have </a:t>
            </a:r>
            <a:r>
              <a:rPr lang="en-US" sz="1400" dirty="0">
                <a:solidFill>
                  <a:srgbClr val="002060"/>
                </a:solidFill>
              </a:rPr>
              <a:t>a higher boiling point than </a:t>
            </a:r>
            <a:r>
              <a:rPr lang="en-US" sz="1400" dirty="0" smtClean="0">
                <a:solidFill>
                  <a:srgbClr val="002060"/>
                </a:solidFill>
              </a:rPr>
              <a:t>non-conjugated </a:t>
            </a:r>
            <a:r>
              <a:rPr lang="en-US" sz="1400" dirty="0">
                <a:solidFill>
                  <a:srgbClr val="002060"/>
                </a:solidFill>
              </a:rPr>
              <a:t>systems because they can exhibit a larger charge separation due to the </a:t>
            </a:r>
            <a:r>
              <a:rPr lang="en-US" sz="1400" dirty="0" smtClean="0">
                <a:solidFill>
                  <a:srgbClr val="002060"/>
                </a:solidFill>
              </a:rPr>
              <a:t>conjugation (i.e., 1,3-pentadiene: 42 </a:t>
            </a:r>
            <a:r>
              <a:rPr lang="en-US" sz="1400" baseline="30000" dirty="0" smtClean="0">
                <a:solidFill>
                  <a:srgbClr val="002060"/>
                </a:solidFill>
              </a:rPr>
              <a:t>o</a:t>
            </a:r>
            <a:r>
              <a:rPr lang="en-US" sz="1400" dirty="0" smtClean="0">
                <a:solidFill>
                  <a:srgbClr val="002060"/>
                </a:solidFill>
              </a:rPr>
              <a:t>C, 1,4-pentadiene: 26 </a:t>
            </a:r>
            <a:r>
              <a:rPr lang="en-US" sz="1400" baseline="30000" dirty="0" smtClean="0">
                <a:solidFill>
                  <a:srgbClr val="002060"/>
                </a:solidFill>
              </a:rPr>
              <a:t>o</a:t>
            </a:r>
            <a:r>
              <a:rPr lang="en-US" sz="1400" dirty="0" smtClean="0">
                <a:solidFill>
                  <a:srgbClr val="002060"/>
                </a:solidFill>
              </a:rPr>
              <a:t>C)</a:t>
            </a:r>
            <a:endParaRPr lang="en-US" sz="1400" dirty="0">
              <a:solidFill>
                <a:srgbClr val="002060"/>
              </a:solidFill>
            </a:endParaRPr>
          </a:p>
          <a:p>
            <a:r>
              <a:rPr lang="en-US" sz="1600" b="1" i="1" dirty="0" smtClean="0"/>
              <a:t>6. </a:t>
            </a:r>
            <a:r>
              <a:rPr lang="en-US" sz="1600" b="1" i="1" dirty="0"/>
              <a:t>Cyclic vs. Acyclic </a:t>
            </a:r>
            <a:r>
              <a:rPr lang="en-US" sz="1600" b="1" i="1" dirty="0" smtClean="0"/>
              <a:t>Compounds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Cyclic compounds are often more polar than </a:t>
            </a:r>
            <a:r>
              <a:rPr lang="en-US" sz="1400" dirty="0" smtClean="0">
                <a:solidFill>
                  <a:srgbClr val="002060"/>
                </a:solidFill>
              </a:rPr>
              <a:t>acyclic </a:t>
            </a:r>
            <a:r>
              <a:rPr lang="en-US" sz="1400" dirty="0">
                <a:solidFill>
                  <a:srgbClr val="002060"/>
                </a:solidFill>
              </a:rPr>
              <a:t>compounds. </a:t>
            </a:r>
            <a:r>
              <a:rPr lang="en-US" sz="1400" dirty="0" smtClean="0">
                <a:solidFill>
                  <a:srgbClr val="002060"/>
                </a:solidFill>
              </a:rPr>
              <a:t>The </a:t>
            </a:r>
            <a:r>
              <a:rPr lang="en-US" sz="1400" dirty="0">
                <a:solidFill>
                  <a:srgbClr val="002060"/>
                </a:solidFill>
              </a:rPr>
              <a:t>main reason </a:t>
            </a:r>
            <a:r>
              <a:rPr lang="en-US" sz="1400" dirty="0" smtClean="0">
                <a:solidFill>
                  <a:srgbClr val="002060"/>
                </a:solidFill>
              </a:rPr>
              <a:t>is </a:t>
            </a:r>
            <a:r>
              <a:rPr lang="en-US" sz="1400" dirty="0">
                <a:solidFill>
                  <a:srgbClr val="002060"/>
                </a:solidFill>
              </a:rPr>
              <a:t>that cyclic compounds usually have less flexibility </a:t>
            </a:r>
            <a:r>
              <a:rPr lang="en-US" sz="1400" dirty="0" smtClean="0">
                <a:solidFill>
                  <a:srgbClr val="002060"/>
                </a:solidFill>
              </a:rPr>
              <a:t>in </a:t>
            </a:r>
            <a:r>
              <a:rPr lang="en-US" sz="1400" dirty="0">
                <a:solidFill>
                  <a:srgbClr val="002060"/>
                </a:solidFill>
              </a:rPr>
              <a:t>compensating the dipole </a:t>
            </a:r>
            <a:r>
              <a:rPr lang="en-US" sz="1400" dirty="0" smtClean="0">
                <a:solidFill>
                  <a:srgbClr val="002060"/>
                </a:solidFill>
              </a:rPr>
              <a:t>moment (i.e., diethyl ether: 36.5 </a:t>
            </a:r>
            <a:r>
              <a:rPr lang="en-US" sz="1400" baseline="30000" dirty="0" smtClean="0">
                <a:solidFill>
                  <a:srgbClr val="002060"/>
                </a:solidFill>
              </a:rPr>
              <a:t>o</a:t>
            </a:r>
            <a:r>
              <a:rPr lang="en-US" sz="1400" dirty="0" smtClean="0">
                <a:solidFill>
                  <a:srgbClr val="002060"/>
                </a:solidFill>
              </a:rPr>
              <a:t>C, tetrahydrofuran: 65 </a:t>
            </a:r>
            <a:r>
              <a:rPr lang="en-US" sz="1400" baseline="30000" dirty="0" smtClean="0">
                <a:solidFill>
                  <a:srgbClr val="002060"/>
                </a:solidFill>
              </a:rPr>
              <a:t>o</a:t>
            </a:r>
            <a:r>
              <a:rPr lang="en-US" sz="1400" dirty="0" smtClean="0">
                <a:solidFill>
                  <a:srgbClr val="002060"/>
                </a:solidFill>
              </a:rPr>
              <a:t>C; diethylamine: 55 </a:t>
            </a:r>
            <a:r>
              <a:rPr lang="en-US" sz="1400" baseline="30000" dirty="0" smtClean="0">
                <a:solidFill>
                  <a:srgbClr val="002060"/>
                </a:solidFill>
              </a:rPr>
              <a:t>o</a:t>
            </a:r>
            <a:r>
              <a:rPr lang="en-US" sz="1400" dirty="0" smtClean="0">
                <a:solidFill>
                  <a:srgbClr val="002060"/>
                </a:solidFill>
              </a:rPr>
              <a:t>C, pyrrolidine: 87 </a:t>
            </a:r>
            <a:r>
              <a:rPr lang="en-US" sz="1400" baseline="30000" dirty="0" smtClean="0">
                <a:solidFill>
                  <a:srgbClr val="002060"/>
                </a:solidFill>
              </a:rPr>
              <a:t>o</a:t>
            </a:r>
            <a:r>
              <a:rPr lang="en-US" sz="1400" dirty="0" smtClean="0">
                <a:solidFill>
                  <a:srgbClr val="002060"/>
                </a:solidFill>
              </a:rPr>
              <a:t>C, </a:t>
            </a:r>
            <a:r>
              <a:rPr lang="en-US" sz="1400" dirty="0" err="1" smtClean="0">
                <a:solidFill>
                  <a:srgbClr val="002060"/>
                </a:solidFill>
              </a:rPr>
              <a:t>pyrrole</a:t>
            </a:r>
            <a:r>
              <a:rPr lang="en-US" sz="1400" dirty="0" smtClean="0">
                <a:solidFill>
                  <a:srgbClr val="002060"/>
                </a:solidFill>
              </a:rPr>
              <a:t>: 130 </a:t>
            </a:r>
            <a:r>
              <a:rPr lang="en-US" sz="1400" baseline="30000" dirty="0" smtClean="0">
                <a:solidFill>
                  <a:srgbClr val="002060"/>
                </a:solidFill>
              </a:rPr>
              <a:t>o</a:t>
            </a:r>
            <a:r>
              <a:rPr lang="en-US" sz="1400" dirty="0" smtClean="0">
                <a:solidFill>
                  <a:srgbClr val="002060"/>
                </a:solidFill>
              </a:rPr>
              <a:t>C)</a:t>
            </a:r>
          </a:p>
          <a:p>
            <a:r>
              <a:rPr lang="en-US" sz="1600" b="1" dirty="0" smtClean="0"/>
              <a:t>7. Pressure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2060"/>
                </a:solidFill>
              </a:rPr>
              <a:t>The lower the surrounding pressure is, the </a:t>
            </a:r>
            <a:r>
              <a:rPr lang="en-US" sz="1400" dirty="0">
                <a:solidFill>
                  <a:srgbClr val="002060"/>
                </a:solidFill>
              </a:rPr>
              <a:t>lower</a:t>
            </a:r>
            <a:br>
              <a:rPr lang="en-US" sz="1400" dirty="0">
                <a:solidFill>
                  <a:srgbClr val="002060"/>
                </a:solidFill>
              </a:rPr>
            </a:br>
            <a:r>
              <a:rPr lang="en-US" sz="1400" dirty="0">
                <a:solidFill>
                  <a:srgbClr val="002060"/>
                </a:solidFill>
              </a:rPr>
              <a:t>the </a:t>
            </a:r>
            <a:r>
              <a:rPr lang="en-US" sz="1400" dirty="0" smtClean="0">
                <a:solidFill>
                  <a:srgbClr val="002060"/>
                </a:solidFill>
              </a:rPr>
              <a:t>boiling point of a compound is </a:t>
            </a:r>
            <a:r>
              <a:rPr lang="en-US" sz="1400" dirty="0">
                <a:solidFill>
                  <a:srgbClr val="002060"/>
                </a:solidFill>
              </a:rPr>
              <a:t>i.e., water boils </a:t>
            </a:r>
            <a:br>
              <a:rPr lang="en-US" sz="1400" dirty="0">
                <a:solidFill>
                  <a:srgbClr val="002060"/>
                </a:solidFill>
              </a:rPr>
            </a:br>
            <a:r>
              <a:rPr lang="en-US" sz="1400" dirty="0">
                <a:solidFill>
                  <a:srgbClr val="002060"/>
                </a:solidFill>
              </a:rPr>
              <a:t>has </a:t>
            </a:r>
            <a:r>
              <a:rPr lang="en-US" sz="1400" dirty="0" smtClean="0">
                <a:solidFill>
                  <a:srgbClr val="002060"/>
                </a:solidFill>
              </a:rPr>
              <a:t>a normal boiling point </a:t>
            </a:r>
            <a:r>
              <a:rPr lang="en-US" sz="1400" dirty="0">
                <a:solidFill>
                  <a:srgbClr val="002060"/>
                </a:solidFill>
              </a:rPr>
              <a:t>of 100 </a:t>
            </a:r>
            <a:r>
              <a:rPr lang="en-US" sz="1400" baseline="30000" dirty="0">
                <a:solidFill>
                  <a:srgbClr val="002060"/>
                </a:solidFill>
              </a:rPr>
              <a:t>o</a:t>
            </a:r>
            <a:r>
              <a:rPr lang="en-US" sz="1400" dirty="0">
                <a:solidFill>
                  <a:srgbClr val="002060"/>
                </a:solidFill>
              </a:rPr>
              <a:t>C but it boils </a:t>
            </a:r>
            <a:br>
              <a:rPr lang="en-US" sz="1400" dirty="0">
                <a:solidFill>
                  <a:srgbClr val="002060"/>
                </a:solidFill>
              </a:rPr>
            </a:br>
            <a:r>
              <a:rPr lang="en-US" sz="1400" dirty="0" smtClean="0">
                <a:solidFill>
                  <a:srgbClr val="002060"/>
                </a:solidFill>
              </a:rPr>
              <a:t>at 67 </a:t>
            </a:r>
            <a:r>
              <a:rPr lang="en-US" sz="1400" baseline="30000" dirty="0" smtClean="0">
                <a:solidFill>
                  <a:srgbClr val="002060"/>
                </a:solidFill>
              </a:rPr>
              <a:t>o</a:t>
            </a:r>
            <a:r>
              <a:rPr lang="en-US" sz="1400" dirty="0" smtClean="0">
                <a:solidFill>
                  <a:srgbClr val="002060"/>
                </a:solidFill>
              </a:rPr>
              <a:t>C at p=200 torr and at 34 </a:t>
            </a:r>
            <a:r>
              <a:rPr lang="en-US" sz="1400" baseline="30000" dirty="0" smtClean="0">
                <a:solidFill>
                  <a:srgbClr val="002060"/>
                </a:solidFill>
              </a:rPr>
              <a:t>o</a:t>
            </a:r>
            <a:r>
              <a:rPr lang="en-US" sz="1400" dirty="0" smtClean="0">
                <a:solidFill>
                  <a:srgbClr val="002060"/>
                </a:solidFill>
              </a:rPr>
              <a:t>C at p=40 torr.</a:t>
            </a:r>
            <a:endParaRPr lang="en-US" sz="1400" dirty="0">
              <a:solidFill>
                <a:srgbClr val="002060"/>
              </a:solidFill>
            </a:endParaRPr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>
              <a:solidFill>
                <a:schemeClr val="bg1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3639469"/>
              </p:ext>
            </p:extLst>
          </p:nvPr>
        </p:nvGraphicFramePr>
        <p:xfrm>
          <a:off x="5257800" y="4648200"/>
          <a:ext cx="3183732" cy="1664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2133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Distillation Theory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572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The normal </a:t>
            </a:r>
            <a:r>
              <a:rPr lang="en-US" dirty="0">
                <a:solidFill>
                  <a:srgbClr val="C00000"/>
                </a:solidFill>
              </a:rPr>
              <a:t>boiling point </a:t>
            </a:r>
            <a:r>
              <a:rPr lang="en-US" dirty="0" smtClean="0">
                <a:solidFill>
                  <a:srgbClr val="C00000"/>
                </a:solidFill>
              </a:rPr>
              <a:t>is the </a:t>
            </a:r>
            <a:r>
              <a:rPr lang="en-US" dirty="0">
                <a:solidFill>
                  <a:srgbClr val="C00000"/>
                </a:solidFill>
              </a:rPr>
              <a:t>temperature at which the vapor pressure of the liquid is exactly 1 atm (760 </a:t>
            </a:r>
            <a:r>
              <a:rPr lang="en-US" dirty="0" smtClean="0">
                <a:solidFill>
                  <a:srgbClr val="C00000"/>
                </a:solidFill>
              </a:rPr>
              <a:t>torr).</a:t>
            </a:r>
            <a:endParaRPr lang="en-US" dirty="0">
              <a:solidFill>
                <a:srgbClr val="C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Examples: </a:t>
            </a:r>
            <a:r>
              <a:rPr lang="en-US" dirty="0">
                <a:solidFill>
                  <a:srgbClr val="002060"/>
                </a:solidFill>
              </a:rPr>
              <a:t>diethyl ether: 36 </a:t>
            </a:r>
            <a:r>
              <a:rPr lang="en-US" baseline="30000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C, hexane: </a:t>
            </a:r>
            <a:r>
              <a:rPr lang="en-US" dirty="0" err="1" smtClean="0">
                <a:solidFill>
                  <a:srgbClr val="002060"/>
                </a:solidFill>
              </a:rPr>
              <a:t>b.p</a:t>
            </a:r>
            <a:r>
              <a:rPr lang="en-US" dirty="0" smtClean="0">
                <a:solidFill>
                  <a:srgbClr val="002060"/>
                </a:solidFill>
              </a:rPr>
              <a:t>.: </a:t>
            </a:r>
            <a:r>
              <a:rPr lang="en-US" dirty="0">
                <a:solidFill>
                  <a:srgbClr val="002060"/>
                </a:solidFill>
              </a:rPr>
              <a:t>69˚</a:t>
            </a:r>
            <a:r>
              <a:rPr lang="en-US" dirty="0" smtClean="0">
                <a:solidFill>
                  <a:srgbClr val="002060"/>
                </a:solidFill>
              </a:rPr>
              <a:t>C, toluene: 111</a:t>
            </a:r>
            <a:r>
              <a:rPr lang="en-US" dirty="0">
                <a:solidFill>
                  <a:srgbClr val="002060"/>
                </a:solidFill>
              </a:rPr>
              <a:t>˚</a:t>
            </a:r>
            <a:r>
              <a:rPr lang="en-US" dirty="0" smtClean="0">
                <a:solidFill>
                  <a:srgbClr val="002060"/>
                </a:solidFill>
              </a:rPr>
              <a:t>C</a:t>
            </a:r>
          </a:p>
          <a:p>
            <a:r>
              <a:rPr lang="en-US" i="1" dirty="0" smtClean="0"/>
              <a:t>What </a:t>
            </a:r>
            <a:r>
              <a:rPr lang="en-US" i="1" dirty="0"/>
              <a:t>about </a:t>
            </a:r>
            <a:r>
              <a:rPr lang="en-US" i="1" dirty="0" smtClean="0"/>
              <a:t>the boiling </a:t>
            </a:r>
            <a:r>
              <a:rPr lang="en-US" i="1" dirty="0"/>
              <a:t>point of a mixture of hexane and toluene</a:t>
            </a:r>
            <a:r>
              <a:rPr lang="en-US" i="1" dirty="0" smtClean="0"/>
              <a:t>?</a:t>
            </a:r>
            <a:endParaRPr lang="en-US" i="1" dirty="0"/>
          </a:p>
          <a:p>
            <a:r>
              <a:rPr lang="en-US" b="1" dirty="0" smtClean="0">
                <a:solidFill>
                  <a:srgbClr val="C00000"/>
                </a:solidFill>
              </a:rPr>
              <a:t>Dalton’s </a:t>
            </a:r>
            <a:r>
              <a:rPr lang="en-US" b="1" dirty="0">
                <a:solidFill>
                  <a:srgbClr val="C00000"/>
                </a:solidFill>
              </a:rPr>
              <a:t>Law of </a:t>
            </a:r>
            <a:r>
              <a:rPr lang="en-US" b="1" dirty="0" smtClean="0">
                <a:solidFill>
                  <a:srgbClr val="C00000"/>
                </a:solidFill>
              </a:rPr>
              <a:t>Partial Pressures</a:t>
            </a:r>
            <a:r>
              <a:rPr lang="en-US" dirty="0" smtClean="0">
                <a:solidFill>
                  <a:srgbClr val="C00000"/>
                </a:solidFill>
              </a:rPr>
              <a:t>: The </a:t>
            </a:r>
            <a:r>
              <a:rPr lang="en-US" dirty="0">
                <a:solidFill>
                  <a:srgbClr val="C00000"/>
                </a:solidFill>
              </a:rPr>
              <a:t>total pressure </a:t>
            </a:r>
            <a:r>
              <a:rPr lang="en-US" dirty="0" smtClean="0">
                <a:solidFill>
                  <a:srgbClr val="C00000"/>
                </a:solidFill>
              </a:rPr>
              <a:t>of 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the </a:t>
            </a:r>
            <a:r>
              <a:rPr lang="en-US" dirty="0">
                <a:solidFill>
                  <a:srgbClr val="C00000"/>
                </a:solidFill>
              </a:rPr>
              <a:t>system is equal to the sum of the partial vapor pressure 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of </a:t>
            </a:r>
            <a:r>
              <a:rPr lang="en-US" dirty="0">
                <a:solidFill>
                  <a:srgbClr val="C00000"/>
                </a:solidFill>
              </a:rPr>
              <a:t>each component.  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This </a:t>
            </a:r>
            <a:r>
              <a:rPr lang="en-US" dirty="0"/>
              <a:t>means, </a:t>
            </a:r>
          </a:p>
          <a:p>
            <a:endParaRPr lang="en-US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err="1" smtClean="0">
                <a:solidFill>
                  <a:srgbClr val="002060"/>
                </a:solidFill>
              </a:rPr>
              <a:t>P</a:t>
            </a:r>
            <a:r>
              <a:rPr lang="en-US" b="1" baseline="-25000" dirty="0" err="1" smtClean="0">
                <a:solidFill>
                  <a:srgbClr val="002060"/>
                </a:solidFill>
              </a:rPr>
              <a:t>hexane</a:t>
            </a:r>
            <a:r>
              <a:rPr lang="en-US" b="1" baseline="-25000" dirty="0" smtClean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+ </a:t>
            </a:r>
            <a:r>
              <a:rPr lang="en-US" b="1" dirty="0" err="1" smtClean="0">
                <a:solidFill>
                  <a:srgbClr val="002060"/>
                </a:solidFill>
              </a:rPr>
              <a:t>P</a:t>
            </a:r>
            <a:r>
              <a:rPr lang="en-US" b="1" baseline="-25000" dirty="0" err="1" smtClean="0">
                <a:solidFill>
                  <a:srgbClr val="002060"/>
                </a:solidFill>
              </a:rPr>
              <a:t>toluene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= 760 torr</a:t>
            </a:r>
          </a:p>
          <a:p>
            <a:endParaRPr lang="en-US" sz="2200" b="1" dirty="0"/>
          </a:p>
          <a:p>
            <a:r>
              <a:rPr lang="en-US" dirty="0"/>
              <a:t>How do we </a:t>
            </a:r>
            <a:r>
              <a:rPr lang="en-US" dirty="0" smtClean="0"/>
              <a:t>determine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hexane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toluene</a:t>
            </a:r>
            <a:r>
              <a:rPr lang="en-US" dirty="0"/>
              <a:t>?</a:t>
            </a:r>
            <a:endParaRPr lang="en-US" b="1" dirty="0"/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878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Distillation Theory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b="1" dirty="0" err="1" smtClean="0">
                <a:solidFill>
                  <a:srgbClr val="C00000"/>
                </a:solidFill>
              </a:rPr>
              <a:t>Raoult</a:t>
            </a:r>
            <a:r>
              <a:rPr lang="en-US" sz="1800" b="1" dirty="0" smtClean="0">
                <a:solidFill>
                  <a:srgbClr val="C00000"/>
                </a:solidFill>
              </a:rPr>
              <a:t> Law:  </a:t>
            </a:r>
            <a:r>
              <a:rPr lang="en-US" sz="1800" dirty="0" smtClean="0">
                <a:solidFill>
                  <a:srgbClr val="C00000"/>
                </a:solidFill>
              </a:rPr>
              <a:t>The </a:t>
            </a:r>
            <a:r>
              <a:rPr lang="en-US" sz="1800" dirty="0">
                <a:solidFill>
                  <a:srgbClr val="C00000"/>
                </a:solidFill>
              </a:rPr>
              <a:t>partial vapor pressure of component A (P</a:t>
            </a:r>
            <a:r>
              <a:rPr lang="en-US" sz="1800" baseline="-25000" dirty="0">
                <a:solidFill>
                  <a:srgbClr val="C00000"/>
                </a:solidFill>
              </a:rPr>
              <a:t>A</a:t>
            </a:r>
            <a:r>
              <a:rPr lang="en-US" sz="1800" dirty="0">
                <a:solidFill>
                  <a:srgbClr val="C00000"/>
                </a:solidFill>
              </a:rPr>
              <a:t>) in the solution is equal </a:t>
            </a:r>
            <a:r>
              <a:rPr lang="en-US" sz="1800" dirty="0" smtClean="0">
                <a:solidFill>
                  <a:srgbClr val="C00000"/>
                </a:solidFill>
              </a:rPr>
              <a:t>to </a:t>
            </a:r>
            <a:r>
              <a:rPr lang="en-US" sz="1800" dirty="0">
                <a:solidFill>
                  <a:srgbClr val="C00000"/>
                </a:solidFill>
              </a:rPr>
              <a:t>the vapor pressure </a:t>
            </a:r>
            <a:r>
              <a:rPr lang="en-US" sz="1800" dirty="0" smtClean="0">
                <a:solidFill>
                  <a:srgbClr val="C00000"/>
                </a:solidFill>
              </a:rPr>
              <a:t>of </a:t>
            </a:r>
            <a:r>
              <a:rPr lang="en-US" sz="1800" dirty="0">
                <a:solidFill>
                  <a:srgbClr val="C00000"/>
                </a:solidFill>
              </a:rPr>
              <a:t>pure A (P˚</a:t>
            </a:r>
            <a:r>
              <a:rPr lang="en-US" sz="1800" baseline="-25000" dirty="0">
                <a:solidFill>
                  <a:srgbClr val="C00000"/>
                </a:solidFill>
              </a:rPr>
              <a:t>A</a:t>
            </a:r>
            <a:r>
              <a:rPr lang="en-US" sz="1800" dirty="0">
                <a:solidFill>
                  <a:srgbClr val="C00000"/>
                </a:solidFill>
              </a:rPr>
              <a:t>) </a:t>
            </a:r>
            <a:r>
              <a:rPr lang="en-US" sz="1800" b="1" dirty="0" smtClean="0">
                <a:solidFill>
                  <a:srgbClr val="C00000"/>
                </a:solidFill>
              </a:rPr>
              <a:t> </a:t>
            </a:r>
            <a:r>
              <a:rPr lang="en-US" sz="1800" b="1" i="1" u="sng" dirty="0" smtClean="0">
                <a:solidFill>
                  <a:srgbClr val="C00000"/>
                </a:solidFill>
              </a:rPr>
              <a:t>multiplied by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smtClean="0">
                <a:solidFill>
                  <a:srgbClr val="C00000"/>
                </a:solidFill>
              </a:rPr>
              <a:t>its </a:t>
            </a:r>
            <a:r>
              <a:rPr lang="en-US" sz="1800" dirty="0">
                <a:solidFill>
                  <a:srgbClr val="C00000"/>
                </a:solidFill>
              </a:rPr>
              <a:t>mole fraction (</a:t>
            </a:r>
            <a:r>
              <a:rPr lang="en-US" sz="1800" dirty="0" smtClean="0">
                <a:solidFill>
                  <a:srgbClr val="C00000"/>
                </a:solidFill>
              </a:rPr>
              <a:t>X</a:t>
            </a:r>
            <a:r>
              <a:rPr lang="en-US" sz="1800" baseline="-25000" dirty="0" smtClean="0">
                <a:solidFill>
                  <a:srgbClr val="C00000"/>
                </a:solidFill>
              </a:rPr>
              <a:t>A</a:t>
            </a:r>
            <a:r>
              <a:rPr lang="en-US" sz="1800" dirty="0" smtClean="0">
                <a:solidFill>
                  <a:srgbClr val="C00000"/>
                </a:solidFill>
              </a:rPr>
              <a:t>).</a:t>
            </a:r>
            <a:endParaRPr lang="en-US" sz="1800" dirty="0">
              <a:solidFill>
                <a:srgbClr val="C00000"/>
              </a:solidFill>
            </a:endParaRPr>
          </a:p>
          <a:p>
            <a:endParaRPr lang="en-US" sz="1800" dirty="0">
              <a:solidFill>
                <a:srgbClr val="C00000"/>
              </a:solidFill>
            </a:endParaRPr>
          </a:p>
          <a:p>
            <a:r>
              <a:rPr lang="en-US" sz="1800" dirty="0"/>
              <a:t>Mathematically,     P</a:t>
            </a:r>
            <a:r>
              <a:rPr lang="en-US" sz="1800" baseline="-25000" dirty="0"/>
              <a:t>A</a:t>
            </a:r>
            <a:r>
              <a:rPr lang="en-US" sz="1800" dirty="0"/>
              <a:t> =  </a:t>
            </a:r>
            <a:r>
              <a:rPr lang="en-US" sz="1800" dirty="0" smtClean="0"/>
              <a:t>P</a:t>
            </a:r>
            <a:r>
              <a:rPr lang="en-US" sz="1800" dirty="0"/>
              <a:t>˚</a:t>
            </a:r>
            <a:r>
              <a:rPr lang="en-US" sz="1800" baseline="-25000" dirty="0" smtClean="0"/>
              <a:t>A</a:t>
            </a:r>
            <a:r>
              <a:rPr lang="en-US" sz="1800" dirty="0" smtClean="0"/>
              <a:t> </a:t>
            </a:r>
            <a:r>
              <a:rPr lang="en-US" sz="1800" dirty="0"/>
              <a:t> </a:t>
            </a:r>
            <a:r>
              <a:rPr lang="en-US" sz="1800" dirty="0" smtClean="0"/>
              <a:t>X</a:t>
            </a:r>
            <a:r>
              <a:rPr lang="en-US" sz="1800" baseline="-25000" dirty="0" smtClean="0"/>
              <a:t>A</a:t>
            </a:r>
            <a:r>
              <a:rPr lang="en-US" sz="1800" dirty="0" smtClean="0"/>
              <a:t>       </a:t>
            </a:r>
            <a:endParaRPr lang="en-US" sz="1800" dirty="0"/>
          </a:p>
          <a:p>
            <a:r>
              <a:rPr lang="en-US" sz="1800" dirty="0" err="1" smtClean="0"/>
              <a:t>P</a:t>
            </a:r>
            <a:r>
              <a:rPr lang="en-US" sz="1800" baseline="-25000" dirty="0" err="1" smtClean="0"/>
              <a:t>hexane</a:t>
            </a:r>
            <a:r>
              <a:rPr lang="en-US" sz="1800" dirty="0" smtClean="0"/>
              <a:t> </a:t>
            </a:r>
            <a:r>
              <a:rPr lang="en-US" sz="1800" dirty="0"/>
              <a:t>=  </a:t>
            </a:r>
            <a:r>
              <a:rPr lang="en-US" sz="1800" dirty="0" err="1" smtClean="0"/>
              <a:t>P</a:t>
            </a:r>
            <a:r>
              <a:rPr lang="en-US" sz="1800" dirty="0" err="1"/>
              <a:t>˚</a:t>
            </a:r>
            <a:r>
              <a:rPr lang="en-US" sz="1800" baseline="-25000" dirty="0" err="1" smtClean="0"/>
              <a:t>hexane</a:t>
            </a:r>
            <a:r>
              <a:rPr lang="en-US" sz="1800" dirty="0" smtClean="0"/>
              <a:t> </a:t>
            </a:r>
            <a:r>
              <a:rPr lang="en-US" sz="1800" dirty="0" err="1" smtClean="0"/>
              <a:t>X</a:t>
            </a:r>
            <a:r>
              <a:rPr lang="en-US" sz="1800" baseline="-25000" dirty="0" err="1" smtClean="0"/>
              <a:t>hexane</a:t>
            </a:r>
            <a:r>
              <a:rPr lang="en-US" sz="1800" dirty="0"/>
              <a:t> </a:t>
            </a:r>
            <a:r>
              <a:rPr lang="en-US" sz="1800" dirty="0" smtClean="0"/>
              <a:t>and  </a:t>
            </a:r>
            <a:r>
              <a:rPr lang="en-US" sz="1800" dirty="0" err="1" smtClean="0"/>
              <a:t>P</a:t>
            </a:r>
            <a:r>
              <a:rPr lang="en-US" sz="1800" baseline="-25000" dirty="0" err="1" smtClean="0"/>
              <a:t>toluene</a:t>
            </a:r>
            <a:r>
              <a:rPr lang="en-US" sz="1800" dirty="0" smtClean="0"/>
              <a:t> </a:t>
            </a:r>
            <a:r>
              <a:rPr lang="en-US" sz="1800" dirty="0"/>
              <a:t>=  </a:t>
            </a:r>
            <a:r>
              <a:rPr lang="en-US" sz="1800" dirty="0" err="1" smtClean="0"/>
              <a:t>P</a:t>
            </a:r>
            <a:r>
              <a:rPr lang="en-US" sz="1800" dirty="0" err="1"/>
              <a:t>˚</a:t>
            </a:r>
            <a:r>
              <a:rPr lang="en-US" sz="1800" baseline="-25000" dirty="0" err="1" smtClean="0"/>
              <a:t>toluene</a:t>
            </a:r>
            <a:r>
              <a:rPr lang="en-US" sz="1800" dirty="0"/>
              <a:t> </a:t>
            </a:r>
            <a:r>
              <a:rPr lang="en-US" sz="1800" dirty="0" err="1" smtClean="0"/>
              <a:t>X</a:t>
            </a:r>
            <a:r>
              <a:rPr lang="en-US" sz="1800" baseline="-25000" dirty="0" err="1" smtClean="0"/>
              <a:t>toluene</a:t>
            </a:r>
            <a:endParaRPr lang="en-US" sz="1800" dirty="0"/>
          </a:p>
          <a:p>
            <a:endParaRPr lang="en-US" sz="1800" dirty="0"/>
          </a:p>
          <a:p>
            <a:r>
              <a:rPr lang="en-US" sz="1800" b="1" dirty="0"/>
              <a:t>What is </a:t>
            </a:r>
            <a:r>
              <a:rPr lang="en-US" sz="1800" b="1" dirty="0" err="1"/>
              <a:t>X</a:t>
            </a:r>
            <a:r>
              <a:rPr lang="en-US" sz="1800" b="1" baseline="-25000" dirty="0" err="1"/>
              <a:t>hexane</a:t>
            </a:r>
            <a:r>
              <a:rPr lang="en-US" sz="1800" b="1" dirty="0"/>
              <a:t> and </a:t>
            </a:r>
            <a:r>
              <a:rPr lang="en-US" sz="1800" b="1" dirty="0" err="1"/>
              <a:t>X</a:t>
            </a:r>
            <a:r>
              <a:rPr lang="en-US" sz="1800" b="1" baseline="-25000" dirty="0" err="1"/>
              <a:t>toluene</a:t>
            </a:r>
            <a:r>
              <a:rPr lang="en-US" sz="1800" b="1" dirty="0"/>
              <a:t> ??</a:t>
            </a:r>
          </a:p>
          <a:p>
            <a:r>
              <a:rPr lang="en-US" sz="1800" dirty="0" smtClean="0"/>
              <a:t>Remember </a:t>
            </a:r>
            <a:r>
              <a:rPr lang="en-US" sz="1800" dirty="0"/>
              <a:t>that X is the mole fraction of the compound and can be found </a:t>
            </a:r>
            <a:r>
              <a:rPr lang="en-US" sz="1800" dirty="0" smtClean="0"/>
              <a:t>from:</a:t>
            </a:r>
            <a:endParaRPr lang="en-US" sz="1800" dirty="0"/>
          </a:p>
          <a:p>
            <a:r>
              <a:rPr lang="en-US" sz="1800" dirty="0" err="1"/>
              <a:t>X</a:t>
            </a:r>
            <a:r>
              <a:rPr lang="en-US" sz="1800" baseline="-25000" dirty="0" err="1"/>
              <a:t>hexane</a:t>
            </a:r>
            <a:r>
              <a:rPr lang="en-US" sz="1800" dirty="0"/>
              <a:t> = </a:t>
            </a:r>
            <a:r>
              <a:rPr lang="en-US" sz="1800" dirty="0" smtClean="0"/>
              <a:t> (</a:t>
            </a:r>
            <a:r>
              <a:rPr lang="en-US" sz="1800" dirty="0"/>
              <a:t>moles </a:t>
            </a:r>
            <a:r>
              <a:rPr lang="en-US" sz="1800" dirty="0" smtClean="0"/>
              <a:t>hexane in the solution) / </a:t>
            </a:r>
            <a:r>
              <a:rPr lang="en-US" sz="1800" dirty="0"/>
              <a:t>total moles; </a:t>
            </a:r>
          </a:p>
          <a:p>
            <a:r>
              <a:rPr lang="en-US" sz="1800" dirty="0" err="1"/>
              <a:t>X</a:t>
            </a:r>
            <a:r>
              <a:rPr lang="en-US" sz="1800" baseline="-25000" dirty="0" err="1"/>
              <a:t>toluene</a:t>
            </a:r>
            <a:r>
              <a:rPr lang="en-US" sz="1800" dirty="0"/>
              <a:t> =  (moles </a:t>
            </a:r>
            <a:r>
              <a:rPr lang="en-US" sz="1800" dirty="0" smtClean="0"/>
              <a:t>toluene in the solution) / </a:t>
            </a:r>
            <a:r>
              <a:rPr lang="en-US" sz="1800" dirty="0"/>
              <a:t>total </a:t>
            </a:r>
            <a:r>
              <a:rPr lang="en-US" sz="1800" dirty="0" smtClean="0"/>
              <a:t>moles</a:t>
            </a:r>
          </a:p>
          <a:p>
            <a:endParaRPr lang="en-US" sz="1800" dirty="0"/>
          </a:p>
          <a:p>
            <a:r>
              <a:rPr lang="en-US" sz="1800" dirty="0"/>
              <a:t>Substitute these definitions into original equation, </a:t>
            </a:r>
            <a:r>
              <a:rPr lang="en-US" sz="1800" dirty="0" smtClean="0"/>
              <a:t>one obtains:</a:t>
            </a:r>
            <a:endParaRPr lang="en-US" sz="1800" dirty="0"/>
          </a:p>
          <a:p>
            <a:r>
              <a:rPr lang="en-US" sz="1800" dirty="0" err="1" smtClean="0"/>
              <a:t>P</a:t>
            </a:r>
            <a:r>
              <a:rPr lang="en-US" sz="1800" dirty="0" err="1"/>
              <a:t>˚</a:t>
            </a:r>
            <a:r>
              <a:rPr lang="en-US" sz="1800" baseline="-25000" dirty="0" err="1" smtClean="0"/>
              <a:t>hexane</a:t>
            </a:r>
            <a:r>
              <a:rPr lang="en-US" sz="1800" dirty="0"/>
              <a:t> </a:t>
            </a:r>
            <a:r>
              <a:rPr lang="en-US" sz="1800" dirty="0" err="1" smtClean="0"/>
              <a:t>X</a:t>
            </a:r>
            <a:r>
              <a:rPr lang="en-US" sz="1800" baseline="-25000" dirty="0" err="1" smtClean="0"/>
              <a:t>hexane</a:t>
            </a:r>
            <a:r>
              <a:rPr lang="en-US" sz="1800" dirty="0" smtClean="0"/>
              <a:t> </a:t>
            </a:r>
            <a:r>
              <a:rPr lang="en-US" sz="1800" dirty="0"/>
              <a:t>+ </a:t>
            </a:r>
            <a:r>
              <a:rPr lang="en-US" sz="1800" dirty="0" err="1" smtClean="0"/>
              <a:t>P</a:t>
            </a:r>
            <a:r>
              <a:rPr lang="en-US" sz="1800" dirty="0" err="1"/>
              <a:t>˚</a:t>
            </a:r>
            <a:r>
              <a:rPr lang="en-US" sz="1800" baseline="-25000" dirty="0" err="1" smtClean="0"/>
              <a:t>toluene</a:t>
            </a:r>
            <a:r>
              <a:rPr lang="en-US" sz="1800" dirty="0"/>
              <a:t> </a:t>
            </a:r>
            <a:r>
              <a:rPr lang="en-US" sz="1800" dirty="0" err="1" smtClean="0"/>
              <a:t>X</a:t>
            </a:r>
            <a:r>
              <a:rPr lang="en-US" sz="1800" baseline="-25000" dirty="0" err="1" smtClean="0"/>
              <a:t>toluene</a:t>
            </a:r>
            <a:r>
              <a:rPr lang="en-US" sz="1800" dirty="0" smtClean="0"/>
              <a:t> </a:t>
            </a:r>
            <a:r>
              <a:rPr lang="en-US" sz="1800" dirty="0"/>
              <a:t>= 760  torr</a:t>
            </a:r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964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2468</TotalTime>
  <Words>1175</Words>
  <Application>Microsoft Office PowerPoint</Application>
  <PresentationFormat>On-screen Show (4:3)</PresentationFormat>
  <Paragraphs>183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Symbol</vt:lpstr>
      <vt:lpstr>Times</vt:lpstr>
      <vt:lpstr>Times New Roman</vt:lpstr>
      <vt:lpstr>Wingdings 3</vt:lpstr>
      <vt:lpstr>Office Theme</vt:lpstr>
      <vt:lpstr>Equation</vt:lpstr>
      <vt:lpstr>CS ChemDraw Drawing</vt:lpstr>
      <vt:lpstr>Lecture 9a</vt:lpstr>
      <vt:lpstr>Introduction</vt:lpstr>
      <vt:lpstr>Introduction</vt:lpstr>
      <vt:lpstr>What determines the Boiling Point of a Compound?</vt:lpstr>
      <vt:lpstr>What determines the Boiling Point of a Compound?</vt:lpstr>
      <vt:lpstr>What determines the Boiling Point of a Compound?</vt:lpstr>
      <vt:lpstr>What determines the Boiling Point of a Compound?</vt:lpstr>
      <vt:lpstr>Distillation Theory I</vt:lpstr>
      <vt:lpstr>Distillation Theory II</vt:lpstr>
      <vt:lpstr>Distillation Theory III</vt:lpstr>
      <vt:lpstr>Distillation Theory IV</vt:lpstr>
      <vt:lpstr>Distillation Theory V</vt:lpstr>
      <vt:lpstr>Distillation Theory VI</vt:lpstr>
      <vt:lpstr>Distillation Theory VII</vt:lpstr>
      <vt:lpstr>Experiment I</vt:lpstr>
      <vt:lpstr>Experiment II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8a</dc:title>
  <dc:creator>Alf Bacher</dc:creator>
  <cp:lastModifiedBy>Alf Bacher</cp:lastModifiedBy>
  <cp:revision>74</cp:revision>
  <dcterms:created xsi:type="dcterms:W3CDTF">2013-05-21T22:32:59Z</dcterms:created>
  <dcterms:modified xsi:type="dcterms:W3CDTF">2016-05-15T17:24:07Z</dcterms:modified>
</cp:coreProperties>
</file>